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omic Sans MS"/>
        <a:ea typeface="Comic Sans MS"/>
        <a:cs typeface="Comic Sans MS"/>
        <a:sym typeface="Comic Sans MS"/>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omic Sans MS"/>
        <a:ea typeface="Comic Sans MS"/>
        <a:cs typeface="Comic Sans MS"/>
        <a:sym typeface="Comic Sans MS"/>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omic Sans MS"/>
        <a:ea typeface="Comic Sans MS"/>
        <a:cs typeface="Comic Sans MS"/>
        <a:sym typeface="Comic Sans MS"/>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omic Sans MS"/>
        <a:ea typeface="Comic Sans MS"/>
        <a:cs typeface="Comic Sans MS"/>
        <a:sym typeface="Comic Sans MS"/>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omic Sans MS"/>
        <a:ea typeface="Comic Sans MS"/>
        <a:cs typeface="Comic Sans MS"/>
        <a:sym typeface="Comic Sans MS"/>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omic Sans MS"/>
        <a:ea typeface="Comic Sans MS"/>
        <a:cs typeface="Comic Sans MS"/>
        <a:sym typeface="Comic Sans MS"/>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omic Sans MS"/>
        <a:ea typeface="Comic Sans MS"/>
        <a:cs typeface="Comic Sans MS"/>
        <a:sym typeface="Comic Sans MS"/>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omic Sans MS"/>
        <a:ea typeface="Comic Sans MS"/>
        <a:cs typeface="Comic Sans MS"/>
        <a:sym typeface="Comic Sans MS"/>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omic Sans MS"/>
        <a:ea typeface="Comic Sans MS"/>
        <a:cs typeface="Comic Sans MS"/>
        <a:sym typeface="Comic Sans M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omic Sans MS"/>
          <a:ea typeface="Comic Sans MS"/>
          <a:cs typeface="Comic Sans MS"/>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b="def" i="def"/>
      <a:tcStyle>
        <a:tcBdr/>
        <a:fill>
          <a:solidFill>
            <a:srgbClr val="E6F6EF"/>
          </a:solidFill>
        </a:fill>
      </a:tcStyle>
    </a:band2H>
    <a:firstCol>
      <a:tcTxStyle b="on" i="off">
        <a:font>
          <a:latin typeface="Comic Sans MS"/>
          <a:ea typeface="Comic Sans MS"/>
          <a:cs typeface="Comic Sans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omic Sans MS"/>
          <a:ea typeface="Comic Sans MS"/>
          <a:cs typeface="Comic Sans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omic Sans MS"/>
          <a:ea typeface="Comic Sans MS"/>
          <a:cs typeface="Comic Sans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omic Sans MS"/>
          <a:ea typeface="Comic Sans MS"/>
          <a:cs typeface="Comic Sans MS"/>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Comic Sans MS"/>
          <a:ea typeface="Comic Sans MS"/>
          <a:cs typeface="Comic Sans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omic Sans MS"/>
          <a:ea typeface="Comic Sans MS"/>
          <a:cs typeface="Comic Sans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omic Sans MS"/>
          <a:ea typeface="Comic Sans MS"/>
          <a:cs typeface="Comic Sans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omic Sans MS"/>
          <a:ea typeface="Comic Sans MS"/>
          <a:cs typeface="Comic Sans MS"/>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Comic Sans MS"/>
          <a:ea typeface="Comic Sans MS"/>
          <a:cs typeface="Comic Sans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omic Sans MS"/>
          <a:ea typeface="Comic Sans MS"/>
          <a:cs typeface="Comic Sans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omic Sans MS"/>
          <a:ea typeface="Comic Sans MS"/>
          <a:cs typeface="Comic Sans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omic Sans MS"/>
          <a:ea typeface="Comic Sans MS"/>
          <a:cs typeface="Comic Sans MS"/>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omic Sans MS"/>
          <a:ea typeface="Comic Sans MS"/>
          <a:cs typeface="Comic Sans MS"/>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omic Sans MS"/>
          <a:ea typeface="Comic Sans MS"/>
          <a:cs typeface="Comic Sans MS"/>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omic Sans MS"/>
          <a:ea typeface="Comic Sans MS"/>
          <a:cs typeface="Comic Sans MS"/>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omic Sans MS"/>
          <a:ea typeface="Comic Sans MS"/>
          <a:cs typeface="Comic Sans MS"/>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omic Sans MS"/>
          <a:ea typeface="Comic Sans MS"/>
          <a:cs typeface="Comic Sans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omic Sans MS"/>
          <a:ea typeface="Comic Sans MS"/>
          <a:cs typeface="Comic Sans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omic Sans MS"/>
          <a:ea typeface="Comic Sans MS"/>
          <a:cs typeface="Comic Sans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omic Sans MS"/>
          <a:ea typeface="Comic Sans MS"/>
          <a:cs typeface="Comic Sans MS"/>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Comic Sans MS"/>
          <a:ea typeface="Comic Sans MS"/>
          <a:cs typeface="Comic Sans MS"/>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omic Sans MS"/>
          <a:ea typeface="Comic Sans MS"/>
          <a:cs typeface="Comic Sans MS"/>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omic Sans MS"/>
          <a:ea typeface="Comic Sans MS"/>
          <a:cs typeface="Comic Sans MS"/>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 name="Shape 17"/>
          <p:cNvSpPr/>
          <p:nvPr>
            <p:ph type="sldImg"/>
          </p:nvPr>
        </p:nvSpPr>
        <p:spPr>
          <a:xfrm>
            <a:off x="1143000" y="685800"/>
            <a:ext cx="4572000" cy="3429000"/>
          </a:xfrm>
          <a:prstGeom prst="rect">
            <a:avLst/>
          </a:prstGeom>
        </p:spPr>
        <p:txBody>
          <a:bodyPr/>
          <a:lstStyle/>
          <a:p>
            <a:pPr/>
          </a:p>
        </p:txBody>
      </p:sp>
      <p:sp>
        <p:nvSpPr>
          <p:cNvPr id="18" name="Shape 1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Times New Roman"/>
      </a:defRPr>
    </a:lvl1pPr>
    <a:lvl2pPr indent="228600" latinLnBrk="0">
      <a:spcBef>
        <a:spcPts val="400"/>
      </a:spcBef>
      <a:defRPr sz="1200">
        <a:latin typeface="+mj-lt"/>
        <a:ea typeface="+mj-ea"/>
        <a:cs typeface="+mj-cs"/>
        <a:sym typeface="Times New Roman"/>
      </a:defRPr>
    </a:lvl2pPr>
    <a:lvl3pPr indent="457200" latinLnBrk="0">
      <a:spcBef>
        <a:spcPts val="400"/>
      </a:spcBef>
      <a:defRPr sz="1200">
        <a:latin typeface="+mj-lt"/>
        <a:ea typeface="+mj-ea"/>
        <a:cs typeface="+mj-cs"/>
        <a:sym typeface="Times New Roman"/>
      </a:defRPr>
    </a:lvl3pPr>
    <a:lvl4pPr indent="685800" latinLnBrk="0">
      <a:spcBef>
        <a:spcPts val="400"/>
      </a:spcBef>
      <a:defRPr sz="1200">
        <a:latin typeface="+mj-lt"/>
        <a:ea typeface="+mj-ea"/>
        <a:cs typeface="+mj-cs"/>
        <a:sym typeface="Times New Roman"/>
      </a:defRPr>
    </a:lvl4pPr>
    <a:lvl5pPr indent="914400" latinLnBrk="0">
      <a:spcBef>
        <a:spcPts val="400"/>
      </a:spcBef>
      <a:defRPr sz="1200">
        <a:latin typeface="+mj-lt"/>
        <a:ea typeface="+mj-ea"/>
        <a:cs typeface="+mj-cs"/>
        <a:sym typeface="Times New Roman"/>
      </a:defRPr>
    </a:lvl5pPr>
    <a:lvl6pPr indent="1143000" latinLnBrk="0">
      <a:spcBef>
        <a:spcPts val="400"/>
      </a:spcBef>
      <a:defRPr sz="1200">
        <a:latin typeface="+mj-lt"/>
        <a:ea typeface="+mj-ea"/>
        <a:cs typeface="+mj-cs"/>
        <a:sym typeface="Times New Roman"/>
      </a:defRPr>
    </a:lvl6pPr>
    <a:lvl7pPr indent="1371600" latinLnBrk="0">
      <a:spcBef>
        <a:spcPts val="400"/>
      </a:spcBef>
      <a:defRPr sz="1200">
        <a:latin typeface="+mj-lt"/>
        <a:ea typeface="+mj-ea"/>
        <a:cs typeface="+mj-cs"/>
        <a:sym typeface="Times New Roman"/>
      </a:defRPr>
    </a:lvl7pPr>
    <a:lvl8pPr indent="1600200" latinLnBrk="0">
      <a:spcBef>
        <a:spcPts val="400"/>
      </a:spcBef>
      <a:defRPr sz="1200">
        <a:latin typeface="+mj-lt"/>
        <a:ea typeface="+mj-ea"/>
        <a:cs typeface="+mj-cs"/>
        <a:sym typeface="Times New Roman"/>
      </a:defRPr>
    </a:lvl8pPr>
    <a:lvl9pPr indent="1828800" latinLnBrk="0">
      <a:spcBef>
        <a:spcPts val="400"/>
      </a:spcBef>
      <a:defRPr sz="1200">
        <a:latin typeface="+mj-lt"/>
        <a:ea typeface="+mj-ea"/>
        <a:cs typeface="+mj-cs"/>
        <a:sym typeface="Times New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3"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165494" y="6248400"/>
            <a:ext cx="292707" cy="332740"/>
          </a:xfrm>
          <a:prstGeom prst="rect">
            <a:avLst/>
          </a:prstGeom>
          <a:ln w="12700">
            <a:miter lim="400000"/>
          </a:ln>
        </p:spPr>
        <p:txBody>
          <a:bodyPr wrap="none" lIns="45719" rIns="45719">
            <a:spAutoFit/>
          </a:bodyPr>
          <a:lstStyle>
            <a:lvl1pPr algn="r" defTabSz="457200">
              <a:defRPr sz="1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Comic Sans MS"/>
          <a:ea typeface="Comic Sans MS"/>
          <a:cs typeface="Comic Sans MS"/>
          <a:sym typeface="Comic Sans MS"/>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Comic Sans MS"/>
          <a:ea typeface="Comic Sans MS"/>
          <a:cs typeface="Comic Sans MS"/>
          <a:sym typeface="Comic Sans MS"/>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Comic Sans MS"/>
          <a:ea typeface="Comic Sans MS"/>
          <a:cs typeface="Comic Sans MS"/>
          <a:sym typeface="Comic Sans MS"/>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Comic Sans MS"/>
          <a:ea typeface="Comic Sans MS"/>
          <a:cs typeface="Comic Sans MS"/>
          <a:sym typeface="Comic Sans MS"/>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Comic Sans MS"/>
          <a:ea typeface="Comic Sans MS"/>
          <a:cs typeface="Comic Sans MS"/>
          <a:sym typeface="Comic Sans MS"/>
        </a:defRPr>
      </a:lvl5pPr>
      <a:lvl6pPr marL="0" marR="0" indent="45720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Comic Sans MS"/>
          <a:ea typeface="Comic Sans MS"/>
          <a:cs typeface="Comic Sans MS"/>
          <a:sym typeface="Comic Sans MS"/>
        </a:defRPr>
      </a:lvl6pPr>
      <a:lvl7pPr marL="0" marR="0" indent="91440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Comic Sans MS"/>
          <a:ea typeface="Comic Sans MS"/>
          <a:cs typeface="Comic Sans MS"/>
          <a:sym typeface="Comic Sans MS"/>
        </a:defRPr>
      </a:lvl7pPr>
      <a:lvl8pPr marL="0" marR="0" indent="137160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Comic Sans MS"/>
          <a:ea typeface="Comic Sans MS"/>
          <a:cs typeface="Comic Sans MS"/>
          <a:sym typeface="Comic Sans MS"/>
        </a:defRPr>
      </a:lvl8pPr>
      <a:lvl9pPr marL="0" marR="0" indent="182880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Comic Sans MS"/>
          <a:ea typeface="Comic Sans MS"/>
          <a:cs typeface="Comic Sans MS"/>
          <a:sym typeface="Comic Sans MS"/>
        </a:defRPr>
      </a:lvl9pPr>
    </p:titleStyle>
    <p:bodyStyle>
      <a:lvl1pPr marL="219075" marR="0" indent="-219075" algn="l" defTabSz="914400" rtl="0" latinLnBrk="0">
        <a:lnSpc>
          <a:spcPct val="100000"/>
        </a:lnSpc>
        <a:spcBef>
          <a:spcPts val="400"/>
        </a:spcBef>
        <a:spcAft>
          <a:spcPts val="0"/>
        </a:spcAft>
        <a:buClrTx/>
        <a:buSzPct val="100000"/>
        <a:buFontTx/>
        <a:buChar char="•"/>
        <a:tabLst/>
        <a:defRPr b="1" baseline="0" cap="none" i="0" spc="0" strike="noStrike" sz="2000" u="none">
          <a:solidFill>
            <a:srgbClr val="000000"/>
          </a:solidFill>
          <a:uFillTx/>
          <a:latin typeface="Comic Sans MS"/>
          <a:ea typeface="Comic Sans MS"/>
          <a:cs typeface="Comic Sans MS"/>
          <a:sym typeface="Comic Sans MS"/>
        </a:defRPr>
      </a:lvl1pPr>
      <a:lvl2pPr marL="594430" marR="0" indent="-261055" algn="l" defTabSz="914400" rtl="0" latinLnBrk="0">
        <a:lnSpc>
          <a:spcPct val="100000"/>
        </a:lnSpc>
        <a:spcBef>
          <a:spcPts val="400"/>
        </a:spcBef>
        <a:spcAft>
          <a:spcPts val="0"/>
        </a:spcAft>
        <a:buClrTx/>
        <a:buSzPct val="100000"/>
        <a:buFontTx/>
        <a:buChar char="–"/>
        <a:tabLst/>
        <a:defRPr b="1" baseline="0" cap="none" i="0" spc="0" strike="noStrike" sz="2000" u="none">
          <a:solidFill>
            <a:srgbClr val="000000"/>
          </a:solidFill>
          <a:uFillTx/>
          <a:latin typeface="Comic Sans MS"/>
          <a:ea typeface="Comic Sans MS"/>
          <a:cs typeface="Comic Sans MS"/>
          <a:sym typeface="Comic Sans MS"/>
        </a:defRPr>
      </a:lvl2pPr>
      <a:lvl3pPr marL="0" marR="0" indent="682625" algn="l" defTabSz="914400" rtl="0" latinLnBrk="0">
        <a:lnSpc>
          <a:spcPct val="100000"/>
        </a:lnSpc>
        <a:spcBef>
          <a:spcPts val="400"/>
        </a:spcBef>
        <a:spcAft>
          <a:spcPts val="0"/>
        </a:spcAft>
        <a:buClrTx/>
        <a:buSzTx/>
        <a:buFontTx/>
        <a:buNone/>
        <a:tabLst/>
        <a:defRPr b="1" baseline="0" cap="none" i="0" spc="0" strike="noStrike" sz="2000" u="none">
          <a:solidFill>
            <a:srgbClr val="000000"/>
          </a:solidFill>
          <a:uFillTx/>
          <a:latin typeface="Comic Sans MS"/>
          <a:ea typeface="Comic Sans MS"/>
          <a:cs typeface="Comic Sans MS"/>
          <a:sym typeface="Comic Sans MS"/>
        </a:defRPr>
      </a:lvl3pPr>
      <a:lvl4pPr marL="0" marR="0" indent="1257300" algn="l" defTabSz="914400" rtl="0" latinLnBrk="0">
        <a:lnSpc>
          <a:spcPct val="100000"/>
        </a:lnSpc>
        <a:spcBef>
          <a:spcPts val="400"/>
        </a:spcBef>
        <a:spcAft>
          <a:spcPts val="0"/>
        </a:spcAft>
        <a:buClrTx/>
        <a:buSzTx/>
        <a:buFontTx/>
        <a:buNone/>
        <a:tabLst/>
        <a:defRPr b="1" baseline="0" cap="none" i="0" spc="0" strike="noStrike" sz="2000" u="none">
          <a:solidFill>
            <a:srgbClr val="000000"/>
          </a:solidFill>
          <a:uFillTx/>
          <a:latin typeface="Comic Sans MS"/>
          <a:ea typeface="Comic Sans MS"/>
          <a:cs typeface="Comic Sans MS"/>
          <a:sym typeface="Comic Sans MS"/>
        </a:defRPr>
      </a:lvl4pPr>
      <a:lvl5pPr marL="0" marR="0" indent="1828800" algn="l" defTabSz="914400" rtl="0" latinLnBrk="0">
        <a:lnSpc>
          <a:spcPct val="100000"/>
        </a:lnSpc>
        <a:spcBef>
          <a:spcPts val="400"/>
        </a:spcBef>
        <a:spcAft>
          <a:spcPts val="0"/>
        </a:spcAft>
        <a:buClrTx/>
        <a:buSzTx/>
        <a:buFontTx/>
        <a:buNone/>
        <a:tabLst/>
        <a:defRPr b="1" baseline="0" cap="none" i="0" spc="0" strike="noStrike" sz="2000" u="none">
          <a:solidFill>
            <a:srgbClr val="000000"/>
          </a:solidFill>
          <a:uFillTx/>
          <a:latin typeface="Comic Sans MS"/>
          <a:ea typeface="Comic Sans MS"/>
          <a:cs typeface="Comic Sans MS"/>
          <a:sym typeface="Comic Sans MS"/>
        </a:defRPr>
      </a:lvl5pPr>
      <a:lvl6pPr marL="0" marR="0" indent="2286000" algn="l" defTabSz="914400" rtl="0" latinLnBrk="0">
        <a:lnSpc>
          <a:spcPct val="100000"/>
        </a:lnSpc>
        <a:spcBef>
          <a:spcPts val="400"/>
        </a:spcBef>
        <a:spcAft>
          <a:spcPts val="0"/>
        </a:spcAft>
        <a:buClrTx/>
        <a:buSzTx/>
        <a:buFontTx/>
        <a:buNone/>
        <a:tabLst/>
        <a:defRPr b="1" baseline="0" cap="none" i="0" spc="0" strike="noStrike" sz="2000" u="none">
          <a:solidFill>
            <a:srgbClr val="000000"/>
          </a:solidFill>
          <a:uFillTx/>
          <a:latin typeface="Comic Sans MS"/>
          <a:ea typeface="Comic Sans MS"/>
          <a:cs typeface="Comic Sans MS"/>
          <a:sym typeface="Comic Sans MS"/>
        </a:defRPr>
      </a:lvl6pPr>
      <a:lvl7pPr marL="0" marR="0" indent="2743200" algn="l" defTabSz="914400" rtl="0" latinLnBrk="0">
        <a:lnSpc>
          <a:spcPct val="100000"/>
        </a:lnSpc>
        <a:spcBef>
          <a:spcPts val="400"/>
        </a:spcBef>
        <a:spcAft>
          <a:spcPts val="0"/>
        </a:spcAft>
        <a:buClrTx/>
        <a:buSzTx/>
        <a:buFontTx/>
        <a:buNone/>
        <a:tabLst/>
        <a:defRPr b="1" baseline="0" cap="none" i="0" spc="0" strike="noStrike" sz="2000" u="none">
          <a:solidFill>
            <a:srgbClr val="000000"/>
          </a:solidFill>
          <a:uFillTx/>
          <a:latin typeface="Comic Sans MS"/>
          <a:ea typeface="Comic Sans MS"/>
          <a:cs typeface="Comic Sans MS"/>
          <a:sym typeface="Comic Sans MS"/>
        </a:defRPr>
      </a:lvl7pPr>
      <a:lvl8pPr marL="0" marR="0" indent="3200400" algn="l" defTabSz="914400" rtl="0" latinLnBrk="0">
        <a:lnSpc>
          <a:spcPct val="100000"/>
        </a:lnSpc>
        <a:spcBef>
          <a:spcPts val="400"/>
        </a:spcBef>
        <a:spcAft>
          <a:spcPts val="0"/>
        </a:spcAft>
        <a:buClrTx/>
        <a:buSzTx/>
        <a:buFontTx/>
        <a:buNone/>
        <a:tabLst/>
        <a:defRPr b="1" baseline="0" cap="none" i="0" spc="0" strike="noStrike" sz="2000" u="none">
          <a:solidFill>
            <a:srgbClr val="000000"/>
          </a:solidFill>
          <a:uFillTx/>
          <a:latin typeface="Comic Sans MS"/>
          <a:ea typeface="Comic Sans MS"/>
          <a:cs typeface="Comic Sans MS"/>
          <a:sym typeface="Comic Sans MS"/>
        </a:defRPr>
      </a:lvl8pPr>
      <a:lvl9pPr marL="0" marR="0" indent="3657600" algn="l" defTabSz="914400" rtl="0" latinLnBrk="0">
        <a:lnSpc>
          <a:spcPct val="100000"/>
        </a:lnSpc>
        <a:spcBef>
          <a:spcPts val="400"/>
        </a:spcBef>
        <a:spcAft>
          <a:spcPts val="0"/>
        </a:spcAft>
        <a:buClrTx/>
        <a:buSzTx/>
        <a:buFontTx/>
        <a:buNone/>
        <a:tabLst/>
        <a:defRPr b="1" baseline="0" cap="none" i="0" spc="0" strike="noStrike" sz="2000" u="none">
          <a:solidFill>
            <a:srgbClr val="000000"/>
          </a:solidFill>
          <a:uFillTx/>
          <a:latin typeface="Comic Sans MS"/>
          <a:ea typeface="Comic Sans MS"/>
          <a:cs typeface="Comic Sans MS"/>
          <a:sym typeface="Comic Sans MS"/>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Comic Sans MS"/>
        </a:defRPr>
      </a:lvl1pPr>
      <a:lvl2pPr marL="0" marR="0" indent="457200" algn="r" defTabSz="4572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Comic Sans MS"/>
        </a:defRPr>
      </a:lvl2pPr>
      <a:lvl3pPr marL="0" marR="0" indent="914400" algn="r" defTabSz="4572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Comic Sans MS"/>
        </a:defRPr>
      </a:lvl3pPr>
      <a:lvl4pPr marL="0" marR="0" indent="1371600" algn="r" defTabSz="4572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Comic Sans MS"/>
        </a:defRPr>
      </a:lvl4pPr>
      <a:lvl5pPr marL="0" marR="0" indent="1828800" algn="r" defTabSz="4572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Comic Sans MS"/>
        </a:defRPr>
      </a:lvl5pPr>
      <a:lvl6pPr marL="0" marR="0" indent="0" algn="r" defTabSz="4572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Comic Sans MS"/>
        </a:defRPr>
      </a:lvl6pPr>
      <a:lvl7pPr marL="0" marR="0" indent="0" algn="r" defTabSz="4572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Comic Sans MS"/>
        </a:defRPr>
      </a:lvl7pPr>
      <a:lvl8pPr marL="0" marR="0" indent="0" algn="r" defTabSz="4572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Comic Sans MS"/>
        </a:defRPr>
      </a:lvl8pPr>
      <a:lvl9pPr marL="0" marR="0" indent="0" algn="r" defTabSz="4572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Comic Sans M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 name="OpenTelemetry"/>
          <p:cNvSpPr txBox="1"/>
          <p:nvPr>
            <p:ph type="title" idx="4294967295"/>
          </p:nvPr>
        </p:nvSpPr>
        <p:spPr>
          <a:xfrm>
            <a:off x="685800" y="2130425"/>
            <a:ext cx="7772400" cy="1470025"/>
          </a:xfrm>
          <a:prstGeom prst="rect">
            <a:avLst/>
          </a:prstGeom>
        </p:spPr>
        <p:txBody>
          <a:bodyPr>
            <a:normAutofit fontScale="100000" lnSpcReduction="0"/>
          </a:bodyPr>
          <a:lstStyle>
            <a:lvl1pPr algn="ctr">
              <a:defRPr b="1" sz="3200">
                <a:latin typeface="+mj-lt"/>
                <a:ea typeface="+mj-ea"/>
                <a:cs typeface="+mj-cs"/>
                <a:sym typeface="Times New Roman"/>
              </a:defRPr>
            </a:lvl1pPr>
          </a:lstStyle>
          <a:p>
            <a:pPr/>
            <a:r>
              <a:t>OpenTelemetry</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 name="Manual Instrumentation - Java"/>
          <p:cNvSpPr txBox="1"/>
          <p:nvPr>
            <p:ph type="title" idx="4294967295"/>
          </p:nvPr>
        </p:nvSpPr>
        <p:spPr>
          <a:xfrm>
            <a:off x="228600" y="0"/>
            <a:ext cx="8915400" cy="742950"/>
          </a:xfrm>
          <a:prstGeom prst="rect">
            <a:avLst/>
          </a:prstGeom>
        </p:spPr>
        <p:txBody>
          <a:bodyPr>
            <a:normAutofit fontScale="100000" lnSpcReduction="0"/>
          </a:bodyPr>
          <a:lstStyle/>
          <a:p>
            <a:pPr/>
            <a:r>
              <a:t>Manual Instrumentation - Java</a:t>
            </a:r>
          </a:p>
        </p:txBody>
      </p:sp>
      <p:sp>
        <p:nvSpPr>
          <p:cNvPr id="60" name="Pom file…"/>
          <p:cNvSpPr txBox="1"/>
          <p:nvPr>
            <p:ph type="body" idx="4294967295"/>
          </p:nvPr>
        </p:nvSpPr>
        <p:spPr>
          <a:xfrm>
            <a:off x="380999" y="800100"/>
            <a:ext cx="8763002" cy="6057900"/>
          </a:xfrm>
          <a:prstGeom prst="rect">
            <a:avLst/>
          </a:prstGeom>
        </p:spPr>
        <p:txBody>
          <a:bodyPr>
            <a:normAutofit fontScale="100000" lnSpcReduction="0"/>
          </a:bodyPr>
          <a:lstStyle/>
          <a:p>
            <a:pPr marL="133635" indent="-133635" defTabSz="557784">
              <a:spcBef>
                <a:spcPts val="200"/>
              </a:spcBef>
              <a:defRPr sz="1220">
                <a:latin typeface="+mj-lt"/>
                <a:ea typeface="+mj-ea"/>
                <a:cs typeface="+mj-cs"/>
                <a:sym typeface="Times New Roman"/>
              </a:defRPr>
            </a:pPr>
            <a:r>
              <a:t>Pom file</a:t>
            </a:r>
          </a:p>
          <a:p>
            <a:pPr marL="0" indent="0" defTabSz="278892">
              <a:spcBef>
                <a:spcPts val="0"/>
              </a:spcBef>
              <a:buSzTx/>
              <a:buNone/>
              <a:defRPr b="0" sz="854">
                <a:solidFill>
                  <a:srgbClr val="E8BF6B"/>
                </a:solidFill>
                <a:latin typeface="Courier"/>
                <a:ea typeface="Courier"/>
                <a:cs typeface="Courier"/>
                <a:sym typeface="Courier"/>
              </a:defRPr>
            </a:pPr>
            <a:r>
              <a:t>&lt;dependency&gt;</a:t>
            </a:r>
          </a:p>
          <a:p>
            <a:pPr marL="0" indent="0" defTabSz="278892">
              <a:spcBef>
                <a:spcPts val="0"/>
              </a:spcBef>
              <a:buSzTx/>
              <a:buNone/>
              <a:defRPr b="0" sz="854">
                <a:solidFill>
                  <a:srgbClr val="A9B7C6"/>
                </a:solidFill>
                <a:latin typeface="Courier"/>
                <a:ea typeface="Courier"/>
                <a:cs typeface="Courier"/>
                <a:sym typeface="Courier"/>
              </a:defRPr>
            </a:pPr>
            <a:r>
              <a:rPr>
                <a:solidFill>
                  <a:srgbClr val="E8BF6B"/>
                </a:solidFill>
              </a:rPr>
              <a:t>	&lt;groupId&gt;</a:t>
            </a:r>
            <a:r>
              <a:t>io.opentelemetry</a:t>
            </a:r>
            <a:r>
              <a:rPr>
                <a:solidFill>
                  <a:srgbClr val="E8BF6B"/>
                </a:solidFill>
              </a:rPr>
              <a:t>&lt;/groupId&gt;</a:t>
            </a:r>
            <a:endParaRPr>
              <a:solidFill>
                <a:srgbClr val="E8BF6B"/>
              </a:solidFill>
            </a:endParaRPr>
          </a:p>
          <a:p>
            <a:pPr marL="0" indent="0" defTabSz="278892">
              <a:spcBef>
                <a:spcPts val="0"/>
              </a:spcBef>
              <a:buSzTx/>
              <a:buNone/>
              <a:defRPr b="0" sz="854">
                <a:solidFill>
                  <a:srgbClr val="A9B7C6"/>
                </a:solidFill>
                <a:latin typeface="Courier"/>
                <a:ea typeface="Courier"/>
                <a:cs typeface="Courier"/>
                <a:sym typeface="Courier"/>
              </a:defRPr>
            </a:pPr>
            <a:r>
              <a:rPr>
                <a:solidFill>
                  <a:srgbClr val="E8BF6B"/>
                </a:solidFill>
              </a:rPr>
              <a:t>	&lt;artifactId&gt;</a:t>
            </a:r>
            <a:r>
              <a:t>opentelemetry-api</a:t>
            </a:r>
            <a:r>
              <a:rPr>
                <a:solidFill>
                  <a:srgbClr val="E8BF6B"/>
                </a:solidFill>
              </a:rPr>
              <a:t>&lt;/artifactId&gt;</a:t>
            </a:r>
            <a:endParaRPr>
              <a:solidFill>
                <a:srgbClr val="E8BF6B"/>
              </a:solidFill>
            </a:endParaRPr>
          </a:p>
          <a:p>
            <a:pPr marL="0" indent="0" defTabSz="278892">
              <a:spcBef>
                <a:spcPts val="0"/>
              </a:spcBef>
              <a:buSzTx/>
              <a:buNone/>
              <a:defRPr b="0" sz="854">
                <a:solidFill>
                  <a:srgbClr val="E8BF6B"/>
                </a:solidFill>
                <a:latin typeface="Courier"/>
                <a:ea typeface="Courier"/>
                <a:cs typeface="Courier"/>
                <a:sym typeface="Courier"/>
              </a:defRPr>
            </a:pPr>
            <a:r>
              <a:t>	&lt;version&gt;</a:t>
            </a:r>
            <a:r>
              <a:rPr>
                <a:solidFill>
                  <a:srgbClr val="A9B7C6"/>
                </a:solidFill>
              </a:rPr>
              <a:t>1.2.0</a:t>
            </a:r>
            <a:r>
              <a:t>&lt;/version&gt;</a:t>
            </a:r>
          </a:p>
          <a:p>
            <a:pPr marL="0" indent="0" defTabSz="278892">
              <a:spcBef>
                <a:spcPts val="0"/>
              </a:spcBef>
              <a:buSzTx/>
              <a:buNone/>
              <a:defRPr b="0" sz="854">
                <a:solidFill>
                  <a:srgbClr val="E8BF6B"/>
                </a:solidFill>
                <a:latin typeface="Courier"/>
                <a:ea typeface="Courier"/>
                <a:cs typeface="Courier"/>
                <a:sym typeface="Courier"/>
              </a:defRPr>
            </a:pPr>
            <a:r>
              <a:t>&lt;/dependency&gt;</a:t>
            </a:r>
          </a:p>
          <a:p>
            <a:pPr marL="0" indent="0" defTabSz="278892">
              <a:spcBef>
                <a:spcPts val="0"/>
              </a:spcBef>
              <a:buSzTx/>
              <a:buNone/>
              <a:defRPr b="0" sz="854">
                <a:solidFill>
                  <a:srgbClr val="E8BF6B"/>
                </a:solidFill>
                <a:latin typeface="Courier"/>
                <a:ea typeface="Courier"/>
                <a:cs typeface="Courier"/>
                <a:sym typeface="Courier"/>
              </a:defRPr>
            </a:pPr>
          </a:p>
          <a:p>
            <a:pPr marL="0" indent="0" defTabSz="278892">
              <a:spcBef>
                <a:spcPts val="0"/>
              </a:spcBef>
              <a:buSzTx/>
              <a:buNone/>
              <a:defRPr b="0" sz="854">
                <a:solidFill>
                  <a:srgbClr val="E8BF6B"/>
                </a:solidFill>
                <a:latin typeface="Courier"/>
                <a:ea typeface="Courier"/>
                <a:cs typeface="Courier"/>
                <a:sym typeface="Courier"/>
              </a:defRPr>
            </a:pPr>
            <a:r>
              <a:t>&lt;dependency&gt;</a:t>
            </a:r>
          </a:p>
          <a:p>
            <a:pPr marL="0" indent="0" defTabSz="278892">
              <a:spcBef>
                <a:spcPts val="0"/>
              </a:spcBef>
              <a:buSzTx/>
              <a:buNone/>
              <a:defRPr b="0" sz="854">
                <a:solidFill>
                  <a:srgbClr val="A9B7C6"/>
                </a:solidFill>
                <a:latin typeface="Courier"/>
                <a:ea typeface="Courier"/>
                <a:cs typeface="Courier"/>
                <a:sym typeface="Courier"/>
              </a:defRPr>
            </a:pPr>
            <a:r>
              <a:rPr>
                <a:solidFill>
                  <a:srgbClr val="E8BF6B"/>
                </a:solidFill>
              </a:rPr>
              <a:t>	&lt;groupId&gt;</a:t>
            </a:r>
            <a:r>
              <a:t>io.opentelemetry</a:t>
            </a:r>
            <a:r>
              <a:rPr>
                <a:solidFill>
                  <a:srgbClr val="E8BF6B"/>
                </a:solidFill>
              </a:rPr>
              <a:t>&lt;/groupId&gt;</a:t>
            </a:r>
            <a:endParaRPr>
              <a:solidFill>
                <a:srgbClr val="E8BF6B"/>
              </a:solidFill>
            </a:endParaRPr>
          </a:p>
          <a:p>
            <a:pPr marL="0" indent="0" defTabSz="278892">
              <a:spcBef>
                <a:spcPts val="0"/>
              </a:spcBef>
              <a:buSzTx/>
              <a:buNone/>
              <a:defRPr b="0" sz="854">
                <a:solidFill>
                  <a:srgbClr val="A9B7C6"/>
                </a:solidFill>
                <a:latin typeface="Courier"/>
                <a:ea typeface="Courier"/>
                <a:cs typeface="Courier"/>
                <a:sym typeface="Courier"/>
              </a:defRPr>
            </a:pPr>
            <a:r>
              <a:rPr>
                <a:solidFill>
                  <a:srgbClr val="E8BF6B"/>
                </a:solidFill>
              </a:rPr>
              <a:t>	&lt;artifactId&gt;</a:t>
            </a:r>
            <a:r>
              <a:t>opentelemetry-extension-annotations</a:t>
            </a:r>
            <a:r>
              <a:rPr>
                <a:solidFill>
                  <a:srgbClr val="E8BF6B"/>
                </a:solidFill>
              </a:rPr>
              <a:t>&lt;/artifactId&gt;</a:t>
            </a:r>
            <a:endParaRPr>
              <a:solidFill>
                <a:srgbClr val="E8BF6B"/>
              </a:solidFill>
            </a:endParaRPr>
          </a:p>
          <a:p>
            <a:pPr marL="0" indent="0" defTabSz="278892">
              <a:spcBef>
                <a:spcPts val="0"/>
              </a:spcBef>
              <a:buSzTx/>
              <a:buNone/>
              <a:defRPr b="0" sz="854">
                <a:solidFill>
                  <a:srgbClr val="E8BF6B"/>
                </a:solidFill>
                <a:latin typeface="Courier"/>
                <a:ea typeface="Courier"/>
                <a:cs typeface="Courier"/>
                <a:sym typeface="Courier"/>
              </a:defRPr>
            </a:pPr>
            <a:r>
              <a:t>	&lt;version&gt;</a:t>
            </a:r>
            <a:r>
              <a:rPr>
                <a:solidFill>
                  <a:srgbClr val="A9B7C6"/>
                </a:solidFill>
              </a:rPr>
              <a:t>1.2.0</a:t>
            </a:r>
            <a:r>
              <a:t>&lt;/version&gt;</a:t>
            </a:r>
          </a:p>
          <a:p>
            <a:pPr marL="0" indent="0" defTabSz="278892">
              <a:spcBef>
                <a:spcPts val="0"/>
              </a:spcBef>
              <a:buSzTx/>
              <a:buNone/>
              <a:defRPr b="0" sz="854">
                <a:solidFill>
                  <a:srgbClr val="E8BF6B"/>
                </a:solidFill>
                <a:latin typeface="Courier"/>
                <a:ea typeface="Courier"/>
                <a:cs typeface="Courier"/>
                <a:sym typeface="Courier"/>
              </a:defRPr>
            </a:pPr>
            <a:r>
              <a:t>&lt;/dependency&gt;</a:t>
            </a:r>
          </a:p>
          <a:p>
            <a:pPr marL="0" indent="0" defTabSz="278892">
              <a:spcBef>
                <a:spcPts val="0"/>
              </a:spcBef>
              <a:buSzTx/>
              <a:buNone/>
              <a:defRPr b="0" sz="793">
                <a:solidFill>
                  <a:srgbClr val="E8BF6B"/>
                </a:solidFill>
                <a:latin typeface="Courier"/>
                <a:ea typeface="Courier"/>
                <a:cs typeface="Courier"/>
                <a:sym typeface="Courier"/>
              </a:defRPr>
            </a:pPr>
          </a:p>
          <a:p>
            <a:pPr marL="0" indent="0" defTabSz="278892">
              <a:spcBef>
                <a:spcPts val="0"/>
              </a:spcBef>
              <a:buSzTx/>
              <a:buNone/>
              <a:defRPr b="0" sz="793">
                <a:solidFill>
                  <a:srgbClr val="E8BF6B"/>
                </a:solidFill>
                <a:latin typeface="Courier"/>
                <a:ea typeface="Courier"/>
                <a:cs typeface="Courier"/>
                <a:sym typeface="Courier"/>
              </a:defRPr>
            </a:pPr>
          </a:p>
          <a:p>
            <a:pPr marL="0" indent="0" defTabSz="278892">
              <a:spcBef>
                <a:spcPts val="0"/>
              </a:spcBef>
              <a:buSzTx/>
              <a:buNone/>
              <a:defRPr b="0" sz="793">
                <a:solidFill>
                  <a:srgbClr val="E8BF6B"/>
                </a:solidFill>
                <a:latin typeface="Courier"/>
                <a:ea typeface="Courier"/>
                <a:cs typeface="Courier"/>
                <a:sym typeface="Courier"/>
              </a:defRPr>
            </a:pPr>
          </a:p>
          <a:p>
            <a:pPr marL="0" indent="0" defTabSz="278892">
              <a:spcBef>
                <a:spcPts val="0"/>
              </a:spcBef>
              <a:buSzTx/>
              <a:buNone/>
              <a:defRPr b="0" sz="793">
                <a:solidFill>
                  <a:srgbClr val="E8BF6B"/>
                </a:solidFill>
                <a:latin typeface="Courier"/>
                <a:ea typeface="Courier"/>
                <a:cs typeface="Courier"/>
                <a:sym typeface="Courier"/>
              </a:defRPr>
            </a:pPr>
          </a:p>
          <a:p>
            <a:pPr marL="0" indent="0" defTabSz="278892">
              <a:spcBef>
                <a:spcPts val="0"/>
              </a:spcBef>
              <a:buSzTx/>
              <a:buNone/>
              <a:defRPr b="0" sz="854">
                <a:solidFill>
                  <a:srgbClr val="A9B7C6"/>
                </a:solidFill>
                <a:latin typeface="Courier"/>
                <a:ea typeface="Courier"/>
                <a:cs typeface="Courier"/>
                <a:sym typeface="Courier"/>
              </a:defRPr>
            </a:pPr>
            <a:r>
              <a:rPr>
                <a:solidFill>
                  <a:srgbClr val="CC7831"/>
                </a:solidFill>
              </a:rPr>
              <a:t>public </a:t>
            </a:r>
            <a:r>
              <a:t>UserDetails loadUserByUsername(String username) </a:t>
            </a:r>
            <a:r>
              <a:rPr>
                <a:solidFill>
                  <a:srgbClr val="CC7831"/>
                </a:solidFill>
              </a:rPr>
              <a:t>throws </a:t>
            </a:r>
            <a:r>
              <a:t>UsernameNotFoundException {</a:t>
            </a:r>
          </a:p>
          <a:p>
            <a:pPr marL="0" indent="0" defTabSz="278892">
              <a:spcBef>
                <a:spcPts val="0"/>
              </a:spcBef>
              <a:buSzTx/>
              <a:buNone/>
              <a:defRPr b="0" sz="854">
                <a:solidFill>
                  <a:srgbClr val="6A8759"/>
                </a:solidFill>
                <a:latin typeface="Courier"/>
                <a:ea typeface="Courier"/>
                <a:cs typeface="Courier"/>
                <a:sym typeface="Courier"/>
              </a:defRPr>
            </a:pPr>
            <a:r>
              <a:rPr>
                <a:solidFill>
                  <a:srgbClr val="A9B7C6"/>
                </a:solidFill>
              </a:rPr>
              <a:t>    log.info(</a:t>
            </a:r>
            <a:r>
              <a:t>"Load user by username " </a:t>
            </a:r>
            <a:r>
              <a:rPr>
                <a:solidFill>
                  <a:srgbClr val="A9B7C6"/>
                </a:solidFill>
              </a:rPr>
              <a:t>)</a:t>
            </a:r>
            <a:r>
              <a:rPr>
                <a:solidFill>
                  <a:srgbClr val="CC7831"/>
                </a:solidFill>
              </a:rPr>
              <a:t>;</a:t>
            </a:r>
            <a:endParaRPr>
              <a:solidFill>
                <a:srgbClr val="CC7831"/>
              </a:solidFill>
            </a:endParaRPr>
          </a:p>
          <a:p>
            <a:pPr marL="0" indent="0" defTabSz="278892">
              <a:spcBef>
                <a:spcPts val="0"/>
              </a:spcBef>
              <a:buSzTx/>
              <a:buNone/>
              <a:defRPr b="0" sz="854">
                <a:solidFill>
                  <a:srgbClr val="A9B7C6"/>
                </a:solidFill>
                <a:latin typeface="Courier"/>
                <a:ea typeface="Courier"/>
                <a:cs typeface="Courier"/>
                <a:sym typeface="Courier"/>
              </a:defRPr>
            </a:pPr>
            <a:r>
              <a:rPr>
                <a:solidFill>
                  <a:srgbClr val="CC7831"/>
                </a:solidFill>
              </a:rPr>
              <a:t>    </a:t>
            </a:r>
            <a:r>
              <a:t>User account = userRepository.findByUsername(username)</a:t>
            </a:r>
            <a:r>
              <a:rPr>
                <a:solidFill>
                  <a:srgbClr val="CC7831"/>
                </a:solidFill>
              </a:rPr>
              <a:t>;</a:t>
            </a:r>
            <a:endParaRPr>
              <a:solidFill>
                <a:srgbClr val="CC7831"/>
              </a:solidFill>
            </a:endParaRPr>
          </a:p>
          <a:p>
            <a:pPr marL="0" indent="0" defTabSz="278892">
              <a:spcBef>
                <a:spcPts val="0"/>
              </a:spcBef>
              <a:buSzTx/>
              <a:buNone/>
              <a:defRPr b="0" sz="854">
                <a:solidFill>
                  <a:srgbClr val="A9B7C6"/>
                </a:solidFill>
                <a:latin typeface="Courier"/>
                <a:ea typeface="Courier"/>
                <a:cs typeface="Courier"/>
                <a:sym typeface="Courier"/>
              </a:defRPr>
            </a:pPr>
            <a:r>
              <a:rPr>
                <a:solidFill>
                  <a:srgbClr val="CC7831"/>
                </a:solidFill>
              </a:rPr>
              <a:t>    if </a:t>
            </a:r>
            <a:r>
              <a:t>(account == </a:t>
            </a:r>
            <a:r>
              <a:rPr>
                <a:solidFill>
                  <a:srgbClr val="CC7831"/>
                </a:solidFill>
              </a:rPr>
              <a:t>null</a:t>
            </a:r>
            <a:r>
              <a:t>) {</a:t>
            </a:r>
          </a:p>
          <a:p>
            <a:pPr marL="0" indent="0" defTabSz="278892">
              <a:spcBef>
                <a:spcPts val="0"/>
              </a:spcBef>
              <a:buSzTx/>
              <a:buNone/>
              <a:defRPr b="0" sz="854">
                <a:solidFill>
                  <a:srgbClr val="6A8759"/>
                </a:solidFill>
                <a:latin typeface="Courier"/>
                <a:ea typeface="Courier"/>
                <a:cs typeface="Courier"/>
                <a:sym typeface="Courier"/>
              </a:defRPr>
            </a:pPr>
            <a:r>
              <a:rPr>
                <a:solidFill>
                  <a:srgbClr val="A9B7C6"/>
                </a:solidFill>
              </a:rPr>
              <a:t>        </a:t>
            </a:r>
            <a:r>
              <a:rPr>
                <a:solidFill>
                  <a:srgbClr val="CC7831"/>
                </a:solidFill>
              </a:rPr>
              <a:t>throw new </a:t>
            </a:r>
            <a:r>
              <a:rPr>
                <a:solidFill>
                  <a:srgbClr val="A9B7C6"/>
                </a:solidFill>
              </a:rPr>
              <a:t>UsernameNotFoundException(</a:t>
            </a:r>
            <a:r>
              <a:t>"Could not find account with username $username!"</a:t>
            </a:r>
            <a:r>
              <a:rPr>
                <a:solidFill>
                  <a:srgbClr val="A9B7C6"/>
                </a:solidFill>
              </a:rPr>
              <a:t>)</a:t>
            </a:r>
            <a:r>
              <a:rPr>
                <a:solidFill>
                  <a:srgbClr val="CC7831"/>
                </a:solidFill>
              </a:rPr>
              <a:t>;</a:t>
            </a:r>
            <a:endParaRPr>
              <a:solidFill>
                <a:srgbClr val="CC7831"/>
              </a:solidFill>
            </a:endParaRPr>
          </a:p>
          <a:p>
            <a:pPr marL="0" indent="0" defTabSz="278892">
              <a:spcBef>
                <a:spcPts val="0"/>
              </a:spcBef>
              <a:buSzTx/>
              <a:buNone/>
              <a:defRPr b="0" sz="854">
                <a:solidFill>
                  <a:srgbClr val="CC7831"/>
                </a:solidFill>
                <a:latin typeface="Courier"/>
                <a:ea typeface="Courier"/>
                <a:cs typeface="Courier"/>
                <a:sym typeface="Courier"/>
              </a:defRPr>
            </a:pPr>
            <a:r>
              <a:t>    </a:t>
            </a:r>
            <a:r>
              <a:rPr>
                <a:solidFill>
                  <a:srgbClr val="A9B7C6"/>
                </a:solidFill>
              </a:rPr>
              <a:t>}</a:t>
            </a:r>
            <a:endParaRPr>
              <a:solidFill>
                <a:srgbClr val="A9B7C6"/>
              </a:solidFill>
            </a:endParaRPr>
          </a:p>
          <a:p>
            <a:pPr marL="0" indent="0" defTabSz="278892">
              <a:spcBef>
                <a:spcPts val="0"/>
              </a:spcBef>
              <a:buSzTx/>
              <a:buNone/>
              <a:defRPr b="0" sz="854">
                <a:solidFill>
                  <a:srgbClr val="6A8759"/>
                </a:solidFill>
                <a:latin typeface="Courier"/>
                <a:ea typeface="Courier"/>
                <a:cs typeface="Courier"/>
                <a:sym typeface="Courier"/>
              </a:defRPr>
            </a:pPr>
            <a:r>
              <a:rPr>
                <a:solidFill>
                  <a:srgbClr val="A9B7C6"/>
                </a:solidFill>
              </a:rPr>
              <a:t>    log.info(</a:t>
            </a:r>
            <a:r>
              <a:t>"Add Roles to the user " </a:t>
            </a:r>
            <a:r>
              <a:rPr>
                <a:solidFill>
                  <a:srgbClr val="A9B7C6"/>
                </a:solidFill>
              </a:rPr>
              <a:t>+ username)</a:t>
            </a:r>
            <a:r>
              <a:rPr>
                <a:solidFill>
                  <a:srgbClr val="CC7831"/>
                </a:solidFill>
              </a:rPr>
              <a:t>;</a:t>
            </a:r>
            <a:endParaRPr>
              <a:solidFill>
                <a:srgbClr val="CC7831"/>
              </a:solidFill>
            </a:endParaRPr>
          </a:p>
          <a:p>
            <a:pPr marL="0" indent="0" defTabSz="278892">
              <a:spcBef>
                <a:spcPts val="0"/>
              </a:spcBef>
              <a:buSzTx/>
              <a:buNone/>
              <a:defRPr b="0" sz="854">
                <a:solidFill>
                  <a:srgbClr val="A9B7C6"/>
                </a:solidFill>
                <a:latin typeface="Courier"/>
                <a:ea typeface="Courier"/>
                <a:cs typeface="Courier"/>
                <a:sym typeface="Courier"/>
              </a:defRPr>
            </a:pPr>
            <a:r>
              <a:rPr>
                <a:solidFill>
                  <a:srgbClr val="CC7831"/>
                </a:solidFill>
              </a:rPr>
              <a:t>    </a:t>
            </a:r>
            <a:r>
              <a:t>addUserRoles()</a:t>
            </a:r>
            <a:r>
              <a:rPr>
                <a:solidFill>
                  <a:srgbClr val="CC7831"/>
                </a:solidFill>
              </a:rPr>
              <a:t>;</a:t>
            </a:r>
            <a:endParaRPr>
              <a:solidFill>
                <a:srgbClr val="CC7831"/>
              </a:solidFill>
            </a:endParaRPr>
          </a:p>
          <a:p>
            <a:pPr marL="0" indent="0" defTabSz="278892">
              <a:spcBef>
                <a:spcPts val="0"/>
              </a:spcBef>
              <a:buSzTx/>
              <a:buNone/>
              <a:defRPr b="0" sz="854">
                <a:solidFill>
                  <a:srgbClr val="A9B7C6"/>
                </a:solidFill>
                <a:latin typeface="Courier"/>
                <a:ea typeface="Courier"/>
                <a:cs typeface="Courier"/>
                <a:sym typeface="Courier"/>
              </a:defRPr>
            </a:pPr>
            <a:endParaRPr>
              <a:solidFill>
                <a:srgbClr val="CC7831"/>
              </a:solidFill>
            </a:endParaRPr>
          </a:p>
          <a:p>
            <a:pPr marL="0" indent="0" defTabSz="278892">
              <a:spcBef>
                <a:spcPts val="0"/>
              </a:spcBef>
              <a:buSzTx/>
              <a:buNone/>
              <a:defRPr b="0" sz="854">
                <a:solidFill>
                  <a:srgbClr val="A9B7C6"/>
                </a:solidFill>
                <a:latin typeface="Courier"/>
                <a:ea typeface="Courier"/>
                <a:cs typeface="Courier"/>
                <a:sym typeface="Courier"/>
              </a:defRPr>
            </a:pPr>
            <a:r>
              <a:rPr>
                <a:solidFill>
                  <a:srgbClr val="CC7831"/>
                </a:solidFill>
              </a:rPr>
              <a:t>. . .</a:t>
            </a:r>
          </a:p>
          <a:p>
            <a:pPr marL="0" indent="0" defTabSz="278892">
              <a:spcBef>
                <a:spcPts val="0"/>
              </a:spcBef>
              <a:buSzTx/>
              <a:buNone/>
              <a:defRPr b="0" sz="854">
                <a:solidFill>
                  <a:srgbClr val="E8BF6B"/>
                </a:solidFill>
                <a:latin typeface="Courier"/>
                <a:ea typeface="Courier"/>
                <a:cs typeface="Courier"/>
                <a:sym typeface="Courier"/>
              </a:defRPr>
            </a:pPr>
            <a:r>
              <a:t>. . .</a:t>
            </a:r>
          </a:p>
          <a:p>
            <a:pPr marL="0" indent="0" defTabSz="278892">
              <a:spcBef>
                <a:spcPts val="0"/>
              </a:spcBef>
              <a:buSzTx/>
              <a:buNone/>
              <a:defRPr b="0" sz="854">
                <a:solidFill>
                  <a:srgbClr val="E8BF6B"/>
                </a:solidFill>
                <a:latin typeface="Courier"/>
                <a:ea typeface="Courier"/>
                <a:cs typeface="Courier"/>
                <a:sym typeface="Courier"/>
              </a:defRPr>
            </a:pPr>
            <a:r>
              <a:t>}</a:t>
            </a:r>
          </a:p>
          <a:p>
            <a:pPr marL="0" indent="0" defTabSz="278892">
              <a:spcBef>
                <a:spcPts val="0"/>
              </a:spcBef>
              <a:buSzTx/>
              <a:buNone/>
              <a:defRPr b="0" sz="793">
                <a:solidFill>
                  <a:srgbClr val="E8BF6B"/>
                </a:solidFill>
                <a:latin typeface="Courier"/>
                <a:ea typeface="Courier"/>
                <a:cs typeface="Courier"/>
                <a:sym typeface="Courier"/>
              </a:defRPr>
            </a:pPr>
          </a:p>
          <a:p>
            <a:pPr marL="0" indent="0" defTabSz="278892">
              <a:spcBef>
                <a:spcPts val="0"/>
              </a:spcBef>
              <a:buSzTx/>
              <a:buNone/>
              <a:defRPr b="0" sz="854">
                <a:solidFill>
                  <a:srgbClr val="A9B7C6"/>
                </a:solidFill>
                <a:latin typeface="Courier"/>
                <a:ea typeface="Courier"/>
                <a:cs typeface="Courier"/>
                <a:sym typeface="Courier"/>
              </a:defRPr>
            </a:pPr>
            <a:r>
              <a:t>@WithSpan</a:t>
            </a:r>
          </a:p>
          <a:p>
            <a:pPr marL="0" indent="0" defTabSz="278892">
              <a:spcBef>
                <a:spcPts val="0"/>
              </a:spcBef>
              <a:buSzTx/>
              <a:buNone/>
              <a:defRPr b="0" sz="854">
                <a:solidFill>
                  <a:srgbClr val="A9B7C6"/>
                </a:solidFill>
                <a:latin typeface="Courier"/>
                <a:ea typeface="Courier"/>
                <a:cs typeface="Courier"/>
                <a:sym typeface="Courier"/>
              </a:defRPr>
            </a:pPr>
            <a:r>
              <a:rPr>
                <a:solidFill>
                  <a:srgbClr val="CC7831"/>
                </a:solidFill>
              </a:rPr>
              <a:t>public void </a:t>
            </a:r>
            <a:r>
              <a:t>addUserRoles() {</a:t>
            </a:r>
          </a:p>
          <a:p>
            <a:pPr marL="0" indent="0" defTabSz="278892">
              <a:spcBef>
                <a:spcPts val="0"/>
              </a:spcBef>
              <a:buSzTx/>
              <a:buNone/>
              <a:defRPr b="0" sz="854">
                <a:solidFill>
                  <a:srgbClr val="6A8759"/>
                </a:solidFill>
                <a:latin typeface="Courier"/>
                <a:ea typeface="Courier"/>
                <a:cs typeface="Courier"/>
                <a:sym typeface="Courier"/>
              </a:defRPr>
            </a:pPr>
            <a:r>
              <a:rPr>
                <a:solidFill>
                  <a:srgbClr val="A9B7C6"/>
                </a:solidFill>
              </a:rPr>
              <a:t>      log.info(</a:t>
            </a:r>
            <a:r>
              <a:t>"Adding roles to the user"</a:t>
            </a:r>
            <a:r>
              <a:rPr>
                <a:solidFill>
                  <a:srgbClr val="A9B7C6"/>
                </a:solidFill>
              </a:rPr>
              <a:t>)</a:t>
            </a:r>
            <a:r>
              <a:rPr>
                <a:solidFill>
                  <a:srgbClr val="CC7831"/>
                </a:solidFill>
              </a:rPr>
              <a:t>;</a:t>
            </a:r>
            <a:endParaRPr>
              <a:solidFill>
                <a:srgbClr val="CC7831"/>
              </a:solidFill>
            </a:endParaRPr>
          </a:p>
          <a:p>
            <a:pPr marL="0" indent="0" defTabSz="278892">
              <a:spcBef>
                <a:spcPts val="0"/>
              </a:spcBef>
              <a:buSzTx/>
              <a:buNone/>
              <a:defRPr b="0" sz="854">
                <a:solidFill>
                  <a:srgbClr val="A9B7C6"/>
                </a:solidFill>
                <a:latin typeface="Courier"/>
                <a:ea typeface="Courier"/>
                <a:cs typeface="Courier"/>
                <a:sym typeface="Courier"/>
              </a:defRPr>
            </a:pPr>
            <a:r>
              <a:rPr>
                <a:solidFill>
                  <a:srgbClr val="CC7831"/>
                </a:solidFill>
              </a:rPr>
              <a:t>      </a:t>
            </a:r>
            <a:r>
              <a:t>Span span = Span.current()</a:t>
            </a:r>
            <a:r>
              <a:rPr>
                <a:solidFill>
                  <a:srgbClr val="CC7831"/>
                </a:solidFill>
              </a:rPr>
              <a:t>;</a:t>
            </a:r>
            <a:endParaRPr>
              <a:solidFill>
                <a:srgbClr val="CC7831"/>
              </a:solidFill>
            </a:endParaRPr>
          </a:p>
          <a:p>
            <a:pPr marL="0" indent="0" defTabSz="278892">
              <a:spcBef>
                <a:spcPts val="0"/>
              </a:spcBef>
              <a:buSzTx/>
              <a:buNone/>
              <a:defRPr b="0" sz="854">
                <a:solidFill>
                  <a:srgbClr val="6A8759"/>
                </a:solidFill>
                <a:latin typeface="Courier"/>
                <a:ea typeface="Courier"/>
                <a:cs typeface="Courier"/>
                <a:sym typeface="Courier"/>
              </a:defRPr>
            </a:pPr>
            <a:r>
              <a:rPr>
                <a:solidFill>
                  <a:srgbClr val="CC7831"/>
                </a:solidFill>
              </a:rPr>
              <a:t>      </a:t>
            </a:r>
            <a:r>
              <a:rPr>
                <a:solidFill>
                  <a:srgbClr val="A9B7C6"/>
                </a:solidFill>
              </a:rPr>
              <a:t>span.setAttribute(</a:t>
            </a:r>
            <a:r>
              <a:t>"template.a2"</a:t>
            </a:r>
            <a:r>
              <a:rPr>
                <a:solidFill>
                  <a:srgbClr val="CC7831"/>
                </a:solidFill>
              </a:rPr>
              <a:t>, </a:t>
            </a:r>
            <a:r>
              <a:t>"user Adding roles to the user span"</a:t>
            </a:r>
            <a:r>
              <a:rPr>
                <a:solidFill>
                  <a:srgbClr val="A9B7C6"/>
                </a:solidFill>
              </a:rPr>
              <a:t>)</a:t>
            </a:r>
            <a:r>
              <a:rPr>
                <a:solidFill>
                  <a:srgbClr val="CC7831"/>
                </a:solidFill>
              </a:rPr>
              <a:t>;</a:t>
            </a:r>
            <a:endParaRPr>
              <a:solidFill>
                <a:srgbClr val="CC7831"/>
              </a:solidFill>
            </a:endParaRPr>
          </a:p>
          <a:p>
            <a:pPr marL="0" indent="0" defTabSz="278892">
              <a:spcBef>
                <a:spcPts val="0"/>
              </a:spcBef>
              <a:buSzTx/>
              <a:buNone/>
              <a:defRPr b="0" sz="854">
                <a:solidFill>
                  <a:srgbClr val="6A8759"/>
                </a:solidFill>
                <a:latin typeface="Courier"/>
                <a:ea typeface="Courier"/>
                <a:cs typeface="Courier"/>
                <a:sym typeface="Courier"/>
              </a:defRPr>
            </a:pPr>
            <a:r>
              <a:rPr>
                <a:solidFill>
                  <a:srgbClr val="CC7831"/>
                </a:solidFill>
              </a:rPr>
              <a:t>      </a:t>
            </a:r>
            <a:r>
              <a:rPr>
                <a:solidFill>
                  <a:srgbClr val="A9B7C6"/>
                </a:solidFill>
              </a:rPr>
              <a:t>span.addEvent(</a:t>
            </a:r>
            <a:r>
              <a:t>"Adding roles to the user started"</a:t>
            </a:r>
            <a:r>
              <a:rPr>
                <a:solidFill>
                  <a:srgbClr val="CC7831"/>
                </a:solidFill>
              </a:rPr>
              <a:t>, </a:t>
            </a:r>
            <a:r>
              <a:rPr>
                <a:solidFill>
                  <a:srgbClr val="A9B7C6"/>
                </a:solidFill>
              </a:rPr>
              <a:t>atttributes(</a:t>
            </a:r>
            <a:r>
              <a:t>"321"</a:t>
            </a:r>
            <a:r>
              <a:rPr>
                <a:solidFill>
                  <a:srgbClr val="A9B7C6"/>
                </a:solidFill>
              </a:rPr>
              <a:t>))</a:t>
            </a:r>
            <a:r>
              <a:rPr>
                <a:solidFill>
                  <a:srgbClr val="CC7831"/>
                </a:solidFill>
              </a:rPr>
              <a:t>;</a:t>
            </a:r>
            <a:endParaRPr>
              <a:solidFill>
                <a:srgbClr val="CC7831"/>
              </a:solidFill>
            </a:endParaRPr>
          </a:p>
          <a:p>
            <a:pPr marL="0" indent="0" defTabSz="278892">
              <a:spcBef>
                <a:spcPts val="0"/>
              </a:spcBef>
              <a:buSzTx/>
              <a:buNone/>
              <a:defRPr b="0" sz="854">
                <a:solidFill>
                  <a:srgbClr val="CC7831"/>
                </a:solidFill>
                <a:latin typeface="Courier"/>
                <a:ea typeface="Courier"/>
                <a:cs typeface="Courier"/>
                <a:sym typeface="Courier"/>
              </a:defRPr>
            </a:pPr>
            <a:r>
              <a:t>      try </a:t>
            </a:r>
            <a:r>
              <a:rPr>
                <a:solidFill>
                  <a:srgbClr val="A9B7C6"/>
                </a:solidFill>
              </a:rPr>
              <a:t>{</a:t>
            </a:r>
            <a:endParaRPr>
              <a:solidFill>
                <a:srgbClr val="A9B7C6"/>
              </a:solidFill>
            </a:endParaRPr>
          </a:p>
          <a:p>
            <a:pPr marL="0" indent="0" defTabSz="278892">
              <a:spcBef>
                <a:spcPts val="0"/>
              </a:spcBef>
              <a:buSzTx/>
              <a:buNone/>
              <a:defRPr b="0" sz="854">
                <a:solidFill>
                  <a:srgbClr val="A9B7C6"/>
                </a:solidFill>
                <a:latin typeface="Courier"/>
                <a:ea typeface="Courier"/>
                <a:cs typeface="Courier"/>
                <a:sym typeface="Courier"/>
              </a:defRPr>
            </a:pPr>
            <a:r>
              <a:t>          Thread.sleep(</a:t>
            </a:r>
            <a:r>
              <a:rPr>
                <a:solidFill>
                  <a:srgbClr val="6897BB"/>
                </a:solidFill>
              </a:rPr>
              <a:t>2000</a:t>
            </a:r>
            <a:r>
              <a:t>)</a:t>
            </a:r>
            <a:r>
              <a:rPr>
                <a:solidFill>
                  <a:srgbClr val="CC7831"/>
                </a:solidFill>
              </a:rPr>
              <a:t>;</a:t>
            </a:r>
            <a:endParaRPr>
              <a:solidFill>
                <a:srgbClr val="CC7831"/>
              </a:solidFill>
            </a:endParaRPr>
          </a:p>
          <a:p>
            <a:pPr marL="0" indent="0" defTabSz="278892">
              <a:spcBef>
                <a:spcPts val="0"/>
              </a:spcBef>
              <a:buSzTx/>
              <a:buNone/>
              <a:defRPr b="0" sz="854">
                <a:solidFill>
                  <a:srgbClr val="CC7831"/>
                </a:solidFill>
                <a:latin typeface="Courier"/>
                <a:ea typeface="Courier"/>
                <a:cs typeface="Courier"/>
                <a:sym typeface="Courier"/>
              </a:defRPr>
            </a:pPr>
            <a:r>
              <a:t>      </a:t>
            </a:r>
            <a:r>
              <a:rPr>
                <a:solidFill>
                  <a:srgbClr val="A9B7C6"/>
                </a:solidFill>
              </a:rPr>
              <a:t>}</a:t>
            </a:r>
            <a:endParaRPr>
              <a:solidFill>
                <a:srgbClr val="A9B7C6"/>
              </a:solidFill>
            </a:endParaRPr>
          </a:p>
          <a:p>
            <a:pPr marL="0" indent="0" defTabSz="278892">
              <a:spcBef>
                <a:spcPts val="0"/>
              </a:spcBef>
              <a:buSzTx/>
              <a:buNone/>
              <a:defRPr b="0" sz="854">
                <a:solidFill>
                  <a:srgbClr val="A9B7C6"/>
                </a:solidFill>
                <a:latin typeface="Courier"/>
                <a:ea typeface="Courier"/>
                <a:cs typeface="Courier"/>
                <a:sym typeface="Courier"/>
              </a:defRPr>
            </a:pPr>
            <a:r>
              <a:t>      </a:t>
            </a:r>
            <a:r>
              <a:rPr>
                <a:solidFill>
                  <a:srgbClr val="CC7831"/>
                </a:solidFill>
              </a:rPr>
              <a:t>catch </a:t>
            </a:r>
            <a:r>
              <a:t>(InterruptedException e) {}</a:t>
            </a:r>
          </a:p>
          <a:p>
            <a:pPr marL="0" indent="0" defTabSz="278892">
              <a:spcBef>
                <a:spcPts val="0"/>
              </a:spcBef>
              <a:buSzTx/>
              <a:buNone/>
              <a:defRPr b="0" sz="854">
                <a:solidFill>
                  <a:srgbClr val="6A8759"/>
                </a:solidFill>
                <a:latin typeface="Courier"/>
                <a:ea typeface="Courier"/>
                <a:cs typeface="Courier"/>
                <a:sym typeface="Courier"/>
              </a:defRPr>
            </a:pPr>
            <a:r>
              <a:rPr>
                <a:solidFill>
                  <a:srgbClr val="A9B7C6"/>
                </a:solidFill>
              </a:rPr>
              <a:t>      span.addEvent(</a:t>
            </a:r>
            <a:r>
              <a:t>"Adding roles to the user End"</a:t>
            </a:r>
            <a:r>
              <a:rPr>
                <a:solidFill>
                  <a:srgbClr val="CC7831"/>
                </a:solidFill>
              </a:rPr>
              <a:t>, </a:t>
            </a:r>
            <a:r>
              <a:rPr>
                <a:solidFill>
                  <a:srgbClr val="A9B7C6"/>
                </a:solidFill>
              </a:rPr>
              <a:t>atttributes(</a:t>
            </a:r>
            <a:r>
              <a:t>"321"</a:t>
            </a:r>
            <a:r>
              <a:rPr>
                <a:solidFill>
                  <a:srgbClr val="A9B7C6"/>
                </a:solidFill>
              </a:rPr>
              <a:t>))</a:t>
            </a:r>
            <a:r>
              <a:rPr>
                <a:solidFill>
                  <a:srgbClr val="CC7831"/>
                </a:solidFill>
              </a:rPr>
              <a:t>;</a:t>
            </a:r>
            <a:endParaRPr>
              <a:solidFill>
                <a:srgbClr val="CC7831"/>
              </a:solidFill>
            </a:endParaRPr>
          </a:p>
          <a:p>
            <a:pPr marL="0" indent="0" defTabSz="278892">
              <a:spcBef>
                <a:spcPts val="0"/>
              </a:spcBef>
              <a:buSzTx/>
              <a:buNone/>
              <a:defRPr b="0" sz="854">
                <a:solidFill>
                  <a:srgbClr val="CC7831"/>
                </a:solidFill>
                <a:latin typeface="Courier"/>
                <a:ea typeface="Courier"/>
                <a:cs typeface="Courier"/>
                <a:sym typeface="Courier"/>
              </a:defRPr>
            </a:pPr>
            <a:r>
              <a:t>  </a:t>
            </a:r>
            <a:r>
              <a:rPr>
                <a:solidFill>
                  <a:srgbClr val="A9B7C6"/>
                </a:solidFill>
              </a:rPr>
              <a:t>}</a:t>
            </a:r>
            <a:endParaRPr>
              <a:solidFill>
                <a:srgbClr val="A9B7C6"/>
              </a:solidFill>
            </a:endParaRPr>
          </a:p>
          <a:p>
            <a:pPr marL="0" indent="0" defTabSz="278892">
              <a:spcBef>
                <a:spcPts val="0"/>
              </a:spcBef>
              <a:buSzTx/>
              <a:buNone/>
              <a:defRPr b="0" sz="793">
                <a:solidFill>
                  <a:srgbClr val="CC7831"/>
                </a:solidFill>
                <a:latin typeface="Courier"/>
                <a:ea typeface="Courier"/>
                <a:cs typeface="Courier"/>
                <a:sym typeface="Courier"/>
              </a:defRPr>
            </a:pPr>
          </a:p>
          <a:p>
            <a:pPr marL="0" indent="0" defTabSz="278892">
              <a:spcBef>
                <a:spcPts val="0"/>
              </a:spcBef>
              <a:buSzTx/>
              <a:buNone/>
              <a:defRPr b="0" sz="793">
                <a:solidFill>
                  <a:srgbClr val="E8BF6B"/>
                </a:solidFill>
                <a:latin typeface="Courier"/>
                <a:ea typeface="Courier"/>
                <a:cs typeface="Courier"/>
                <a:sym typeface="Courier"/>
              </a:defRPr>
            </a:pPr>
          </a:p>
          <a:p>
            <a:pPr marL="133635" indent="-133635" defTabSz="557784">
              <a:spcBef>
                <a:spcPts val="200"/>
              </a:spcBef>
              <a:buSzTx/>
              <a:buNone/>
              <a:defRPr sz="1098">
                <a:latin typeface="Courier"/>
                <a:ea typeface="Courier"/>
                <a:cs typeface="Courier"/>
                <a:sym typeface="Courier"/>
              </a:defRPr>
            </a:pPr>
            <a:r>
              <a:t>  </a:t>
            </a:r>
          </a:p>
        </p:txBody>
      </p:sp>
      <p:sp>
        <p:nvSpPr>
          <p:cNvPr id="61" name="Adding new Span"/>
          <p:cNvSpPr txBox="1"/>
          <p:nvPr/>
        </p:nvSpPr>
        <p:spPr>
          <a:xfrm>
            <a:off x="193289" y="2562329"/>
            <a:ext cx="1648672" cy="287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00526" indent="-200526">
              <a:spcBef>
                <a:spcPts val="400"/>
              </a:spcBef>
              <a:buSzPct val="100000"/>
              <a:buChar char="•"/>
              <a:defRPr b="1" sz="1400">
                <a:latin typeface="+mj-lt"/>
                <a:ea typeface="+mj-ea"/>
                <a:cs typeface="+mj-cs"/>
                <a:sym typeface="Times New Roman"/>
              </a:defRPr>
            </a:lvl1pPr>
          </a:lstStyle>
          <a:p>
            <a:pPr/>
            <a:r>
              <a:t>Adding new Span</a:t>
            </a:r>
          </a:p>
        </p:txBody>
      </p:sp>
      <p:sp>
        <p:nvSpPr>
          <p:cNvPr id="62" name="Add OTEL dependencies in pom file"/>
          <p:cNvSpPr txBox="1"/>
          <p:nvPr/>
        </p:nvSpPr>
        <p:spPr>
          <a:xfrm>
            <a:off x="4929802" y="1008045"/>
            <a:ext cx="2798612" cy="28762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130342" indent="-130342">
              <a:spcBef>
                <a:spcPts val="400"/>
              </a:spcBef>
              <a:buSzPct val="100000"/>
              <a:buChar char="•"/>
              <a:defRPr b="1" sz="1300">
                <a:latin typeface="+mj-lt"/>
                <a:ea typeface="+mj-ea"/>
                <a:cs typeface="+mj-cs"/>
                <a:sym typeface="Times New Roman"/>
              </a:defRPr>
            </a:lvl1pPr>
          </a:lstStyle>
          <a:p>
            <a:pPr/>
            <a:r>
              <a:t>Add OTEL dependencies in pom file</a:t>
            </a:r>
          </a:p>
        </p:txBody>
      </p:sp>
      <p:sp>
        <p:nvSpPr>
          <p:cNvPr id="63" name="Create new spans using WithSpan Annotation"/>
          <p:cNvSpPr txBox="1"/>
          <p:nvPr/>
        </p:nvSpPr>
        <p:spPr>
          <a:xfrm>
            <a:off x="4929802" y="1319202"/>
            <a:ext cx="3468686" cy="28762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130342" indent="-130342">
              <a:spcBef>
                <a:spcPts val="400"/>
              </a:spcBef>
              <a:buSzPct val="100000"/>
              <a:buChar char="•"/>
              <a:defRPr b="1" sz="1300">
                <a:latin typeface="+mj-lt"/>
                <a:ea typeface="+mj-ea"/>
                <a:cs typeface="+mj-cs"/>
                <a:sym typeface="Times New Roman"/>
              </a:defRPr>
            </a:lvl1pPr>
          </a:lstStyle>
          <a:p>
            <a:pPr/>
            <a:r>
              <a:t>Create new spans using WithSpan Annotation</a:t>
            </a:r>
          </a:p>
        </p:txBody>
      </p:sp>
      <p:sp>
        <p:nvSpPr>
          <p:cNvPr id="64" name="Add event/attribute/logs to the new span."/>
          <p:cNvSpPr txBox="1"/>
          <p:nvPr/>
        </p:nvSpPr>
        <p:spPr>
          <a:xfrm>
            <a:off x="4929802" y="1630359"/>
            <a:ext cx="3123814" cy="28762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130342" indent="-130342">
              <a:spcBef>
                <a:spcPts val="400"/>
              </a:spcBef>
              <a:buSzPct val="100000"/>
              <a:buChar char="•"/>
              <a:defRPr b="1" sz="1300">
                <a:latin typeface="+mj-lt"/>
                <a:ea typeface="+mj-ea"/>
                <a:cs typeface="+mj-cs"/>
                <a:sym typeface="Times New Roman"/>
              </a:defRPr>
            </a:lvl1pPr>
          </a:lstStyle>
          <a:p>
            <a:pPr/>
            <a:r>
              <a:t>Add event/attribute/logs to the new span.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 name="Manual Instrumentation - Java"/>
          <p:cNvSpPr txBox="1"/>
          <p:nvPr>
            <p:ph type="title" idx="4294967295"/>
          </p:nvPr>
        </p:nvSpPr>
        <p:spPr>
          <a:xfrm>
            <a:off x="228600" y="0"/>
            <a:ext cx="8915400" cy="742950"/>
          </a:xfrm>
          <a:prstGeom prst="rect">
            <a:avLst/>
          </a:prstGeom>
        </p:spPr>
        <p:txBody>
          <a:bodyPr>
            <a:normAutofit fontScale="100000" lnSpcReduction="0"/>
          </a:bodyPr>
          <a:lstStyle/>
          <a:p>
            <a:pPr/>
            <a:r>
              <a:t>Manual Instrumentation - Java </a:t>
            </a:r>
          </a:p>
        </p:txBody>
      </p:sp>
      <p:sp>
        <p:nvSpPr>
          <p:cNvPr id="67" name="Double-click to edit"/>
          <p:cNvSpPr txBox="1"/>
          <p:nvPr>
            <p:ph type="body" idx="4294967295"/>
          </p:nvPr>
        </p:nvSpPr>
        <p:spPr>
          <a:xfrm>
            <a:off x="380999" y="800100"/>
            <a:ext cx="8763002" cy="6057900"/>
          </a:xfrm>
          <a:prstGeom prst="rect">
            <a:avLst/>
          </a:prstGeom>
        </p:spPr>
        <p:txBody>
          <a:bodyPr>
            <a:normAutofit fontScale="100000" lnSpcReduction="0"/>
          </a:bodyPr>
          <a:lstStyle/>
          <a:p>
            <a:pPr marL="0" indent="0" defTabSz="457200">
              <a:spcBef>
                <a:spcPts val="0"/>
              </a:spcBef>
              <a:buSzTx/>
              <a:buNone/>
              <a:defRPr b="0" sz="1400">
                <a:solidFill>
                  <a:srgbClr val="CC7831"/>
                </a:solidFill>
                <a:latin typeface="Courier"/>
                <a:ea typeface="Courier"/>
                <a:cs typeface="Courier"/>
                <a:sym typeface="Courier"/>
              </a:defRPr>
            </a:pPr>
            <a:endParaRPr>
              <a:solidFill>
                <a:srgbClr val="A9B7C6"/>
              </a:solidFill>
            </a:endParaRPr>
          </a:p>
          <a:p>
            <a:pPr marL="0" indent="0" defTabSz="457200">
              <a:spcBef>
                <a:spcPts val="0"/>
              </a:spcBef>
              <a:buSzTx/>
              <a:buNone/>
              <a:defRPr b="0" sz="1300">
                <a:solidFill>
                  <a:srgbClr val="CC7831"/>
                </a:solidFill>
                <a:latin typeface="Courier"/>
                <a:ea typeface="Courier"/>
                <a:cs typeface="Courier"/>
                <a:sym typeface="Courier"/>
              </a:defRPr>
            </a:pPr>
          </a:p>
          <a:p>
            <a:pPr marL="0" indent="0" defTabSz="457200">
              <a:spcBef>
                <a:spcPts val="0"/>
              </a:spcBef>
              <a:buSzTx/>
              <a:buNone/>
              <a:defRPr b="0" sz="1300">
                <a:solidFill>
                  <a:srgbClr val="E8BF6B"/>
                </a:solidFill>
                <a:latin typeface="Courier"/>
                <a:ea typeface="Courier"/>
                <a:cs typeface="Courier"/>
                <a:sym typeface="Courier"/>
              </a:defRPr>
            </a:pPr>
          </a:p>
          <a:p>
            <a:pPr>
              <a:buSzTx/>
              <a:buNone/>
              <a:defRPr sz="1800">
                <a:latin typeface="Courier"/>
                <a:ea typeface="Courier"/>
                <a:cs typeface="Courier"/>
                <a:sym typeface="Courier"/>
              </a:defRPr>
            </a:pPr>
            <a:r>
              <a:t>  </a:t>
            </a:r>
          </a:p>
        </p:txBody>
      </p:sp>
      <p:pic>
        <p:nvPicPr>
          <p:cNvPr id="68" name="Otel_Manual.png" descr="Otel_Manual.png"/>
          <p:cNvPicPr>
            <a:picLocks noChangeAspect="1"/>
          </p:cNvPicPr>
          <p:nvPr/>
        </p:nvPicPr>
        <p:blipFill>
          <a:blip r:embed="rId2">
            <a:extLst/>
          </a:blip>
          <a:stretch>
            <a:fillRect/>
          </a:stretch>
        </p:blipFill>
        <p:spPr>
          <a:xfrm>
            <a:off x="306479" y="1011190"/>
            <a:ext cx="8321905" cy="406053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 name="Double-click to edit"/>
          <p:cNvSpPr txBox="1"/>
          <p:nvPr>
            <p:ph type="body" idx="4294967295"/>
          </p:nvPr>
        </p:nvSpPr>
        <p:spPr>
          <a:xfrm>
            <a:off x="381000" y="800100"/>
            <a:ext cx="8534400" cy="6057900"/>
          </a:xfrm>
          <a:prstGeom prst="rect">
            <a:avLst/>
          </a:prstGeom>
        </p:spPr>
        <p:txBody>
          <a:bodyPr>
            <a:normAutofit fontScale="100000" lnSpcReduction="0"/>
          </a:bodyPr>
          <a:lstStyle/>
          <a:p>
            <a:pPr/>
          </a:p>
          <a:p>
            <a:pPr/>
          </a:p>
          <a:p>
            <a:pPr marL="142398" indent="-142398" defTabSz="457200">
              <a:spcBef>
                <a:spcPts val="0"/>
              </a:spcBef>
              <a:defRPr b="0" sz="1300">
                <a:solidFill>
                  <a:srgbClr val="A9B7C6"/>
                </a:solidFill>
                <a:latin typeface="Courier"/>
                <a:ea typeface="Courier"/>
                <a:cs typeface="Courier"/>
                <a:sym typeface="Courier"/>
              </a:defRPr>
            </a:pPr>
          </a:p>
        </p:txBody>
      </p:sp>
      <p:sp>
        <p:nvSpPr>
          <p:cNvPr id="71" name="Photon Zipkin - Open Telemetry Tracing"/>
          <p:cNvSpPr txBox="1"/>
          <p:nvPr>
            <p:ph type="title" idx="4294967295"/>
          </p:nvPr>
        </p:nvSpPr>
        <p:spPr>
          <a:xfrm>
            <a:off x="228600" y="0"/>
            <a:ext cx="8915400" cy="742950"/>
          </a:xfrm>
          <a:prstGeom prst="rect">
            <a:avLst/>
          </a:prstGeom>
        </p:spPr>
        <p:txBody>
          <a:bodyPr>
            <a:normAutofit fontScale="100000" lnSpcReduction="0"/>
          </a:bodyPr>
          <a:lstStyle/>
          <a:p>
            <a:pPr/>
            <a:r>
              <a:t>Photon Zipkin - Open Telemetry Tracing</a:t>
            </a:r>
          </a:p>
        </p:txBody>
      </p:sp>
      <p:sp>
        <p:nvSpPr>
          <p:cNvPr id="72" name="Remove any code and configs/logs related to Zipkin tracing in the code"/>
          <p:cNvSpPr txBox="1"/>
          <p:nvPr/>
        </p:nvSpPr>
        <p:spPr>
          <a:xfrm>
            <a:off x="502672" y="1030144"/>
            <a:ext cx="5207315" cy="28762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130342" indent="-130342">
              <a:spcBef>
                <a:spcPts val="400"/>
              </a:spcBef>
              <a:buSzPct val="100000"/>
              <a:buChar char="•"/>
              <a:defRPr b="1" sz="1300">
                <a:latin typeface="+mj-lt"/>
                <a:ea typeface="+mj-ea"/>
                <a:cs typeface="+mj-cs"/>
                <a:sym typeface="Times New Roman"/>
              </a:defRPr>
            </a:lvl1pPr>
          </a:lstStyle>
          <a:p>
            <a:pPr/>
            <a:r>
              <a:t>Remove any code and configs/logs related to Zipkin tracing in the code</a:t>
            </a:r>
          </a:p>
        </p:txBody>
      </p:sp>
      <p:sp>
        <p:nvSpPr>
          <p:cNvPr id="73" name="Add opentelmetry auto instrumentation. (Post compilation, Pass OTEL agent and attributes as JAVA_OPTS)"/>
          <p:cNvSpPr txBox="1"/>
          <p:nvPr/>
        </p:nvSpPr>
        <p:spPr>
          <a:xfrm>
            <a:off x="495306" y="1422330"/>
            <a:ext cx="7905990" cy="28762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130342" indent="-130342">
              <a:spcBef>
                <a:spcPts val="400"/>
              </a:spcBef>
              <a:buSzPct val="100000"/>
              <a:buChar char="•"/>
              <a:defRPr b="1" sz="1300">
                <a:latin typeface="+mj-lt"/>
                <a:ea typeface="+mj-ea"/>
                <a:cs typeface="+mj-cs"/>
                <a:sym typeface="Times New Roman"/>
              </a:defRPr>
            </a:lvl1pPr>
          </a:lstStyle>
          <a:p>
            <a:pPr/>
            <a:r>
              <a:t>Add opentelmetry auto instrumentation. (Post compilation, Pass OTEL agent and attributes as JAVA_OPTS)</a:t>
            </a:r>
          </a:p>
        </p:txBody>
      </p:sp>
      <p:sp>
        <p:nvSpPr>
          <p:cNvPr id="74" name="Photon-Settlement Service - Instrumented with Otel (no code change and post compilation"/>
          <p:cNvSpPr txBox="1"/>
          <p:nvPr/>
        </p:nvSpPr>
        <p:spPr>
          <a:xfrm>
            <a:off x="482239" y="1716937"/>
            <a:ext cx="6697294" cy="28762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00526" indent="-200526">
              <a:spcBef>
                <a:spcPts val="400"/>
              </a:spcBef>
              <a:buSzPct val="100000"/>
              <a:buChar char="•"/>
              <a:defRPr b="1" sz="1300">
                <a:latin typeface="+mj-lt"/>
                <a:ea typeface="+mj-ea"/>
                <a:cs typeface="+mj-cs"/>
                <a:sym typeface="Times New Roman"/>
              </a:defRPr>
            </a:lvl1pPr>
          </a:lstStyle>
          <a:p>
            <a:pPr/>
            <a:r>
              <a:t>Photon-Settlement Service - Instrumented with Otel (no code change and post compilation </a:t>
            </a:r>
          </a:p>
        </p:txBody>
      </p:sp>
      <p:pic>
        <p:nvPicPr>
          <p:cNvPr id="75" name="Screen Shot 2021-11-05 at 1.17.32 PM.png" descr="Screen Shot 2021-11-05 at 1.17.32 PM.png"/>
          <p:cNvPicPr>
            <a:picLocks noChangeAspect="1"/>
          </p:cNvPicPr>
          <p:nvPr/>
        </p:nvPicPr>
        <p:blipFill>
          <a:blip r:embed="rId2">
            <a:extLst/>
          </a:blip>
          <a:stretch>
            <a:fillRect/>
          </a:stretch>
        </p:blipFill>
        <p:spPr>
          <a:xfrm>
            <a:off x="664501" y="2111362"/>
            <a:ext cx="7905990" cy="3115004"/>
          </a:xfrm>
          <a:prstGeom prst="rect">
            <a:avLst/>
          </a:prstGeom>
          <a:ln w="12700">
            <a:miter lim="400000"/>
          </a:ln>
        </p:spPr>
      </p:pic>
      <p:pic>
        <p:nvPicPr>
          <p:cNvPr id="76" name="Screen Shot 2021-11-05 at 1.18.30 PM.png" descr="Screen Shot 2021-11-05 at 1.18.30 PM.png"/>
          <p:cNvPicPr>
            <a:picLocks noChangeAspect="1"/>
          </p:cNvPicPr>
          <p:nvPr/>
        </p:nvPicPr>
        <p:blipFill>
          <a:blip r:embed="rId3">
            <a:extLst/>
          </a:blip>
          <a:stretch>
            <a:fillRect/>
          </a:stretch>
        </p:blipFill>
        <p:spPr>
          <a:xfrm>
            <a:off x="654618" y="5529656"/>
            <a:ext cx="7905989" cy="501316"/>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 name="Distributed tracing is the capability for a tracing solution to track and observe service request as they flow through distributed systems by collecting data as the requests go from one service to another"/>
          <p:cNvSpPr txBox="1"/>
          <p:nvPr>
            <p:ph type="body" idx="4294967295"/>
          </p:nvPr>
        </p:nvSpPr>
        <p:spPr>
          <a:xfrm>
            <a:off x="381000" y="800100"/>
            <a:ext cx="8534400" cy="6057900"/>
          </a:xfrm>
          <a:prstGeom prst="rect">
            <a:avLst/>
          </a:prstGeom>
        </p:spPr>
        <p:txBody>
          <a:bodyPr>
            <a:normAutofit fontScale="100000" lnSpcReduction="0"/>
          </a:bodyPr>
          <a:lstStyle>
            <a:lvl1pPr>
              <a:defRPr>
                <a:latin typeface="+mj-lt"/>
                <a:ea typeface="+mj-ea"/>
                <a:cs typeface="+mj-cs"/>
                <a:sym typeface="Times New Roman"/>
              </a:defRPr>
            </a:lvl1pPr>
          </a:lstStyle>
          <a:p>
            <a:pPr/>
            <a:r>
              <a:t>Distributed tracing is the capability for a tracing solution to track and observe service request as they flow through distributed systems by collecting data as the requests go from one service to another</a:t>
            </a:r>
          </a:p>
        </p:txBody>
      </p:sp>
      <p:sp>
        <p:nvSpPr>
          <p:cNvPr id="23" name="What is Distributed Tracing?"/>
          <p:cNvSpPr txBox="1"/>
          <p:nvPr>
            <p:ph type="title" idx="4294967295"/>
          </p:nvPr>
        </p:nvSpPr>
        <p:spPr>
          <a:xfrm>
            <a:off x="228600" y="0"/>
            <a:ext cx="8915400" cy="742950"/>
          </a:xfrm>
          <a:prstGeom prst="rect">
            <a:avLst/>
          </a:prstGeom>
        </p:spPr>
        <p:txBody>
          <a:bodyPr>
            <a:normAutofit fontScale="100000" lnSpcReduction="0"/>
          </a:bodyPr>
          <a:lstStyle>
            <a:lvl1pPr>
              <a:defRPr>
                <a:latin typeface="+mj-lt"/>
                <a:ea typeface="+mj-ea"/>
                <a:cs typeface="+mj-cs"/>
                <a:sym typeface="Times New Roman"/>
              </a:defRPr>
            </a:lvl1pPr>
          </a:lstStyle>
          <a:p>
            <a:pPr/>
            <a:r>
              <a:t>What is Distributed Tracing?</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 name="OpenTelemetry is a collection of tools, APIs and SDKs that are deigned for the creation and management of telemetry data such as traces, metrics and logs.…"/>
          <p:cNvSpPr txBox="1"/>
          <p:nvPr>
            <p:ph type="body" idx="4294967295"/>
          </p:nvPr>
        </p:nvSpPr>
        <p:spPr>
          <a:xfrm>
            <a:off x="304800" y="755902"/>
            <a:ext cx="8534400" cy="6057901"/>
          </a:xfrm>
          <a:prstGeom prst="rect">
            <a:avLst/>
          </a:prstGeom>
        </p:spPr>
        <p:txBody>
          <a:bodyPr>
            <a:normAutofit fontScale="100000" lnSpcReduction="0"/>
          </a:bodyPr>
          <a:lstStyle/>
          <a:p>
            <a:pPr>
              <a:defRPr sz="1700">
                <a:latin typeface="+mj-lt"/>
                <a:ea typeface="+mj-ea"/>
                <a:cs typeface="+mj-cs"/>
                <a:sym typeface="Times New Roman"/>
              </a:defRPr>
            </a:pPr>
            <a:r>
              <a:t>OpenTelemetry is a collection of tools, APIs and SDKs that are deigned for the creation and management of telemetry data such as traces, metrics and logs.</a:t>
            </a:r>
          </a:p>
          <a:p>
            <a:pPr>
              <a:defRPr sz="1700">
                <a:latin typeface="+mj-lt"/>
                <a:ea typeface="+mj-ea"/>
                <a:cs typeface="+mj-cs"/>
                <a:sym typeface="Times New Roman"/>
              </a:defRPr>
            </a:pPr>
            <a:r>
              <a:t>A single, vendor-agnostic instrumentation library per language with support for both automatic and manual instrumentation</a:t>
            </a:r>
          </a:p>
          <a:p>
            <a:pPr>
              <a:defRPr sz="1700">
                <a:latin typeface="+mj-lt"/>
                <a:ea typeface="+mj-ea"/>
                <a:cs typeface="+mj-cs"/>
                <a:sym typeface="Times New Roman"/>
              </a:defRPr>
            </a:pPr>
            <a:r>
              <a:t>An end-end implementation to generate, emit, collect, process and export telemetry data</a:t>
            </a:r>
          </a:p>
          <a:p>
            <a:pPr>
              <a:defRPr sz="1700">
                <a:latin typeface="+mj-lt"/>
                <a:ea typeface="+mj-ea"/>
                <a:cs typeface="+mj-cs"/>
                <a:sym typeface="Times New Roman"/>
              </a:defRPr>
            </a:pPr>
            <a:r>
              <a:t>Open-standard semantic conventions to ensure vendor-agnostic data collection</a:t>
            </a:r>
          </a:p>
          <a:p>
            <a:pPr>
              <a:defRPr sz="1700">
                <a:latin typeface="+mj-lt"/>
                <a:ea typeface="+mj-ea"/>
                <a:cs typeface="+mj-cs"/>
                <a:sym typeface="Times New Roman"/>
              </a:defRPr>
            </a:pPr>
          </a:p>
          <a:p>
            <a:pPr>
              <a:defRPr sz="1700">
                <a:latin typeface="+mj-lt"/>
                <a:ea typeface="+mj-ea"/>
                <a:cs typeface="+mj-cs"/>
                <a:sym typeface="Times New Roman"/>
              </a:defRPr>
            </a:pPr>
            <a:r>
              <a:t>Trace - A trace is a collection of operations that represents a unique transaction handled by an application and its constituent services</a:t>
            </a:r>
          </a:p>
          <a:p>
            <a:pPr>
              <a:defRPr sz="1700">
                <a:latin typeface="+mj-lt"/>
                <a:ea typeface="+mj-ea"/>
                <a:cs typeface="+mj-cs"/>
                <a:sym typeface="Times New Roman"/>
              </a:defRPr>
            </a:pPr>
            <a:r>
              <a:t>Span - A span is a single operation within trace</a:t>
            </a:r>
          </a:p>
          <a:p>
            <a:pPr>
              <a:defRPr sz="1700">
                <a:latin typeface="+mj-lt"/>
                <a:ea typeface="+mj-ea"/>
                <a:cs typeface="+mj-cs"/>
                <a:sym typeface="Times New Roman"/>
              </a:defRPr>
            </a:pPr>
            <a:r>
              <a:t>Span contains the following information: Method name, service name, operation name, start time of the operation, end duration of the operation, name and ip address of the service</a:t>
            </a:r>
          </a:p>
        </p:txBody>
      </p:sp>
      <p:sp>
        <p:nvSpPr>
          <p:cNvPr id="26" name="What is OpenTelemetry?"/>
          <p:cNvSpPr txBox="1"/>
          <p:nvPr>
            <p:ph type="title" idx="4294967295"/>
          </p:nvPr>
        </p:nvSpPr>
        <p:spPr>
          <a:xfrm>
            <a:off x="228600" y="0"/>
            <a:ext cx="8915400" cy="742950"/>
          </a:xfrm>
          <a:prstGeom prst="rect">
            <a:avLst/>
          </a:prstGeom>
        </p:spPr>
        <p:txBody>
          <a:bodyPr>
            <a:normAutofit fontScale="100000" lnSpcReduction="0"/>
          </a:bodyPr>
          <a:lstStyle>
            <a:lvl1pPr>
              <a:defRPr>
                <a:latin typeface="+mj-lt"/>
                <a:ea typeface="+mj-ea"/>
                <a:cs typeface="+mj-cs"/>
                <a:sym typeface="Times New Roman"/>
              </a:defRPr>
            </a:lvl1pPr>
          </a:lstStyle>
          <a:p>
            <a:pPr/>
            <a:r>
              <a:t>What is OpenTelemetry?</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 name="Backed by major cloud vendors :OpenTelemetry is an open-source project under Cloud Native Computing Foundation backed by major cloud providers like Microsoft and Google. As such, it has a wide community support as well as support by most APM and observab"/>
          <p:cNvSpPr txBox="1"/>
          <p:nvPr>
            <p:ph type="body" idx="4294967295"/>
          </p:nvPr>
        </p:nvSpPr>
        <p:spPr>
          <a:xfrm>
            <a:off x="177011" y="704786"/>
            <a:ext cx="8534401" cy="6057901"/>
          </a:xfrm>
          <a:prstGeom prst="rect">
            <a:avLst/>
          </a:prstGeom>
        </p:spPr>
        <p:txBody>
          <a:bodyPr>
            <a:normAutofit fontScale="100000" lnSpcReduction="0"/>
          </a:bodyPr>
          <a:lstStyle/>
          <a:p>
            <a:pPr>
              <a:defRPr sz="1700">
                <a:latin typeface="+mj-lt"/>
                <a:ea typeface="+mj-ea"/>
                <a:cs typeface="+mj-cs"/>
                <a:sym typeface="Times New Roman"/>
              </a:defRPr>
            </a:pPr>
            <a:r>
              <a:t>Backed by major cloud vendors :</a:t>
            </a:r>
            <a:r>
              <a:rPr b="0"/>
              <a:t>OpenTelemetry is an open-source project under Cloud Native Computing Foundation backed by major cloud providers like Microsoft and Google. As such, it has a wide community support as well as support by most APM and observability vendors.A single, vendor-agnostic instrumentation library per language with support for both automatic and manual instrumentation</a:t>
            </a:r>
            <a:endParaRPr b="0"/>
          </a:p>
          <a:p>
            <a:pPr>
              <a:defRPr sz="1700">
                <a:latin typeface="+mj-lt"/>
                <a:ea typeface="+mj-ea"/>
                <a:cs typeface="+mj-cs"/>
                <a:sym typeface="Times New Roman"/>
              </a:defRPr>
            </a:pPr>
            <a:r>
              <a:t>Reduced overhead for telemetry data: </a:t>
            </a:r>
            <a:r>
              <a:rPr b="0"/>
              <a:t>OpenTelemetry reduces overhead from your application to create and manage telemetry data. Your application is decoupled from OpenTelemetry implementation as OpenTelemetry provides an API to interact with. Telemetry is collected by otel-collectors which can receive, process and export data in multiple data formats.</a:t>
            </a:r>
            <a:endParaRPr b="0"/>
          </a:p>
          <a:p>
            <a:pPr>
              <a:defRPr sz="1700">
                <a:latin typeface="+mj-lt"/>
                <a:ea typeface="+mj-ea"/>
                <a:cs typeface="+mj-cs"/>
                <a:sym typeface="Times New Roman"/>
              </a:defRPr>
            </a:pPr>
            <a:r>
              <a:t>OpenTelemetry Tracing API is stable: </a:t>
            </a:r>
            <a:r>
              <a:rPr b="0"/>
              <a:t>OpenTelemetry has stable tracing API release in Java, .NET, Javascript, Python, and Erlang.</a:t>
            </a:r>
            <a:endParaRPr b="0"/>
          </a:p>
          <a:p>
            <a:pPr>
              <a:defRPr sz="1700">
                <a:latin typeface="+mj-lt"/>
                <a:ea typeface="+mj-ea"/>
                <a:cs typeface="+mj-cs"/>
                <a:sym typeface="Times New Roman"/>
              </a:defRPr>
            </a:pPr>
            <a:r>
              <a:t>Vendor-agnostic data formats :</a:t>
            </a:r>
            <a:r>
              <a:rPr b="0"/>
              <a:t>OpenTelemetry provides an otel-collector that can be used to receive trace data in multiple formats. Otel-collector also provides processors and exporters using which you can choose to export the collected data in your required format.Span - A span is a single operation within trace</a:t>
            </a:r>
            <a:endParaRPr b="0"/>
          </a:p>
          <a:p>
            <a:pPr>
              <a:defRPr sz="1700">
                <a:latin typeface="+mj-lt"/>
                <a:ea typeface="+mj-ea"/>
                <a:cs typeface="+mj-cs"/>
                <a:sym typeface="Times New Roman"/>
              </a:defRPr>
            </a:pPr>
            <a:r>
              <a:t>Easy set-up and implementation : </a:t>
            </a:r>
            <a:r>
              <a:rPr b="0"/>
              <a:t>OpenTelemetry libraries come with default support for tracing. You just need to configure OpenTelemetry collectors via a config file to collect traces data in the format you prefer.</a:t>
            </a:r>
          </a:p>
        </p:txBody>
      </p:sp>
      <p:sp>
        <p:nvSpPr>
          <p:cNvPr id="29" name="OpenTelemetry Advantage"/>
          <p:cNvSpPr txBox="1"/>
          <p:nvPr>
            <p:ph type="title" idx="4294967295"/>
          </p:nvPr>
        </p:nvSpPr>
        <p:spPr>
          <a:xfrm>
            <a:off x="228600" y="0"/>
            <a:ext cx="8915400" cy="742950"/>
          </a:xfrm>
          <a:prstGeom prst="rect">
            <a:avLst/>
          </a:prstGeom>
        </p:spPr>
        <p:txBody>
          <a:bodyPr>
            <a:normAutofit fontScale="100000" lnSpcReduction="0"/>
          </a:bodyPr>
          <a:lstStyle>
            <a:lvl1pPr>
              <a:defRPr>
                <a:latin typeface="+mj-lt"/>
                <a:ea typeface="+mj-ea"/>
                <a:cs typeface="+mj-cs"/>
                <a:sym typeface="Times New Roman"/>
              </a:defRPr>
            </a:lvl1pPr>
          </a:lstStyle>
          <a:p>
            <a:pPr/>
            <a:r>
              <a:t>OpenTelemetry Advantage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 name="Architecture"/>
          <p:cNvSpPr txBox="1"/>
          <p:nvPr>
            <p:ph type="title" idx="4294967295"/>
          </p:nvPr>
        </p:nvSpPr>
        <p:spPr>
          <a:xfrm>
            <a:off x="228600" y="0"/>
            <a:ext cx="8915400" cy="742950"/>
          </a:xfrm>
          <a:prstGeom prst="rect">
            <a:avLst/>
          </a:prstGeom>
        </p:spPr>
        <p:txBody>
          <a:bodyPr>
            <a:normAutofit fontScale="100000" lnSpcReduction="0"/>
          </a:bodyPr>
          <a:lstStyle/>
          <a:p>
            <a:pPr/>
            <a:r>
              <a:t>Architecture</a:t>
            </a:r>
          </a:p>
        </p:txBody>
      </p:sp>
      <p:pic>
        <p:nvPicPr>
          <p:cNvPr id="32" name="Otel.png" descr="Otel.png"/>
          <p:cNvPicPr>
            <a:picLocks noChangeAspect="1"/>
          </p:cNvPicPr>
          <p:nvPr/>
        </p:nvPicPr>
        <p:blipFill>
          <a:blip r:embed="rId2">
            <a:extLst/>
          </a:blip>
          <a:stretch>
            <a:fillRect/>
          </a:stretch>
        </p:blipFill>
        <p:spPr>
          <a:xfrm>
            <a:off x="188058" y="1089098"/>
            <a:ext cx="5444026" cy="2942920"/>
          </a:xfrm>
          <a:prstGeom prst="rect">
            <a:avLst/>
          </a:prstGeom>
          <a:ln w="12700">
            <a:miter lim="400000"/>
          </a:ln>
        </p:spPr>
      </p:pic>
      <p:sp>
        <p:nvSpPr>
          <p:cNvPr id="33" name="Opentelemtry collector (OTel Collector/Agent) should be deployed as an agent on each host and configured to send telemetry data to the backend."/>
          <p:cNvSpPr txBox="1"/>
          <p:nvPr/>
        </p:nvSpPr>
        <p:spPr>
          <a:xfrm>
            <a:off x="311149" y="4153444"/>
            <a:ext cx="7585822" cy="51514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150394" indent="-150394">
              <a:spcBef>
                <a:spcPts val="400"/>
              </a:spcBef>
              <a:buSzPct val="100000"/>
              <a:buChar char="•"/>
              <a:defRPr b="1" sz="1500">
                <a:latin typeface="+mj-lt"/>
                <a:ea typeface="+mj-ea"/>
                <a:cs typeface="+mj-cs"/>
                <a:sym typeface="Times New Roman"/>
              </a:defRPr>
            </a:lvl1pPr>
          </a:lstStyle>
          <a:p>
            <a:pPr/>
            <a:r>
              <a:t>Opentelemtry collector (OTel Collector/Agent) should be deployed as an agent on each host and configured to send telemetry data to the backend. </a:t>
            </a:r>
          </a:p>
        </p:txBody>
      </p:sp>
      <p:sp>
        <p:nvSpPr>
          <p:cNvPr id="34" name="Opentelemtry instrumentation libraries (OTel Library) should be added to each application"/>
          <p:cNvSpPr txBox="1"/>
          <p:nvPr/>
        </p:nvSpPr>
        <p:spPr>
          <a:xfrm>
            <a:off x="311149" y="4700321"/>
            <a:ext cx="7585822" cy="51514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150394" indent="-150394">
              <a:spcBef>
                <a:spcPts val="400"/>
              </a:spcBef>
              <a:buSzPct val="100000"/>
              <a:buChar char="•"/>
              <a:defRPr b="1" sz="1500">
                <a:latin typeface="+mj-lt"/>
                <a:ea typeface="+mj-ea"/>
                <a:cs typeface="+mj-cs"/>
                <a:sym typeface="Times New Roman"/>
              </a:defRPr>
            </a:lvl1pPr>
          </a:lstStyle>
          <a:p>
            <a:pPr/>
            <a:r>
              <a:t>Opentelemtry instrumentation libraries (OTel Library) should be added to each application</a:t>
            </a:r>
          </a:p>
        </p:txBody>
      </p:sp>
      <p:sp>
        <p:nvSpPr>
          <p:cNvPr id="35" name="The collector supports many popular open-source wire formats including Jaeger, Prometheus, and Fluent Bit."/>
          <p:cNvSpPr txBox="1"/>
          <p:nvPr/>
        </p:nvSpPr>
        <p:spPr>
          <a:xfrm>
            <a:off x="311149" y="5247199"/>
            <a:ext cx="7585822" cy="51514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150394" indent="-150394">
              <a:spcBef>
                <a:spcPts val="400"/>
              </a:spcBef>
              <a:buSzPct val="100000"/>
              <a:buChar char="•"/>
              <a:defRPr b="1" sz="1500">
                <a:latin typeface="+mj-lt"/>
                <a:ea typeface="+mj-ea"/>
                <a:cs typeface="+mj-cs"/>
                <a:sym typeface="Times New Roman"/>
              </a:defRPr>
            </a:lvl1pPr>
          </a:lstStyle>
          <a:p>
            <a:pPr/>
            <a:r>
              <a:t>The collector supports many popular open-source wire formats including Jaeger, Prometheus, and Fluent Bit. </a:t>
            </a:r>
          </a:p>
        </p:txBody>
      </p:sp>
      <p:sp>
        <p:nvSpPr>
          <p:cNvPr id="36" name="Opentelemtry is flexible and extensible to support a board range of open-source and commercial solutions"/>
          <p:cNvSpPr txBox="1"/>
          <p:nvPr/>
        </p:nvSpPr>
        <p:spPr>
          <a:xfrm>
            <a:off x="311149" y="5757245"/>
            <a:ext cx="7585822" cy="51514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150394" indent="-150394">
              <a:spcBef>
                <a:spcPts val="400"/>
              </a:spcBef>
              <a:buSzPct val="100000"/>
              <a:buChar char="•"/>
              <a:defRPr b="1" sz="1500">
                <a:latin typeface="+mj-lt"/>
                <a:ea typeface="+mj-ea"/>
                <a:cs typeface="+mj-cs"/>
                <a:sym typeface="Times New Roman"/>
              </a:defRPr>
            </a:lvl1pPr>
          </a:lstStyle>
          <a:p>
            <a:pPr/>
            <a:r>
              <a:t>Opentelemtry is flexible and extensible to support a board range of open-source and commercial solutions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 name="Opentelemetry is not an observability back-end like Jaeger/prometheus.…"/>
          <p:cNvSpPr txBox="1"/>
          <p:nvPr>
            <p:ph type="body" idx="4294967295"/>
          </p:nvPr>
        </p:nvSpPr>
        <p:spPr>
          <a:xfrm>
            <a:off x="381000" y="800100"/>
            <a:ext cx="8534400" cy="6057900"/>
          </a:xfrm>
          <a:prstGeom prst="rect">
            <a:avLst/>
          </a:prstGeom>
        </p:spPr>
        <p:txBody>
          <a:bodyPr>
            <a:normAutofit fontScale="100000" lnSpcReduction="0"/>
          </a:bodyPr>
          <a:lstStyle/>
          <a:p>
            <a:pPr>
              <a:defRPr sz="1700">
                <a:latin typeface="+mj-lt"/>
                <a:ea typeface="+mj-ea"/>
                <a:cs typeface="+mj-cs"/>
                <a:sym typeface="Times New Roman"/>
              </a:defRPr>
            </a:pPr>
            <a:r>
              <a:t>Opentelemetry is not an observability back-end like Jaeger/prometheus.</a:t>
            </a:r>
          </a:p>
          <a:p>
            <a:pPr>
              <a:defRPr sz="1700">
                <a:latin typeface="+mj-lt"/>
                <a:ea typeface="+mj-ea"/>
                <a:cs typeface="+mj-cs"/>
                <a:sym typeface="Times New Roman"/>
              </a:defRPr>
            </a:pPr>
          </a:p>
          <a:p>
            <a:pPr>
              <a:defRPr sz="1700">
                <a:latin typeface="+mj-lt"/>
                <a:ea typeface="+mj-ea"/>
                <a:cs typeface="+mj-cs"/>
                <a:sym typeface="Times New Roman"/>
              </a:defRPr>
            </a:pPr>
            <a:r>
              <a:t>Instead, it supports exporting data to a variety of open-source and commercial back-ends</a:t>
            </a:r>
          </a:p>
        </p:txBody>
      </p:sp>
      <p:sp>
        <p:nvSpPr>
          <p:cNvPr id="39" name="What OpenTelemetry is not?"/>
          <p:cNvSpPr txBox="1"/>
          <p:nvPr>
            <p:ph type="title" idx="4294967295"/>
          </p:nvPr>
        </p:nvSpPr>
        <p:spPr>
          <a:xfrm>
            <a:off x="228600" y="0"/>
            <a:ext cx="8915400" cy="742950"/>
          </a:xfrm>
          <a:prstGeom prst="rect">
            <a:avLst/>
          </a:prstGeom>
        </p:spPr>
        <p:txBody>
          <a:bodyPr>
            <a:normAutofit fontScale="100000" lnSpcReduction="0"/>
          </a:bodyPr>
          <a:lstStyle>
            <a:lvl1pPr>
              <a:defRPr>
                <a:latin typeface="+mj-lt"/>
                <a:ea typeface="+mj-ea"/>
                <a:cs typeface="+mj-cs"/>
                <a:sym typeface="Times New Roman"/>
              </a:defRPr>
            </a:lvl1pPr>
          </a:lstStyle>
          <a:p>
            <a:pPr/>
            <a:r>
              <a:t>What OpenTelemetry is not?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 name="file: '%clr(%d{yyyy-MM-dd HH:mm:ss.SSS}){faint} %clr(%5p) %clr([${spring.application.name},%X{trace_id},%X{span_id}]) %clr(${PID:- }){magenta} %clr(---){faint} %clr([%15.15t]){faint} %clr(%-40.40logger{39}){cyan} %clr(:){faint} %m %n%wEx’…"/>
          <p:cNvSpPr txBox="1"/>
          <p:nvPr>
            <p:ph type="body" idx="4294967295"/>
          </p:nvPr>
        </p:nvSpPr>
        <p:spPr>
          <a:xfrm>
            <a:off x="381000" y="800100"/>
            <a:ext cx="8534400" cy="6057900"/>
          </a:xfrm>
          <a:prstGeom prst="rect">
            <a:avLst/>
          </a:prstGeom>
        </p:spPr>
        <p:txBody>
          <a:bodyPr>
            <a:normAutofit fontScale="100000" lnSpcReduction="0"/>
          </a:bodyPr>
          <a:lstStyle/>
          <a:p>
            <a:pPr marL="212502" indent="-212502" defTabSz="886968">
              <a:defRPr sz="1940"/>
            </a:pPr>
          </a:p>
          <a:p>
            <a:pPr marL="212502" indent="-212502" defTabSz="886968">
              <a:defRPr sz="1940"/>
            </a:pPr>
          </a:p>
          <a:p>
            <a:pPr marL="212502" indent="-212502" defTabSz="886968">
              <a:defRPr sz="1940"/>
            </a:pPr>
          </a:p>
          <a:p>
            <a:pPr marL="212502" indent="-212502" defTabSz="886968">
              <a:defRPr sz="1940"/>
            </a:pPr>
          </a:p>
          <a:p>
            <a:pPr marL="212502" indent="-212502" defTabSz="886968">
              <a:defRPr sz="1940"/>
            </a:pPr>
          </a:p>
          <a:p>
            <a:pPr marL="212502" indent="-212502" defTabSz="886968">
              <a:defRPr sz="1940"/>
            </a:pPr>
          </a:p>
          <a:p>
            <a:pPr marL="212502" indent="-212502" defTabSz="886968">
              <a:defRPr sz="1940"/>
            </a:pPr>
          </a:p>
          <a:p>
            <a:pPr marL="212502" indent="-212502" defTabSz="886968">
              <a:defRPr sz="1940"/>
            </a:pPr>
          </a:p>
          <a:p>
            <a:pPr marL="212502" indent="-212502" defTabSz="886968">
              <a:defRPr sz="1940"/>
            </a:pPr>
          </a:p>
          <a:p>
            <a:pPr marL="212502" indent="-212502" defTabSz="886968">
              <a:defRPr sz="1940"/>
            </a:pPr>
          </a:p>
          <a:p>
            <a:pPr marL="0" indent="0" defTabSz="443484">
              <a:spcBef>
                <a:spcPts val="0"/>
              </a:spcBef>
              <a:buSzTx/>
              <a:buNone/>
              <a:defRPr b="0" sz="1261">
                <a:solidFill>
                  <a:srgbClr val="6A8759"/>
                </a:solidFill>
                <a:latin typeface="Courier"/>
                <a:ea typeface="Courier"/>
                <a:cs typeface="Courier"/>
                <a:sym typeface="Courier"/>
              </a:defRPr>
            </a:pPr>
            <a:r>
              <a:rPr>
                <a:solidFill>
                  <a:srgbClr val="CC7831"/>
                </a:solidFill>
              </a:rPr>
              <a:t>file</a:t>
            </a:r>
            <a:r>
              <a:rPr>
                <a:solidFill>
                  <a:srgbClr val="A9B7C6"/>
                </a:solidFill>
              </a:rPr>
              <a:t>: </a:t>
            </a:r>
            <a:r>
              <a:t>'%clr(%d{yyyy-MM-dd HH:mm:ss.SSS}){faint} %clr(%5p) %clr([${spring.application.name},%X{trace_id},%X{span_id}]) %clr(${PID:- }){magenta} %clr(---){faint} %clr([%15.15t]){faint} %clr(%-40.40logger{39}){cyan} %clr(:){faint} %m %n%wEx’</a:t>
            </a:r>
          </a:p>
          <a:p>
            <a:pPr marL="0" indent="0" defTabSz="443484">
              <a:spcBef>
                <a:spcPts val="0"/>
              </a:spcBef>
              <a:buSzTx/>
              <a:buNone/>
              <a:defRPr b="0" sz="1261">
                <a:solidFill>
                  <a:srgbClr val="6A8759"/>
                </a:solidFill>
                <a:latin typeface="Courier"/>
                <a:ea typeface="Courier"/>
                <a:cs typeface="Courier"/>
                <a:sym typeface="Courier"/>
              </a:defRPr>
            </a:pPr>
          </a:p>
          <a:p>
            <a:pPr marL="0" indent="0" defTabSz="443484">
              <a:spcBef>
                <a:spcPts val="0"/>
              </a:spcBef>
              <a:buSzTx/>
              <a:buNone/>
              <a:defRPr b="0" sz="1261">
                <a:solidFill>
                  <a:srgbClr val="A9B7C6"/>
                </a:solidFill>
                <a:latin typeface="Courier"/>
                <a:ea typeface="Courier"/>
                <a:cs typeface="Courier"/>
                <a:sym typeface="Courier"/>
              </a:defRPr>
            </a:pPr>
            <a:r>
              <a:t>- JAVA_OPTS=-javaagent:./opentelemetry-javaagent-all.jar -Dotel.traces.exporter=jaeger -Dotel.exporter.jaeger.endpoint=http://tempo:14250 -Dotel.metrics.exporter=none -Dotel.resource.attributes=\"service.name=tm-core-bucket-manager\" -Dotel.javaagent.debug=false</a:t>
            </a:r>
          </a:p>
        </p:txBody>
      </p:sp>
      <p:sp>
        <p:nvSpPr>
          <p:cNvPr id="42" name="Automatic Instrumentation - Java Apps"/>
          <p:cNvSpPr txBox="1"/>
          <p:nvPr>
            <p:ph type="title" idx="4294967295"/>
          </p:nvPr>
        </p:nvSpPr>
        <p:spPr>
          <a:xfrm>
            <a:off x="228600" y="0"/>
            <a:ext cx="8915400" cy="742950"/>
          </a:xfrm>
          <a:prstGeom prst="rect">
            <a:avLst/>
          </a:prstGeom>
        </p:spPr>
        <p:txBody>
          <a:bodyPr>
            <a:normAutofit fontScale="100000" lnSpcReduction="0"/>
          </a:bodyPr>
          <a:lstStyle/>
          <a:p>
            <a:pPr/>
            <a:r>
              <a:t>Automatic Instrumentation - Java Apps</a:t>
            </a:r>
          </a:p>
        </p:txBody>
      </p:sp>
      <p:pic>
        <p:nvPicPr>
          <p:cNvPr id="43" name="Screen Shot 2021-10-19 at 4.18.29 PM.png" descr="Screen Shot 2021-10-19 at 4.18.29 PM.png"/>
          <p:cNvPicPr>
            <a:picLocks noChangeAspect="1"/>
          </p:cNvPicPr>
          <p:nvPr/>
        </p:nvPicPr>
        <p:blipFill>
          <a:blip r:embed="rId2">
            <a:extLst/>
          </a:blip>
          <a:stretch>
            <a:fillRect/>
          </a:stretch>
        </p:blipFill>
        <p:spPr>
          <a:xfrm>
            <a:off x="1292517" y="664107"/>
            <a:ext cx="3434936" cy="4085833"/>
          </a:xfrm>
          <a:prstGeom prst="rect">
            <a:avLst/>
          </a:prstGeom>
          <a:ln w="12700">
            <a:miter lim="400000"/>
          </a:ln>
        </p:spPr>
      </p:pic>
      <p:sp>
        <p:nvSpPr>
          <p:cNvPr id="44" name="No code change"/>
          <p:cNvSpPr txBox="1"/>
          <p:nvPr/>
        </p:nvSpPr>
        <p:spPr>
          <a:xfrm>
            <a:off x="4929802" y="1008045"/>
            <a:ext cx="1335043" cy="28762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130342" indent="-130342">
              <a:spcBef>
                <a:spcPts val="400"/>
              </a:spcBef>
              <a:buSzPct val="100000"/>
              <a:buChar char="•"/>
              <a:defRPr b="1" sz="1300">
                <a:latin typeface="+mj-lt"/>
                <a:ea typeface="+mj-ea"/>
                <a:cs typeface="+mj-cs"/>
                <a:sym typeface="Times New Roman"/>
              </a:defRPr>
            </a:lvl1pPr>
          </a:lstStyle>
          <a:p>
            <a:pPr/>
            <a:r>
              <a:t>No code change</a:t>
            </a:r>
          </a:p>
        </p:txBody>
      </p:sp>
      <p:sp>
        <p:nvSpPr>
          <p:cNvPr id="45" name="Instrumentation after post compilation"/>
          <p:cNvSpPr txBox="1"/>
          <p:nvPr/>
        </p:nvSpPr>
        <p:spPr>
          <a:xfrm>
            <a:off x="4929802" y="1319202"/>
            <a:ext cx="2978465" cy="28762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130342" indent="-130342">
              <a:spcBef>
                <a:spcPts val="400"/>
              </a:spcBef>
              <a:buSzPct val="100000"/>
              <a:buChar char="•"/>
              <a:defRPr b="1" sz="1300">
                <a:latin typeface="+mj-lt"/>
                <a:ea typeface="+mj-ea"/>
                <a:cs typeface="+mj-cs"/>
                <a:sym typeface="Times New Roman"/>
              </a:defRPr>
            </a:lvl1pPr>
          </a:lstStyle>
          <a:p>
            <a:pPr/>
            <a:r>
              <a:t>Instrumentation after post compilation</a:t>
            </a:r>
          </a:p>
        </p:txBody>
      </p:sp>
      <p:sp>
        <p:nvSpPr>
          <p:cNvPr id="46" name="Pass OTEL agent and attributes as JAVA_OPTS"/>
          <p:cNvSpPr txBox="1"/>
          <p:nvPr/>
        </p:nvSpPr>
        <p:spPr>
          <a:xfrm>
            <a:off x="4929802" y="1630359"/>
            <a:ext cx="3641122" cy="28762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130342" indent="-130342">
              <a:spcBef>
                <a:spcPts val="400"/>
              </a:spcBef>
              <a:buSzPct val="100000"/>
              <a:buChar char="•"/>
              <a:defRPr b="1" sz="1300">
                <a:latin typeface="+mj-lt"/>
                <a:ea typeface="+mj-ea"/>
                <a:cs typeface="+mj-cs"/>
                <a:sym typeface="Times New Roman"/>
              </a:defRPr>
            </a:lvl1pPr>
          </a:lstStyle>
          <a:p>
            <a:pPr/>
            <a:r>
              <a:t>Pass OTEL agent and attributes as JAVA_OPTS</a:t>
            </a:r>
          </a:p>
        </p:txBody>
      </p:sp>
      <p:sp>
        <p:nvSpPr>
          <p:cNvPr id="47" name="Opentelemetry Configuration/Monitoring Stack…"/>
          <p:cNvSpPr txBox="1"/>
          <p:nvPr/>
        </p:nvSpPr>
        <p:spPr>
          <a:xfrm>
            <a:off x="4929802" y="1941516"/>
            <a:ext cx="3618711" cy="55178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130342" indent="-130342">
              <a:spcBef>
                <a:spcPts val="400"/>
              </a:spcBef>
              <a:buSzPct val="100000"/>
              <a:buChar char="•"/>
              <a:defRPr b="1" sz="1300">
                <a:latin typeface="+mj-lt"/>
                <a:ea typeface="+mj-ea"/>
                <a:cs typeface="+mj-cs"/>
                <a:sym typeface="Times New Roman"/>
              </a:defRPr>
            </a:pPr>
            <a:r>
              <a:t>Opentelemetry Configuration/Monitoring Stack</a:t>
            </a:r>
          </a:p>
          <a:p>
            <a:pPr>
              <a:spcBef>
                <a:spcPts val="400"/>
              </a:spcBef>
              <a:defRPr b="1" sz="1300">
                <a:latin typeface="+mj-lt"/>
                <a:ea typeface="+mj-ea"/>
                <a:cs typeface="+mj-cs"/>
                <a:sym typeface="Times New Roman"/>
              </a:defRPr>
            </a:pPr>
            <a:r>
              <a:t>   isolated rom the application</a:t>
            </a:r>
          </a:p>
        </p:txBody>
      </p:sp>
      <p:sp>
        <p:nvSpPr>
          <p:cNvPr id="48" name="Automatically capture traces for build in libraries  HTTP Clients, HTTP Servers and Frameworks and  Database Clients."/>
          <p:cNvSpPr txBox="1"/>
          <p:nvPr/>
        </p:nvSpPr>
        <p:spPr>
          <a:xfrm>
            <a:off x="4948374" y="3081986"/>
            <a:ext cx="3903524" cy="69402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130342" indent="-130342">
              <a:spcBef>
                <a:spcPts val="400"/>
              </a:spcBef>
              <a:buSzPct val="100000"/>
              <a:buChar char="•"/>
              <a:defRPr b="1" sz="1300">
                <a:latin typeface="+mj-lt"/>
                <a:ea typeface="+mj-ea"/>
                <a:cs typeface="+mj-cs"/>
                <a:sym typeface="Times New Roman"/>
              </a:defRPr>
            </a:pPr>
            <a:r>
              <a:t>Automatically capture traces for build in libraries </a:t>
            </a:r>
            <a:br/>
            <a:r>
              <a:t>HTTP Clients, HTTP Servers and Frameworks and </a:t>
            </a:r>
            <a:br/>
            <a:r>
              <a:t>Database Clients. </a:t>
            </a:r>
          </a:p>
        </p:txBody>
      </p:sp>
      <p:sp>
        <p:nvSpPr>
          <p:cNvPr id="49" name="Support for major Languages. Java, Ruby, Python Javascript, Golang etc"/>
          <p:cNvSpPr txBox="1"/>
          <p:nvPr/>
        </p:nvSpPr>
        <p:spPr>
          <a:xfrm>
            <a:off x="4941008" y="2511751"/>
            <a:ext cx="3792356" cy="49082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130342" indent="-130342">
              <a:spcBef>
                <a:spcPts val="400"/>
              </a:spcBef>
              <a:buSzPct val="100000"/>
              <a:buChar char="•"/>
              <a:defRPr b="1" sz="1300">
                <a:latin typeface="+mj-lt"/>
                <a:ea typeface="+mj-ea"/>
                <a:cs typeface="+mj-cs"/>
                <a:sym typeface="Times New Roman"/>
              </a:defRPr>
            </a:pPr>
            <a:r>
              <a:t>Support for major Languages. Java, Ruby, Python</a:t>
            </a:r>
            <a:br/>
            <a:r>
              <a:t>Javascript, Golang etc</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 name="Automatic Instrumentation - Java Apps"/>
          <p:cNvSpPr txBox="1"/>
          <p:nvPr>
            <p:ph type="title" idx="4294967295"/>
          </p:nvPr>
        </p:nvSpPr>
        <p:spPr>
          <a:xfrm>
            <a:off x="228600" y="0"/>
            <a:ext cx="8915400" cy="742950"/>
          </a:xfrm>
          <a:prstGeom prst="rect">
            <a:avLst/>
          </a:prstGeom>
        </p:spPr>
        <p:txBody>
          <a:bodyPr>
            <a:normAutofit fontScale="100000" lnSpcReduction="0"/>
          </a:bodyPr>
          <a:lstStyle/>
          <a:p>
            <a:pPr/>
            <a:r>
              <a:t>Automatic Instrumentation - Java Apps</a:t>
            </a:r>
          </a:p>
        </p:txBody>
      </p:sp>
      <p:pic>
        <p:nvPicPr>
          <p:cNvPr id="52" name="OpenTelemetry_Auto.png" descr="OpenTelemetry_Auto.png"/>
          <p:cNvPicPr>
            <a:picLocks noChangeAspect="1"/>
          </p:cNvPicPr>
          <p:nvPr/>
        </p:nvPicPr>
        <p:blipFill>
          <a:blip r:embed="rId2">
            <a:extLst/>
          </a:blip>
          <a:stretch>
            <a:fillRect/>
          </a:stretch>
        </p:blipFill>
        <p:spPr>
          <a:xfrm>
            <a:off x="448615" y="1308573"/>
            <a:ext cx="7901804" cy="3808248"/>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 name="Performance Impact"/>
          <p:cNvSpPr txBox="1"/>
          <p:nvPr>
            <p:ph type="title" idx="4294967295"/>
          </p:nvPr>
        </p:nvSpPr>
        <p:spPr>
          <a:xfrm>
            <a:off x="228600" y="0"/>
            <a:ext cx="8915400" cy="742950"/>
          </a:xfrm>
          <a:prstGeom prst="rect">
            <a:avLst/>
          </a:prstGeom>
        </p:spPr>
        <p:txBody>
          <a:bodyPr>
            <a:normAutofit fontScale="100000" lnSpcReduction="0"/>
          </a:bodyPr>
          <a:lstStyle>
            <a:lvl1pPr>
              <a:defRPr>
                <a:latin typeface="+mj-lt"/>
                <a:ea typeface="+mj-ea"/>
                <a:cs typeface="+mj-cs"/>
                <a:sym typeface="Times New Roman"/>
              </a:defRPr>
            </a:lvl1pPr>
          </a:lstStyle>
          <a:p>
            <a:pPr/>
            <a:r>
              <a:t>Performance Impact</a:t>
            </a:r>
          </a:p>
        </p:txBody>
      </p:sp>
      <p:sp>
        <p:nvSpPr>
          <p:cNvPr id="55" name="Auto instrumentation significantly decreases the barrier to adopting observability. But it adds additional overhead to program execution."/>
          <p:cNvSpPr txBox="1"/>
          <p:nvPr/>
        </p:nvSpPr>
        <p:spPr>
          <a:xfrm>
            <a:off x="252219" y="809156"/>
            <a:ext cx="9184641" cy="66485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00526" indent="-200526">
              <a:spcBef>
                <a:spcPts val="400"/>
              </a:spcBef>
              <a:buSzPct val="100000"/>
              <a:buChar char="•"/>
              <a:defRPr b="1" sz="2000">
                <a:latin typeface="+mj-lt"/>
                <a:ea typeface="+mj-ea"/>
                <a:cs typeface="+mj-cs"/>
                <a:sym typeface="Times New Roman"/>
              </a:defRPr>
            </a:lvl1pPr>
          </a:lstStyle>
          <a:p>
            <a:pPr/>
            <a:r>
              <a:t>Auto instrumentation significantly decreases the barrier to adopting observability. But it adds additional overhead to program execution.</a:t>
            </a:r>
          </a:p>
        </p:txBody>
      </p:sp>
      <p:sp>
        <p:nvSpPr>
          <p:cNvPr id="56" name="Benchmark the application with auto-tracing enabled vs auto-tracing disabled."/>
          <p:cNvSpPr txBox="1"/>
          <p:nvPr/>
        </p:nvSpPr>
        <p:spPr>
          <a:xfrm>
            <a:off x="224376" y="1678002"/>
            <a:ext cx="8835247" cy="37275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00526" indent="-200526">
              <a:spcBef>
                <a:spcPts val="400"/>
              </a:spcBef>
              <a:buSzPct val="100000"/>
              <a:buChar char="•"/>
              <a:defRPr b="1" sz="2000">
                <a:latin typeface="+mj-lt"/>
                <a:ea typeface="+mj-ea"/>
                <a:cs typeface="+mj-cs"/>
                <a:sym typeface="Times New Roman"/>
              </a:defRPr>
            </a:lvl1pPr>
          </a:lstStyle>
          <a:p>
            <a:pPr/>
            <a:r>
              <a:t>Benchmark the application with auto-tracing enabled vs auto-tracing disabled.</a:t>
            </a:r>
          </a:p>
        </p:txBody>
      </p:sp>
      <p:sp>
        <p:nvSpPr>
          <p:cNvPr id="57" name="OpenTelemetry api’s follows the two key principles to minimize the performance overhead.…"/>
          <p:cNvSpPr txBox="1"/>
          <p:nvPr/>
        </p:nvSpPr>
        <p:spPr>
          <a:xfrm>
            <a:off x="219737" y="2546849"/>
            <a:ext cx="9096937" cy="201613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200526" indent="-200526">
              <a:spcBef>
                <a:spcPts val="400"/>
              </a:spcBef>
              <a:buSzPct val="100000"/>
              <a:buChar char="•"/>
              <a:defRPr b="1" sz="2000">
                <a:latin typeface="+mj-lt"/>
                <a:ea typeface="+mj-ea"/>
                <a:cs typeface="+mj-cs"/>
                <a:sym typeface="Times New Roman"/>
              </a:defRPr>
            </a:pPr>
            <a:r>
              <a:t>OpenTelemetry api’s follows the two key principles to minimize the performance overhead.</a:t>
            </a:r>
            <a:br/>
          </a:p>
          <a:p>
            <a:pPr marL="267368" indent="-267368">
              <a:spcBef>
                <a:spcPts val="400"/>
              </a:spcBef>
              <a:buSzPct val="100000"/>
              <a:buAutoNum type="arabicPeriod" startAt="1"/>
              <a:defRPr b="1" sz="2000">
                <a:latin typeface="+mj-lt"/>
                <a:ea typeface="+mj-ea"/>
                <a:cs typeface="+mj-cs"/>
                <a:sym typeface="Times New Roman"/>
              </a:defRPr>
            </a:pPr>
            <a:r>
              <a:t> Opentelemetry api’s not blocking end-user application by default</a:t>
            </a:r>
          </a:p>
          <a:p>
            <a:pPr marL="267368" indent="-267368">
              <a:spcBef>
                <a:spcPts val="400"/>
              </a:spcBef>
              <a:buSzPct val="100000"/>
              <a:buAutoNum type="arabicPeriod" startAt="1"/>
              <a:defRPr b="1" sz="2000">
                <a:latin typeface="+mj-lt"/>
                <a:ea typeface="+mj-ea"/>
                <a:cs typeface="+mj-cs"/>
                <a:sym typeface="Times New Roman"/>
              </a:defRPr>
            </a:pPr>
            <a:r>
              <a:t> Not consuming unbounded memory resources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Times New Roman"/>
        <a:ea typeface="Times New Roman"/>
        <a:cs typeface="Times New Roman"/>
      </a:majorFont>
      <a:minorFont>
        <a:latin typeface="Helvetica"/>
        <a:ea typeface="Helvetica"/>
        <a:cs typeface="Helvetica"/>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omic Sans MS"/>
            <a:ea typeface="Comic Sans MS"/>
            <a:cs typeface="Comic Sans MS"/>
            <a:sym typeface="Comic Sans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omic Sans MS"/>
            <a:ea typeface="Comic Sans MS"/>
            <a:cs typeface="Comic Sans MS"/>
            <a:sym typeface="Comic Sans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Times New Roman"/>
        <a:ea typeface="Times New Roman"/>
        <a:cs typeface="Times New Roman"/>
      </a:majorFont>
      <a:minorFont>
        <a:latin typeface="Helvetica"/>
        <a:ea typeface="Helvetica"/>
        <a:cs typeface="Helvetica"/>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omic Sans MS"/>
            <a:ea typeface="Comic Sans MS"/>
            <a:cs typeface="Comic Sans MS"/>
            <a:sym typeface="Comic Sans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omic Sans MS"/>
            <a:ea typeface="Comic Sans MS"/>
            <a:cs typeface="Comic Sans MS"/>
            <a:sym typeface="Comic Sans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