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84" r:id="rId2"/>
    <p:sldId id="346" r:id="rId3"/>
    <p:sldId id="352" r:id="rId4"/>
    <p:sldId id="345" r:id="rId5"/>
    <p:sldId id="349" r:id="rId6"/>
    <p:sldId id="353" r:id="rId7"/>
    <p:sldId id="355" r:id="rId8"/>
    <p:sldId id="356" r:id="rId9"/>
    <p:sldId id="357" r:id="rId10"/>
    <p:sldId id="359" r:id="rId11"/>
    <p:sldId id="358" r:id="rId12"/>
  </p:sldIdLst>
  <p:sldSz cx="9144000" cy="6858000" type="letter"/>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4372C4"/>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85" autoAdjust="0"/>
    <p:restoredTop sz="94671"/>
  </p:normalViewPr>
  <p:slideViewPr>
    <p:cSldViewPr snapToGrid="0" snapToObjects="1">
      <p:cViewPr varScale="1">
        <p:scale>
          <a:sx n="54" d="100"/>
          <a:sy n="54" d="100"/>
        </p:scale>
        <p:origin x="714" y="66"/>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dirty="0">
                <a:latin typeface="Calibri" charset="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itchFamily="34" charset="-128"/>
              </a:defRPr>
            </a:lvl1pPr>
          </a:lstStyle>
          <a:p>
            <a:pPr>
              <a:defRPr/>
            </a:pPr>
            <a:fld id="{75CB3D2A-C9D5-A848-A6AB-D9DF4A52E786}" type="datetime1">
              <a:rPr lang="en-US" altLang="en-US"/>
              <a:pPr>
                <a:defRPr/>
              </a:pPr>
              <a:t>10/2/2017</a:t>
            </a:fld>
            <a:endParaRPr lang="en-US" alt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dirty="0">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pPr>
              <a:defRPr/>
            </a:pPr>
            <a:fld id="{D9DF58CD-E396-9C49-BE03-8589564EA340}" type="slidenum">
              <a:rPr lang="en-US" altLang="en-US"/>
              <a:pPr>
                <a:defRPr/>
              </a:pPr>
              <a:t>‹#›</a:t>
            </a:fld>
            <a:endParaRPr lang="en-US" altLang="en-US" dirty="0"/>
          </a:p>
        </p:txBody>
      </p:sp>
    </p:spTree>
    <p:extLst>
      <p:ext uri="{BB962C8B-B14F-4D97-AF65-F5344CB8AC3E}">
        <p14:creationId xmlns:p14="http://schemas.microsoft.com/office/powerpoint/2010/main" val="10989324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What NEEDS to be in this presentation?</a:t>
            </a:r>
          </a:p>
          <a:p>
            <a:pPr eaLnBrk="1" hangingPunct="1">
              <a:spcBef>
                <a:spcPct val="0"/>
              </a:spcBef>
            </a:pPr>
            <a:r>
              <a:rPr lang="en-US" altLang="en-US"/>
              <a:t>GET LOGO</a:t>
            </a: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45AF4DF-A384-D441-BAB8-96A68E5DED3A}" type="slidenum">
              <a:rPr lang="en-US" altLang="en-US">
                <a:latin typeface="Calibri" charset="0"/>
              </a:rPr>
              <a:pPr/>
              <a:t>1</a:t>
            </a:fld>
            <a:endParaRPr lang="en-US" altLang="en-US">
              <a:latin typeface="Calibri" charset="0"/>
            </a:endParaRPr>
          </a:p>
        </p:txBody>
      </p:sp>
    </p:spTree>
    <p:extLst>
      <p:ext uri="{BB962C8B-B14F-4D97-AF65-F5344CB8AC3E}">
        <p14:creationId xmlns:p14="http://schemas.microsoft.com/office/powerpoint/2010/main" val="1398743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DF58CD-E396-9C49-BE03-8589564EA340}" type="slidenum">
              <a:rPr lang="en-US" altLang="en-US" smtClean="0"/>
              <a:pPr>
                <a:defRPr/>
              </a:pPr>
              <a:t>10</a:t>
            </a:fld>
            <a:endParaRPr lang="en-US" altLang="en-US" dirty="0"/>
          </a:p>
        </p:txBody>
      </p:sp>
    </p:spTree>
    <p:extLst>
      <p:ext uri="{BB962C8B-B14F-4D97-AF65-F5344CB8AC3E}">
        <p14:creationId xmlns:p14="http://schemas.microsoft.com/office/powerpoint/2010/main" val="40089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What NEEDS to be in this presentation?</a:t>
            </a:r>
          </a:p>
          <a:p>
            <a:pPr eaLnBrk="1" hangingPunct="1">
              <a:spcBef>
                <a:spcPct val="0"/>
              </a:spcBef>
            </a:pPr>
            <a:r>
              <a:rPr lang="en-US" altLang="en-US"/>
              <a:t>GET LOGO</a:t>
            </a: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45AF4DF-A384-D441-BAB8-96A68E5DED3A}" type="slidenum">
              <a:rPr lang="en-US" altLang="en-US">
                <a:latin typeface="Calibri" charset="0"/>
              </a:rPr>
              <a:pPr/>
              <a:t>11</a:t>
            </a:fld>
            <a:endParaRPr lang="en-US" altLang="en-US">
              <a:latin typeface="Calibri" charset="0"/>
            </a:endParaRPr>
          </a:p>
        </p:txBody>
      </p:sp>
    </p:spTree>
    <p:extLst>
      <p:ext uri="{BB962C8B-B14F-4D97-AF65-F5344CB8AC3E}">
        <p14:creationId xmlns:p14="http://schemas.microsoft.com/office/powerpoint/2010/main" val="3926270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latin typeface="Source Sans Pro"/>
              </a:rPr>
              <a:t>Once a speech signal enters your ear, your brain must rapidly process each word and hold that string of words in memory long enough to comprehend and make sense of its meaning.</a:t>
            </a:r>
          </a:p>
          <a:p>
            <a:pPr marL="285750" indent="-285750">
              <a:buFont typeface="Arial" panose="020B0604020202020204" pitchFamily="34" charset="0"/>
              <a:buChar char="•"/>
            </a:pPr>
            <a:endParaRPr lang="en-US" sz="1200" dirty="0">
              <a:latin typeface="Source Sans Pro"/>
            </a:endParaRPr>
          </a:p>
          <a:p>
            <a:pPr marL="285750" indent="-285750">
              <a:buFont typeface="Arial" panose="020B0604020202020204" pitchFamily="34" charset="0"/>
              <a:buChar char="•"/>
            </a:pPr>
            <a:r>
              <a:rPr lang="en-US" sz="1200" dirty="0">
                <a:latin typeface="Source Sans Pro"/>
              </a:rPr>
              <a:t> Not only must your brain distinguish each word from all other possible words, but it must invoke mental skills such as auditory memory, auditory attention, and auditory processing speed in order for you to engage successfully in conversation.</a:t>
            </a:r>
            <a:endParaRPr lang="en-US" sz="1200" dirty="0"/>
          </a:p>
          <a:p>
            <a:endParaRPr lang="en-US" dirty="0"/>
          </a:p>
        </p:txBody>
      </p:sp>
      <p:sp>
        <p:nvSpPr>
          <p:cNvPr id="4" name="Slide Number Placeholder 3"/>
          <p:cNvSpPr>
            <a:spLocks noGrp="1"/>
          </p:cNvSpPr>
          <p:nvPr>
            <p:ph type="sldNum" sz="quarter" idx="10"/>
          </p:nvPr>
        </p:nvSpPr>
        <p:spPr/>
        <p:txBody>
          <a:bodyPr/>
          <a:lstStyle/>
          <a:p>
            <a:pPr>
              <a:defRPr/>
            </a:pPr>
            <a:fld id="{D9DF58CD-E396-9C49-BE03-8589564EA340}" type="slidenum">
              <a:rPr lang="en-US" altLang="en-US" smtClean="0"/>
              <a:pPr>
                <a:defRPr/>
              </a:pPr>
              <a:t>2</a:t>
            </a:fld>
            <a:endParaRPr lang="en-US" altLang="en-US" dirty="0"/>
          </a:p>
        </p:txBody>
      </p:sp>
    </p:spTree>
    <p:extLst>
      <p:ext uri="{BB962C8B-B14F-4D97-AF65-F5344CB8AC3E}">
        <p14:creationId xmlns:p14="http://schemas.microsoft.com/office/powerpoint/2010/main" val="2002359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DF58CD-E396-9C49-BE03-8589564EA340}" type="slidenum">
              <a:rPr lang="en-US" altLang="en-US" smtClean="0"/>
              <a:pPr>
                <a:defRPr/>
              </a:pPr>
              <a:t>3</a:t>
            </a:fld>
            <a:endParaRPr lang="en-US" altLang="en-US" dirty="0"/>
          </a:p>
        </p:txBody>
      </p:sp>
    </p:spTree>
    <p:extLst>
      <p:ext uri="{BB962C8B-B14F-4D97-AF65-F5344CB8AC3E}">
        <p14:creationId xmlns:p14="http://schemas.microsoft.com/office/powerpoint/2010/main" val="1432702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ＭＳ Ｐゴシック" charset="-128"/>
                <a:cs typeface="ＭＳ Ｐゴシック" charset="0"/>
              </a:rPr>
              <a:t>Possibly, but if this does happen, regaining those skills might take a long time and you may never become the listener that you were before you acquired hearing loss. However, help is available. Auditory brain training triggers and accelerates your brain’s rebuilding process. When someone has difficulty walking because of a bum hip and then receives a hip replacement, they receive physical therapy. Auditory brain training is like physical therapy for the brain. It trains the brain so you can better comprehend speech. </a:t>
            </a:r>
            <a:endParaRPr lang="en-US" dirty="0"/>
          </a:p>
        </p:txBody>
      </p:sp>
      <p:sp>
        <p:nvSpPr>
          <p:cNvPr id="4" name="Slide Number Placeholder 3"/>
          <p:cNvSpPr>
            <a:spLocks noGrp="1"/>
          </p:cNvSpPr>
          <p:nvPr>
            <p:ph type="sldNum" sz="quarter" idx="10"/>
          </p:nvPr>
        </p:nvSpPr>
        <p:spPr/>
        <p:txBody>
          <a:bodyPr/>
          <a:lstStyle/>
          <a:p>
            <a:pPr>
              <a:defRPr/>
            </a:pPr>
            <a:fld id="{D9DF58CD-E396-9C49-BE03-8589564EA340}" type="slidenum">
              <a:rPr lang="en-US" altLang="en-US" smtClean="0"/>
              <a:pPr>
                <a:defRPr/>
              </a:pPr>
              <a:t>4</a:t>
            </a:fld>
            <a:endParaRPr lang="en-US" altLang="en-US" dirty="0"/>
          </a:p>
        </p:txBody>
      </p:sp>
    </p:spTree>
    <p:extLst>
      <p:ext uri="{BB962C8B-B14F-4D97-AF65-F5344CB8AC3E}">
        <p14:creationId xmlns:p14="http://schemas.microsoft.com/office/powerpoint/2010/main" val="1868188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DF58CD-E396-9C49-BE03-8589564EA340}" type="slidenum">
              <a:rPr lang="en-US" altLang="en-US" smtClean="0"/>
              <a:pPr>
                <a:defRPr/>
              </a:pPr>
              <a:t>5</a:t>
            </a:fld>
            <a:endParaRPr lang="en-US" altLang="en-US" dirty="0"/>
          </a:p>
        </p:txBody>
      </p:sp>
    </p:spTree>
    <p:extLst>
      <p:ext uri="{BB962C8B-B14F-4D97-AF65-F5344CB8AC3E}">
        <p14:creationId xmlns:p14="http://schemas.microsoft.com/office/powerpoint/2010/main" val="1751701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DF58CD-E396-9C49-BE03-8589564EA340}" type="slidenum">
              <a:rPr lang="en-US" altLang="en-US" smtClean="0"/>
              <a:pPr>
                <a:defRPr/>
              </a:pPr>
              <a:t>6</a:t>
            </a:fld>
            <a:endParaRPr lang="en-US" altLang="en-US" dirty="0"/>
          </a:p>
        </p:txBody>
      </p:sp>
    </p:spTree>
    <p:extLst>
      <p:ext uri="{BB962C8B-B14F-4D97-AF65-F5344CB8AC3E}">
        <p14:creationId xmlns:p14="http://schemas.microsoft.com/office/powerpoint/2010/main" val="672914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DF58CD-E396-9C49-BE03-8589564EA340}" type="slidenum">
              <a:rPr lang="en-US" altLang="en-US" smtClean="0"/>
              <a:pPr>
                <a:defRPr/>
              </a:pPr>
              <a:t>7</a:t>
            </a:fld>
            <a:endParaRPr lang="en-US" altLang="en-US" dirty="0"/>
          </a:p>
        </p:txBody>
      </p:sp>
    </p:spTree>
    <p:extLst>
      <p:ext uri="{BB962C8B-B14F-4D97-AF65-F5344CB8AC3E}">
        <p14:creationId xmlns:p14="http://schemas.microsoft.com/office/powerpoint/2010/main" val="3882650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DF58CD-E396-9C49-BE03-8589564EA340}" type="slidenum">
              <a:rPr lang="en-US" altLang="en-US" smtClean="0"/>
              <a:pPr>
                <a:defRPr/>
              </a:pPr>
              <a:t>8</a:t>
            </a:fld>
            <a:endParaRPr lang="en-US" altLang="en-US" dirty="0"/>
          </a:p>
        </p:txBody>
      </p:sp>
    </p:spTree>
    <p:extLst>
      <p:ext uri="{BB962C8B-B14F-4D97-AF65-F5344CB8AC3E}">
        <p14:creationId xmlns:p14="http://schemas.microsoft.com/office/powerpoint/2010/main" val="1292758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DF58CD-E396-9C49-BE03-8589564EA340}" type="slidenum">
              <a:rPr lang="en-US" altLang="en-US" smtClean="0"/>
              <a:pPr>
                <a:defRPr/>
              </a:pPr>
              <a:t>9</a:t>
            </a:fld>
            <a:endParaRPr lang="en-US" altLang="en-US" dirty="0"/>
          </a:p>
        </p:txBody>
      </p:sp>
    </p:spTree>
    <p:extLst>
      <p:ext uri="{BB962C8B-B14F-4D97-AF65-F5344CB8AC3E}">
        <p14:creationId xmlns:p14="http://schemas.microsoft.com/office/powerpoint/2010/main" val="1982283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FE80E15A-E578-C746-8A2B-721D333056D0}" type="datetime1">
              <a:rPr lang="en-US" altLang="en-US"/>
              <a:pPr>
                <a:defRPr/>
              </a:pPr>
              <a:t>10/2/2017</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658B4F9-322B-314C-9958-C1C751FD0DAD}" type="slidenum">
              <a:rPr lang="en-US" altLang="en-US"/>
              <a:pPr>
                <a:defRPr/>
              </a:pPr>
              <a:t>‹#›</a:t>
            </a:fld>
            <a:endParaRPr lang="en-US" altLang="en-US" dirty="0"/>
          </a:p>
        </p:txBody>
      </p:sp>
    </p:spTree>
    <p:extLst>
      <p:ext uri="{BB962C8B-B14F-4D97-AF65-F5344CB8AC3E}">
        <p14:creationId xmlns:p14="http://schemas.microsoft.com/office/powerpoint/2010/main" val="1070039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390E8234-204C-BE4B-9124-F5D96E865CE6}" type="datetime1">
              <a:rPr lang="en-US" altLang="en-US"/>
              <a:pPr>
                <a:defRPr/>
              </a:pPr>
              <a:t>10/2/2017</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34B32B0-9A96-BD4D-816E-9BC060BFA792}" type="slidenum">
              <a:rPr lang="en-US" altLang="en-US"/>
              <a:pPr>
                <a:defRPr/>
              </a:pPr>
              <a:t>‹#›</a:t>
            </a:fld>
            <a:endParaRPr lang="en-US" altLang="en-US" dirty="0"/>
          </a:p>
        </p:txBody>
      </p:sp>
    </p:spTree>
    <p:extLst>
      <p:ext uri="{BB962C8B-B14F-4D97-AF65-F5344CB8AC3E}">
        <p14:creationId xmlns:p14="http://schemas.microsoft.com/office/powerpoint/2010/main" val="1008863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33F33C7-3742-A54F-BCA3-1F5813F1C01D}" type="datetime1">
              <a:rPr lang="en-US" altLang="en-US"/>
              <a:pPr>
                <a:defRPr/>
              </a:pPr>
              <a:t>10/2/2017</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6643EA1-55F1-8D41-AC19-701B64EE6759}" type="slidenum">
              <a:rPr lang="en-US" altLang="en-US"/>
              <a:pPr>
                <a:defRPr/>
              </a:pPr>
              <a:t>‹#›</a:t>
            </a:fld>
            <a:endParaRPr lang="en-US" altLang="en-US" dirty="0"/>
          </a:p>
        </p:txBody>
      </p:sp>
    </p:spTree>
    <p:extLst>
      <p:ext uri="{BB962C8B-B14F-4D97-AF65-F5344CB8AC3E}">
        <p14:creationId xmlns:p14="http://schemas.microsoft.com/office/powerpoint/2010/main" val="1586409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2264BA62-F6E2-934A-BDE3-45273059B3D9}" type="datetime1">
              <a:rPr lang="en-US" altLang="en-US"/>
              <a:pPr>
                <a:defRPr/>
              </a:pPr>
              <a:t>10/2/2017</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4BC20B2-1726-E64A-9A78-F404ADAD5B43}" type="slidenum">
              <a:rPr lang="en-US" altLang="en-US"/>
              <a:pPr>
                <a:defRPr/>
              </a:pPr>
              <a:t>‹#›</a:t>
            </a:fld>
            <a:endParaRPr lang="en-US" altLang="en-US" dirty="0"/>
          </a:p>
        </p:txBody>
      </p:sp>
    </p:spTree>
    <p:extLst>
      <p:ext uri="{BB962C8B-B14F-4D97-AF65-F5344CB8AC3E}">
        <p14:creationId xmlns:p14="http://schemas.microsoft.com/office/powerpoint/2010/main" val="1126640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013AA2A9-97B5-6C43-AFDC-8BC109DF4BAD}" type="datetime1">
              <a:rPr lang="en-US" altLang="en-US"/>
              <a:pPr>
                <a:defRPr/>
              </a:pPr>
              <a:t>10/2/2017</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D150B20-DB97-2045-A2CC-B793EFEC8097}" type="slidenum">
              <a:rPr lang="en-US" altLang="en-US"/>
              <a:pPr>
                <a:defRPr/>
              </a:pPr>
              <a:t>‹#›</a:t>
            </a:fld>
            <a:endParaRPr lang="en-US" altLang="en-US" dirty="0"/>
          </a:p>
        </p:txBody>
      </p:sp>
    </p:spTree>
    <p:extLst>
      <p:ext uri="{BB962C8B-B14F-4D97-AF65-F5344CB8AC3E}">
        <p14:creationId xmlns:p14="http://schemas.microsoft.com/office/powerpoint/2010/main" val="1076256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FB4C41A1-0587-7841-9E6C-DA0D07645E30}" type="datetime1">
              <a:rPr lang="en-US" altLang="en-US"/>
              <a:pPr>
                <a:defRPr/>
              </a:pPr>
              <a:t>10/2/2017</a:t>
            </a:fld>
            <a:endParaRPr lang="en-US" alt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AB1A836-28D4-884C-86DF-0533A8693369}" type="slidenum">
              <a:rPr lang="en-US" altLang="en-US"/>
              <a:pPr>
                <a:defRPr/>
              </a:pPr>
              <a:t>‹#›</a:t>
            </a:fld>
            <a:endParaRPr lang="en-US" altLang="en-US" dirty="0"/>
          </a:p>
        </p:txBody>
      </p:sp>
    </p:spTree>
    <p:extLst>
      <p:ext uri="{BB962C8B-B14F-4D97-AF65-F5344CB8AC3E}">
        <p14:creationId xmlns:p14="http://schemas.microsoft.com/office/powerpoint/2010/main" val="394220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5D50D361-C765-8742-A514-EF96C32F9B1D}" type="datetime1">
              <a:rPr lang="en-US" altLang="en-US"/>
              <a:pPr>
                <a:defRPr/>
              </a:pPr>
              <a:t>10/2/2017</a:t>
            </a:fld>
            <a:endParaRPr lang="en-US" alt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3718AB72-DEF7-E84B-B8E2-6C571E3CFE53}" type="slidenum">
              <a:rPr lang="en-US" altLang="en-US"/>
              <a:pPr>
                <a:defRPr/>
              </a:pPr>
              <a:t>‹#›</a:t>
            </a:fld>
            <a:endParaRPr lang="en-US" altLang="en-US" dirty="0"/>
          </a:p>
        </p:txBody>
      </p:sp>
    </p:spTree>
    <p:extLst>
      <p:ext uri="{BB962C8B-B14F-4D97-AF65-F5344CB8AC3E}">
        <p14:creationId xmlns:p14="http://schemas.microsoft.com/office/powerpoint/2010/main" val="670354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B86495B0-C2F9-E346-92B8-10B3C40686FB}" type="datetime1">
              <a:rPr lang="en-US" altLang="en-US"/>
              <a:pPr>
                <a:defRPr/>
              </a:pPr>
              <a:t>10/2/2017</a:t>
            </a:fld>
            <a:endParaRPr lang="en-US" alt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7BE4258-D8D5-574C-B87D-586601EE5C29}" type="slidenum">
              <a:rPr lang="en-US" altLang="en-US"/>
              <a:pPr>
                <a:defRPr/>
              </a:pPr>
              <a:t>‹#›</a:t>
            </a:fld>
            <a:endParaRPr lang="en-US" altLang="en-US" dirty="0"/>
          </a:p>
        </p:txBody>
      </p:sp>
    </p:spTree>
    <p:extLst>
      <p:ext uri="{BB962C8B-B14F-4D97-AF65-F5344CB8AC3E}">
        <p14:creationId xmlns:p14="http://schemas.microsoft.com/office/powerpoint/2010/main" val="950247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9AF8DA21-F8FC-2241-9991-6A534745A094}" type="datetime1">
              <a:rPr lang="en-US" altLang="en-US"/>
              <a:pPr>
                <a:defRPr/>
              </a:pPr>
              <a:t>10/2/2017</a:t>
            </a:fld>
            <a:endParaRPr lang="en-US" altLang="en-US" dirty="0"/>
          </a:p>
        </p:txBody>
      </p:sp>
      <p:sp>
        <p:nvSpPr>
          <p:cNvPr id="3" name="Slide Number Placeholder 3"/>
          <p:cNvSpPr>
            <a:spLocks noGrp="1"/>
          </p:cNvSpPr>
          <p:nvPr>
            <p:ph type="sldNum" sz="quarter" idx="11"/>
          </p:nvPr>
        </p:nvSpPr>
        <p:spPr/>
        <p:txBody>
          <a:bodyPr/>
          <a:lstStyle>
            <a:lvl1pPr>
              <a:defRPr/>
            </a:lvl1pPr>
          </a:lstStyle>
          <a:p>
            <a:pPr>
              <a:defRPr/>
            </a:pPr>
            <a:fld id="{76D95313-9EEC-F349-BB5B-ADF64445D82D}" type="slidenum">
              <a:rPr lang="en-US" altLang="en-US"/>
              <a:pPr>
                <a:defRPr/>
              </a:pPr>
              <a:t>‹#›</a:t>
            </a:fld>
            <a:endParaRPr lang="en-US" altLang="en-US" dirty="0"/>
          </a:p>
        </p:txBody>
      </p:sp>
    </p:spTree>
    <p:extLst>
      <p:ext uri="{BB962C8B-B14F-4D97-AF65-F5344CB8AC3E}">
        <p14:creationId xmlns:p14="http://schemas.microsoft.com/office/powerpoint/2010/main" val="1773879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F79915F-7DDB-6A4D-9C06-1BE85981417E}" type="datetime1">
              <a:rPr lang="en-US" altLang="en-US"/>
              <a:pPr>
                <a:defRPr/>
              </a:pPr>
              <a:t>10/2/2017</a:t>
            </a:fld>
            <a:endParaRPr lang="en-US" alt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AFDAC94-734F-914C-9F02-2C8BC7FEA04F}" type="slidenum">
              <a:rPr lang="en-US" altLang="en-US"/>
              <a:pPr>
                <a:defRPr/>
              </a:pPr>
              <a:t>‹#›</a:t>
            </a:fld>
            <a:endParaRPr lang="en-US" altLang="en-US" dirty="0"/>
          </a:p>
        </p:txBody>
      </p:sp>
    </p:spTree>
    <p:extLst>
      <p:ext uri="{BB962C8B-B14F-4D97-AF65-F5344CB8AC3E}">
        <p14:creationId xmlns:p14="http://schemas.microsoft.com/office/powerpoint/2010/main" val="2121535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Drag picture to placeholder or click icon to add</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ACEB97F-E2E3-AE4F-BB1A-91E9FEA996F5}" type="datetime1">
              <a:rPr lang="en-US" altLang="en-US"/>
              <a:pPr>
                <a:defRPr/>
              </a:pPr>
              <a:t>10/2/2017</a:t>
            </a:fld>
            <a:endParaRPr lang="en-US" alt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735CC57-AF71-1445-8D2B-6912090B6EF6}" type="slidenum">
              <a:rPr lang="en-US" altLang="en-US"/>
              <a:pPr>
                <a:defRPr/>
              </a:pPr>
              <a:t>‹#›</a:t>
            </a:fld>
            <a:endParaRPr lang="en-US" altLang="en-US" dirty="0"/>
          </a:p>
        </p:txBody>
      </p:sp>
    </p:spTree>
    <p:extLst>
      <p:ext uri="{BB962C8B-B14F-4D97-AF65-F5344CB8AC3E}">
        <p14:creationId xmlns:p14="http://schemas.microsoft.com/office/powerpoint/2010/main" val="1969300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C4720F30-DB09-C644-9F8D-CFEB4C959F57}" type="datetime1">
              <a:rPr lang="en-US" altLang="en-US"/>
              <a:pPr>
                <a:defRPr/>
              </a:pPr>
              <a:t>10/2/2017</a:t>
            </a:fld>
            <a:endParaRPr lang="en-US" alt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dirty="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7086600" y="647700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2EEFEB4-F341-8D44-98F5-979D480BE6E7}" type="slidenum">
              <a:rPr lang="en-US" altLang="en-US"/>
              <a:pPr>
                <a:defRPr/>
              </a:pPr>
              <a:t>‹#›</a:t>
            </a:fld>
            <a:endParaRPr lang="en-US" altLang="en-US" dirty="0"/>
          </a:p>
        </p:txBody>
      </p:sp>
      <p:pic>
        <p:nvPicPr>
          <p:cNvPr id="1031" name="Picture 13"/>
          <p:cNvPicPr>
            <a:picLocks noChangeAspect="1"/>
          </p:cNvPicPr>
          <p:nvPr userDrawn="1"/>
        </p:nvPicPr>
        <p:blipFill>
          <a:blip r:embed="rId13">
            <a:extLst>
              <a:ext uri="{28A0092B-C50C-407E-A947-70E740481C1C}">
                <a14:useLocalDpi xmlns:a14="http://schemas.microsoft.com/office/drawing/2010/main" val="0"/>
              </a:ext>
            </a:extLst>
          </a:blip>
          <a:srcRect b="18248"/>
          <a:stretch>
            <a:fillRect/>
          </a:stretch>
        </p:blipFill>
        <p:spPr bwMode="auto">
          <a:xfrm>
            <a:off x="7015163" y="6340475"/>
            <a:ext cx="1776412" cy="500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7" r:id="rId7"/>
    <p:sldLayoutId id="2147483703" r:id="rId8"/>
    <p:sldLayoutId id="2147483704" r:id="rId9"/>
    <p:sldLayoutId id="2147483705" r:id="rId10"/>
    <p:sldLayoutId id="2147483706"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charset="0"/>
        </a:defRPr>
      </a:lvl2pPr>
      <a:lvl3pPr algn="l" rtl="0" eaLnBrk="0" fontAlgn="base" hangingPunct="0">
        <a:lnSpc>
          <a:spcPct val="90000"/>
        </a:lnSpc>
        <a:spcBef>
          <a:spcPct val="0"/>
        </a:spcBef>
        <a:spcAft>
          <a:spcPct val="0"/>
        </a:spcAft>
        <a:defRPr sz="4400">
          <a:solidFill>
            <a:schemeClr val="tx1"/>
          </a:solidFill>
          <a:latin typeface="Calibri Light" charset="0"/>
        </a:defRPr>
      </a:lvl3pPr>
      <a:lvl4pPr algn="l" rtl="0" eaLnBrk="0" fontAlgn="base" hangingPunct="0">
        <a:lnSpc>
          <a:spcPct val="90000"/>
        </a:lnSpc>
        <a:spcBef>
          <a:spcPct val="0"/>
        </a:spcBef>
        <a:spcAft>
          <a:spcPct val="0"/>
        </a:spcAft>
        <a:defRPr sz="4400">
          <a:solidFill>
            <a:schemeClr val="tx1"/>
          </a:solidFill>
          <a:latin typeface="Calibri Light" charset="0"/>
        </a:defRPr>
      </a:lvl4pPr>
      <a:lvl5pPr algn="l" rtl="0" eaLnBrk="0" fontAlgn="base" hangingPunct="0">
        <a:lnSpc>
          <a:spcPct val="90000"/>
        </a:lnSpc>
        <a:spcBef>
          <a:spcPct val="0"/>
        </a:spcBef>
        <a:spcAft>
          <a:spcPct val="0"/>
        </a:spcAft>
        <a:defRPr sz="4400">
          <a:solidFill>
            <a:schemeClr val="tx1"/>
          </a:solidFill>
          <a:latin typeface="Calibri Light" charset="0"/>
        </a:defRPr>
      </a:lvl5pPr>
      <a:lvl6pPr marL="457200" algn="l" rtl="0" fontAlgn="base">
        <a:lnSpc>
          <a:spcPct val="90000"/>
        </a:lnSpc>
        <a:spcBef>
          <a:spcPct val="0"/>
        </a:spcBef>
        <a:spcAft>
          <a:spcPct val="0"/>
        </a:spcAft>
        <a:defRPr sz="4400">
          <a:solidFill>
            <a:schemeClr val="tx1"/>
          </a:solidFill>
          <a:latin typeface="Calibri Light" charset="0"/>
        </a:defRPr>
      </a:lvl6pPr>
      <a:lvl7pPr marL="914400" algn="l" rtl="0" fontAlgn="base">
        <a:lnSpc>
          <a:spcPct val="90000"/>
        </a:lnSpc>
        <a:spcBef>
          <a:spcPct val="0"/>
        </a:spcBef>
        <a:spcAft>
          <a:spcPct val="0"/>
        </a:spcAft>
        <a:defRPr sz="4400">
          <a:solidFill>
            <a:schemeClr val="tx1"/>
          </a:solidFill>
          <a:latin typeface="Calibri Light" charset="0"/>
        </a:defRPr>
      </a:lvl7pPr>
      <a:lvl8pPr marL="1371600" algn="l" rtl="0" fontAlgn="base">
        <a:lnSpc>
          <a:spcPct val="90000"/>
        </a:lnSpc>
        <a:spcBef>
          <a:spcPct val="0"/>
        </a:spcBef>
        <a:spcAft>
          <a:spcPct val="0"/>
        </a:spcAft>
        <a:defRPr sz="4400">
          <a:solidFill>
            <a:schemeClr val="tx1"/>
          </a:solidFill>
          <a:latin typeface="Calibri Light" charset="0"/>
        </a:defRPr>
      </a:lvl8pPr>
      <a:lvl9pPr marL="1828800" algn="l" rtl="0" fontAlgn="base">
        <a:lnSpc>
          <a:spcPct val="90000"/>
        </a:lnSpc>
        <a:spcBef>
          <a:spcPct val="0"/>
        </a:spcBef>
        <a:spcAft>
          <a:spcPct val="0"/>
        </a:spcAft>
        <a:defRPr sz="4400">
          <a:solidFill>
            <a:schemeClr val="tx1"/>
          </a:solidFill>
          <a:latin typeface="Calibri Light"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0" y="3946525"/>
            <a:ext cx="9144000" cy="2911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7200" dirty="0">
                <a:solidFill>
                  <a:schemeClr val="accent5">
                    <a:lumMod val="50000"/>
                  </a:schemeClr>
                </a:solidFill>
              </a:rPr>
              <a:t>Ear Train the Brain</a:t>
            </a:r>
            <a:endParaRPr lang="en-US" dirty="0">
              <a:solidFill>
                <a:schemeClr val="accent5">
                  <a:lumMod val="50000"/>
                </a:schemeClr>
              </a:solidFill>
            </a:endParaRPr>
          </a:p>
        </p:txBody>
      </p:sp>
      <p:pic>
        <p:nvPicPr>
          <p:cNvPr id="3" name="Picture 2">
            <a:extLst>
              <a:ext uri="{FF2B5EF4-FFF2-40B4-BE49-F238E27FC236}">
                <a16:creationId xmlns:a16="http://schemas.microsoft.com/office/drawing/2014/main" id="{DBE62286-3306-4300-870E-6D0BAB29278D}"/>
              </a:ext>
            </a:extLst>
          </p:cNvPr>
          <p:cNvPicPr>
            <a:picLocks noChangeAspect="1"/>
          </p:cNvPicPr>
          <p:nvPr/>
        </p:nvPicPr>
        <p:blipFill>
          <a:blip r:embed="rId3"/>
          <a:stretch>
            <a:fillRect/>
          </a:stretch>
        </p:blipFill>
        <p:spPr>
          <a:xfrm>
            <a:off x="1149691" y="553255"/>
            <a:ext cx="6844617" cy="239297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solidFill>
            <a:schemeClr val="bg1"/>
          </a:solidFill>
          <a:ln>
            <a:noFill/>
          </a:ln>
          <a:effectLst/>
        </p:spPr>
      </p:sp>
      <p:sp>
        <p:nvSpPr>
          <p:cNvPr id="18" name="Flowchart: Document 17">
            <a:extLst>
              <a:ext uri="{FF2B5EF4-FFF2-40B4-BE49-F238E27FC236}">
                <a16:creationId xmlns:a16="http://schemas.microsoft.com/office/drawing/2014/main" id="{D12DDE76-C203-4047-9998-63900085B5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D55FAD-A101-4A6E-8577-6E4EC245042F}"/>
              </a:ext>
            </a:extLst>
          </p:cNvPr>
          <p:cNvSpPr>
            <a:spLocks noGrp="1"/>
          </p:cNvSpPr>
          <p:nvPr>
            <p:ph type="title"/>
          </p:nvPr>
        </p:nvSpPr>
        <p:spPr>
          <a:xfrm>
            <a:off x="628650" y="171162"/>
            <a:ext cx="2130136" cy="2371148"/>
          </a:xfrm>
        </p:spPr>
        <p:txBody>
          <a:bodyPr vert="horz" lIns="91440" tIns="45720" rIns="91440" bIns="45720" rtlCol="0" anchor="ctr">
            <a:noAutofit/>
          </a:bodyPr>
          <a:lstStyle/>
          <a:p>
            <a:pPr eaLnBrk="1" hangingPunct="1"/>
            <a:r>
              <a:rPr lang="en-US" sz="2800" dirty="0">
                <a:solidFill>
                  <a:srgbClr val="FFFFFF"/>
                </a:solidFill>
              </a:rPr>
              <a:t>How do I get started</a:t>
            </a:r>
            <a:r>
              <a:rPr lang="en-US" sz="2800" kern="1200" dirty="0">
                <a:solidFill>
                  <a:srgbClr val="FFFFFF"/>
                </a:solidFill>
                <a:latin typeface="+mj-lt"/>
                <a:ea typeface="+mj-ea"/>
                <a:cs typeface="+mj-cs"/>
              </a:rPr>
              <a:t>?</a:t>
            </a:r>
          </a:p>
        </p:txBody>
      </p:sp>
      <p:sp>
        <p:nvSpPr>
          <p:cNvPr id="5" name="TextBox 4">
            <a:extLst>
              <a:ext uri="{FF2B5EF4-FFF2-40B4-BE49-F238E27FC236}">
                <a16:creationId xmlns:a16="http://schemas.microsoft.com/office/drawing/2014/main" id="{561F7CFA-0443-4746-A926-C6FE6520D63B}"/>
              </a:ext>
            </a:extLst>
          </p:cNvPr>
          <p:cNvSpPr txBox="1"/>
          <p:nvPr/>
        </p:nvSpPr>
        <p:spPr>
          <a:xfrm>
            <a:off x="478631" y="4105836"/>
            <a:ext cx="7930263" cy="2585323"/>
          </a:xfrm>
          <a:prstGeom prst="rect">
            <a:avLst/>
          </a:prstGeom>
          <a:noFill/>
        </p:spPr>
        <p:txBody>
          <a:bodyPr wrap="square" rtlCol="0">
            <a:spAutoFit/>
          </a:bodyPr>
          <a:lstStyle/>
          <a:p>
            <a:r>
              <a:rPr lang="en-US" dirty="0"/>
              <a:t>Getting started is easy!</a:t>
            </a:r>
          </a:p>
          <a:p>
            <a:pPr marL="285750" indent="-285750">
              <a:buFont typeface="Arial" panose="020B0604020202020204" pitchFamily="34" charset="0"/>
              <a:buChar char="•"/>
            </a:pPr>
            <a:r>
              <a:rPr lang="en-US" dirty="0"/>
              <a:t>Become a subscriber, either through your audiologist or directly from your home computer or </a:t>
            </a:r>
            <a:r>
              <a:rPr lang="en-US" dirty="0" err="1"/>
              <a:t>IPad</a:t>
            </a:r>
            <a:r>
              <a:rPr lang="en-US" dirty="0"/>
              <a:t>.</a:t>
            </a:r>
          </a:p>
          <a:p>
            <a:pPr marL="285750" indent="-285750">
              <a:buFont typeface="Arial" panose="020B0604020202020204" pitchFamily="34" charset="0"/>
              <a:buChar char="•"/>
            </a:pPr>
            <a:r>
              <a:rPr lang="en-US" dirty="0"/>
              <a:t>Simply log on and create an account.</a:t>
            </a:r>
          </a:p>
          <a:p>
            <a:pPr marL="285750" indent="-285750">
              <a:buFont typeface="Arial" panose="020B0604020202020204" pitchFamily="34" charset="0"/>
              <a:buChar char="•"/>
            </a:pPr>
            <a:r>
              <a:rPr lang="en-US" dirty="0"/>
              <a:t>Your audiologist will provide you with a weekly lesson plan.</a:t>
            </a:r>
          </a:p>
          <a:p>
            <a:pPr marL="285750" indent="-285750">
              <a:buFont typeface="Arial" panose="020B0604020202020204" pitchFamily="34" charset="0"/>
              <a:buChar char="•"/>
            </a:pPr>
            <a:r>
              <a:rPr lang="en-US" dirty="0"/>
              <a:t>You can start training and playing the games right away!</a:t>
            </a:r>
          </a:p>
          <a:p>
            <a:pPr marL="285750" indent="-285750">
              <a:buFont typeface="Arial" panose="020B0604020202020204" pitchFamily="34" charset="0"/>
              <a:buChar char="•"/>
            </a:pPr>
            <a:r>
              <a:rPr lang="en-US" dirty="0"/>
              <a:t>A subscription lasts for three months, and doesn’t start until you play for the first time.</a:t>
            </a:r>
          </a:p>
          <a:p>
            <a:pPr marL="285750" indent="-285750">
              <a:buFont typeface="Arial" panose="020B0604020202020204" pitchFamily="34" charset="0"/>
              <a:buChar char="•"/>
            </a:pPr>
            <a:r>
              <a:rPr lang="en-US" dirty="0"/>
              <a:t>Extended subscriptions are available and easy to obtain.</a:t>
            </a:r>
          </a:p>
        </p:txBody>
      </p:sp>
      <p:pic>
        <p:nvPicPr>
          <p:cNvPr id="10" name="Content Placeholder 9" descr="A close up of a toy&#10;&#10;Description generated with high confidence">
            <a:extLst>
              <a:ext uri="{FF2B5EF4-FFF2-40B4-BE49-F238E27FC236}">
                <a16:creationId xmlns:a16="http://schemas.microsoft.com/office/drawing/2014/main" id="{C90C3294-8BB5-44E2-ACAD-2F5DFAFC40B0}"/>
              </a:ext>
            </a:extLst>
          </p:cNvPr>
          <p:cNvPicPr>
            <a:picLocks noGrp="1" noChangeAspect="1"/>
          </p:cNvPicPr>
          <p:nvPr>
            <p:ph idx="1"/>
          </p:nvPr>
        </p:nvPicPr>
        <p:blipFill>
          <a:blip r:embed="rId3"/>
          <a:stretch>
            <a:fillRect/>
          </a:stretch>
        </p:blipFill>
        <p:spPr>
          <a:xfrm>
            <a:off x="4572000" y="735106"/>
            <a:ext cx="3970724" cy="2138082"/>
          </a:xfrm>
        </p:spPr>
      </p:pic>
    </p:spTree>
    <p:extLst>
      <p:ext uri="{BB962C8B-B14F-4D97-AF65-F5344CB8AC3E}">
        <p14:creationId xmlns:p14="http://schemas.microsoft.com/office/powerpoint/2010/main" val="2194829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3946525"/>
            <a:ext cx="9144000" cy="2911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7200" dirty="0">
                <a:solidFill>
                  <a:schemeClr val="accent5">
                    <a:lumMod val="50000"/>
                  </a:schemeClr>
                </a:solidFill>
              </a:rPr>
              <a:t>Ear Train the Brain</a:t>
            </a:r>
            <a:endParaRPr lang="en-US" dirty="0">
              <a:solidFill>
                <a:schemeClr val="accent5">
                  <a:lumMod val="50000"/>
                </a:schemeClr>
              </a:solidFill>
            </a:endParaRPr>
          </a:p>
        </p:txBody>
      </p:sp>
      <p:pic>
        <p:nvPicPr>
          <p:cNvPr id="3" name="Picture 2">
            <a:extLst>
              <a:ext uri="{FF2B5EF4-FFF2-40B4-BE49-F238E27FC236}">
                <a16:creationId xmlns:a16="http://schemas.microsoft.com/office/drawing/2014/main" id="{DBE62286-3306-4300-870E-6D0BAB29278D}"/>
              </a:ext>
            </a:extLst>
          </p:cNvPr>
          <p:cNvPicPr>
            <a:picLocks noChangeAspect="1"/>
          </p:cNvPicPr>
          <p:nvPr/>
        </p:nvPicPr>
        <p:blipFill>
          <a:blip r:embed="rId3"/>
          <a:stretch>
            <a:fillRect/>
          </a:stretch>
        </p:blipFill>
        <p:spPr>
          <a:xfrm>
            <a:off x="1149691" y="553255"/>
            <a:ext cx="6844617" cy="2392977"/>
          </a:xfrm>
          <a:prstGeom prst="rect">
            <a:avLst/>
          </a:prstGeom>
        </p:spPr>
      </p:pic>
    </p:spTree>
    <p:extLst>
      <p:ext uri="{BB962C8B-B14F-4D97-AF65-F5344CB8AC3E}">
        <p14:creationId xmlns:p14="http://schemas.microsoft.com/office/powerpoint/2010/main" val="1118540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solidFill>
            <a:schemeClr val="bg1"/>
          </a:solidFill>
          <a:ln>
            <a:noFill/>
          </a:ln>
          <a:effectLst/>
        </p:spPr>
      </p:sp>
      <p:sp>
        <p:nvSpPr>
          <p:cNvPr id="18" name="Flowchart: Document 17">
            <a:extLst>
              <a:ext uri="{FF2B5EF4-FFF2-40B4-BE49-F238E27FC236}">
                <a16:creationId xmlns:a16="http://schemas.microsoft.com/office/drawing/2014/main" id="{D12DDE76-C203-4047-9998-63900085B5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D55FAD-A101-4A6E-8577-6E4EC245042F}"/>
              </a:ext>
            </a:extLst>
          </p:cNvPr>
          <p:cNvSpPr>
            <a:spLocks noGrp="1"/>
          </p:cNvSpPr>
          <p:nvPr>
            <p:ph type="title"/>
          </p:nvPr>
        </p:nvSpPr>
        <p:spPr>
          <a:xfrm>
            <a:off x="628650" y="171162"/>
            <a:ext cx="2130136" cy="2371148"/>
          </a:xfrm>
        </p:spPr>
        <p:txBody>
          <a:bodyPr vert="horz" lIns="91440" tIns="45720" rIns="91440" bIns="45720" rtlCol="0" anchor="ctr">
            <a:normAutofit/>
          </a:bodyPr>
          <a:lstStyle/>
          <a:p>
            <a:pPr eaLnBrk="1" hangingPunct="1"/>
            <a:r>
              <a:rPr lang="en-US" sz="2800" dirty="0">
                <a:solidFill>
                  <a:srgbClr val="FFFFFF"/>
                </a:solidFill>
              </a:rPr>
              <a:t>Are hearing and listening the same thing</a:t>
            </a:r>
            <a:r>
              <a:rPr lang="en-US" sz="2800" kern="1200" dirty="0">
                <a:solidFill>
                  <a:srgbClr val="FFFFFF"/>
                </a:solidFill>
                <a:latin typeface="+mj-lt"/>
                <a:ea typeface="+mj-ea"/>
                <a:cs typeface="+mj-cs"/>
              </a:rPr>
              <a:t>? </a:t>
            </a:r>
          </a:p>
        </p:txBody>
      </p:sp>
      <p:pic>
        <p:nvPicPr>
          <p:cNvPr id="6" name="Content Placeholder 5">
            <a:extLst>
              <a:ext uri="{FF2B5EF4-FFF2-40B4-BE49-F238E27FC236}">
                <a16:creationId xmlns:a16="http://schemas.microsoft.com/office/drawing/2014/main" id="{14DDF1F1-843C-4EC1-884A-6646FCFCF1F8}"/>
              </a:ext>
            </a:extLst>
          </p:cNvPr>
          <p:cNvPicPr>
            <a:picLocks noGrp="1" noChangeAspect="1"/>
          </p:cNvPicPr>
          <p:nvPr>
            <p:ph idx="1"/>
          </p:nvPr>
        </p:nvPicPr>
        <p:blipFill>
          <a:blip r:embed="rId3"/>
          <a:stretch>
            <a:fillRect/>
          </a:stretch>
        </p:blipFill>
        <p:spPr>
          <a:xfrm>
            <a:off x="1651367" y="3429000"/>
            <a:ext cx="7492633" cy="3429000"/>
          </a:xfrm>
          <a:prstGeom prst="rect">
            <a:avLst/>
          </a:prstGeom>
        </p:spPr>
      </p:pic>
      <p:pic>
        <p:nvPicPr>
          <p:cNvPr id="7" name="Picture 6">
            <a:extLst>
              <a:ext uri="{FF2B5EF4-FFF2-40B4-BE49-F238E27FC236}">
                <a16:creationId xmlns:a16="http://schemas.microsoft.com/office/drawing/2014/main" id="{ECEB762E-5BAD-4B91-8B6C-3A6B42614F3C}"/>
              </a:ext>
            </a:extLst>
          </p:cNvPr>
          <p:cNvPicPr>
            <a:picLocks noChangeAspect="1"/>
          </p:cNvPicPr>
          <p:nvPr/>
        </p:nvPicPr>
        <p:blipFill>
          <a:blip r:embed="rId4"/>
          <a:stretch>
            <a:fillRect/>
          </a:stretch>
        </p:blipFill>
        <p:spPr>
          <a:xfrm>
            <a:off x="3393281" y="1057139"/>
            <a:ext cx="5285690" cy="1511939"/>
          </a:xfrm>
          <a:prstGeom prst="rect">
            <a:avLst/>
          </a:prstGeom>
        </p:spPr>
      </p:pic>
    </p:spTree>
    <p:extLst>
      <p:ext uri="{BB962C8B-B14F-4D97-AF65-F5344CB8AC3E}">
        <p14:creationId xmlns:p14="http://schemas.microsoft.com/office/powerpoint/2010/main" val="3357360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solidFill>
            <a:schemeClr val="bg1"/>
          </a:solidFill>
          <a:ln>
            <a:noFill/>
          </a:ln>
          <a:effectLst/>
        </p:spPr>
      </p:sp>
      <p:sp>
        <p:nvSpPr>
          <p:cNvPr id="18" name="Flowchart: Document 17">
            <a:extLst>
              <a:ext uri="{FF2B5EF4-FFF2-40B4-BE49-F238E27FC236}">
                <a16:creationId xmlns:a16="http://schemas.microsoft.com/office/drawing/2014/main" id="{D12DDE76-C203-4047-9998-63900085B5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D55FAD-A101-4A6E-8577-6E4EC245042F}"/>
              </a:ext>
            </a:extLst>
          </p:cNvPr>
          <p:cNvSpPr>
            <a:spLocks noGrp="1"/>
          </p:cNvSpPr>
          <p:nvPr>
            <p:ph type="title"/>
          </p:nvPr>
        </p:nvSpPr>
        <p:spPr>
          <a:xfrm>
            <a:off x="628650" y="171162"/>
            <a:ext cx="2130136" cy="2371148"/>
          </a:xfrm>
        </p:spPr>
        <p:txBody>
          <a:bodyPr vert="horz" lIns="91440" tIns="45720" rIns="91440" bIns="45720" rtlCol="0" anchor="ctr">
            <a:noAutofit/>
          </a:bodyPr>
          <a:lstStyle/>
          <a:p>
            <a:pPr eaLnBrk="1" hangingPunct="1"/>
            <a:r>
              <a:rPr lang="en-US" sz="2400">
                <a:solidFill>
                  <a:srgbClr val="FFFFFF"/>
                </a:solidFill>
              </a:rPr>
              <a:t>How does hearing loss change my brain</a:t>
            </a:r>
            <a:r>
              <a:rPr lang="en-US" sz="2400" kern="1200">
                <a:solidFill>
                  <a:srgbClr val="FFFFFF"/>
                </a:solidFill>
                <a:latin typeface="+mj-lt"/>
                <a:ea typeface="+mj-ea"/>
                <a:cs typeface="+mj-cs"/>
              </a:rPr>
              <a:t>? </a:t>
            </a:r>
            <a:endParaRPr lang="en-US" sz="2400" kern="1200" dirty="0">
              <a:solidFill>
                <a:srgbClr val="FFFFFF"/>
              </a:solidFill>
              <a:latin typeface="+mj-lt"/>
              <a:ea typeface="+mj-ea"/>
              <a:cs typeface="+mj-cs"/>
            </a:endParaRPr>
          </a:p>
        </p:txBody>
      </p:sp>
      <p:sp>
        <p:nvSpPr>
          <p:cNvPr id="5" name="TextBox 4">
            <a:extLst>
              <a:ext uri="{FF2B5EF4-FFF2-40B4-BE49-F238E27FC236}">
                <a16:creationId xmlns:a16="http://schemas.microsoft.com/office/drawing/2014/main" id="{561F7CFA-0443-4746-A926-C6FE6520D63B}"/>
              </a:ext>
            </a:extLst>
          </p:cNvPr>
          <p:cNvSpPr txBox="1"/>
          <p:nvPr/>
        </p:nvSpPr>
        <p:spPr>
          <a:xfrm>
            <a:off x="478630" y="4554071"/>
            <a:ext cx="7930263" cy="1200329"/>
          </a:xfrm>
          <a:prstGeom prst="rect">
            <a:avLst/>
          </a:prstGeom>
          <a:noFill/>
        </p:spPr>
        <p:txBody>
          <a:bodyPr wrap="square" rtlCol="0">
            <a:spAutoFit/>
          </a:bodyPr>
          <a:lstStyle/>
          <a:p>
            <a:pPr marL="285750" indent="-285750">
              <a:buFont typeface="Arial" panose="020B0604020202020204" pitchFamily="34" charset="0"/>
              <a:buChar char="•"/>
            </a:pPr>
            <a:r>
              <a:rPr lang="en-US"/>
              <a:t>Pathways in your brain designated for understanding speech begin to reorganized and rewire themselves.</a:t>
            </a:r>
          </a:p>
          <a:p>
            <a:pPr marL="285750" indent="-285750">
              <a:buFont typeface="Arial" panose="020B0604020202020204" pitchFamily="34" charset="0"/>
              <a:buChar char="•"/>
            </a:pPr>
            <a:r>
              <a:rPr lang="en-US"/>
              <a:t>You may lose mental tools that are necessary to process and comprehend speech.</a:t>
            </a:r>
            <a:endParaRPr lang="en-US" dirty="0"/>
          </a:p>
        </p:txBody>
      </p:sp>
      <p:pic>
        <p:nvPicPr>
          <p:cNvPr id="8" name="Content Placeholder 7">
            <a:extLst>
              <a:ext uri="{FF2B5EF4-FFF2-40B4-BE49-F238E27FC236}">
                <a16:creationId xmlns:a16="http://schemas.microsoft.com/office/drawing/2014/main" id="{D1CC8C2D-1E04-43A6-ADB6-BC0B90581164}"/>
              </a:ext>
            </a:extLst>
          </p:cNvPr>
          <p:cNvPicPr>
            <a:picLocks noGrp="1" noChangeAspect="1"/>
          </p:cNvPicPr>
          <p:nvPr>
            <p:ph idx="1"/>
          </p:nvPr>
        </p:nvPicPr>
        <p:blipFill>
          <a:blip r:embed="rId3"/>
          <a:stretch>
            <a:fillRect/>
          </a:stretch>
        </p:blipFill>
        <p:spPr>
          <a:xfrm>
            <a:off x="4048099" y="612664"/>
            <a:ext cx="4360794" cy="3278018"/>
          </a:xfrm>
        </p:spPr>
      </p:pic>
    </p:spTree>
    <p:extLst>
      <p:ext uri="{BB962C8B-B14F-4D97-AF65-F5344CB8AC3E}">
        <p14:creationId xmlns:p14="http://schemas.microsoft.com/office/powerpoint/2010/main" val="224438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solidFill>
            <a:schemeClr val="bg1"/>
          </a:solidFill>
          <a:ln>
            <a:noFill/>
          </a:ln>
          <a:effectLst/>
        </p:spPr>
      </p:sp>
      <p:sp>
        <p:nvSpPr>
          <p:cNvPr id="18" name="Flowchart: Document 17">
            <a:extLst>
              <a:ext uri="{FF2B5EF4-FFF2-40B4-BE49-F238E27FC236}">
                <a16:creationId xmlns:a16="http://schemas.microsoft.com/office/drawing/2014/main" id="{D12DDE76-C203-4047-9998-63900085B5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D55FAD-A101-4A6E-8577-6E4EC245042F}"/>
              </a:ext>
            </a:extLst>
          </p:cNvPr>
          <p:cNvSpPr>
            <a:spLocks noGrp="1"/>
          </p:cNvSpPr>
          <p:nvPr>
            <p:ph type="title"/>
          </p:nvPr>
        </p:nvSpPr>
        <p:spPr>
          <a:xfrm>
            <a:off x="628650" y="171162"/>
            <a:ext cx="2130136" cy="2371148"/>
          </a:xfrm>
        </p:spPr>
        <p:txBody>
          <a:bodyPr vert="horz" lIns="91440" tIns="45720" rIns="91440" bIns="45720" rtlCol="0" anchor="ctr">
            <a:noAutofit/>
          </a:bodyPr>
          <a:lstStyle/>
          <a:p>
            <a:pPr eaLnBrk="1" hangingPunct="1"/>
            <a:r>
              <a:rPr lang="en-US" sz="2000" kern="1200">
                <a:solidFill>
                  <a:srgbClr val="FFFFFF"/>
                </a:solidFill>
                <a:latin typeface="+mj-lt"/>
                <a:ea typeface="+mj-ea"/>
                <a:cs typeface="+mj-cs"/>
              </a:rPr>
              <a:t>If I begin to use hearing aids, will my brain automatically regain those mental skills that I lost because of hearing loss? </a:t>
            </a:r>
            <a:endParaRPr lang="en-US" sz="2000" kern="1200" dirty="0">
              <a:solidFill>
                <a:srgbClr val="FFFFFF"/>
              </a:solidFill>
              <a:latin typeface="+mj-lt"/>
              <a:ea typeface="+mj-ea"/>
              <a:cs typeface="+mj-cs"/>
            </a:endParaRPr>
          </a:p>
        </p:txBody>
      </p:sp>
      <p:sp>
        <p:nvSpPr>
          <p:cNvPr id="5" name="TextBox 4">
            <a:extLst>
              <a:ext uri="{FF2B5EF4-FFF2-40B4-BE49-F238E27FC236}">
                <a16:creationId xmlns:a16="http://schemas.microsoft.com/office/drawing/2014/main" id="{561F7CFA-0443-4746-A926-C6FE6520D63B}"/>
              </a:ext>
            </a:extLst>
          </p:cNvPr>
          <p:cNvSpPr txBox="1"/>
          <p:nvPr/>
        </p:nvSpPr>
        <p:spPr>
          <a:xfrm>
            <a:off x="478630" y="4554071"/>
            <a:ext cx="7930263" cy="1477328"/>
          </a:xfrm>
          <a:prstGeom prst="rect">
            <a:avLst/>
          </a:prstGeom>
          <a:noFill/>
        </p:spPr>
        <p:txBody>
          <a:bodyPr wrap="square" rtlCol="0">
            <a:spAutoFit/>
          </a:bodyPr>
          <a:lstStyle/>
          <a:p>
            <a:r>
              <a:rPr lang="en-US"/>
              <a:t>Regaining those skills might take a long time.</a:t>
            </a:r>
          </a:p>
          <a:p>
            <a:r>
              <a:rPr lang="en-US"/>
              <a:t>You may never become the listener that you were before you acquired hearing loss.</a:t>
            </a:r>
          </a:p>
          <a:p>
            <a:r>
              <a:rPr lang="en-US"/>
              <a:t> Auditory brain training is like physical therapy for the brain. It trains the brain so you can better comprehend speech.</a:t>
            </a:r>
          </a:p>
        </p:txBody>
      </p:sp>
      <p:pic>
        <p:nvPicPr>
          <p:cNvPr id="12" name="Content Placeholder 11" descr="A picture containing person, man, ground, indoor&#10;&#10;Description generated with very high confidence">
            <a:extLst>
              <a:ext uri="{FF2B5EF4-FFF2-40B4-BE49-F238E27FC236}">
                <a16:creationId xmlns:a16="http://schemas.microsoft.com/office/drawing/2014/main" id="{AC2C5192-5422-4E07-8342-29E4B5A21D36}"/>
              </a:ext>
            </a:extLst>
          </p:cNvPr>
          <p:cNvPicPr>
            <a:picLocks noGrp="1" noChangeAspect="1"/>
          </p:cNvPicPr>
          <p:nvPr>
            <p:ph idx="1"/>
          </p:nvPr>
        </p:nvPicPr>
        <p:blipFill>
          <a:blip r:embed="rId3"/>
          <a:stretch>
            <a:fillRect/>
          </a:stretch>
        </p:blipFill>
        <p:spPr>
          <a:xfrm>
            <a:off x="3855944" y="1007082"/>
            <a:ext cx="4523502" cy="2393344"/>
          </a:xfrm>
        </p:spPr>
      </p:pic>
    </p:spTree>
    <p:extLst>
      <p:ext uri="{BB962C8B-B14F-4D97-AF65-F5344CB8AC3E}">
        <p14:creationId xmlns:p14="http://schemas.microsoft.com/office/powerpoint/2010/main" val="592769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solidFill>
            <a:schemeClr val="bg1"/>
          </a:solidFill>
          <a:ln>
            <a:noFill/>
          </a:ln>
          <a:effectLst/>
        </p:spPr>
      </p:sp>
      <p:sp>
        <p:nvSpPr>
          <p:cNvPr id="18" name="Flowchart: Document 17">
            <a:extLst>
              <a:ext uri="{FF2B5EF4-FFF2-40B4-BE49-F238E27FC236}">
                <a16:creationId xmlns:a16="http://schemas.microsoft.com/office/drawing/2014/main" id="{D12DDE76-C203-4047-9998-63900085B5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picture containing sky&#10;&#10;Description generated with very high confidence">
            <a:extLst>
              <a:ext uri="{FF2B5EF4-FFF2-40B4-BE49-F238E27FC236}">
                <a16:creationId xmlns:a16="http://schemas.microsoft.com/office/drawing/2014/main" id="{7AD58F64-056E-409E-8935-553DCD381601}"/>
              </a:ext>
            </a:extLst>
          </p:cNvPr>
          <p:cNvPicPr>
            <a:picLocks noGrp="1" noChangeAspect="1"/>
          </p:cNvPicPr>
          <p:nvPr>
            <p:ph idx="1"/>
          </p:nvPr>
        </p:nvPicPr>
        <p:blipFill>
          <a:blip r:embed="rId3"/>
          <a:stretch>
            <a:fillRect/>
          </a:stretch>
        </p:blipFill>
        <p:spPr>
          <a:xfrm>
            <a:off x="4763760" y="530637"/>
            <a:ext cx="4023345" cy="4023345"/>
          </a:xfrm>
          <a:prstGeom prst="rect">
            <a:avLst/>
          </a:prstGeom>
        </p:spPr>
      </p:pic>
      <p:sp>
        <p:nvSpPr>
          <p:cNvPr id="2" name="Title 1">
            <a:extLst>
              <a:ext uri="{FF2B5EF4-FFF2-40B4-BE49-F238E27FC236}">
                <a16:creationId xmlns:a16="http://schemas.microsoft.com/office/drawing/2014/main" id="{C2D55FAD-A101-4A6E-8577-6E4EC245042F}"/>
              </a:ext>
            </a:extLst>
          </p:cNvPr>
          <p:cNvSpPr>
            <a:spLocks noGrp="1"/>
          </p:cNvSpPr>
          <p:nvPr>
            <p:ph type="title"/>
          </p:nvPr>
        </p:nvSpPr>
        <p:spPr>
          <a:xfrm>
            <a:off x="628650" y="171162"/>
            <a:ext cx="2130136" cy="2371148"/>
          </a:xfrm>
        </p:spPr>
        <p:txBody>
          <a:bodyPr vert="horz" lIns="91440" tIns="45720" rIns="91440" bIns="45720" rtlCol="0" anchor="ctr">
            <a:noAutofit/>
          </a:bodyPr>
          <a:lstStyle/>
          <a:p>
            <a:pPr eaLnBrk="1" hangingPunct="1"/>
            <a:r>
              <a:rPr lang="en-US" sz="2800" kern="1200" dirty="0">
                <a:solidFill>
                  <a:srgbClr val="FFFFFF"/>
                </a:solidFill>
                <a:latin typeface="+mj-lt"/>
                <a:ea typeface="+mj-ea"/>
                <a:cs typeface="+mj-cs"/>
              </a:rPr>
              <a:t>What is auditory brain training?</a:t>
            </a:r>
          </a:p>
        </p:txBody>
      </p:sp>
      <p:sp>
        <p:nvSpPr>
          <p:cNvPr id="5" name="TextBox 4">
            <a:extLst>
              <a:ext uri="{FF2B5EF4-FFF2-40B4-BE49-F238E27FC236}">
                <a16:creationId xmlns:a16="http://schemas.microsoft.com/office/drawing/2014/main" id="{561F7CFA-0443-4746-A926-C6FE6520D63B}"/>
              </a:ext>
            </a:extLst>
          </p:cNvPr>
          <p:cNvSpPr txBox="1"/>
          <p:nvPr/>
        </p:nvSpPr>
        <p:spPr>
          <a:xfrm>
            <a:off x="478630" y="4554071"/>
            <a:ext cx="7930263" cy="1754326"/>
          </a:xfrm>
          <a:prstGeom prst="rect">
            <a:avLst/>
          </a:prstGeom>
          <a:noFill/>
        </p:spPr>
        <p:txBody>
          <a:bodyPr wrap="square" rtlCol="0">
            <a:spAutoFit/>
          </a:bodyPr>
          <a:lstStyle/>
          <a:p>
            <a:r>
              <a:rPr lang="en-US" dirty="0"/>
              <a:t>Trains you to recognize the most frequent words of the language (e.g., “chair”, “table”)</a:t>
            </a:r>
          </a:p>
          <a:p>
            <a:r>
              <a:rPr lang="en-US" dirty="0"/>
              <a:t>Teaches you to discriminate fine phonetic distinctions (e.g., “can” versus “can’t”)</a:t>
            </a:r>
          </a:p>
          <a:p>
            <a:r>
              <a:rPr lang="en-US" dirty="0"/>
              <a:t>Trains brain skills such as your auditory working memory, auditory processing speed, and auditory attention.</a:t>
            </a:r>
          </a:p>
        </p:txBody>
      </p:sp>
    </p:spTree>
    <p:extLst>
      <p:ext uri="{BB962C8B-B14F-4D97-AF65-F5344CB8AC3E}">
        <p14:creationId xmlns:p14="http://schemas.microsoft.com/office/powerpoint/2010/main" val="3045903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solidFill>
            <a:schemeClr val="bg1"/>
          </a:solidFill>
          <a:ln>
            <a:noFill/>
          </a:ln>
          <a:effectLst/>
        </p:spPr>
      </p:sp>
      <p:sp>
        <p:nvSpPr>
          <p:cNvPr id="18" name="Flowchart: Document 17">
            <a:extLst>
              <a:ext uri="{FF2B5EF4-FFF2-40B4-BE49-F238E27FC236}">
                <a16:creationId xmlns:a16="http://schemas.microsoft.com/office/drawing/2014/main" id="{D12DDE76-C203-4047-9998-63900085B5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D55FAD-A101-4A6E-8577-6E4EC245042F}"/>
              </a:ext>
            </a:extLst>
          </p:cNvPr>
          <p:cNvSpPr>
            <a:spLocks noGrp="1"/>
          </p:cNvSpPr>
          <p:nvPr>
            <p:ph type="title"/>
          </p:nvPr>
        </p:nvSpPr>
        <p:spPr>
          <a:xfrm>
            <a:off x="628650" y="171162"/>
            <a:ext cx="2130136" cy="2371148"/>
          </a:xfrm>
        </p:spPr>
        <p:txBody>
          <a:bodyPr vert="horz" lIns="91440" tIns="45720" rIns="91440" bIns="45720" rtlCol="0" anchor="ctr">
            <a:noAutofit/>
          </a:bodyPr>
          <a:lstStyle/>
          <a:p>
            <a:pPr eaLnBrk="1" hangingPunct="1"/>
            <a:r>
              <a:rPr lang="en-US" sz="2800" kern="1200" dirty="0">
                <a:solidFill>
                  <a:srgbClr val="FFFFFF"/>
                </a:solidFill>
                <a:latin typeface="+mj-lt"/>
                <a:ea typeface="+mj-ea"/>
                <a:cs typeface="+mj-cs"/>
              </a:rPr>
              <a:t>What is clEAR auditory brain training?</a:t>
            </a:r>
          </a:p>
        </p:txBody>
      </p:sp>
      <p:sp>
        <p:nvSpPr>
          <p:cNvPr id="5" name="TextBox 4">
            <a:extLst>
              <a:ext uri="{FF2B5EF4-FFF2-40B4-BE49-F238E27FC236}">
                <a16:creationId xmlns:a16="http://schemas.microsoft.com/office/drawing/2014/main" id="{561F7CFA-0443-4746-A926-C6FE6520D63B}"/>
              </a:ext>
            </a:extLst>
          </p:cNvPr>
          <p:cNvSpPr txBox="1"/>
          <p:nvPr/>
        </p:nvSpPr>
        <p:spPr>
          <a:xfrm>
            <a:off x="478630" y="4554071"/>
            <a:ext cx="7930263" cy="923330"/>
          </a:xfrm>
          <a:prstGeom prst="rect">
            <a:avLst/>
          </a:prstGeom>
          <a:noFill/>
        </p:spPr>
        <p:txBody>
          <a:bodyPr wrap="square" rtlCol="0">
            <a:spAutoFit/>
          </a:bodyPr>
          <a:lstStyle/>
          <a:p>
            <a:pPr marL="285750" indent="-285750">
              <a:buFont typeface="Arial" panose="020B0604020202020204" pitchFamily="34" charset="0"/>
              <a:buChar char="•"/>
            </a:pPr>
            <a:r>
              <a:rPr lang="en-US" dirty="0"/>
              <a:t>Computerized auditory brain training games that are fun to play.</a:t>
            </a:r>
          </a:p>
          <a:p>
            <a:pPr marL="285750" indent="-285750">
              <a:buFont typeface="Arial" panose="020B0604020202020204" pitchFamily="34" charset="0"/>
              <a:buChar char="•"/>
            </a:pPr>
            <a:r>
              <a:rPr lang="en-US" dirty="0"/>
              <a:t>Training that is customized to your specific listening needs.</a:t>
            </a:r>
          </a:p>
          <a:p>
            <a:pPr marL="285750" indent="-285750">
              <a:buFont typeface="Arial" panose="020B0604020202020204" pitchFamily="34" charset="0"/>
              <a:buChar char="•"/>
            </a:pPr>
            <a:r>
              <a:rPr lang="en-US" dirty="0"/>
              <a:t>Coaching and support that is provided by your audiologist.</a:t>
            </a:r>
          </a:p>
        </p:txBody>
      </p:sp>
      <p:pic>
        <p:nvPicPr>
          <p:cNvPr id="7" name="Content Placeholder 6">
            <a:extLst>
              <a:ext uri="{FF2B5EF4-FFF2-40B4-BE49-F238E27FC236}">
                <a16:creationId xmlns:a16="http://schemas.microsoft.com/office/drawing/2014/main" id="{90CAA982-FC0A-464B-A19D-346A76ED3F4A}"/>
              </a:ext>
            </a:extLst>
          </p:cNvPr>
          <p:cNvPicPr>
            <a:picLocks noGrp="1" noChangeAspect="1"/>
          </p:cNvPicPr>
          <p:nvPr>
            <p:ph idx="1"/>
          </p:nvPr>
        </p:nvPicPr>
        <p:blipFill>
          <a:blip r:embed="rId3"/>
          <a:stretch>
            <a:fillRect/>
          </a:stretch>
        </p:blipFill>
        <p:spPr>
          <a:xfrm>
            <a:off x="3907631" y="737042"/>
            <a:ext cx="4908786" cy="2454393"/>
          </a:xfrm>
          <a:prstGeom prst="rect">
            <a:avLst/>
          </a:prstGeom>
        </p:spPr>
      </p:pic>
    </p:spTree>
    <p:extLst>
      <p:ext uri="{BB962C8B-B14F-4D97-AF65-F5344CB8AC3E}">
        <p14:creationId xmlns:p14="http://schemas.microsoft.com/office/powerpoint/2010/main" val="1401711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solidFill>
            <a:schemeClr val="bg1"/>
          </a:solidFill>
          <a:ln>
            <a:noFill/>
          </a:ln>
          <a:effectLst/>
        </p:spPr>
      </p:sp>
      <p:sp>
        <p:nvSpPr>
          <p:cNvPr id="18" name="Flowchart: Document 17">
            <a:extLst>
              <a:ext uri="{FF2B5EF4-FFF2-40B4-BE49-F238E27FC236}">
                <a16:creationId xmlns:a16="http://schemas.microsoft.com/office/drawing/2014/main" id="{D12DDE76-C203-4047-9998-63900085B5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D55FAD-A101-4A6E-8577-6E4EC245042F}"/>
              </a:ext>
            </a:extLst>
          </p:cNvPr>
          <p:cNvSpPr>
            <a:spLocks noGrp="1"/>
          </p:cNvSpPr>
          <p:nvPr>
            <p:ph type="title"/>
          </p:nvPr>
        </p:nvSpPr>
        <p:spPr>
          <a:xfrm>
            <a:off x="628650" y="171162"/>
            <a:ext cx="2130136" cy="2371148"/>
          </a:xfrm>
        </p:spPr>
        <p:txBody>
          <a:bodyPr vert="horz" lIns="91440" tIns="45720" rIns="91440" bIns="45720" rtlCol="0" anchor="ctr">
            <a:noAutofit/>
          </a:bodyPr>
          <a:lstStyle/>
          <a:p>
            <a:pPr eaLnBrk="1" hangingPunct="1"/>
            <a:r>
              <a:rPr lang="en-US" sz="2800" dirty="0">
                <a:solidFill>
                  <a:srgbClr val="FFFFFF"/>
                </a:solidFill>
              </a:rPr>
              <a:t>How does it work</a:t>
            </a:r>
            <a:r>
              <a:rPr lang="en-US" sz="2800" kern="1200" dirty="0">
                <a:solidFill>
                  <a:srgbClr val="FFFFFF"/>
                </a:solidFill>
                <a:latin typeface="+mj-lt"/>
                <a:ea typeface="+mj-ea"/>
                <a:cs typeface="+mj-cs"/>
              </a:rPr>
              <a:t>?</a:t>
            </a:r>
          </a:p>
        </p:txBody>
      </p:sp>
      <p:sp>
        <p:nvSpPr>
          <p:cNvPr id="5" name="TextBox 4">
            <a:extLst>
              <a:ext uri="{FF2B5EF4-FFF2-40B4-BE49-F238E27FC236}">
                <a16:creationId xmlns:a16="http://schemas.microsoft.com/office/drawing/2014/main" id="{561F7CFA-0443-4746-A926-C6FE6520D63B}"/>
              </a:ext>
            </a:extLst>
          </p:cNvPr>
          <p:cNvSpPr txBox="1"/>
          <p:nvPr/>
        </p:nvSpPr>
        <p:spPr>
          <a:xfrm>
            <a:off x="478631" y="3959746"/>
            <a:ext cx="7930263" cy="2585323"/>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Your audiologist will give you a lesson plan that has been customized for your listening needs.</a:t>
            </a:r>
          </a:p>
          <a:p>
            <a:pPr marL="285750" indent="-285750">
              <a:buFont typeface="Arial" panose="020B0604020202020204" pitchFamily="34" charset="0"/>
              <a:buChar char="•"/>
            </a:pPr>
            <a:r>
              <a:rPr lang="en-US" dirty="0"/>
              <a:t>You’ll play the games for 20 minutes two to three times each week for 12 weeks on your </a:t>
            </a:r>
            <a:r>
              <a:rPr lang="en-US" dirty="0" err="1"/>
              <a:t>IPad</a:t>
            </a:r>
            <a:r>
              <a:rPr lang="en-US" dirty="0"/>
              <a:t> or home computer.</a:t>
            </a:r>
          </a:p>
          <a:p>
            <a:pPr marL="285750" indent="-285750">
              <a:buFont typeface="Arial" panose="020B0604020202020204" pitchFamily="34" charset="0"/>
              <a:buChar char="•"/>
            </a:pPr>
            <a:r>
              <a:rPr lang="en-US" dirty="0"/>
              <a:t>Your audiologist will be in regular contact with you each week with </a:t>
            </a:r>
            <a:r>
              <a:rPr lang="en-US" dirty="0" err="1"/>
              <a:t>clEAR’s</a:t>
            </a:r>
            <a:r>
              <a:rPr lang="en-US" dirty="0"/>
              <a:t> easy-to-use messaging system.</a:t>
            </a:r>
          </a:p>
          <a:p>
            <a:pPr marL="285750" indent="-285750">
              <a:buFont typeface="Arial" panose="020B0604020202020204" pitchFamily="34" charset="0"/>
              <a:buChar char="•"/>
            </a:pPr>
            <a:r>
              <a:rPr lang="en-US" dirty="0"/>
              <a:t>Every time you play, simple feedback graphs will inform you and your audiologist how well you are doing.</a:t>
            </a:r>
          </a:p>
        </p:txBody>
      </p:sp>
      <p:pic>
        <p:nvPicPr>
          <p:cNvPr id="7" name="Content Placeholder 6">
            <a:extLst>
              <a:ext uri="{FF2B5EF4-FFF2-40B4-BE49-F238E27FC236}">
                <a16:creationId xmlns:a16="http://schemas.microsoft.com/office/drawing/2014/main" id="{6CD75BC4-BB56-41D1-9118-C732C3151830}"/>
              </a:ext>
            </a:extLst>
          </p:cNvPr>
          <p:cNvPicPr>
            <a:picLocks noGrp="1" noChangeAspect="1"/>
          </p:cNvPicPr>
          <p:nvPr>
            <p:ph idx="1"/>
          </p:nvPr>
        </p:nvPicPr>
        <p:blipFill>
          <a:blip r:embed="rId3"/>
          <a:stretch>
            <a:fillRect/>
          </a:stretch>
        </p:blipFill>
        <p:spPr>
          <a:xfrm>
            <a:off x="5165655" y="242881"/>
            <a:ext cx="3772155" cy="3657600"/>
          </a:xfrm>
          <a:prstGeom prst="rect">
            <a:avLst/>
          </a:prstGeom>
        </p:spPr>
      </p:pic>
    </p:spTree>
    <p:extLst>
      <p:ext uri="{BB962C8B-B14F-4D97-AF65-F5344CB8AC3E}">
        <p14:creationId xmlns:p14="http://schemas.microsoft.com/office/powerpoint/2010/main" val="1675784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solidFill>
            <a:schemeClr val="bg1"/>
          </a:solidFill>
          <a:ln>
            <a:noFill/>
          </a:ln>
          <a:effectLst/>
        </p:spPr>
      </p:sp>
      <p:sp>
        <p:nvSpPr>
          <p:cNvPr id="18" name="Flowchart: Document 17">
            <a:extLst>
              <a:ext uri="{FF2B5EF4-FFF2-40B4-BE49-F238E27FC236}">
                <a16:creationId xmlns:a16="http://schemas.microsoft.com/office/drawing/2014/main" id="{D12DDE76-C203-4047-9998-63900085B5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D55FAD-A101-4A6E-8577-6E4EC245042F}"/>
              </a:ext>
            </a:extLst>
          </p:cNvPr>
          <p:cNvSpPr>
            <a:spLocks noGrp="1"/>
          </p:cNvSpPr>
          <p:nvPr>
            <p:ph type="title"/>
          </p:nvPr>
        </p:nvSpPr>
        <p:spPr>
          <a:xfrm>
            <a:off x="628650" y="171162"/>
            <a:ext cx="2130136" cy="2371148"/>
          </a:xfrm>
        </p:spPr>
        <p:txBody>
          <a:bodyPr vert="horz" lIns="91440" tIns="45720" rIns="91440" bIns="45720" rtlCol="0" anchor="ctr">
            <a:noAutofit/>
          </a:bodyPr>
          <a:lstStyle/>
          <a:p>
            <a:pPr eaLnBrk="1" hangingPunct="1"/>
            <a:r>
              <a:rPr lang="en-US" sz="2800" kern="1200" dirty="0">
                <a:solidFill>
                  <a:srgbClr val="FFFFFF"/>
                </a:solidFill>
                <a:latin typeface="+mj-lt"/>
                <a:ea typeface="+mj-ea"/>
                <a:cs typeface="+mj-cs"/>
              </a:rPr>
              <a:t>What </a:t>
            </a:r>
            <a:r>
              <a:rPr lang="en-US" sz="2800" dirty="0">
                <a:solidFill>
                  <a:srgbClr val="FFFFFF"/>
                </a:solidFill>
              </a:rPr>
              <a:t>kind of benefits can I receive from clEAR</a:t>
            </a:r>
            <a:r>
              <a:rPr lang="en-US" sz="2800" kern="1200" dirty="0">
                <a:solidFill>
                  <a:srgbClr val="FFFFFF"/>
                </a:solidFill>
                <a:latin typeface="+mj-lt"/>
                <a:ea typeface="+mj-ea"/>
                <a:cs typeface="+mj-cs"/>
              </a:rPr>
              <a:t>?</a:t>
            </a:r>
          </a:p>
        </p:txBody>
      </p:sp>
      <p:sp>
        <p:nvSpPr>
          <p:cNvPr id="5" name="TextBox 4">
            <a:extLst>
              <a:ext uri="{FF2B5EF4-FFF2-40B4-BE49-F238E27FC236}">
                <a16:creationId xmlns:a16="http://schemas.microsoft.com/office/drawing/2014/main" id="{561F7CFA-0443-4746-A926-C6FE6520D63B}"/>
              </a:ext>
            </a:extLst>
          </p:cNvPr>
          <p:cNvSpPr txBox="1"/>
          <p:nvPr/>
        </p:nvSpPr>
        <p:spPr>
          <a:xfrm>
            <a:off x="478630" y="4554071"/>
            <a:ext cx="7930263" cy="2031325"/>
          </a:xfrm>
          <a:prstGeom prst="rect">
            <a:avLst/>
          </a:prstGeom>
          <a:noFill/>
        </p:spPr>
        <p:txBody>
          <a:bodyPr wrap="square" rtlCol="0">
            <a:spAutoFit/>
          </a:bodyPr>
          <a:lstStyle/>
          <a:p>
            <a:r>
              <a:rPr lang="en-US" dirty="0"/>
              <a:t>Research performed at Washington University in St. Louis shows that most people:</a:t>
            </a:r>
          </a:p>
          <a:p>
            <a:pPr marL="285750" indent="-285750">
              <a:buFont typeface="Arial" panose="020B0604020202020204" pitchFamily="34" charset="0"/>
              <a:buChar char="•"/>
            </a:pPr>
            <a:r>
              <a:rPr lang="en-US" dirty="0"/>
              <a:t>Improve their ability to recognize speech in the present of background noise.</a:t>
            </a:r>
          </a:p>
          <a:p>
            <a:pPr marL="285750" indent="-285750">
              <a:buFont typeface="Arial" panose="020B0604020202020204" pitchFamily="34" charset="0"/>
              <a:buChar char="•"/>
            </a:pPr>
            <a:r>
              <a:rPr lang="en-US" dirty="0"/>
              <a:t>Experience improved conversational confidence.</a:t>
            </a:r>
          </a:p>
          <a:p>
            <a:pPr marL="285750" indent="-285750">
              <a:buFont typeface="Arial" panose="020B0604020202020204" pitchFamily="34" charset="0"/>
              <a:buChar char="•"/>
            </a:pPr>
            <a:r>
              <a:rPr lang="en-US" dirty="0"/>
              <a:t>Find that it takes less effort to be actively engaged in conversations.</a:t>
            </a:r>
          </a:p>
          <a:p>
            <a:pPr marL="285750" indent="-285750">
              <a:buFont typeface="Arial" panose="020B0604020202020204" pitchFamily="34" charset="0"/>
              <a:buChar char="•"/>
            </a:pPr>
            <a:r>
              <a:rPr lang="en-US" dirty="0"/>
              <a:t>Experience reduced listening challenges</a:t>
            </a:r>
          </a:p>
        </p:txBody>
      </p:sp>
      <p:pic>
        <p:nvPicPr>
          <p:cNvPr id="6" name="Content Placeholder 5">
            <a:extLst>
              <a:ext uri="{FF2B5EF4-FFF2-40B4-BE49-F238E27FC236}">
                <a16:creationId xmlns:a16="http://schemas.microsoft.com/office/drawing/2014/main" id="{D3AA2340-BF1C-4432-B380-D142391D5C3A}"/>
              </a:ext>
            </a:extLst>
          </p:cNvPr>
          <p:cNvPicPr>
            <a:picLocks noGrp="1" noChangeAspect="1"/>
          </p:cNvPicPr>
          <p:nvPr>
            <p:ph idx="1"/>
          </p:nvPr>
        </p:nvPicPr>
        <p:blipFill>
          <a:blip r:embed="rId3"/>
          <a:stretch>
            <a:fillRect/>
          </a:stretch>
        </p:blipFill>
        <p:spPr>
          <a:xfrm>
            <a:off x="5208495" y="1048169"/>
            <a:ext cx="2988282" cy="2988282"/>
          </a:xfrm>
          <a:prstGeom prst="rect">
            <a:avLst/>
          </a:prstGeom>
        </p:spPr>
      </p:pic>
    </p:spTree>
    <p:extLst>
      <p:ext uri="{BB962C8B-B14F-4D97-AF65-F5344CB8AC3E}">
        <p14:creationId xmlns:p14="http://schemas.microsoft.com/office/powerpoint/2010/main" val="2611806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solidFill>
            <a:schemeClr val="bg1"/>
          </a:solidFill>
          <a:ln>
            <a:noFill/>
          </a:ln>
          <a:effectLst/>
        </p:spPr>
      </p:sp>
      <p:sp>
        <p:nvSpPr>
          <p:cNvPr id="18" name="Flowchart: Document 17">
            <a:extLst>
              <a:ext uri="{FF2B5EF4-FFF2-40B4-BE49-F238E27FC236}">
                <a16:creationId xmlns:a16="http://schemas.microsoft.com/office/drawing/2014/main" id="{D12DDE76-C203-4047-9998-63900085B5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D55FAD-A101-4A6E-8577-6E4EC245042F}"/>
              </a:ext>
            </a:extLst>
          </p:cNvPr>
          <p:cNvSpPr>
            <a:spLocks noGrp="1"/>
          </p:cNvSpPr>
          <p:nvPr>
            <p:ph type="title"/>
          </p:nvPr>
        </p:nvSpPr>
        <p:spPr>
          <a:xfrm>
            <a:off x="628650" y="171162"/>
            <a:ext cx="2130136" cy="2371148"/>
          </a:xfrm>
        </p:spPr>
        <p:txBody>
          <a:bodyPr vert="horz" lIns="91440" tIns="45720" rIns="91440" bIns="45720" rtlCol="0" anchor="ctr">
            <a:noAutofit/>
          </a:bodyPr>
          <a:lstStyle/>
          <a:p>
            <a:pPr eaLnBrk="1" hangingPunct="1"/>
            <a:r>
              <a:rPr lang="en-US" sz="2800" kern="1200" dirty="0">
                <a:solidFill>
                  <a:srgbClr val="FFFFFF"/>
                </a:solidFill>
                <a:latin typeface="+mj-lt"/>
                <a:ea typeface="+mj-ea"/>
                <a:cs typeface="+mj-cs"/>
              </a:rPr>
              <a:t>What are people saying about clEAR?</a:t>
            </a:r>
          </a:p>
        </p:txBody>
      </p:sp>
      <p:sp>
        <p:nvSpPr>
          <p:cNvPr id="5" name="TextBox 4">
            <a:extLst>
              <a:ext uri="{FF2B5EF4-FFF2-40B4-BE49-F238E27FC236}">
                <a16:creationId xmlns:a16="http://schemas.microsoft.com/office/drawing/2014/main" id="{561F7CFA-0443-4746-A926-C6FE6520D63B}"/>
              </a:ext>
            </a:extLst>
          </p:cNvPr>
          <p:cNvSpPr txBox="1"/>
          <p:nvPr/>
        </p:nvSpPr>
        <p:spPr>
          <a:xfrm>
            <a:off x="478630" y="4554071"/>
            <a:ext cx="7930263" cy="2308324"/>
          </a:xfrm>
          <a:prstGeom prst="rect">
            <a:avLst/>
          </a:prstGeom>
          <a:noFill/>
        </p:spPr>
        <p:txBody>
          <a:bodyPr wrap="square" rtlCol="0">
            <a:spAutoFit/>
          </a:bodyPr>
          <a:lstStyle/>
          <a:p>
            <a:pPr marL="285750" indent="-285750">
              <a:buFont typeface="Arial" panose="020B0604020202020204" pitchFamily="34" charset="0"/>
              <a:buChar char="•"/>
            </a:pPr>
            <a:r>
              <a:rPr lang="en-US" dirty="0"/>
              <a:t>“I was at a wedding reception this past weekend where I was worried that I wouldn't be able to hear the others at my table. I focused intently when speaking to 2 men at the table and was able to hear about 90% of what they said, which was great…better than ever before.”</a:t>
            </a:r>
          </a:p>
          <a:p>
            <a:pPr marL="285750" indent="-285750">
              <a:buFont typeface="Arial" panose="020B0604020202020204" pitchFamily="34" charset="0"/>
              <a:buChar char="•"/>
            </a:pPr>
            <a:r>
              <a:rPr lang="en-US" dirty="0"/>
              <a:t>“Listening is easier now that I’ve trained with clEAR.”</a:t>
            </a:r>
          </a:p>
          <a:p>
            <a:pPr marL="285750" indent="-285750">
              <a:buFont typeface="Arial" panose="020B0604020202020204" pitchFamily="34" charset="0"/>
              <a:buChar char="•"/>
            </a:pPr>
            <a:r>
              <a:rPr lang="en-US" dirty="0"/>
              <a:t>“I loved receiving all of the attention from my audiologist.  She really cares about how I’m doing.”</a:t>
            </a:r>
          </a:p>
          <a:p>
            <a:pPr marL="285750" indent="-285750">
              <a:buFont typeface="Arial" panose="020B0604020202020204" pitchFamily="34" charset="0"/>
              <a:buChar char="•"/>
            </a:pPr>
            <a:r>
              <a:rPr lang="en-US" dirty="0"/>
              <a:t>“I would definitely recommend this clEAR program to a friend or relative.”</a:t>
            </a:r>
          </a:p>
        </p:txBody>
      </p:sp>
      <p:pic>
        <p:nvPicPr>
          <p:cNvPr id="9" name="Content Placeholder 8" descr="A group of people sitting in a room&#10;&#10;Description generated with very high confidence">
            <a:extLst>
              <a:ext uri="{FF2B5EF4-FFF2-40B4-BE49-F238E27FC236}">
                <a16:creationId xmlns:a16="http://schemas.microsoft.com/office/drawing/2014/main" id="{5D9940F2-2236-414B-B2DB-65B5073D8B0B}"/>
              </a:ext>
            </a:extLst>
          </p:cNvPr>
          <p:cNvPicPr>
            <a:picLocks noGrp="1" noChangeAspect="1"/>
          </p:cNvPicPr>
          <p:nvPr>
            <p:ph idx="1"/>
          </p:nvPr>
        </p:nvPicPr>
        <p:blipFill>
          <a:blip r:embed="rId3"/>
          <a:stretch>
            <a:fillRect/>
          </a:stretch>
        </p:blipFill>
        <p:spPr>
          <a:xfrm>
            <a:off x="4096853" y="488436"/>
            <a:ext cx="4769599" cy="3577199"/>
          </a:xfrm>
        </p:spPr>
      </p:pic>
    </p:spTree>
    <p:extLst>
      <p:ext uri="{BB962C8B-B14F-4D97-AF65-F5344CB8AC3E}">
        <p14:creationId xmlns:p14="http://schemas.microsoft.com/office/powerpoint/2010/main" val="5656602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1348</TotalTime>
  <Words>766</Words>
  <Application>Microsoft Office PowerPoint</Application>
  <PresentationFormat>Letter Paper (8.5x11 in)</PresentationFormat>
  <Paragraphs>62</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ＭＳ Ｐゴシック</vt:lpstr>
      <vt:lpstr>Arial</vt:lpstr>
      <vt:lpstr>Calibri</vt:lpstr>
      <vt:lpstr>Calibri Light</vt:lpstr>
      <vt:lpstr>Source Sans Pro</vt:lpstr>
      <vt:lpstr>Office Theme</vt:lpstr>
      <vt:lpstr>PowerPoint Presentation</vt:lpstr>
      <vt:lpstr>Are hearing and listening the same thing? </vt:lpstr>
      <vt:lpstr>How does hearing loss change my brain? </vt:lpstr>
      <vt:lpstr>If I begin to use hearing aids, will my brain automatically regain those mental skills that I lost because of hearing loss? </vt:lpstr>
      <vt:lpstr>What is auditory brain training?</vt:lpstr>
      <vt:lpstr>What is clEAR auditory brain training?</vt:lpstr>
      <vt:lpstr>How does it work?</vt:lpstr>
      <vt:lpstr>What kind of benefits can I receive from clEAR?</vt:lpstr>
      <vt:lpstr>What are people saying about clEAR?</vt:lpstr>
      <vt:lpstr>How do I get started?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Felman, Avi</dc:creator>
  <cp:lastModifiedBy>clEAR-01</cp:lastModifiedBy>
  <cp:revision>114</cp:revision>
  <dcterms:created xsi:type="dcterms:W3CDTF">2015-10-05T21:38:20Z</dcterms:created>
  <dcterms:modified xsi:type="dcterms:W3CDTF">2017-10-02T20:01:54Z</dcterms:modified>
</cp:coreProperties>
</file>