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79" r:id="rId1"/>
  </p:sldMasterIdLst>
  <p:sldIdLst>
    <p:sldId id="256" r:id="rId2"/>
    <p:sldId id="266" r:id="rId3"/>
    <p:sldId id="265" r:id="rId4"/>
    <p:sldId id="279" r:id="rId5"/>
    <p:sldId id="261" r:id="rId6"/>
    <p:sldId id="260" r:id="rId7"/>
    <p:sldId id="268" r:id="rId8"/>
    <p:sldId id="271" r:id="rId9"/>
    <p:sldId id="274" r:id="rId10"/>
    <p:sldId id="276" r:id="rId11"/>
    <p:sldId id="277" r:id="rId12"/>
    <p:sldId id="278" r:id="rId13"/>
    <p:sldId id="272" r:id="rId14"/>
    <p:sldId id="282" r:id="rId15"/>
    <p:sldId id="281" r:id="rId16"/>
    <p:sldId id="284" r:id="rId17"/>
    <p:sldId id="270" r:id="rId18"/>
    <p:sldId id="280" r:id="rId19"/>
    <p:sldId id="28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71"/>
    <p:restoredTop sz="94800"/>
  </p:normalViewPr>
  <p:slideViewPr>
    <p:cSldViewPr snapToGrid="0">
      <p:cViewPr varScale="1">
        <p:scale>
          <a:sx n="81" d="100"/>
          <a:sy n="81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BA0A-A3DE-3D49-97CC-778A3A14D8D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C1CF-609D-EC49-892A-84C047E3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8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BA0A-A3DE-3D49-97CC-778A3A14D8D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C1CF-609D-EC49-892A-84C047E3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BA0A-A3DE-3D49-97CC-778A3A14D8D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C1CF-609D-EC49-892A-84C047E3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BA0A-A3DE-3D49-97CC-778A3A14D8D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C1CF-609D-EC49-892A-84C047E3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BA0A-A3DE-3D49-97CC-778A3A14D8D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C1CF-609D-EC49-892A-84C047E3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2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BA0A-A3DE-3D49-97CC-778A3A14D8D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C1CF-609D-EC49-892A-84C047E3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4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BA0A-A3DE-3D49-97CC-778A3A14D8D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C1CF-609D-EC49-892A-84C047E3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3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BA0A-A3DE-3D49-97CC-778A3A14D8D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C1CF-609D-EC49-892A-84C047E3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3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BA0A-A3DE-3D49-97CC-778A3A14D8D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C1CF-609D-EC49-892A-84C047E3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BA0A-A3DE-3D49-97CC-778A3A14D8D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C1CF-609D-EC49-892A-84C047E3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3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BA0A-A3DE-3D49-97CC-778A3A14D8D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C1CF-609D-EC49-892A-84C047E3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BBA0A-A3DE-3D49-97CC-778A3A14D8DA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C1CF-609D-EC49-892A-84C047E3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89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80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7A2B-11F5-BA36-3274-2B4602196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454" y="654288"/>
            <a:ext cx="10029092" cy="2387600"/>
          </a:xfrm>
        </p:spPr>
        <p:txBody>
          <a:bodyPr>
            <a:noAutofit/>
          </a:bodyPr>
          <a:lstStyle/>
          <a:p>
            <a:r>
              <a:rPr lang="en-US" sz="3200" dirty="0"/>
              <a:t>Prediction of Mortality from 12-Lead Electrocardiogram Voltage Data Using a Deep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DB9E7-B2AD-C12B-6CC0-A1711419B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2717"/>
            <a:ext cx="9144000" cy="2387599"/>
          </a:xfrm>
        </p:spPr>
        <p:txBody>
          <a:bodyPr>
            <a:normAutofit/>
          </a:bodyPr>
          <a:lstStyle/>
          <a:p>
            <a:r>
              <a:rPr lang="en-US" sz="2000" dirty="0"/>
              <a:t>Raghunath, S., Ulloa Cerna, A.E., Jing, L. </a:t>
            </a:r>
            <a:r>
              <a:rPr lang="en-US" sz="2000" i="1" dirty="0"/>
              <a:t>et al.</a:t>
            </a:r>
            <a:endParaRPr lang="en-US" sz="2000" dirty="0"/>
          </a:p>
          <a:p>
            <a:r>
              <a:rPr lang="en-US" sz="2000" dirty="0"/>
              <a:t>Nature Medicine </a:t>
            </a:r>
            <a:r>
              <a:rPr lang="en-US" sz="2000" b="1" dirty="0"/>
              <a:t>26</a:t>
            </a:r>
            <a:r>
              <a:rPr lang="en-US" sz="2000" dirty="0"/>
              <a:t>, 886-891 (2020)</a:t>
            </a:r>
          </a:p>
          <a:p>
            <a:endParaRPr lang="en-US" sz="1800" dirty="0"/>
          </a:p>
          <a:p>
            <a:r>
              <a:rPr lang="en-US" sz="1800" dirty="0"/>
              <a:t>Paper Review by Brenton Graham</a:t>
            </a:r>
          </a:p>
        </p:txBody>
      </p:sp>
    </p:spTree>
    <p:extLst>
      <p:ext uri="{BB962C8B-B14F-4D97-AF65-F5344CB8AC3E}">
        <p14:creationId xmlns:p14="http://schemas.microsoft.com/office/powerpoint/2010/main" val="205546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4634-4B9C-95DE-FCCB-E9FF469B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Feature Sets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5ADA3E-7B83-2031-3AC3-B3745966F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694684"/>
              </p:ext>
            </p:extLst>
          </p:nvPr>
        </p:nvGraphicFramePr>
        <p:xfrm>
          <a:off x="2032000" y="3545563"/>
          <a:ext cx="8128000" cy="30039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483288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93934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33308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1713213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Type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Data Sets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2233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ECGs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 ECGs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Abnormal ECGs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28001"/>
                  </a:ext>
                </a:extLst>
              </a:tr>
              <a:tr h="1088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</a:p>
                  </a:txBody>
                  <a:tcPr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 Traces</a:t>
                      </a:r>
                    </a:p>
                    <a:p>
                      <a:pPr algn="ctr"/>
                      <a:r>
                        <a:rPr lang="en-US" b="0" dirty="0"/>
                        <a:t>ECG Traces + Age, Sex</a:t>
                      </a:r>
                    </a:p>
                  </a:txBody>
                  <a:tcPr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01568"/>
                  </a:ext>
                </a:extLst>
              </a:tr>
              <a:tr h="11740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XGBoost</a:t>
                      </a:r>
                    </a:p>
                    <a:p>
                      <a:pPr algn="ctr"/>
                      <a:r>
                        <a:rPr lang="en-US" dirty="0"/>
                        <a:t>(Baseline Models)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ECG Measures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ECG Measures</a:t>
                      </a:r>
                      <a:r>
                        <a:rPr lang="en-US" dirty="0"/>
                        <a:t> + Age, Sex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Age, Sex </a:t>
                      </a:r>
                    </a:p>
                  </a:txBody>
                  <a:tcPr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918618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C03A17-DEA3-5BDC-D7F7-1B9D1458A6CD}"/>
              </a:ext>
            </a:extLst>
          </p:cNvPr>
          <p:cNvSpPr txBox="1">
            <a:spLocks/>
          </p:cNvSpPr>
          <p:nvPr/>
        </p:nvSpPr>
        <p:spPr>
          <a:xfrm>
            <a:off x="838200" y="161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ECG Measures</a:t>
            </a:r>
          </a:p>
          <a:p>
            <a:pPr lvl="1"/>
            <a:r>
              <a:rPr lang="en-US" sz="2000" dirty="0"/>
              <a:t>Traditional quantitative ECG measures parsed from clinical reports</a:t>
            </a:r>
          </a:p>
          <a:p>
            <a:pPr lvl="1"/>
            <a:r>
              <a:rPr lang="en-US" sz="2000" dirty="0"/>
              <a:t>Includes 31 diagnostic pattern classes and 9 continuous measurements</a:t>
            </a:r>
          </a:p>
          <a:p>
            <a:pPr lvl="1"/>
            <a:r>
              <a:rPr lang="en-US" sz="2000" dirty="0"/>
              <a:t>Modeled using XGBoost framework</a:t>
            </a:r>
          </a:p>
          <a:p>
            <a:pPr lvl="1"/>
            <a:r>
              <a:rPr lang="en-US" sz="2000" dirty="0"/>
              <a:t>This feature set/classification results serve as a baseline to compare CNN to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436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4634-4B9C-95DE-FCCB-E9FF469B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Feature Sets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5ADA3E-7B83-2031-3AC3-B3745966F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01731"/>
              </p:ext>
            </p:extLst>
          </p:nvPr>
        </p:nvGraphicFramePr>
        <p:xfrm>
          <a:off x="2032000" y="3545563"/>
          <a:ext cx="8128000" cy="30039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483288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93934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33308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1713213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Type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Data Sets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2233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ECGs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 ECGs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Abnormal ECGs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28001"/>
                  </a:ext>
                </a:extLst>
              </a:tr>
              <a:tr h="1088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</a:p>
                    <a:p>
                      <a:pPr algn="ctr"/>
                      <a:r>
                        <a:rPr lang="en-US" dirty="0"/>
                        <a:t>(Novel Models)</a:t>
                      </a:r>
                    </a:p>
                  </a:txBody>
                  <a:tcPr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 Traces</a:t>
                      </a:r>
                    </a:p>
                    <a:p>
                      <a:pPr algn="ctr"/>
                      <a:r>
                        <a:rPr lang="en-US" b="0" dirty="0"/>
                        <a:t>ECG Traces + </a:t>
                      </a:r>
                      <a:r>
                        <a:rPr lang="en-US" b="1" dirty="0"/>
                        <a:t>Age, Sex</a:t>
                      </a:r>
                    </a:p>
                  </a:txBody>
                  <a:tcPr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01568"/>
                  </a:ext>
                </a:extLst>
              </a:tr>
              <a:tr h="11740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XGBoost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 Measures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ECG Measures + </a:t>
                      </a:r>
                      <a:r>
                        <a:rPr lang="en-US" b="1" dirty="0"/>
                        <a:t>Age, Sex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Age, Sex</a:t>
                      </a:r>
                    </a:p>
                  </a:txBody>
                  <a:tcPr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918618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C03A17-DEA3-5BDC-D7F7-1B9D1458A6CD}"/>
              </a:ext>
            </a:extLst>
          </p:cNvPr>
          <p:cNvSpPr txBox="1">
            <a:spLocks/>
          </p:cNvSpPr>
          <p:nvPr/>
        </p:nvSpPr>
        <p:spPr>
          <a:xfrm>
            <a:off x="838200" y="161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Age &amp; Sex</a:t>
            </a:r>
          </a:p>
          <a:p>
            <a:pPr lvl="1"/>
            <a:r>
              <a:rPr lang="en-US" sz="2000" dirty="0"/>
              <a:t>Additive features</a:t>
            </a:r>
          </a:p>
          <a:p>
            <a:pPr lvl="1"/>
            <a:r>
              <a:rPr lang="en-US" sz="2000" dirty="0"/>
              <a:t>Modeled independently using XGBoost framework</a:t>
            </a:r>
          </a:p>
        </p:txBody>
      </p:sp>
    </p:spTree>
    <p:extLst>
      <p:ext uri="{BB962C8B-B14F-4D97-AF65-F5344CB8AC3E}">
        <p14:creationId xmlns:p14="http://schemas.microsoft.com/office/powerpoint/2010/main" val="265219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4634-4B9C-95DE-FCCB-E9FF469B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on Normal ECGs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C03A17-DEA3-5BDC-D7F7-1B9D1458A6CD}"/>
              </a:ext>
            </a:extLst>
          </p:cNvPr>
          <p:cNvSpPr txBox="1">
            <a:spLocks/>
          </p:cNvSpPr>
          <p:nvPr/>
        </p:nvSpPr>
        <p:spPr>
          <a:xfrm>
            <a:off x="838200" y="161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Results Reported for 3 Sets of ECGs</a:t>
            </a:r>
          </a:p>
          <a:p>
            <a:pPr lvl="1"/>
            <a:r>
              <a:rPr lang="en-US" sz="2000" dirty="0"/>
              <a:t>Can the CNN perform well on ECGs that are interpreted as normal by physicians?</a:t>
            </a:r>
          </a:p>
          <a:p>
            <a:pPr lvl="1"/>
            <a:r>
              <a:rPr lang="en-US" sz="2000" dirty="0"/>
              <a:t>Normal ECGs: ECGs without easily recognizable high-risk factors</a:t>
            </a:r>
          </a:p>
          <a:p>
            <a:pPr lvl="1"/>
            <a:r>
              <a:rPr lang="en-US" sz="2000" dirty="0"/>
              <a:t>All models trained on all ECGs (both normal and abnormal)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9AD5D128-AE30-1761-3B23-25660623A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9041"/>
              </p:ext>
            </p:extLst>
          </p:nvPr>
        </p:nvGraphicFramePr>
        <p:xfrm>
          <a:off x="2032000" y="3545559"/>
          <a:ext cx="8128000" cy="30039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483288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93934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33308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1713213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Type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Data Sets</a:t>
                      </a:r>
                    </a:p>
                  </a:txBody>
                  <a:tcPr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2233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ECGs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 ECGs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Abnormal ECGs</a:t>
                      </a:r>
                    </a:p>
                  </a:txBody>
                  <a:tcPr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328001"/>
                  </a:ext>
                </a:extLst>
              </a:tr>
              <a:tr h="1088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</a:p>
                    <a:p>
                      <a:pPr algn="ctr"/>
                      <a:r>
                        <a:rPr lang="en-US" dirty="0"/>
                        <a:t>(Novel Models)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 Traces</a:t>
                      </a:r>
                    </a:p>
                    <a:p>
                      <a:pPr algn="ctr"/>
                      <a:r>
                        <a:rPr lang="en-US" b="0" dirty="0"/>
                        <a:t>ECG Traces + Age, Sex*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01568"/>
                  </a:ext>
                </a:extLst>
              </a:tr>
              <a:tr h="11740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XGBoost</a:t>
                      </a:r>
                    </a:p>
                    <a:p>
                      <a:pPr algn="ctr"/>
                      <a:r>
                        <a:rPr lang="en-US" dirty="0"/>
                        <a:t>(Baseline Models)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 Measures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ECG Measures + Age, Sex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Age, Sex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918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125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4634-4B9C-95DE-FCCB-E9FF469B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992"/>
            <a:ext cx="10515600" cy="1325563"/>
          </a:xfrm>
        </p:spPr>
        <p:txBody>
          <a:bodyPr/>
          <a:lstStyle/>
          <a:p>
            <a:r>
              <a:rPr lang="en-US" dirty="0"/>
              <a:t>Model Comparisons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554EAB9-66DB-F4C9-E91C-E9E0AD995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32" y="2190899"/>
            <a:ext cx="5486391" cy="29829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DA4EBA-8929-5285-5D44-D5832636E12A}"/>
              </a:ext>
            </a:extLst>
          </p:cNvPr>
          <p:cNvSpPr txBox="1">
            <a:spLocks/>
          </p:cNvSpPr>
          <p:nvPr/>
        </p:nvSpPr>
        <p:spPr>
          <a:xfrm>
            <a:off x="838200" y="1611133"/>
            <a:ext cx="10515600" cy="4966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ROC-AUC for All ECGs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000" b="1" dirty="0"/>
              <a:t>Common Risk Scoring Methods</a:t>
            </a:r>
          </a:p>
          <a:p>
            <a:r>
              <a:rPr lang="en-US" sz="1800" dirty="0"/>
              <a:t>Framingham Risk Score (FRS): AUC 0.648</a:t>
            </a:r>
          </a:p>
          <a:p>
            <a:r>
              <a:rPr lang="en-US" sz="1800" dirty="0"/>
              <a:t>Charlson Comorbidity Index (CCI): AUC  0.816</a:t>
            </a:r>
          </a:p>
          <a:p>
            <a:endParaRPr lang="en-US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DB77DA0-67A4-3113-0F72-E9503D607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420227"/>
              </p:ext>
            </p:extLst>
          </p:nvPr>
        </p:nvGraphicFramePr>
        <p:xfrm>
          <a:off x="483017" y="2207413"/>
          <a:ext cx="5563822" cy="2321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2318">
                  <a:extLst>
                    <a:ext uri="{9D8B030D-6E8A-4147-A177-3AD203B41FA5}">
                      <a16:colId xmlns:a16="http://schemas.microsoft.com/office/drawing/2014/main" val="153099325"/>
                    </a:ext>
                  </a:extLst>
                </a:gridCol>
                <a:gridCol w="2680572">
                  <a:extLst>
                    <a:ext uri="{9D8B030D-6E8A-4147-A177-3AD203B41FA5}">
                      <a16:colId xmlns:a16="http://schemas.microsoft.com/office/drawing/2014/main" val="974574230"/>
                    </a:ext>
                  </a:extLst>
                </a:gridCol>
                <a:gridCol w="1550932">
                  <a:extLst>
                    <a:ext uri="{9D8B030D-6E8A-4147-A177-3AD203B41FA5}">
                      <a16:colId xmlns:a16="http://schemas.microsoft.com/office/drawing/2014/main" val="1478704629"/>
                    </a:ext>
                  </a:extLst>
                </a:gridCol>
              </a:tblGrid>
              <a:tr h="4670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Feature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48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ECG traces + Age,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0.870 </a:t>
                      </a:r>
                      <a:r>
                        <a:rPr lang="en-US" sz="16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0.006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1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ECG measures + Age,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0.859 </a:t>
                      </a:r>
                      <a:r>
                        <a:rPr lang="en-US" sz="1600" u="sng" dirty="0"/>
                        <a:t>+</a:t>
                      </a:r>
                      <a:r>
                        <a:rPr lang="en-US" sz="1600" dirty="0"/>
                        <a:t> 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77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ECG traces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0.859 </a:t>
                      </a:r>
                      <a:r>
                        <a:rPr lang="en-US" sz="16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18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ECG 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0.820 </a:t>
                      </a:r>
                      <a:r>
                        <a:rPr lang="en-US" sz="1600" u="sng" dirty="0"/>
                        <a:t>+</a:t>
                      </a:r>
                      <a:r>
                        <a:rPr lang="en-US" sz="1600" dirty="0"/>
                        <a:t> 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7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Age,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0.772 </a:t>
                      </a:r>
                      <a:r>
                        <a:rPr lang="en-US" sz="1600" u="sng" dirty="0"/>
                        <a:t>+</a:t>
                      </a:r>
                      <a:r>
                        <a:rPr lang="en-US" sz="1600" dirty="0"/>
                        <a:t> 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5325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275E41-2FEA-EDB5-A0D8-CE5791180044}"/>
              </a:ext>
            </a:extLst>
          </p:cNvPr>
          <p:cNvSpPr txBox="1"/>
          <p:nvPr/>
        </p:nvSpPr>
        <p:spPr>
          <a:xfrm>
            <a:off x="378085" y="4558840"/>
            <a:ext cx="5563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*AUCs from 5-fold CV</a:t>
            </a:r>
          </a:p>
        </p:txBody>
      </p:sp>
    </p:spTree>
    <p:extLst>
      <p:ext uri="{BB962C8B-B14F-4D97-AF65-F5344CB8AC3E}">
        <p14:creationId xmlns:p14="http://schemas.microsoft.com/office/powerpoint/2010/main" val="3926189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4634-4B9C-95DE-FCCB-E9FF469B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992"/>
            <a:ext cx="10515600" cy="1325563"/>
          </a:xfrm>
        </p:spPr>
        <p:txBody>
          <a:bodyPr/>
          <a:lstStyle/>
          <a:p>
            <a:r>
              <a:rPr lang="en-US" dirty="0"/>
              <a:t>Model Comparisons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554EAB9-66DB-F4C9-E91C-E9E0AD995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32" y="2180719"/>
            <a:ext cx="5486391" cy="29829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DA4EBA-8929-5285-5D44-D5832636E12A}"/>
              </a:ext>
            </a:extLst>
          </p:cNvPr>
          <p:cNvSpPr txBox="1">
            <a:spLocks/>
          </p:cNvSpPr>
          <p:nvPr/>
        </p:nvSpPr>
        <p:spPr>
          <a:xfrm>
            <a:off x="838200" y="16111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ROC-AUC for Normal ECGs</a:t>
            </a:r>
          </a:p>
          <a:p>
            <a:r>
              <a:rPr lang="en-US" sz="2000" dirty="0"/>
              <a:t>AUC of CNN from 5-fold CV: 0.833 </a:t>
            </a:r>
            <a:r>
              <a:rPr lang="en-US" sz="2000" u="sng" dirty="0"/>
              <a:t>+</a:t>
            </a:r>
            <a:r>
              <a:rPr lang="en-US" sz="2000" dirty="0"/>
              <a:t> 0.001</a:t>
            </a:r>
          </a:p>
          <a:p>
            <a:r>
              <a:rPr lang="en-US" sz="2000" dirty="0"/>
              <a:t>CNN vs XGBoost</a:t>
            </a:r>
          </a:p>
          <a:p>
            <a:pPr lvl="1"/>
            <a:r>
              <a:rPr lang="en-US" sz="1800" dirty="0"/>
              <a:t>“CNN generally outperformed XGB”</a:t>
            </a:r>
          </a:p>
          <a:p>
            <a:pPr lvl="1"/>
            <a:r>
              <a:rPr lang="en-US" sz="2000" dirty="0"/>
              <a:t>Confidence intervals of the mean AUCs overlapped when including age and sex</a:t>
            </a:r>
          </a:p>
        </p:txBody>
      </p:sp>
    </p:spTree>
    <p:extLst>
      <p:ext uri="{BB962C8B-B14F-4D97-AF65-F5344CB8AC3E}">
        <p14:creationId xmlns:p14="http://schemas.microsoft.com/office/powerpoint/2010/main" val="139015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4634-4B9C-95DE-FCCB-E9FF469B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992"/>
            <a:ext cx="10515600" cy="1325563"/>
          </a:xfrm>
        </p:spPr>
        <p:txBody>
          <a:bodyPr/>
          <a:lstStyle/>
          <a:p>
            <a:r>
              <a:rPr lang="en-US" dirty="0"/>
              <a:t>Model Comparisons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DA4EBA-8929-5285-5D44-D5832636E12A}"/>
              </a:ext>
            </a:extLst>
          </p:cNvPr>
          <p:cNvSpPr txBox="1">
            <a:spLocks/>
          </p:cNvSpPr>
          <p:nvPr/>
        </p:nvSpPr>
        <p:spPr>
          <a:xfrm>
            <a:off x="838200" y="16224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PR-AUC</a:t>
            </a:r>
            <a:endParaRPr lang="en-US" sz="20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08257D1-1082-9668-BD0F-39B19D73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267" y="2349922"/>
            <a:ext cx="7817465" cy="362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5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4634-4B9C-95DE-FCCB-E9FF469B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Analysis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0FFF63C-7CDA-35F5-0F9F-924760D14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88" b="20874"/>
          <a:stretch/>
        </p:blipFill>
        <p:spPr>
          <a:xfrm>
            <a:off x="7136998" y="2121197"/>
            <a:ext cx="4702433" cy="41287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205A-7599-597E-D359-F9673FB48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396"/>
            <a:ext cx="638851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Kaplan-Meier Median Survival Times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1100" dirty="0"/>
          </a:p>
          <a:p>
            <a:r>
              <a:rPr lang="en-US" sz="2400" dirty="0"/>
              <a:t>Cox PH Regression Model</a:t>
            </a:r>
          </a:p>
          <a:p>
            <a:pPr lvl="1"/>
            <a:r>
              <a:rPr lang="en-US" sz="2000" dirty="0"/>
              <a:t>CNN prediction of 1-year mortality is a significant discriminator of long-term survival for up to 25yrs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CFDE1D20-6F70-1201-1913-6B85449D6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26205"/>
              </p:ext>
            </p:extLst>
          </p:nvPr>
        </p:nvGraphicFramePr>
        <p:xfrm>
          <a:off x="1161443" y="2121197"/>
          <a:ext cx="5652312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3422">
                  <a:extLst>
                    <a:ext uri="{9D8B030D-6E8A-4147-A177-3AD203B41FA5}">
                      <a16:colId xmlns:a16="http://schemas.microsoft.com/office/drawing/2014/main" val="974574230"/>
                    </a:ext>
                  </a:extLst>
                </a:gridCol>
                <a:gridCol w="1755058">
                  <a:extLst>
                    <a:ext uri="{9D8B030D-6E8A-4147-A177-3AD203B41FA5}">
                      <a16:colId xmlns:a16="http://schemas.microsoft.com/office/drawing/2014/main" val="1478704629"/>
                    </a:ext>
                  </a:extLst>
                </a:gridCol>
                <a:gridCol w="1533832">
                  <a:extLst>
                    <a:ext uri="{9D8B030D-6E8A-4147-A177-3AD203B41FA5}">
                      <a16:colId xmlns:a16="http://schemas.microsoft.com/office/drawing/2014/main" val="1218150887"/>
                    </a:ext>
                  </a:extLst>
                </a:gridCol>
              </a:tblGrid>
              <a:tr h="4670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ECG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Alive at 1-Yr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Dead at 1-Yr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48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Normal ECG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&gt;25yr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1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Abnormal ECG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776700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8DA8BA14-94C9-8F82-5875-75E2527E1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389912"/>
              </p:ext>
            </p:extLst>
          </p:nvPr>
        </p:nvGraphicFramePr>
        <p:xfrm>
          <a:off x="1161443" y="4837667"/>
          <a:ext cx="5652312" cy="1412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3422">
                  <a:extLst>
                    <a:ext uri="{9D8B030D-6E8A-4147-A177-3AD203B41FA5}">
                      <a16:colId xmlns:a16="http://schemas.microsoft.com/office/drawing/2014/main" val="974574230"/>
                    </a:ext>
                  </a:extLst>
                </a:gridCol>
                <a:gridCol w="3288890">
                  <a:extLst>
                    <a:ext uri="{9D8B030D-6E8A-4147-A177-3AD203B41FA5}">
                      <a16:colId xmlns:a16="http://schemas.microsoft.com/office/drawing/2014/main" val="1478704629"/>
                    </a:ext>
                  </a:extLst>
                </a:gridCol>
              </a:tblGrid>
              <a:tr h="4670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ECG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HR (95% CI)</a:t>
                      </a:r>
                    </a:p>
                    <a:p>
                      <a:pPr algn="ctr"/>
                      <a:r>
                        <a:rPr lang="en-US" sz="1800" dirty="0"/>
                        <a:t>Predicted Dead vs Alive at 1-Yr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48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Normal ECG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9.1 (7.3 – 11.0)*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1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Abnormal ECG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6.8 (6.2 – 7.6)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776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730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4634-4B9C-95DE-FCCB-E9FF469B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205A-7599-597E-D359-F9673FB4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Mortality prediction is useful in numerous clinical contexts</a:t>
            </a:r>
          </a:p>
          <a:p>
            <a:pPr lvl="1"/>
            <a:r>
              <a:rPr lang="en-US" sz="2000" dirty="0"/>
              <a:t>Physicians and cardiologists use risk prediction tools to assess the safety of elective surgical procedures and guide therapy for prevention of cardiovascular disease</a:t>
            </a:r>
          </a:p>
          <a:p>
            <a:r>
              <a:rPr lang="en-US" sz="2400" dirty="0"/>
              <a:t>‘Normal’ ECGs may be giving false reassurance in clinical settings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2080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4634-4B9C-95DE-FCCB-E9FF469B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205A-7599-597E-D359-F9673FB4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Much improvement of the CNN compared to XGBoost?</a:t>
            </a:r>
          </a:p>
          <a:p>
            <a:pPr lvl="1"/>
            <a:r>
              <a:rPr lang="en-US" sz="2000" dirty="0"/>
              <a:t>Computational considerations</a:t>
            </a:r>
          </a:p>
          <a:p>
            <a:pPr lvl="1"/>
            <a:r>
              <a:rPr lang="en-US" sz="2000" dirty="0"/>
              <a:t>Perhaps some hyperparameter tuning could improve XGBoost results</a:t>
            </a:r>
          </a:p>
          <a:p>
            <a:pPr lvl="1"/>
            <a:r>
              <a:rPr lang="en-US" sz="2000" dirty="0"/>
              <a:t>Are traditional ECG measures more common/available in practice?</a:t>
            </a:r>
          </a:p>
          <a:p>
            <a:r>
              <a:rPr lang="en-US" sz="2400" dirty="0"/>
              <a:t>Model interpretability</a:t>
            </a:r>
          </a:p>
          <a:p>
            <a:pPr lvl="1"/>
            <a:r>
              <a:rPr lang="en-US" sz="2000" dirty="0"/>
              <a:t>Limited ability to define the basis for model predictions</a:t>
            </a:r>
          </a:p>
          <a:p>
            <a:r>
              <a:rPr lang="en-US" sz="2400" dirty="0"/>
              <a:t>Choosing 1-year all-cause mortality as the the outcome of interest</a:t>
            </a:r>
          </a:p>
          <a:p>
            <a:pPr lvl="1"/>
            <a:r>
              <a:rPr lang="en-US" sz="2000" dirty="0"/>
              <a:t>Could CVD-related mortality be more appropriate for potential applications?</a:t>
            </a:r>
          </a:p>
        </p:txBody>
      </p:sp>
    </p:spTree>
    <p:extLst>
      <p:ext uri="{BB962C8B-B14F-4D97-AF65-F5344CB8AC3E}">
        <p14:creationId xmlns:p14="http://schemas.microsoft.com/office/powerpoint/2010/main" val="3636517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4634-4B9C-95DE-FCCB-E9FF469B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205A-7599-597E-D359-F9673FB4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CNN architecture</a:t>
            </a:r>
          </a:p>
          <a:p>
            <a:pPr lvl="1"/>
            <a:r>
              <a:rPr lang="en-US" sz="2000" dirty="0"/>
              <a:t>Nice example of an architecture that accounts for biologically important data structures</a:t>
            </a:r>
          </a:p>
          <a:p>
            <a:r>
              <a:rPr lang="en-US" sz="2400" dirty="0"/>
              <a:t>Demonstrated that CNNs can use ECG traces effectively for prediction</a:t>
            </a:r>
          </a:p>
          <a:p>
            <a:pPr lvl="1"/>
            <a:r>
              <a:rPr lang="en-US" sz="2000" dirty="0"/>
              <a:t>Don’t need to rely on traditional quantitative measures being available</a:t>
            </a:r>
          </a:p>
          <a:p>
            <a:pPr lvl="1"/>
            <a:r>
              <a:rPr lang="en-US" sz="2000" dirty="0"/>
              <a:t>Traditional measures associated with some levels of missingness (up to 12% missing for some measures in this data set)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155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9D89-6EA4-FB18-76D3-63923667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332C9-0151-928F-012C-5118C4445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29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electrocardiogram (ECG) is a widely used medical test that measures the heart’s voltage over time</a:t>
            </a:r>
          </a:p>
          <a:p>
            <a:r>
              <a:rPr lang="en-US" sz="2400" dirty="0"/>
              <a:t>Despite widespread use, not well adopted as a prognostic tool</a:t>
            </a:r>
          </a:p>
          <a:p>
            <a:r>
              <a:rPr lang="en-US" sz="2400" dirty="0"/>
              <a:t>Can we use ECGs to predict clinical events?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EC07F-71E0-8B97-C7D5-AE172D63B46C}"/>
              </a:ext>
            </a:extLst>
          </p:cNvPr>
          <p:cNvSpPr/>
          <p:nvPr/>
        </p:nvSpPr>
        <p:spPr>
          <a:xfrm>
            <a:off x="0" y="4459111"/>
            <a:ext cx="12192000" cy="24835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</a:rPr>
              <a:t>Hypothesis</a:t>
            </a:r>
          </a:p>
          <a:p>
            <a:pPr algn="ctr"/>
            <a:endParaRPr lang="en-US" sz="16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A deep neural network (specifically CNN) can predict an important future 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clinical event (1-year all cause mortality) from ECG traces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C7D73-0C4C-6FCA-37D0-17C0ACED203B}"/>
              </a:ext>
            </a:extLst>
          </p:cNvPr>
          <p:cNvSpPr txBox="1"/>
          <p:nvPr/>
        </p:nvSpPr>
        <p:spPr>
          <a:xfrm>
            <a:off x="4700751" y="4760275"/>
            <a:ext cx="279049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399281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4634-4B9C-95DE-FCCB-E9FF469B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12-Lead ECGs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205A-7599-597E-D359-F9673FB48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290"/>
            <a:ext cx="10515600" cy="3638197"/>
          </a:xfrm>
        </p:spPr>
        <p:txBody>
          <a:bodyPr>
            <a:normAutofit/>
          </a:bodyPr>
          <a:lstStyle/>
          <a:p>
            <a:r>
              <a:rPr lang="en-US" sz="2000" dirty="0"/>
              <a:t>12-lead ECG measures the heart from 12 angles</a:t>
            </a:r>
          </a:p>
          <a:p>
            <a:pPr lvl="1"/>
            <a:r>
              <a:rPr lang="en-US" sz="1800" dirty="0"/>
              <a:t>6 Limb Leads – Look at the heart in a vertical plane</a:t>
            </a:r>
          </a:p>
          <a:p>
            <a:pPr lvl="2"/>
            <a:r>
              <a:rPr lang="en-US" sz="1600" dirty="0"/>
              <a:t>Leads I, II, III</a:t>
            </a:r>
          </a:p>
          <a:p>
            <a:pPr lvl="2"/>
            <a:r>
              <a:rPr lang="en-US" sz="1600" dirty="0"/>
              <a:t>Leads aVR, aVL, aVF</a:t>
            </a:r>
          </a:p>
          <a:p>
            <a:pPr lvl="1"/>
            <a:r>
              <a:rPr lang="en-US" sz="1800" dirty="0"/>
              <a:t>6 Chest Leads – Look at the heart in a horizontal plane</a:t>
            </a:r>
          </a:p>
          <a:p>
            <a:pPr lvl="2"/>
            <a:r>
              <a:rPr lang="en-US" sz="1600" dirty="0"/>
              <a:t>Leads V1, V2, V3</a:t>
            </a:r>
          </a:p>
          <a:p>
            <a:pPr lvl="2"/>
            <a:r>
              <a:rPr lang="en-US" sz="1600" dirty="0"/>
              <a:t>Leads V4, V5, V6</a:t>
            </a:r>
          </a:p>
          <a:p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3D9F0-B01D-30C8-6446-158EC8127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11"/>
          <a:stretch/>
        </p:blipFill>
        <p:spPr>
          <a:xfrm>
            <a:off x="8095616" y="739215"/>
            <a:ext cx="2678402" cy="3412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616D3-C66E-DBD4-9F82-C41C318C9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698" y="4208035"/>
            <a:ext cx="2678320" cy="2091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154659-D45C-FFF1-F651-7A88F4AB7B70}"/>
              </a:ext>
            </a:extLst>
          </p:cNvPr>
          <p:cNvSpPr txBox="1"/>
          <p:nvPr/>
        </p:nvSpPr>
        <p:spPr>
          <a:xfrm>
            <a:off x="8348497" y="4175537"/>
            <a:ext cx="2172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Electrode Placement</a:t>
            </a:r>
          </a:p>
        </p:txBody>
      </p:sp>
    </p:spTree>
    <p:extLst>
      <p:ext uri="{BB962C8B-B14F-4D97-AF65-F5344CB8AC3E}">
        <p14:creationId xmlns:p14="http://schemas.microsoft.com/office/powerpoint/2010/main" val="377543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4634-4B9C-95DE-FCCB-E9FF469B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12-Lead ECGs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205A-7599-597E-D359-F9673FB48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290"/>
            <a:ext cx="10515600" cy="3638197"/>
          </a:xfrm>
        </p:spPr>
        <p:txBody>
          <a:bodyPr>
            <a:normAutofit/>
          </a:bodyPr>
          <a:lstStyle/>
          <a:p>
            <a:r>
              <a:rPr lang="en-US" sz="2000" dirty="0"/>
              <a:t>15 traces per ECG</a:t>
            </a:r>
          </a:p>
          <a:p>
            <a:pPr lvl="1"/>
            <a:r>
              <a:rPr lang="en-US" sz="1800" dirty="0"/>
              <a:t>All 12 leads have traces of 2.5s in duration (measured in groups of three)</a:t>
            </a:r>
          </a:p>
          <a:p>
            <a:pPr lvl="1"/>
            <a:r>
              <a:rPr lang="en-US" sz="1800" dirty="0"/>
              <a:t>Leads V1, II and V5 have additional traces of 10s in duration (long-reads)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57D68A-29BF-87BC-B27E-C09EC34D67D8}"/>
              </a:ext>
            </a:extLst>
          </p:cNvPr>
          <p:cNvGrpSpPr/>
          <p:nvPr/>
        </p:nvGrpSpPr>
        <p:grpSpPr>
          <a:xfrm>
            <a:off x="3543677" y="4671638"/>
            <a:ext cx="6718962" cy="988329"/>
            <a:chOff x="1978665" y="5723465"/>
            <a:chExt cx="8226491" cy="88617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020E78-26D4-AF3F-AED3-772AC8A39FE1}"/>
                </a:ext>
              </a:extLst>
            </p:cNvPr>
            <p:cNvGrpSpPr/>
            <p:nvPr/>
          </p:nvGrpSpPr>
          <p:grpSpPr>
            <a:xfrm>
              <a:off x="1986844" y="5723465"/>
              <a:ext cx="8218312" cy="0"/>
              <a:chOff x="1952977" y="5802489"/>
              <a:chExt cx="8218312" cy="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D5C6414F-CC9B-4892-9BA5-BA704F0D5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2977" y="5802489"/>
                <a:ext cx="2054578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6AE3B5B-C133-6728-6F88-7FA89E0A4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7555" y="5802489"/>
                <a:ext cx="2054578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CB0C223-74CD-4F36-9DA5-4E85A67AEE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2133" y="5802489"/>
                <a:ext cx="2054578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4D3745-D63F-4B1C-031F-16404FE84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6711" y="5802489"/>
                <a:ext cx="2054578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D31E909-77D0-BA80-3556-06C045642A8C}"/>
                </a:ext>
              </a:extLst>
            </p:cNvPr>
            <p:cNvCxnSpPr>
              <a:cxnSpLocks/>
            </p:cNvCxnSpPr>
            <p:nvPr/>
          </p:nvCxnSpPr>
          <p:spPr>
            <a:xfrm>
              <a:off x="1986844" y="6022621"/>
              <a:ext cx="8218312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7338EE-2E84-4694-2ADF-0FBF7211C3A4}"/>
                </a:ext>
              </a:extLst>
            </p:cNvPr>
            <p:cNvCxnSpPr>
              <a:cxnSpLocks/>
            </p:cNvCxnSpPr>
            <p:nvPr/>
          </p:nvCxnSpPr>
          <p:spPr>
            <a:xfrm>
              <a:off x="1986844" y="6310487"/>
              <a:ext cx="821831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394AEBD-9CB1-1F99-C73A-50CF6E8703DA}"/>
                </a:ext>
              </a:extLst>
            </p:cNvPr>
            <p:cNvCxnSpPr>
              <a:cxnSpLocks/>
            </p:cNvCxnSpPr>
            <p:nvPr/>
          </p:nvCxnSpPr>
          <p:spPr>
            <a:xfrm>
              <a:off x="1978665" y="6609644"/>
              <a:ext cx="8218312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FD821C5-2B38-EDD1-1DF0-4A48ACC37DB0}"/>
              </a:ext>
            </a:extLst>
          </p:cNvPr>
          <p:cNvSpPr txBox="1"/>
          <p:nvPr/>
        </p:nvSpPr>
        <p:spPr>
          <a:xfrm>
            <a:off x="3841880" y="4197707"/>
            <a:ext cx="1098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I, II, III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D9BC4-C888-4CB3-A46B-640148EAD842}"/>
              </a:ext>
            </a:extLst>
          </p:cNvPr>
          <p:cNvSpPr txBox="1"/>
          <p:nvPr/>
        </p:nvSpPr>
        <p:spPr>
          <a:xfrm>
            <a:off x="5374190" y="4195945"/>
            <a:ext cx="138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aVR, aVL, aVF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6B2A1-D331-6D37-ED5C-A5D02A5636AB}"/>
              </a:ext>
            </a:extLst>
          </p:cNvPr>
          <p:cNvSpPr txBox="1"/>
          <p:nvPr/>
        </p:nvSpPr>
        <p:spPr>
          <a:xfrm>
            <a:off x="7194205" y="4200886"/>
            <a:ext cx="109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V1, V2, V3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87E85-5A1F-95AD-8699-CF00EE0032EF}"/>
              </a:ext>
            </a:extLst>
          </p:cNvPr>
          <p:cNvSpPr txBox="1"/>
          <p:nvPr/>
        </p:nvSpPr>
        <p:spPr>
          <a:xfrm>
            <a:off x="8876092" y="4197707"/>
            <a:ext cx="109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V4, V5, V6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5D78D3-4816-A4F1-B39E-FEEBE80FD666}"/>
              </a:ext>
            </a:extLst>
          </p:cNvPr>
          <p:cNvSpPr txBox="1"/>
          <p:nvPr/>
        </p:nvSpPr>
        <p:spPr>
          <a:xfrm>
            <a:off x="4048737" y="4570071"/>
            <a:ext cx="67367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2.5sec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5ED7EB-BCB3-3EFA-1405-9292908A85D7}"/>
              </a:ext>
            </a:extLst>
          </p:cNvPr>
          <p:cNvSpPr txBox="1"/>
          <p:nvPr/>
        </p:nvSpPr>
        <p:spPr>
          <a:xfrm>
            <a:off x="5726808" y="4565341"/>
            <a:ext cx="67367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2.5sec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D8825D-2AD5-10B6-EA09-7BA34FF335B1}"/>
              </a:ext>
            </a:extLst>
          </p:cNvPr>
          <p:cNvSpPr txBox="1"/>
          <p:nvPr/>
        </p:nvSpPr>
        <p:spPr>
          <a:xfrm>
            <a:off x="7404878" y="4562755"/>
            <a:ext cx="67367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2.5sec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71D0C7-C92F-CDFF-86D0-9D98996F28DE}"/>
              </a:ext>
            </a:extLst>
          </p:cNvPr>
          <p:cNvSpPr txBox="1"/>
          <p:nvPr/>
        </p:nvSpPr>
        <p:spPr>
          <a:xfrm>
            <a:off x="9090584" y="4571059"/>
            <a:ext cx="67367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2.5sec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497638-7708-6761-C2C8-A41A934AC837}"/>
              </a:ext>
            </a:extLst>
          </p:cNvPr>
          <p:cNvSpPr txBox="1"/>
          <p:nvPr/>
        </p:nvSpPr>
        <p:spPr>
          <a:xfrm>
            <a:off x="6569660" y="4875537"/>
            <a:ext cx="67367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10sec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8C99AA-95F8-15EE-969A-77EA9CF961AF}"/>
              </a:ext>
            </a:extLst>
          </p:cNvPr>
          <p:cNvSpPr txBox="1"/>
          <p:nvPr/>
        </p:nvSpPr>
        <p:spPr>
          <a:xfrm>
            <a:off x="6569660" y="5195521"/>
            <a:ext cx="67367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10sec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91DA9D-09D1-4781-8B2B-BFAA04AFBD4F}"/>
              </a:ext>
            </a:extLst>
          </p:cNvPr>
          <p:cNvSpPr txBox="1"/>
          <p:nvPr/>
        </p:nvSpPr>
        <p:spPr>
          <a:xfrm>
            <a:off x="6569660" y="5517873"/>
            <a:ext cx="67367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10sec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28E88602-3A13-CEB6-C165-D43C0B0FAC10}"/>
              </a:ext>
            </a:extLst>
          </p:cNvPr>
          <p:cNvSpPr/>
          <p:nvPr/>
        </p:nvSpPr>
        <p:spPr>
          <a:xfrm>
            <a:off x="3085522" y="4941949"/>
            <a:ext cx="304800" cy="83753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E9C15E-F92B-BEAC-985C-286685054A73}"/>
              </a:ext>
            </a:extLst>
          </p:cNvPr>
          <p:cNvSpPr txBox="1"/>
          <p:nvPr/>
        </p:nvSpPr>
        <p:spPr>
          <a:xfrm>
            <a:off x="1346000" y="5075192"/>
            <a:ext cx="1653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Long-Reads</a:t>
            </a:r>
          </a:p>
          <a:p>
            <a:pPr algn="ctr"/>
            <a:r>
              <a:rPr lang="en-US" sz="1600" i="1" dirty="0"/>
              <a:t>Leads V1, II, V5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A6165C-F16F-B018-E97A-7C99299A77A1}"/>
              </a:ext>
            </a:extLst>
          </p:cNvPr>
          <p:cNvSpPr txBox="1"/>
          <p:nvPr/>
        </p:nvSpPr>
        <p:spPr>
          <a:xfrm>
            <a:off x="1346000" y="4502361"/>
            <a:ext cx="1653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Short-Reads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4DE0FB-D17D-818E-3451-A42A76160814}"/>
              </a:ext>
            </a:extLst>
          </p:cNvPr>
          <p:cNvSpPr txBox="1"/>
          <p:nvPr/>
        </p:nvSpPr>
        <p:spPr>
          <a:xfrm>
            <a:off x="5269049" y="3415697"/>
            <a:ext cx="1653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12-Lead ECG</a:t>
            </a:r>
          </a:p>
        </p:txBody>
      </p:sp>
    </p:spTree>
    <p:extLst>
      <p:ext uri="{BB962C8B-B14F-4D97-AF65-F5344CB8AC3E}">
        <p14:creationId xmlns:p14="http://schemas.microsoft.com/office/powerpoint/2010/main" val="385605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3540BCC-82C7-9900-9717-2BD9FB4F6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1" t="3132" r="1059" b="1266"/>
          <a:stretch/>
        </p:blipFill>
        <p:spPr>
          <a:xfrm>
            <a:off x="5235337" y="1479264"/>
            <a:ext cx="6360382" cy="3896226"/>
          </a:xfrm>
          <a:prstGeom prst="rect">
            <a:avLst/>
          </a:prstGeom>
          <a:effectLst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5BAB54B-1CD4-BB91-C3A0-A8022C188CE6}"/>
              </a:ext>
            </a:extLst>
          </p:cNvPr>
          <p:cNvSpPr txBox="1">
            <a:spLocks/>
          </p:cNvSpPr>
          <p:nvPr/>
        </p:nvSpPr>
        <p:spPr>
          <a:xfrm>
            <a:off x="295603" y="134249"/>
            <a:ext cx="3811524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53A709F-8B6E-E531-68D9-903A71668F27}"/>
              </a:ext>
            </a:extLst>
          </p:cNvPr>
          <p:cNvSpPr txBox="1">
            <a:spLocks/>
          </p:cNvSpPr>
          <p:nvPr/>
        </p:nvSpPr>
        <p:spPr>
          <a:xfrm>
            <a:off x="371477" y="1497095"/>
            <a:ext cx="398498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5F49273-7453-E30E-F144-FE1BAA2DD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14" y="1353333"/>
            <a:ext cx="4267578" cy="4880574"/>
          </a:xfrm>
        </p:spPr>
        <p:txBody>
          <a:bodyPr>
            <a:normAutofit/>
          </a:bodyPr>
          <a:lstStyle/>
          <a:p>
            <a:r>
              <a:rPr lang="en-US" sz="2000" dirty="0"/>
              <a:t>Data from institutional clinical MUSE database (1984 – 2019)</a:t>
            </a:r>
          </a:p>
          <a:p>
            <a:r>
              <a:rPr lang="en-US" sz="2000" dirty="0"/>
              <a:t>Inclusion criteria</a:t>
            </a:r>
          </a:p>
          <a:p>
            <a:pPr lvl="1"/>
            <a:r>
              <a:rPr lang="en-US" sz="1800" dirty="0"/>
              <a:t>ECGs screened for data quality</a:t>
            </a:r>
          </a:p>
          <a:p>
            <a:pPr lvl="1"/>
            <a:r>
              <a:rPr lang="en-US" sz="1800" dirty="0"/>
              <a:t>ECGs associated with at least 1 year of follow-up or death within a year</a:t>
            </a:r>
          </a:p>
          <a:p>
            <a:pPr lvl="1"/>
            <a:r>
              <a:rPr lang="en-US" sz="1800" dirty="0"/>
              <a:t>Patients 18 years or older</a:t>
            </a:r>
          </a:p>
          <a:p>
            <a:r>
              <a:rPr lang="en-US" sz="2200" dirty="0"/>
              <a:t>Hold-out test set</a:t>
            </a:r>
          </a:p>
          <a:p>
            <a:pPr lvl="1"/>
            <a:r>
              <a:rPr lang="en-US" sz="1800" dirty="0"/>
              <a:t>Single random ECG was chosen for each patient to avoid overrepresenting sicker patients who undergo more ECGs</a:t>
            </a:r>
          </a:p>
          <a:p>
            <a:pPr lvl="1"/>
            <a:endParaRPr lang="en-US" sz="18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4543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8DA60CF-CBAA-4AC9-A045-549D64CDC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6C2CF9-37C9-71EB-3349-DD3745C8C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14" y="1485895"/>
            <a:ext cx="6422848" cy="4812699"/>
          </a:xfrm>
        </p:spPr>
        <p:txBody>
          <a:bodyPr>
            <a:normAutofit/>
          </a:bodyPr>
          <a:lstStyle/>
          <a:p>
            <a:r>
              <a:rPr lang="en-US" sz="1800" dirty="0"/>
              <a:t>Convolutional neural network (CNN) using five branches</a:t>
            </a:r>
            <a:endParaRPr lang="en-US" sz="1600" dirty="0"/>
          </a:p>
          <a:p>
            <a:r>
              <a:rPr lang="en-US" sz="1800" dirty="0"/>
              <a:t>Each branch has input of three leads (as channels) that are concurrent in time (acquired during the same heartbeats)</a:t>
            </a:r>
          </a:p>
          <a:p>
            <a:pPr lvl="1"/>
            <a:r>
              <a:rPr lang="en-US" sz="1400" dirty="0"/>
              <a:t>Helps account for arrhythmias</a:t>
            </a:r>
          </a:p>
          <a:p>
            <a:r>
              <a:rPr lang="en-US" sz="1800" dirty="0"/>
              <a:t>A convolutional block consisted of…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One-dimensional convolution layer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Batch normalization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Rectified linear unit (ReLU) activation</a:t>
            </a:r>
          </a:p>
          <a:p>
            <a:r>
              <a:rPr lang="en-US" sz="1800" dirty="0"/>
              <a:t>‘Short-read’ branches (4) consisted of 4 convolutional blocks followed by a global average pooling (GAP) layer</a:t>
            </a:r>
          </a:p>
          <a:p>
            <a:r>
              <a:rPr lang="en-US" sz="1800" dirty="0"/>
              <a:t>‘Long-read’ branch consisted of 6 convolutional blocks followed by a global average pooling (GAP) layer</a:t>
            </a:r>
          </a:p>
          <a:p>
            <a:r>
              <a:rPr lang="en-US" sz="1800" dirty="0"/>
              <a:t>The outputs of all branches were concatenated and connected to a series of six dense layers</a:t>
            </a:r>
          </a:p>
          <a:p>
            <a:pPr lvl="1"/>
            <a:r>
              <a:rPr lang="en-US" sz="1400" dirty="0"/>
              <a:t>256 (with dropout), 128 (with dropout), 64, 32, 8 and 1 unit(s) with a sigmoid function as the final layer</a:t>
            </a:r>
          </a:p>
          <a:p>
            <a:pPr lvl="1"/>
            <a:endParaRPr lang="en-US" sz="1400" dirty="0"/>
          </a:p>
          <a:p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800100" lvl="1" indent="-342900">
              <a:buAutoNum type="arabicPeriod"/>
            </a:pPr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BDDB96-F562-47F1-1D4D-48599E7B3678}"/>
              </a:ext>
            </a:extLst>
          </p:cNvPr>
          <p:cNvSpPr txBox="1">
            <a:spLocks/>
          </p:cNvSpPr>
          <p:nvPr/>
        </p:nvSpPr>
        <p:spPr>
          <a:xfrm>
            <a:off x="448898" y="486386"/>
            <a:ext cx="6422849" cy="999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CNN Architecture</a:t>
            </a: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8AE869D6-09E7-59F5-A309-3436FC7580DF}"/>
              </a:ext>
            </a:extLst>
          </p:cNvPr>
          <p:cNvSpPr/>
          <p:nvPr/>
        </p:nvSpPr>
        <p:spPr>
          <a:xfrm rot="16200000">
            <a:off x="8680642" y="469534"/>
            <a:ext cx="155101" cy="592784"/>
          </a:xfrm>
          <a:prstGeom prst="rightBracke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5F9EF902-B7F6-0128-5884-602BEC4190CD}"/>
              </a:ext>
            </a:extLst>
          </p:cNvPr>
          <p:cNvSpPr/>
          <p:nvPr/>
        </p:nvSpPr>
        <p:spPr>
          <a:xfrm rot="16200000">
            <a:off x="10401240" y="-414359"/>
            <a:ext cx="133270" cy="2341949"/>
          </a:xfrm>
          <a:prstGeom prst="rightBracke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BBAAA7-3E6C-6F7D-610A-F0B1AE57B3A1}"/>
              </a:ext>
            </a:extLst>
          </p:cNvPr>
          <p:cNvCxnSpPr>
            <a:cxnSpLocks/>
          </p:cNvCxnSpPr>
          <p:nvPr/>
        </p:nvCxnSpPr>
        <p:spPr>
          <a:xfrm>
            <a:off x="10439496" y="496547"/>
            <a:ext cx="0" cy="1828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70BE68-A4AF-86A0-8EEF-2CD55F8C463A}"/>
              </a:ext>
            </a:extLst>
          </p:cNvPr>
          <p:cNvSpPr txBox="1"/>
          <p:nvPr/>
        </p:nvSpPr>
        <p:spPr>
          <a:xfrm>
            <a:off x="7956896" y="201499"/>
            <a:ext cx="1531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Long-Read Branch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65CFCF-B887-B858-2663-F8F49A72D6CC}"/>
              </a:ext>
            </a:extLst>
          </p:cNvPr>
          <p:cNvSpPr txBox="1"/>
          <p:nvPr/>
        </p:nvSpPr>
        <p:spPr>
          <a:xfrm>
            <a:off x="9489247" y="202301"/>
            <a:ext cx="190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Short-Read Branches</a:t>
            </a:r>
          </a:p>
        </p:txBody>
      </p:sp>
      <p:pic>
        <p:nvPicPr>
          <p:cNvPr id="35" name="Picture 34" descr="Diagram&#10;&#10;Description automatically generated">
            <a:extLst>
              <a:ext uri="{FF2B5EF4-FFF2-40B4-BE49-F238E27FC236}">
                <a16:creationId xmlns:a16="http://schemas.microsoft.com/office/drawing/2014/main" id="{6F40D485-EFE0-9355-6339-A9EE7AC18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575" y="788637"/>
            <a:ext cx="3594445" cy="5271852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A37DBB-4B30-0455-D07C-A90B101BBA5E}"/>
              </a:ext>
            </a:extLst>
          </p:cNvPr>
          <p:cNvCxnSpPr>
            <a:cxnSpLocks/>
          </p:cNvCxnSpPr>
          <p:nvPr/>
        </p:nvCxnSpPr>
        <p:spPr>
          <a:xfrm>
            <a:off x="8761110" y="491867"/>
            <a:ext cx="0" cy="1828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55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4634-4B9C-95DE-FCCB-E9FF469B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205A-7599-597E-D359-F9673FB48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13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Adam optimizer</a:t>
            </a:r>
          </a:p>
          <a:p>
            <a:r>
              <a:rPr lang="en-US" sz="2400" dirty="0"/>
              <a:t>Learning rate: 1 x 10</a:t>
            </a:r>
            <a:r>
              <a:rPr lang="en-US" sz="2400" baseline="30000" dirty="0"/>
              <a:t>-5</a:t>
            </a:r>
          </a:p>
          <a:p>
            <a:r>
              <a:rPr lang="en-US" sz="2400" dirty="0"/>
              <a:t>Batch size set to 2,048</a:t>
            </a:r>
          </a:p>
          <a:p>
            <a:r>
              <a:rPr lang="en-US" sz="2400" dirty="0"/>
              <a:t>All other hyperparameters set to default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660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4634-4B9C-95DE-FCCB-E9FF469B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Models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5ADA3E-7B83-2031-3AC3-B3745966F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72992"/>
              </p:ext>
            </p:extLst>
          </p:nvPr>
        </p:nvGraphicFramePr>
        <p:xfrm>
          <a:off x="2032000" y="2529555"/>
          <a:ext cx="8128000" cy="30039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483288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93934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33308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1713213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Type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Data Sets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2233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ECGs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 ECGs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Abnormal ECGs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28001"/>
                  </a:ext>
                </a:extLst>
              </a:tr>
              <a:tr h="1088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 Traces</a:t>
                      </a:r>
                    </a:p>
                    <a:p>
                      <a:pPr algn="ctr"/>
                      <a:r>
                        <a:rPr lang="en-US" b="0" dirty="0"/>
                        <a:t>ECG Traces + Age, Sex*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01568"/>
                  </a:ext>
                </a:extLst>
              </a:tr>
              <a:tr h="11740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XGBoost</a:t>
                      </a:r>
                    </a:p>
                    <a:p>
                      <a:pPr algn="ctr"/>
                      <a:r>
                        <a:rPr lang="en-US" dirty="0"/>
                        <a:t>(Baseline Models)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 Measures</a:t>
                      </a:r>
                    </a:p>
                    <a:p>
                      <a:pPr algn="ctr"/>
                      <a:r>
                        <a:rPr lang="en-US" dirty="0"/>
                        <a:t>Age, Sex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ECG Measures + Age, Sex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918618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E2273A3-0105-0355-9E54-F42345FA4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13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 collection of models/data sets were used to assess CNN model performance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473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4634-4B9C-95DE-FCCB-E9FF469B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Feature Sets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5ADA3E-7B83-2031-3AC3-B3745966F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183257"/>
              </p:ext>
            </p:extLst>
          </p:nvPr>
        </p:nvGraphicFramePr>
        <p:xfrm>
          <a:off x="2032000" y="3545563"/>
          <a:ext cx="8128000" cy="30039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483288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93934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33308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1713213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Type</a:t>
                      </a:r>
                    </a:p>
                  </a:txBody>
                  <a:tcPr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Data Sets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2233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ECGs</a:t>
                      </a:r>
                    </a:p>
                  </a:txBody>
                  <a:tcPr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 ECGs</a:t>
                      </a:r>
                    </a:p>
                  </a:txBody>
                  <a:tcPr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Abnormal ECGs</a:t>
                      </a:r>
                    </a:p>
                  </a:txBody>
                  <a:tcP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328001"/>
                  </a:ext>
                </a:extLst>
              </a:tr>
              <a:tr h="1088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ECG Traces</a:t>
                      </a:r>
                    </a:p>
                    <a:p>
                      <a:pPr algn="ctr"/>
                      <a:r>
                        <a:rPr lang="en-US" b="1" dirty="0"/>
                        <a:t>ECG Traces</a:t>
                      </a:r>
                      <a:r>
                        <a:rPr lang="en-US" b="0" dirty="0"/>
                        <a:t> + Age, Sex</a:t>
                      </a:r>
                    </a:p>
                  </a:txBody>
                  <a:tcPr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01568"/>
                  </a:ext>
                </a:extLst>
              </a:tr>
              <a:tr h="11740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XGBoost</a:t>
                      </a:r>
                    </a:p>
                    <a:p>
                      <a:pPr algn="ctr"/>
                      <a:r>
                        <a:rPr lang="en-US" dirty="0"/>
                        <a:t>(Baseline Models)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 Measures</a:t>
                      </a:r>
                    </a:p>
                    <a:p>
                      <a:pPr algn="ctr"/>
                      <a:r>
                        <a:rPr lang="en-US" dirty="0"/>
                        <a:t>Age, Sex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ECG Measures + Age, Sex 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918618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C03A17-DEA3-5BDC-D7F7-1B9D1458A6CD}"/>
              </a:ext>
            </a:extLst>
          </p:cNvPr>
          <p:cNvSpPr txBox="1">
            <a:spLocks/>
          </p:cNvSpPr>
          <p:nvPr/>
        </p:nvSpPr>
        <p:spPr>
          <a:xfrm>
            <a:off x="838200" y="161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12-Lead ECG Trace Images (Feature Set of Interest)</a:t>
            </a:r>
          </a:p>
          <a:p>
            <a:pPr lvl="1"/>
            <a:r>
              <a:rPr lang="en-US" sz="2000" dirty="0"/>
              <a:t>Modeled with CNN</a:t>
            </a:r>
          </a:p>
          <a:p>
            <a:pPr lvl="1"/>
            <a:r>
              <a:rPr lang="en-US" sz="2000" dirty="0"/>
              <a:t>These are the ‘novel’ models in the paper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321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10820</TotalTime>
  <Words>1152</Words>
  <Application>Microsoft Macintosh PowerPoint</Application>
  <PresentationFormat>Widescreen</PresentationFormat>
  <Paragraphs>240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Prediction of Mortality from 12-Lead Electrocardiogram Voltage Data Using a Deep Neural Network</vt:lpstr>
      <vt:lpstr>Background</vt:lpstr>
      <vt:lpstr>12-Lead ECGs</vt:lpstr>
      <vt:lpstr>12-Lead ECGs</vt:lpstr>
      <vt:lpstr>PowerPoint Presentation</vt:lpstr>
      <vt:lpstr>PowerPoint Presentation</vt:lpstr>
      <vt:lpstr>CNN Hyperparameters</vt:lpstr>
      <vt:lpstr>All Models</vt:lpstr>
      <vt:lpstr>Various Feature Sets</vt:lpstr>
      <vt:lpstr>Various Feature Sets</vt:lpstr>
      <vt:lpstr>Various Feature Sets</vt:lpstr>
      <vt:lpstr>Performance on Normal ECGs</vt:lpstr>
      <vt:lpstr>Model Comparisons</vt:lpstr>
      <vt:lpstr>Model Comparisons</vt:lpstr>
      <vt:lpstr>Model Comparisons</vt:lpstr>
      <vt:lpstr>Survival Analysis</vt:lpstr>
      <vt:lpstr>Practical Applications</vt:lpstr>
      <vt:lpstr>Potential Weaknesses</vt:lpstr>
      <vt:lpstr>Strengths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Mortality from 12-Lead Electrocardiogram Voltage Data Using a Deep Neural Network</dc:title>
  <dc:creator>Graham, Brenton</dc:creator>
  <cp:lastModifiedBy>Graham, Brenton</cp:lastModifiedBy>
  <cp:revision>3</cp:revision>
  <dcterms:created xsi:type="dcterms:W3CDTF">2022-11-26T21:49:23Z</dcterms:created>
  <dcterms:modified xsi:type="dcterms:W3CDTF">2022-12-06T06:40:24Z</dcterms:modified>
</cp:coreProperties>
</file>