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7" r:id="rId4"/>
    <p:sldId id="259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830"/>
  </p:normalViewPr>
  <p:slideViewPr>
    <p:cSldViewPr snapToGrid="0">
      <p:cViewPr varScale="1">
        <p:scale>
          <a:sx n="121" d="100"/>
          <a:sy n="12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DC65-EEF4-3E41-B38E-18783C8508B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2F92-D5C7-D546-8B56-5C0CF4FC5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2F92-D5C7-D546-8B56-5C0CF4FC50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65BB-5971-4200-2479-17A08A9C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63A7-158D-3433-976F-449C70BE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C13A-1C2A-577B-AC6B-4955B231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8D84-F957-4B68-A19A-7699E00A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ACAD-B626-CAE8-2AF2-04E92E3A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EAAC-1EE8-713E-96E6-6143E622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098D-68AE-B8C6-703F-BF4DE4D6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3AD7-587C-3C5F-6355-E14DF568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5172-0E7F-1937-97E2-202D949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CBB1-C329-04DE-D8CD-BFC49F4F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B4FDB-3576-9431-1E16-6B5AEAC0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C38B-E44A-3A54-4F63-7C08B49DD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EFEC-0982-6E1F-C076-EE99B9EC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DA2F-A3CC-D90C-DCC8-D05C71D8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AE5F-4F19-D13F-B432-E844E5E0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661E-B50C-603C-B3F8-58043BB8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173D-D3E3-5CF0-548E-40F28DE6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3AC8-478C-4D5B-649B-F77061F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0607-B65A-A256-9AB9-17F07F2D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5650-833C-45D4-D7D4-5048A39A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8F53-E2DB-4D67-02F8-6AA8DB05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10D3-2B04-7F67-F510-7CC48321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264D-0548-41B6-5243-3FA4A80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1847-BC18-B95D-AC4B-381287D1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5B60-87BA-2807-DBCC-B70D748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0ED8-5789-6505-75F9-99231FDD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D11E-B1A5-662E-D72A-73DE1696D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A5B9D-0AE7-7026-022F-FCBCEB6B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3F39E-679F-B11C-DE03-96FC1EF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2424-18DF-0E1E-9B50-1EFE9DD4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1674-B69F-EEB2-5303-5681E031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2034-1156-5FDE-499B-F91A12DF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5C48-1C87-4C2C-4CFF-E7604570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1CDA2-1D17-D951-4912-239404B0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D35D2-C56C-0ABC-2065-B6D326C20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34E1B-41A2-5B88-1FEB-1EFE60FF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4AE5A-56B9-AF8B-4F54-4C11E442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4FBD8-5FD3-8190-131C-0C746C21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554AB-E72D-C9DE-8BBC-6527CB8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A76B-945C-60F4-5936-E61F6A1A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0C98F-D617-BE8D-0E4D-1972E1DD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4E140-2E50-7D25-FAA5-E2838B24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F1B92-92EB-DC29-54A2-AB82D42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BF8E1-E63A-C6B0-DABD-B82235DD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3F6F8-DAEE-D032-DE60-C523EC1C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466CF-E611-2099-BBAD-BA8B07C7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8691-B2B0-B0EF-9775-F07E324E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01D3-2346-C6FC-C545-F32BA1C5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6B97B-F423-77BB-CC97-3E75FC4E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0728B-3B1A-CC7B-1C2F-2D7F84E0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D75C8-E783-A0BE-E7E0-5591DF9F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FB52-92E5-0AD3-D7D6-68D16EFF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3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2B99-CC7E-E0FE-65B2-16837F1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BEEBB-B65C-F487-5D63-A87FE587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1067-973C-9385-2124-C1E427B3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92AD-AD22-0806-F5C6-43CB671B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C9A15-6E9F-83C1-748C-29A845F3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556B-513C-DC5E-6B23-E3E1EA83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F71A1-11BD-F753-3238-02D683F4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4A31-3200-E722-B6DF-199A0D33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8690-DBB8-E424-9E66-C28902E7E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A25E-CA3D-6C45-B71E-F7DC6C4C6B54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A5EC-9B40-7C3B-081E-215A25FEA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CFB2-16A6-60F9-EFE2-BCF18EB0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E580-5DA1-ED49-9CF4-EE3D1F14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89E9-4D91-9378-310D-6B0E0D77F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10-Year Probability of Stroke from the Framingham Heart Study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AC146-8D26-AF86-EF1C-9AED84EE2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Brenton Graham</a:t>
            </a:r>
          </a:p>
          <a:p>
            <a:r>
              <a:rPr lang="en-US" dirty="0"/>
              <a:t>11/23/22</a:t>
            </a:r>
          </a:p>
        </p:txBody>
      </p:sp>
    </p:spTree>
    <p:extLst>
      <p:ext uri="{BB962C8B-B14F-4D97-AF65-F5344CB8AC3E}">
        <p14:creationId xmlns:p14="http://schemas.microsoft.com/office/powerpoint/2010/main" val="32181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Background &amp;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C0D9-9E8E-3405-5B11-B69F318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397875"/>
            <a:ext cx="10796752" cy="4779087"/>
          </a:xfrm>
        </p:spPr>
        <p:txBody>
          <a:bodyPr>
            <a:normAutofit/>
          </a:bodyPr>
          <a:lstStyle/>
          <a:p>
            <a:r>
              <a:rPr lang="en-US" sz="2000" b="1" dirty="0"/>
              <a:t>The Framingham Heart Study</a:t>
            </a:r>
          </a:p>
          <a:p>
            <a:pPr lvl="1"/>
            <a:r>
              <a:rPr lang="en-US" sz="1800" dirty="0"/>
              <a:t>A multigenerational prospective cohort study that was initiated in 1948 to characterize risk factors associated with cardiovascular disease (CVD)</a:t>
            </a:r>
          </a:p>
          <a:p>
            <a:pPr lvl="1"/>
            <a:r>
              <a:rPr lang="en-US" sz="1800" dirty="0"/>
              <a:t>Subjects were examined biennially for risk factors and followed for CVD-related health outcomes including incidence of stroke and heart attack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This Report</a:t>
            </a:r>
          </a:p>
          <a:p>
            <a:pPr lvl="1"/>
            <a:r>
              <a:rPr lang="en-US" sz="1800" dirty="0"/>
              <a:t>We focus on a subset of data from 4,434 participants from the Framingham Heart Study</a:t>
            </a:r>
            <a:endParaRPr lang="en-US" sz="1400" dirty="0"/>
          </a:p>
          <a:p>
            <a:pPr lvl="1"/>
            <a:r>
              <a:rPr lang="en-US" sz="1800" b="1" u="sng" dirty="0"/>
              <a:t>Research aim:</a:t>
            </a:r>
            <a:r>
              <a:rPr lang="en-US" sz="1800" dirty="0"/>
              <a:t> To estimate the 10-year probability of stroke incidence associated with different risk profiles, stratified by sex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50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Preparation &amp; Variable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C0D9-9E8E-3405-5B11-B69F318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397875"/>
            <a:ext cx="10796752" cy="4779087"/>
          </a:xfrm>
        </p:spPr>
        <p:txBody>
          <a:bodyPr>
            <a:normAutofit/>
          </a:bodyPr>
          <a:lstStyle/>
          <a:p>
            <a:r>
              <a:rPr lang="en-US" sz="2000" b="1" dirty="0"/>
              <a:t>Data was transformed to reflect </a:t>
            </a:r>
            <a:r>
              <a:rPr lang="en-US" sz="2000" b="1" u="sng" dirty="0"/>
              <a:t>10 years of follow-up</a:t>
            </a:r>
            <a:r>
              <a:rPr lang="en-US" sz="2000" b="1" dirty="0"/>
              <a:t> and </a:t>
            </a:r>
            <a:r>
              <a:rPr lang="en-US" sz="2000" b="1" u="sng" dirty="0"/>
              <a:t>baseline risk factors</a:t>
            </a:r>
          </a:p>
          <a:p>
            <a:pPr lvl="1"/>
            <a:r>
              <a:rPr lang="en-US" sz="1800" dirty="0"/>
              <a:t>Original 24 years of follow-up in the data set</a:t>
            </a:r>
          </a:p>
          <a:p>
            <a:pPr lvl="1"/>
            <a:r>
              <a:rPr lang="en-US" sz="1800" dirty="0"/>
              <a:t>Stroke events occurring after 10 years of follow-up were censored and time-to-stroke measures were restricted to a maximum of 10 years</a:t>
            </a:r>
          </a:p>
          <a:p>
            <a:pPr lvl="1"/>
            <a:r>
              <a:rPr lang="en-US" sz="1800" dirty="0"/>
              <a:t>Death is treated as a censoring event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Variable Screening</a:t>
            </a:r>
            <a:endParaRPr lang="en-US" sz="2000" dirty="0"/>
          </a:p>
          <a:p>
            <a:pPr lvl="1"/>
            <a:r>
              <a:rPr lang="en-US" sz="1800" dirty="0"/>
              <a:t>Risk factors were screened for redundancy, collinearity, missingness, and biological relevance</a:t>
            </a:r>
          </a:p>
          <a:p>
            <a:pPr lvl="1"/>
            <a:r>
              <a:rPr lang="en-US" sz="1800" dirty="0"/>
              <a:t>Variable screening decisions:</a:t>
            </a:r>
          </a:p>
          <a:p>
            <a:pPr lvl="2"/>
            <a:r>
              <a:rPr lang="en-US" sz="1400" dirty="0"/>
              <a:t>Cigarette smoking (binary) over cigs/day (redundancy)</a:t>
            </a:r>
          </a:p>
          <a:p>
            <a:pPr lvl="2"/>
            <a:r>
              <a:rPr lang="en-US" sz="1400" dirty="0"/>
              <a:t>Systolic blood pressure over diastolic blood pressure (collinearity)</a:t>
            </a:r>
          </a:p>
          <a:p>
            <a:pPr lvl="2"/>
            <a:r>
              <a:rPr lang="en-US" sz="1400" dirty="0"/>
              <a:t>Cholesterol variables removed (missingness/relevance)</a:t>
            </a:r>
          </a:p>
          <a:p>
            <a:pPr lvl="2"/>
            <a:r>
              <a:rPr lang="en-US" sz="1400" dirty="0"/>
              <a:t>Diabetes as a measure of glucose (missingness/redundancy)</a:t>
            </a:r>
          </a:p>
          <a:p>
            <a:pPr lvl="2"/>
            <a:r>
              <a:rPr lang="en-US" sz="1400" dirty="0"/>
              <a:t>Prevalent CHD as indicator of Prevalent CHD, MI and AP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6C17519-4E88-2000-0BD2-CBE529C7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56" y="4674729"/>
            <a:ext cx="2409271" cy="176476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D22475F-C17F-9DC4-5BAB-96352B7A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702" y="4674729"/>
            <a:ext cx="2792571" cy="20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EDA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AF9A46-B10B-C3BE-4EF8-C2AC09DB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" r="2041" b="18983"/>
          <a:stretch/>
        </p:blipFill>
        <p:spPr>
          <a:xfrm>
            <a:off x="2814134" y="762477"/>
            <a:ext cx="6563732" cy="2527169"/>
          </a:xfrm>
          <a:prstGeom prst="rect">
            <a:avLst/>
          </a:prstGeom>
        </p:spPr>
      </p:pic>
      <p:pic>
        <p:nvPicPr>
          <p:cNvPr id="6" name="Picture 5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8346B358-27D7-7BCA-F60B-A72953660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02"/>
          <a:stretch/>
        </p:blipFill>
        <p:spPr>
          <a:xfrm>
            <a:off x="2656703" y="3568354"/>
            <a:ext cx="6532509" cy="29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C0D9-9E8E-3405-5B11-B69F318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397875"/>
            <a:ext cx="10796752" cy="5061291"/>
          </a:xfrm>
        </p:spPr>
        <p:txBody>
          <a:bodyPr>
            <a:normAutofit/>
          </a:bodyPr>
          <a:lstStyle/>
          <a:p>
            <a:r>
              <a:rPr lang="en-US" sz="2000" b="1" dirty="0"/>
              <a:t>Proceeded with a Complete-Case Analysis (Limitation)</a:t>
            </a:r>
          </a:p>
          <a:p>
            <a:pPr lvl="1"/>
            <a:r>
              <a:rPr lang="en-US" sz="1600" dirty="0"/>
              <a:t>4.3% of subjects with missing data after variable screening process (4.3% of males and 4.2% of females)</a:t>
            </a:r>
          </a:p>
          <a:p>
            <a:pPr lvl="1"/>
            <a:r>
              <a:rPr lang="en-US" sz="1600" dirty="0"/>
              <a:t>7 stroke events undesirably dropped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b="1" dirty="0"/>
              <a:t>LASSO-penalized Cox Proportional Hazards (CPH) Models</a:t>
            </a:r>
            <a:endParaRPr lang="en-US" sz="2000" dirty="0"/>
          </a:p>
          <a:p>
            <a:pPr lvl="1"/>
            <a:r>
              <a:rPr lang="en-US" sz="1600" dirty="0"/>
              <a:t>We fit sex-specific CPH models with LASSO regularization</a:t>
            </a:r>
          </a:p>
          <a:p>
            <a:pPr lvl="1"/>
            <a:r>
              <a:rPr lang="en-US" sz="1600" dirty="0"/>
              <a:t>Additional variable selection feature with this regression technique</a:t>
            </a:r>
          </a:p>
          <a:p>
            <a:pPr lvl="1"/>
            <a:r>
              <a:rPr lang="en-US" sz="1600" i="1" dirty="0"/>
              <a:t>K</a:t>
            </a:r>
            <a:r>
              <a:rPr lang="en-US" sz="1600" dirty="0"/>
              <a:t>-fold cross-validation was used to determine the “optimal” lambda (</a:t>
            </a:r>
            <a:r>
              <a:rPr lang="el-GR" sz="1800" dirty="0"/>
              <a:t>λ</a:t>
            </a:r>
            <a:r>
              <a:rPr lang="en-US" sz="1600" dirty="0"/>
              <a:t>) values for each model</a:t>
            </a:r>
          </a:p>
          <a:p>
            <a:pPr lvl="2"/>
            <a:r>
              <a:rPr lang="en-US" sz="1200" dirty="0"/>
              <a:t>5-fold CV; minimum </a:t>
            </a:r>
            <a:r>
              <a:rPr lang="el-GR" sz="1200" dirty="0"/>
              <a:t>λ</a:t>
            </a:r>
            <a:r>
              <a:rPr lang="en-US" sz="1200" dirty="0"/>
              <a:t> value to achieve maximum Harrell’s C-index (AUC-like goodness-of-fit measurement)</a:t>
            </a:r>
          </a:p>
          <a:p>
            <a:pPr lvl="2"/>
            <a:r>
              <a:rPr lang="el-GR" sz="1200" dirty="0"/>
              <a:t>λ</a:t>
            </a:r>
            <a:r>
              <a:rPr lang="en-US" sz="1200" baseline="-25000" dirty="0"/>
              <a:t>male</a:t>
            </a:r>
            <a:r>
              <a:rPr lang="en-US" sz="1200" dirty="0"/>
              <a:t> = 0.00193; </a:t>
            </a:r>
            <a:r>
              <a:rPr lang="el-GR" sz="1200" dirty="0"/>
              <a:t>λ</a:t>
            </a:r>
            <a:r>
              <a:rPr lang="en-US" sz="1200" baseline="-25000" dirty="0"/>
              <a:t>female</a:t>
            </a:r>
            <a:r>
              <a:rPr lang="en-US" sz="1200" dirty="0"/>
              <a:t> = 0.0024</a:t>
            </a:r>
          </a:p>
          <a:p>
            <a:pPr lvl="1"/>
            <a:r>
              <a:rPr lang="en-US" sz="1600" dirty="0"/>
              <a:t>Proportional hazards assumptions were checked for all models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Participants were Categorized into Risk Groups</a:t>
            </a:r>
          </a:p>
          <a:p>
            <a:pPr lvl="1"/>
            <a:r>
              <a:rPr lang="en-US" sz="1600" dirty="0"/>
              <a:t>Subject-specific risk scores were from LASSO CPH model fits</a:t>
            </a:r>
          </a:p>
          <a:p>
            <a:pPr lvl="1"/>
            <a:r>
              <a:rPr lang="en-US" sz="1600" dirty="0"/>
              <a:t>Risk scores were used to categorize participants into </a:t>
            </a:r>
            <a:r>
              <a:rPr lang="en-US" sz="1600" u="sng" dirty="0"/>
              <a:t>three equally-sized</a:t>
            </a:r>
            <a:r>
              <a:rPr lang="en-US" sz="1600" dirty="0"/>
              <a:t> risk profile groups</a:t>
            </a:r>
          </a:p>
          <a:p>
            <a:pPr lvl="2"/>
            <a:r>
              <a:rPr lang="en-US" sz="1200" dirty="0"/>
              <a:t>Low-, medium-, and high-risk groups</a:t>
            </a:r>
          </a:p>
          <a:p>
            <a:pPr lvl="1"/>
            <a:r>
              <a:rPr lang="en-US" sz="1600" dirty="0"/>
              <a:t>Kaplan-Meier curves were then fit, stratifying by risk profile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12856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C0D9-9E8E-3405-5B11-B69F318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397875"/>
            <a:ext cx="10796752" cy="5061291"/>
          </a:xfrm>
        </p:spPr>
        <p:txBody>
          <a:bodyPr>
            <a:normAutofit/>
          </a:bodyPr>
          <a:lstStyle/>
          <a:p>
            <a:r>
              <a:rPr lang="en-US" sz="2000" b="1" dirty="0"/>
              <a:t>LASSO-penalized Cox Proportional Hazards (CPH) Models</a:t>
            </a:r>
            <a:endParaRPr lang="en-US" sz="2000" dirty="0"/>
          </a:p>
          <a:p>
            <a:pPr lvl="1"/>
            <a:r>
              <a:rPr lang="en-US" sz="1600" dirty="0"/>
              <a:t>Note: Standard frequentist estimates (CIs and p-values) are not applicable to LASSO-based models</a:t>
            </a:r>
          </a:p>
          <a:p>
            <a:pPr lvl="1"/>
            <a:r>
              <a:rPr lang="en-US" sz="1600" dirty="0"/>
              <a:t>Non-regularized CPH models were fit for an exploratory comparison (to get perspective on shrinkage)</a:t>
            </a:r>
            <a:endParaRPr lang="en-US" sz="1200" dirty="0"/>
          </a:p>
          <a:p>
            <a:pPr lvl="1"/>
            <a:r>
              <a:rPr lang="en-US" sz="1600" dirty="0"/>
              <a:t>C-index results indicate reasonable prediction performance</a:t>
            </a:r>
          </a:p>
          <a:p>
            <a:pPr lvl="2"/>
            <a:r>
              <a:rPr lang="en-US" sz="1600" dirty="0"/>
              <a:t>Male model: 0.776</a:t>
            </a:r>
          </a:p>
          <a:p>
            <a:pPr lvl="2"/>
            <a:r>
              <a:rPr lang="en-US" sz="1600" dirty="0"/>
              <a:t>Female model: 0.799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A52A245-7B1E-8957-8492-5AE51BF1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64" y="3667969"/>
            <a:ext cx="7421552" cy="29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C0D9-9E8E-3405-5B11-B69F318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397875"/>
            <a:ext cx="10796752" cy="5061291"/>
          </a:xfrm>
        </p:spPr>
        <p:txBody>
          <a:bodyPr>
            <a:normAutofit/>
          </a:bodyPr>
          <a:lstStyle/>
          <a:p>
            <a:r>
              <a:rPr lang="en-US" sz="2000" b="1" dirty="0"/>
              <a:t>10-Year Survival Curves Stratified by Risk Profiles</a:t>
            </a:r>
            <a:endParaRPr lang="en-US" sz="2000" dirty="0"/>
          </a:p>
          <a:p>
            <a:pPr lvl="1"/>
            <a:r>
              <a:rPr lang="en-US" sz="1600" dirty="0"/>
              <a:t>Subject-specific risk scores were from LASSO CPH model fits</a:t>
            </a:r>
          </a:p>
          <a:p>
            <a:pPr lvl="1"/>
            <a:r>
              <a:rPr lang="en-US" sz="1600" dirty="0"/>
              <a:t>Risk scores were used to categorize participants into </a:t>
            </a:r>
            <a:r>
              <a:rPr lang="en-US" sz="1600" u="sng" dirty="0"/>
              <a:t>three equally-sized</a:t>
            </a:r>
            <a:r>
              <a:rPr lang="en-US" sz="1600" dirty="0"/>
              <a:t> risk profile groups</a:t>
            </a:r>
          </a:p>
          <a:p>
            <a:pPr lvl="2"/>
            <a:r>
              <a:rPr lang="en-US" sz="1200" dirty="0"/>
              <a:t>Low-, medium-, and high-risk groups</a:t>
            </a:r>
          </a:p>
          <a:p>
            <a:pPr lvl="1"/>
            <a:r>
              <a:rPr lang="en-US" sz="1600" dirty="0"/>
              <a:t>Kaplan-Meier curves were then fit, stratifying by risk profile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5E5218-F103-D35C-DB80-24839314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041207"/>
            <a:ext cx="4914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C0D9-9E8E-3405-5B11-B69F318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397875"/>
            <a:ext cx="10796752" cy="5229904"/>
          </a:xfrm>
        </p:spPr>
        <p:txBody>
          <a:bodyPr>
            <a:normAutofit/>
          </a:bodyPr>
          <a:lstStyle/>
          <a:p>
            <a:r>
              <a:rPr lang="en-US" sz="2000" b="1" dirty="0"/>
              <a:t>Complete-case analysis used</a:t>
            </a:r>
            <a:endParaRPr lang="en-US" sz="2000" dirty="0"/>
          </a:p>
          <a:p>
            <a:pPr lvl="1"/>
            <a:r>
              <a:rPr lang="en-US" sz="1600" dirty="0"/>
              <a:t>We should try multiple imputation/sensitivity analysis to check for bias</a:t>
            </a:r>
          </a:p>
          <a:p>
            <a:pPr lvl="1"/>
            <a:endParaRPr lang="en-US" sz="1000" dirty="0"/>
          </a:p>
          <a:p>
            <a:r>
              <a:rPr lang="en-US" sz="2000" b="1" dirty="0"/>
              <a:t>The LASSO is known to produce biased estimators</a:t>
            </a:r>
          </a:p>
          <a:p>
            <a:pPr lvl="1"/>
            <a:r>
              <a:rPr lang="en-US" sz="1600" dirty="0"/>
              <a:t>Limitations on statistical inference since our estimates are likely biased (shrunken)</a:t>
            </a:r>
          </a:p>
          <a:p>
            <a:pPr lvl="1"/>
            <a:endParaRPr lang="en-US" sz="1000" dirty="0"/>
          </a:p>
          <a:p>
            <a:r>
              <a:rPr lang="en-US" sz="2000" b="1" dirty="0"/>
              <a:t>The LASSO is known to produce unstable variable selection</a:t>
            </a:r>
            <a:endParaRPr lang="en-US" sz="2000" dirty="0"/>
          </a:p>
          <a:p>
            <a:pPr lvl="1"/>
            <a:r>
              <a:rPr lang="en-US" sz="1600" dirty="0"/>
              <a:t>Results are sensitive to the lambda value used</a:t>
            </a:r>
          </a:p>
          <a:p>
            <a:pPr lvl="1"/>
            <a:r>
              <a:rPr lang="en-US" sz="1600" dirty="0"/>
              <a:t>We should run a stability analysis (bootstrap approach) to assess which variables are consistently selected as predictors of 10-year stroke incidence</a:t>
            </a:r>
          </a:p>
          <a:p>
            <a:pPr lvl="1"/>
            <a:endParaRPr lang="en-US" sz="1000" dirty="0"/>
          </a:p>
          <a:p>
            <a:r>
              <a:rPr lang="en-US" sz="2000" b="1" dirty="0"/>
              <a:t>Risk score profiling was performed on the full data set</a:t>
            </a:r>
            <a:endParaRPr lang="en-US" sz="2000" dirty="0"/>
          </a:p>
          <a:p>
            <a:pPr lvl="1"/>
            <a:r>
              <a:rPr lang="en-US" sz="1600" dirty="0"/>
              <a:t>Generalizability of risk profile probabilities should be questioned</a:t>
            </a:r>
          </a:p>
          <a:p>
            <a:pPr lvl="1"/>
            <a:r>
              <a:rPr lang="en-US" sz="1600" dirty="0"/>
              <a:t>We should use a training/test cross-validation approach to assess generalizability</a:t>
            </a:r>
          </a:p>
          <a:p>
            <a:pPr lvl="1"/>
            <a:endParaRPr lang="en-US" sz="1000" dirty="0"/>
          </a:p>
          <a:p>
            <a:r>
              <a:rPr lang="en-US" sz="2000" b="1" dirty="0"/>
              <a:t>Time-varying risk factors would likely improve prediction capabilities</a:t>
            </a:r>
            <a:endParaRPr lang="en-US" sz="2000" dirty="0"/>
          </a:p>
          <a:p>
            <a:pPr lvl="1"/>
            <a:r>
              <a:rPr lang="en-US" sz="1600" dirty="0"/>
              <a:t>Future reports should explore mixed effects Cox regression models</a:t>
            </a:r>
          </a:p>
          <a:p>
            <a:pPr lvl="1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B055-3001-6955-04D5-025F45F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8" y="17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Discussion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28926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612</Words>
  <Application>Microsoft Macintosh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10-Year Probability of Stroke from the Framingham Heart Study</vt:lpstr>
      <vt:lpstr>Background &amp; Research Questions</vt:lpstr>
      <vt:lpstr>Data Preparation &amp; Variable Screening</vt:lpstr>
      <vt:lpstr>EDA</vt:lpstr>
      <vt:lpstr>Statistical Methods</vt:lpstr>
      <vt:lpstr>Results</vt:lpstr>
      <vt:lpstr>Results</vt:lpstr>
      <vt:lpstr>Discussion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10-Year Probability of Stroke from the Framingham Heart Study</dc:title>
  <dc:creator>Graham, Brenton</dc:creator>
  <cp:lastModifiedBy>Graham, Brenton</cp:lastModifiedBy>
  <cp:revision>3</cp:revision>
  <dcterms:created xsi:type="dcterms:W3CDTF">2022-11-23T07:36:27Z</dcterms:created>
  <dcterms:modified xsi:type="dcterms:W3CDTF">2022-11-23T19:41:34Z</dcterms:modified>
</cp:coreProperties>
</file>