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58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3"/>
    <p:restoredTop sz="94769"/>
  </p:normalViewPr>
  <p:slideViewPr>
    <p:cSldViewPr snapToGrid="0">
      <p:cViewPr varScale="1">
        <p:scale>
          <a:sx n="106" d="100"/>
          <a:sy n="106" d="100"/>
        </p:scale>
        <p:origin x="11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FF32-05DD-3A17-A8F3-D16C8F998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83152-1BCB-C7B4-769C-595EFF878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5E592-8DAD-62E5-2456-63F9E3D0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E2C7-6171-8843-A653-7569E4D408BC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EDF5E-1CC5-8402-6BD8-806861F7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3388F-FE9E-2578-C19B-AC4CFF0D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8E01-9DC9-3749-A39F-5CAFFEAA1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3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B810E-CBDD-3E99-3796-564BB252D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496D1-BC65-084F-2247-958A4A6CB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7DF54-834E-F22F-39C9-250DF6E5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E2C7-6171-8843-A653-7569E4D408BC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F742A-7D27-AF55-E76A-D47867B3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E9191-A232-ADA1-FB37-6907D538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8E01-9DC9-3749-A39F-5CAFFEAA1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4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FA5F37-19CB-70A1-259B-542ACFBF8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62F582-A92E-58A0-7EDB-74E389EA2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9734D-9F47-8727-6A27-8CD3EDF48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E2C7-6171-8843-A653-7569E4D408BC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EAECA-15BA-35B6-F37F-179C8ED3B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9E314-BDF0-8A5A-6E34-254DC051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8E01-9DC9-3749-A39F-5CAFFEAA1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3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C15E-BD14-3AF1-834C-CB436A8D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674DD-2F6A-509B-0316-B071BAE08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FF0E0-5AC9-B10E-A7D0-6637B010D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E2C7-6171-8843-A653-7569E4D408BC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35642-F662-01C4-105C-C6958AE7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8656B-D5B9-544A-37C6-BF8D411B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8E01-9DC9-3749-A39F-5CAFFEAA1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0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FEC84-F229-54DC-5B9C-189839960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484D1-EC3C-82A8-339D-9E808188F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6860B-FA8D-4744-4B6E-6CAE1A5C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E2C7-6171-8843-A653-7569E4D408BC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5318A-C166-C31D-DF58-FAEB5C52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5B381-42D4-0410-533F-39D63F068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8E01-9DC9-3749-A39F-5CAFFEAA1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4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8740-F5F0-3F8D-EF5C-F4E0A676C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9C64B-1D3D-0340-0BA9-4592366B2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E5C11-7186-9DA1-F09F-9F2B5560A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1E428-65B1-72D4-C7FE-D67E2279F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E2C7-6171-8843-A653-7569E4D408BC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5D443-9026-9620-1E79-65600D03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43559-EB0C-B546-DE70-549B7A8F7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8E01-9DC9-3749-A39F-5CAFFEAA1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3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135E-A003-7FA7-87C6-A44632E7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2F2F5-D7F7-B9A2-0CB0-E2422623B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82D0D-BA9C-1D6E-2A8C-4E81837BC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6568D-0E2B-28AC-5AFD-206615F93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44B860-414A-0587-9DE7-6AF3E7B9B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207F9-E879-822E-1A79-F0A8C9D2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E2C7-6171-8843-A653-7569E4D408BC}" type="datetimeFigureOut">
              <a:rPr lang="en-US" smtClean="0"/>
              <a:t>12/5/22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06E326-2194-2E8D-AB9C-6F97E7EB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546048-6399-14A7-B7F4-5B8E1F8A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8E01-9DC9-3749-A39F-5CAFFEAA1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74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4B51-BE19-9E02-8BF5-8B0410BC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DE27F1-7093-C9A1-3D78-74C9B9D5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E2C7-6171-8843-A653-7569E4D408BC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186FA-6C70-E147-23CA-7C8A42031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9DDD1-B34E-E08C-AA78-A58906761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8E01-9DC9-3749-A39F-5CAFFEAA1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7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E6F7EA-3DA8-79BE-E3FE-2AAB087B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E2C7-6171-8843-A653-7569E4D408BC}" type="datetimeFigureOut">
              <a:rPr lang="en-US" smtClean="0"/>
              <a:t>12/5/22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0EC7C-8E72-396B-A680-0F2211C64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E0D65-947C-428C-DED2-3E65574D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8E01-9DC9-3749-A39F-5CAFFEAA1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72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CB07-3F09-5035-C900-7A7CC052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68EE1-093A-2A33-69EA-1F771DA7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F2531-8A53-4BD2-535A-082897CAA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3756C-D794-176E-CC74-485BA8E4B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E2C7-6171-8843-A653-7569E4D408BC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5F786-FDD4-4D55-5679-09742336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24678-C479-36A5-87E2-A0524C74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8E01-9DC9-3749-A39F-5CAFFEAA1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2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CA994-156E-7C3F-BDA7-1D6D840A4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D1638F-F616-BCA0-3388-96F96934A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D3974-3AA7-3212-8345-268A035EE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0EDB7-CF62-3212-D3CA-3F2946A8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E2C7-6171-8843-A653-7569E4D408BC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1DB85-2EBB-F41C-7882-BBD66BCA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26D58-4E1B-BB1B-EBED-BAD2317C1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38E01-9DC9-3749-A39F-5CAFFEAA1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3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E3EFC3-91C1-68BE-F45D-A537CC88A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2A0EF-A440-1C17-7B2D-A980DE1F0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D4AA0-28EC-F63D-E356-87ADBCB24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9E2C7-6171-8843-A653-7569E4D408BC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2E905-9EC5-AB3C-7C87-442EC59C2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B8D79-9137-BBAF-55E4-59CBAEB25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38E01-9DC9-3749-A39F-5CAFFEAA1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5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3A14E-1558-707A-7F5E-38DDB1F5C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2063"/>
            <a:ext cx="9144000" cy="2387600"/>
          </a:xfrm>
        </p:spPr>
        <p:txBody>
          <a:bodyPr anchor="ctr">
            <a:noAutofit/>
          </a:bodyPr>
          <a:lstStyle/>
          <a:p>
            <a:r>
              <a:rPr lang="en-US" sz="3600" dirty="0"/>
              <a:t>Exploring Longitudinal Pulmonary Exacerbation Outcome Trajectories in Cystic Fibrosis Patients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5463A-F30A-614A-5FD0-54000D6900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Brenton Graham</a:t>
            </a:r>
          </a:p>
          <a:p>
            <a:r>
              <a:rPr lang="en-US" dirty="0"/>
              <a:t>12/5/22</a:t>
            </a:r>
          </a:p>
        </p:txBody>
      </p:sp>
    </p:spTree>
    <p:extLst>
      <p:ext uri="{BB962C8B-B14F-4D97-AF65-F5344CB8AC3E}">
        <p14:creationId xmlns:p14="http://schemas.microsoft.com/office/powerpoint/2010/main" val="3573424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02801-659A-5052-EAF4-95131687E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LCMM Selected Model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76EC68D-CB29-1471-7510-58A3E286D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03038"/>
              </p:ext>
            </p:extLst>
          </p:nvPr>
        </p:nvGraphicFramePr>
        <p:xfrm>
          <a:off x="874319" y="2027735"/>
          <a:ext cx="4386613" cy="24816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59294">
                  <a:extLst>
                    <a:ext uri="{9D8B030D-6E8A-4147-A177-3AD203B41FA5}">
                      <a16:colId xmlns:a16="http://schemas.microsoft.com/office/drawing/2014/main" val="3344832219"/>
                    </a:ext>
                  </a:extLst>
                </a:gridCol>
                <a:gridCol w="1679744">
                  <a:extLst>
                    <a:ext uri="{9D8B030D-6E8A-4147-A177-3AD203B41FA5}">
                      <a16:colId xmlns:a16="http://schemas.microsoft.com/office/drawing/2014/main" val="3644448610"/>
                    </a:ext>
                  </a:extLst>
                </a:gridCol>
                <a:gridCol w="1747575">
                  <a:extLst>
                    <a:ext uri="{9D8B030D-6E8A-4147-A177-3AD203B41FA5}">
                      <a16:colId xmlns:a16="http://schemas.microsoft.com/office/drawing/2014/main" val="3123456599"/>
                    </a:ext>
                  </a:extLst>
                </a:gridCol>
              </a:tblGrid>
              <a:tr h="7299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 Elastase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Treatment Response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856400"/>
                  </a:ext>
                </a:extLst>
              </a:tr>
              <a:tr h="43799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Non-Responder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899201"/>
                  </a:ext>
                </a:extLst>
              </a:tr>
              <a:tr h="43799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Responder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85894"/>
                  </a:ext>
                </a:extLst>
              </a:tr>
              <a:tr h="43775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Non-Responder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5532467"/>
                  </a:ext>
                </a:extLst>
              </a:tr>
              <a:tr h="43799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Responder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442001"/>
                  </a:ext>
                </a:extLst>
              </a:tr>
            </a:tbl>
          </a:graphicData>
        </a:graphic>
      </p:graphicFrame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48C5D3DA-B379-B197-DBB6-D0D818AF5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570"/>
          <a:stretch/>
        </p:blipFill>
        <p:spPr>
          <a:xfrm>
            <a:off x="5424987" y="1682305"/>
            <a:ext cx="6732696" cy="3340632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854638C-84B7-7BBC-4512-E477E9825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75695"/>
            <a:ext cx="10515600" cy="1001268"/>
          </a:xfrm>
        </p:spPr>
        <p:txBody>
          <a:bodyPr>
            <a:normAutofit/>
          </a:bodyPr>
          <a:lstStyle/>
          <a:p>
            <a:r>
              <a:rPr lang="en-US" sz="2000" dirty="0"/>
              <a:t>LCMM model also reports the probability of an observation belonging to each latent class</a:t>
            </a:r>
            <a:endParaRPr lang="en-US" sz="1600" dirty="0"/>
          </a:p>
        </p:txBody>
      </p:sp>
      <p:pic>
        <p:nvPicPr>
          <p:cNvPr id="16" name="Picture 15" descr="A picture containing table&#10;&#10;Description automatically generated">
            <a:extLst>
              <a:ext uri="{FF2B5EF4-FFF2-40B4-BE49-F238E27FC236}">
                <a16:creationId xmlns:a16="http://schemas.microsoft.com/office/drawing/2014/main" id="{7C58B32C-A01C-29E0-A276-A573D7FE6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224" y="365125"/>
            <a:ext cx="3086235" cy="107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03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02801-659A-5052-EAF4-95131687E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LCMM Selected Model Inference</a:t>
            </a:r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48C5D3DA-B379-B197-DBB6-D0D818AF5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570"/>
          <a:stretch/>
        </p:blipFill>
        <p:spPr>
          <a:xfrm>
            <a:off x="5424987" y="1682305"/>
            <a:ext cx="6732696" cy="3340632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5A4480D-2DDD-384C-E178-6CDC50EE9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003" y="2066453"/>
            <a:ext cx="3504622" cy="198025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EF9DA4-414D-417B-D14C-5347EB48A1EB}"/>
              </a:ext>
            </a:extLst>
          </p:cNvPr>
          <p:cNvSpPr/>
          <p:nvPr/>
        </p:nvSpPr>
        <p:spPr>
          <a:xfrm>
            <a:off x="967093" y="3119336"/>
            <a:ext cx="3579779" cy="14267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EF0DC3-FCDF-BC08-6B33-BDB5FA488428}"/>
              </a:ext>
            </a:extLst>
          </p:cNvPr>
          <p:cNvSpPr/>
          <p:nvPr/>
        </p:nvSpPr>
        <p:spPr>
          <a:xfrm>
            <a:off x="967092" y="3281284"/>
            <a:ext cx="3579779" cy="14267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236532-B727-716E-BC2B-4DA52C98EA46}"/>
              </a:ext>
            </a:extLst>
          </p:cNvPr>
          <p:cNvSpPr/>
          <p:nvPr/>
        </p:nvSpPr>
        <p:spPr>
          <a:xfrm>
            <a:off x="967091" y="3728385"/>
            <a:ext cx="3579779" cy="14267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694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02801-659A-5052-EAF4-95131687E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Post-Hoc Analysis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32B6AA4B-B118-4BBB-E8D8-33FFDF415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665" y="3285112"/>
            <a:ext cx="5400471" cy="2700236"/>
          </a:xfrm>
          <a:prstGeom prst="rect">
            <a:avLst/>
          </a:prstGeom>
        </p:spPr>
      </p:pic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3F4D98FE-3A65-BD7A-1F76-91A30B5AB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307" y="3254646"/>
            <a:ext cx="4284493" cy="302056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DE13547-D226-E69A-AD4B-5F6F765F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Final Step</a:t>
            </a:r>
          </a:p>
          <a:p>
            <a:pPr lvl="1"/>
            <a:r>
              <a:rPr lang="en-US" sz="1600" dirty="0"/>
              <a:t>Use something like multinomial regression or binomial regression to assess baseline risk factor differences between latent classes; can use table 1 and data visualizations also to guide comparisons</a:t>
            </a:r>
          </a:p>
        </p:txBody>
      </p:sp>
    </p:spTree>
    <p:extLst>
      <p:ext uri="{BB962C8B-B14F-4D97-AF65-F5344CB8AC3E}">
        <p14:creationId xmlns:p14="http://schemas.microsoft.com/office/powerpoint/2010/main" val="1305775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02801-659A-5052-EAF4-95131687E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7097-3361-6529-1992-3D44E0696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general, we should be careful about using latent class assignments as actual classes</a:t>
            </a:r>
          </a:p>
          <a:p>
            <a:r>
              <a:rPr lang="en-US" sz="2000" dirty="0"/>
              <a:t>Sample size is a serious limitation here</a:t>
            </a:r>
          </a:p>
          <a:p>
            <a:r>
              <a:rPr lang="en-US" sz="2000" dirty="0"/>
              <a:t>Results are exploratory; shouldn’t necessarily use the results for inference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374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02801-659A-5052-EAF4-95131687E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Cystic Fibrosis (CF)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7097-3361-6529-1992-3D44E0696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64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Hereditary disease which involves production of abnormally viscous mucus</a:t>
            </a:r>
          </a:p>
          <a:p>
            <a:r>
              <a:rPr lang="en-US" sz="2400" dirty="0"/>
              <a:t>Early airway vulnerability to chronic bacterial infections</a:t>
            </a:r>
          </a:p>
          <a:p>
            <a:r>
              <a:rPr lang="en-US" sz="2400" dirty="0"/>
              <a:t>Most common life-threatening autosomal recessive disease in US</a:t>
            </a:r>
          </a:p>
          <a:p>
            <a:pPr lvl="1"/>
            <a:r>
              <a:rPr lang="en-US" sz="2000" dirty="0"/>
              <a:t>Affects 1 in 4000 newborns</a:t>
            </a:r>
          </a:p>
          <a:p>
            <a:pPr lvl="1"/>
            <a:r>
              <a:rPr lang="en-US" sz="2000" dirty="0"/>
              <a:t>No known cure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160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02801-659A-5052-EAF4-95131687E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Pulmonary Exacerbations (PExs)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7097-3361-6529-1992-3D44E0696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64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Significant life events ( “lung attacks”) in people with CF</a:t>
            </a:r>
          </a:p>
          <a:p>
            <a:r>
              <a:rPr lang="en-US" sz="2400" dirty="0"/>
              <a:t>Associated with declining lung function, reduced quality of life, hospitalizations, and decreased survival</a:t>
            </a:r>
          </a:p>
          <a:p>
            <a:r>
              <a:rPr lang="en-US" sz="2400" dirty="0"/>
              <a:t>A leading cause of morbidity in CF</a:t>
            </a:r>
          </a:p>
          <a:p>
            <a:r>
              <a:rPr lang="en-US" sz="2400" dirty="0"/>
              <a:t>Treatment response often suboptimal despite seemingly appropriate antimicrobial therapy </a:t>
            </a:r>
          </a:p>
          <a:p>
            <a:r>
              <a:rPr lang="en-US" sz="2400" dirty="0"/>
              <a:t>PEx-related outcomes (markers)</a:t>
            </a:r>
          </a:p>
          <a:p>
            <a:pPr lvl="1"/>
            <a:r>
              <a:rPr lang="en-US" sz="2000" u="sng" dirty="0"/>
              <a:t>FEV-1:</a:t>
            </a:r>
            <a:r>
              <a:rPr lang="en-US" sz="2000" dirty="0"/>
              <a:t> Measure of lung function</a:t>
            </a:r>
          </a:p>
          <a:p>
            <a:pPr lvl="1"/>
            <a:r>
              <a:rPr lang="en-US" sz="2000" u="sng" dirty="0"/>
              <a:t>PEx Score:</a:t>
            </a:r>
            <a:r>
              <a:rPr lang="en-US" sz="2000" dirty="0"/>
              <a:t> Self-evaluated score of PEx severity</a:t>
            </a:r>
          </a:p>
          <a:p>
            <a:pPr lvl="1"/>
            <a:r>
              <a:rPr lang="en-US" sz="2000" u="sng" dirty="0"/>
              <a:t>CRP:</a:t>
            </a:r>
            <a:r>
              <a:rPr lang="en-US" sz="2000" dirty="0"/>
              <a:t> Marker of inflammation</a:t>
            </a:r>
          </a:p>
          <a:p>
            <a:pPr lvl="1"/>
            <a:r>
              <a:rPr lang="en-US" sz="2000" u="sng" dirty="0">
                <a:highlight>
                  <a:srgbClr val="FFFF00"/>
                </a:highlight>
              </a:rPr>
              <a:t>Neutrophil Elastase:</a:t>
            </a:r>
            <a:r>
              <a:rPr lang="en-US" sz="2000" dirty="0">
                <a:highlight>
                  <a:srgbClr val="FFFF00"/>
                </a:highlight>
              </a:rPr>
              <a:t> Secreted during inflammation; destroys bacteria and host tissue</a:t>
            </a:r>
          </a:p>
        </p:txBody>
      </p:sp>
    </p:spTree>
    <p:extLst>
      <p:ext uri="{BB962C8B-B14F-4D97-AF65-F5344CB8AC3E}">
        <p14:creationId xmlns:p14="http://schemas.microsoft.com/office/powerpoint/2010/main" val="283533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02801-659A-5052-EAF4-95131687E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7097-3361-6529-1992-3D44E0696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64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Participants include CF patients hospitalized at the onset of a PEx</a:t>
            </a:r>
          </a:p>
          <a:p>
            <a:pPr lvl="1"/>
            <a:r>
              <a:rPr lang="en-US" sz="2000" dirty="0"/>
              <a:t>34 CF patients and 39 PExs (5 subjects with multiple PEx)</a:t>
            </a:r>
          </a:p>
          <a:p>
            <a:r>
              <a:rPr lang="en-US" sz="2400" dirty="0"/>
              <a:t>Subjects evaluated at three timepoints separated by 10-14 days</a:t>
            </a:r>
          </a:p>
          <a:p>
            <a:pPr lvl="1"/>
            <a:r>
              <a:rPr lang="en-US" sz="2000" b="1" dirty="0"/>
              <a:t>T1:</a:t>
            </a:r>
            <a:r>
              <a:rPr lang="en-US" sz="2000" dirty="0"/>
              <a:t> Admission (PEx onset) – </a:t>
            </a:r>
            <a:r>
              <a:rPr lang="en-US" sz="2000" b="1" i="1" dirty="0">
                <a:solidFill>
                  <a:srgbClr val="C00000"/>
                </a:solidFill>
              </a:rPr>
              <a:t>least healthy</a:t>
            </a:r>
          </a:p>
          <a:p>
            <a:pPr lvl="1"/>
            <a:r>
              <a:rPr lang="en-US" sz="2000" b="1" dirty="0"/>
              <a:t>T2: </a:t>
            </a:r>
            <a:r>
              <a:rPr lang="en-US" sz="2000" dirty="0"/>
              <a:t>Hospital discharge – </a:t>
            </a:r>
            <a:r>
              <a:rPr lang="en-US" sz="2000" b="1" i="1" dirty="0">
                <a:solidFill>
                  <a:srgbClr val="00B050"/>
                </a:solidFill>
              </a:rPr>
              <a:t>most healthy</a:t>
            </a:r>
          </a:p>
          <a:p>
            <a:pPr lvl="1"/>
            <a:r>
              <a:rPr lang="en-US" sz="2000" b="1" dirty="0"/>
              <a:t>T3: </a:t>
            </a:r>
            <a:r>
              <a:rPr lang="en-US" sz="2000" dirty="0"/>
              <a:t>Follow-up – </a:t>
            </a:r>
            <a:r>
              <a:rPr lang="en-US" sz="2000" b="1" i="1" dirty="0"/>
              <a:t>somewhere in between</a:t>
            </a:r>
          </a:p>
          <a:p>
            <a:r>
              <a:rPr lang="en-US" sz="2400" dirty="0"/>
              <a:t>At each time point subjects were evaluated for…</a:t>
            </a:r>
          </a:p>
          <a:p>
            <a:pPr lvl="1"/>
            <a:r>
              <a:rPr lang="en-US" sz="2000" dirty="0"/>
              <a:t>PEx-related clinical outcomes</a:t>
            </a:r>
          </a:p>
          <a:p>
            <a:pPr lvl="1"/>
            <a:r>
              <a:rPr lang="en-US" sz="2000" dirty="0"/>
              <a:t>CF pathogen detection (Culture and 16S)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853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02801-659A-5052-EAF4-95131687E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PEx-Related Outcomes</a:t>
            </a:r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39851A2B-4D3C-036A-2E89-C1A285FD3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92903"/>
            <a:ext cx="7772400" cy="479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7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02801-659A-5052-EAF4-95131687E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7097-3361-6529-1992-3D44E0696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Outcome of Interest: </a:t>
            </a:r>
            <a:r>
              <a:rPr lang="en-US" sz="2400" dirty="0"/>
              <a:t>Neutrophil elastase</a:t>
            </a:r>
          </a:p>
          <a:p>
            <a:pPr lvl="1"/>
            <a:r>
              <a:rPr lang="en-US" sz="2000" dirty="0"/>
              <a:t>Inflammatory marker that suggests lung disease</a:t>
            </a:r>
          </a:p>
          <a:p>
            <a:pPr lvl="1"/>
            <a:r>
              <a:rPr lang="en-US" sz="2000" dirty="0"/>
              <a:t>“If you can detect elastase, disease is in progression”</a:t>
            </a:r>
          </a:p>
          <a:p>
            <a:r>
              <a:rPr lang="en-US" sz="2400" b="1" dirty="0"/>
              <a:t>Question: </a:t>
            </a:r>
            <a:r>
              <a:rPr lang="en-US" sz="2400" dirty="0"/>
              <a:t>Are there any baseline risk factors associated with outcome trajectory (treatment response)?</a:t>
            </a:r>
          </a:p>
          <a:p>
            <a:r>
              <a:rPr lang="en-US" sz="2400" b="1" dirty="0"/>
              <a:t>Hypotheses</a:t>
            </a:r>
          </a:p>
          <a:p>
            <a:pPr lvl="1"/>
            <a:r>
              <a:rPr lang="en-US" sz="2000" u="sng" dirty="0"/>
              <a:t>Hypothesis 1:</a:t>
            </a:r>
            <a:r>
              <a:rPr lang="en-US" sz="2000" dirty="0"/>
              <a:t> There exist sub-groups in our population that experience separable outcome trajectories (treatment response)</a:t>
            </a:r>
          </a:p>
          <a:p>
            <a:pPr lvl="1"/>
            <a:r>
              <a:rPr lang="en-US" sz="2000" u="sng" dirty="0"/>
              <a:t>Hypothesis 2:</a:t>
            </a:r>
            <a:r>
              <a:rPr lang="en-US" sz="2000" dirty="0"/>
              <a:t> There exist baseline risk factors that are associated with said sub-groups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4298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02801-659A-5052-EAF4-95131687E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Class Analysis (LCA)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7097-3361-6529-1992-3D44E0696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LCA is a longitudinal (LMM) framework that can be used for </a:t>
            </a:r>
            <a:r>
              <a:rPr lang="en-US" sz="2400" b="1" dirty="0"/>
              <a:t>clustering</a:t>
            </a:r>
            <a:r>
              <a:rPr lang="en-US" sz="2400" dirty="0"/>
              <a:t> repeated responses based on similar patterns</a:t>
            </a:r>
          </a:p>
          <a:p>
            <a:pPr lvl="1"/>
            <a:r>
              <a:rPr lang="en-US" sz="2000" dirty="0"/>
              <a:t>This project: we want to cluster subjects based on treatment response over time</a:t>
            </a:r>
          </a:p>
          <a:p>
            <a:r>
              <a:rPr lang="en-US" sz="2400" dirty="0"/>
              <a:t>Longitudinal piece</a:t>
            </a:r>
          </a:p>
          <a:p>
            <a:pPr lvl="1"/>
            <a:r>
              <a:rPr lang="en-US" sz="2000" dirty="0"/>
              <a:t>LMM framework</a:t>
            </a:r>
          </a:p>
          <a:p>
            <a:pPr lvl="1"/>
            <a:r>
              <a:rPr lang="en-US" sz="2000" dirty="0"/>
              <a:t>Can specify random effects and correlation structures that shape </a:t>
            </a:r>
            <a:endParaRPr lang="en-US" sz="1600" dirty="0"/>
          </a:p>
          <a:p>
            <a:r>
              <a:rPr lang="en-US" sz="2400" dirty="0"/>
              <a:t>Fitting a latent class mixed model</a:t>
            </a:r>
          </a:p>
          <a:p>
            <a:pPr lvl="1"/>
            <a:r>
              <a:rPr lang="en-US" sz="2000" dirty="0"/>
              <a:t>lcmm package in R</a:t>
            </a:r>
          </a:p>
          <a:p>
            <a:pPr lvl="1"/>
            <a:r>
              <a:rPr lang="en-US" sz="2000" dirty="0"/>
              <a:t>Must specify the number of latent classes</a:t>
            </a:r>
          </a:p>
          <a:p>
            <a:pPr lvl="1"/>
            <a:r>
              <a:rPr lang="en-US" sz="2000" dirty="0"/>
              <a:t>Model selection process used to determine the optimal # of classes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652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02801-659A-5052-EAF4-95131687E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Class Mixed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7097-3361-6529-1992-3D44E0696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Model specifications</a:t>
            </a:r>
          </a:p>
          <a:p>
            <a:pPr lvl="1"/>
            <a:r>
              <a:rPr lang="en-US" sz="2000" dirty="0"/>
              <a:t>Fixed effects: Time (as class variable)</a:t>
            </a:r>
          </a:p>
          <a:p>
            <a:pPr lvl="1"/>
            <a:r>
              <a:rPr lang="en-US" sz="2000" dirty="0"/>
              <a:t>Random effects</a:t>
            </a:r>
          </a:p>
          <a:p>
            <a:pPr lvl="2"/>
            <a:r>
              <a:rPr lang="en-US" sz="1800" dirty="0"/>
              <a:t>Random intercept for subject</a:t>
            </a:r>
          </a:p>
          <a:p>
            <a:pPr lvl="2"/>
            <a:r>
              <a:rPr lang="en-US" sz="1800" dirty="0"/>
              <a:t>Random effect for time</a:t>
            </a:r>
          </a:p>
          <a:p>
            <a:pPr lvl="1"/>
            <a:r>
              <a:rPr lang="en-US" sz="2000" dirty="0"/>
              <a:t>Correlation structure</a:t>
            </a:r>
          </a:p>
          <a:p>
            <a:pPr lvl="2"/>
            <a:r>
              <a:rPr lang="en-US" sz="1800" dirty="0"/>
              <a:t>Tried both unstructured and UN(1) equivalent from SAS</a:t>
            </a:r>
          </a:p>
          <a:p>
            <a:pPr lvl="1"/>
            <a:r>
              <a:rPr lang="en-US" sz="2000" dirty="0"/>
              <a:t>Number of latent classes</a:t>
            </a:r>
          </a:p>
          <a:p>
            <a:pPr lvl="2"/>
            <a:r>
              <a:rPr lang="en-US" sz="1800" dirty="0"/>
              <a:t>Varied between 2-5 classes</a:t>
            </a:r>
          </a:p>
          <a:p>
            <a:endParaRPr lang="en-US" sz="1800" dirty="0"/>
          </a:p>
        </p:txBody>
      </p:sp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65D0F66E-7B68-0CE2-E42E-2BB7D42E6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550" y="3603794"/>
            <a:ext cx="3728924" cy="199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48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02801-659A-5052-EAF4-95131687E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LCMM Model Selection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B631CCD-2FD4-DF8C-D660-2BD48C308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357" y="1258483"/>
            <a:ext cx="4835758" cy="517185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490DD2-B83F-C087-59F5-DECEB8A99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1740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Model selection process</a:t>
            </a:r>
          </a:p>
          <a:p>
            <a:pPr lvl="1"/>
            <a:r>
              <a:rPr lang="en-US" sz="2000" dirty="0"/>
              <a:t>Considering a mixture of AIC, adjusted BIC, latent class balance, and visualizations to assess which model makes the most sense</a:t>
            </a:r>
          </a:p>
          <a:p>
            <a:pPr lvl="1"/>
            <a:r>
              <a:rPr lang="en-US" sz="2000" dirty="0">
                <a:highlight>
                  <a:srgbClr val="FFFF00"/>
                </a:highlight>
              </a:rPr>
              <a:t>Decision: 4 LC, diagonal variance-covariance structure for random effects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9F6FD54C-3E4A-CF94-E479-50F1ADAAD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338" y="4086192"/>
            <a:ext cx="5336642" cy="222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20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563</Words>
  <Application>Microsoft Macintosh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Exploring Longitudinal Pulmonary Exacerbation Outcome Trajectories in Cystic Fibrosis Patients</vt:lpstr>
      <vt:lpstr>Cystic Fibrosis (CF)</vt:lpstr>
      <vt:lpstr>Pulmonary Exacerbations (PExs)</vt:lpstr>
      <vt:lpstr>Study Design</vt:lpstr>
      <vt:lpstr>PEx-Related Outcomes</vt:lpstr>
      <vt:lpstr>Project Aim</vt:lpstr>
      <vt:lpstr>Latent Class Analysis (LCA)</vt:lpstr>
      <vt:lpstr>Latent Class Mixed Model</vt:lpstr>
      <vt:lpstr>LCMM Model Selection</vt:lpstr>
      <vt:lpstr>LCMM Selected Model</vt:lpstr>
      <vt:lpstr>LCMM Selected Model Inference</vt:lpstr>
      <vt:lpstr>Post-Hoc Analysis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Longitudinal Pulmonary Exacerbation Outcome Trajectories in Cystic Fibrosis Patients</dc:title>
  <dc:creator>Graham, Brenton</dc:creator>
  <cp:lastModifiedBy>Graham, Brenton</cp:lastModifiedBy>
  <cp:revision>2</cp:revision>
  <cp:lastPrinted>2022-12-05T05:00:03Z</cp:lastPrinted>
  <dcterms:created xsi:type="dcterms:W3CDTF">2022-12-04T20:20:53Z</dcterms:created>
  <dcterms:modified xsi:type="dcterms:W3CDTF">2022-12-05T19:39:36Z</dcterms:modified>
</cp:coreProperties>
</file>