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</p:sldIdLst>
  <p:sldSz cy="6858000" cx="9144000"/>
  <p:notesSz cx="6858000" cy="9144000"/>
  <p:embeddedFontLst>
    <p:embeddedFont>
      <p:font typeface="Questrial"/>
      <p:regular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font" Target="fonts/Questrial-regular.fntdata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hyperlink" Target="http://www.cs.odu.edu/~hany/teaching/cs495-f12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0.png"/><Relationship Id="rId4" Type="http://schemas.openxmlformats.org/officeDocument/2006/relationships/image" Target="../media/image02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0.png"/><Relationship Id="rId4" Type="http://schemas.openxmlformats.org/officeDocument/2006/relationships/hyperlink" Target="http://www.youtube.com/watch?v=lbIqL-lN1B4&amp;feature=player_detailpage" TargetMode="External"/><Relationship Id="rId5" Type="http://schemas.openxmlformats.org/officeDocument/2006/relationships/image" Target="../media/image0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0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0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0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0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0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0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0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0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0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0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0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00.png"/><Relationship Id="rId4" Type="http://schemas.openxmlformats.org/officeDocument/2006/relationships/hyperlink" Target="http://www.cs.odu.edu/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00.png"/><Relationship Id="rId4" Type="http://schemas.openxmlformats.org/officeDocument/2006/relationships/hyperlink" Target="http://python.org/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00.png"/><Relationship Id="rId4" Type="http://schemas.openxmlformats.org/officeDocument/2006/relationships/hyperlink" Target="http://www.pythonforbeginners.com/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00.png"/><Relationship Id="rId4" Type="http://schemas.openxmlformats.org/officeDocument/2006/relationships/hyperlink" Target="http://www.pythonforbeginners.com/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00.png"/><Relationship Id="rId4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00.png"/><Relationship Id="rId4" Type="http://schemas.openxmlformats.org/officeDocument/2006/relationships/hyperlink" Target="http://www.pythonforbeginners.com/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00.png"/><Relationship Id="rId4" Type="http://schemas.openxmlformats.org/officeDocument/2006/relationships/hyperlink" Target="http://www.reddit.com/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00.png"/><Relationship Id="rId4" Type="http://schemas.openxmlformats.org/officeDocument/2006/relationships/hyperlink" Target="http://introtopython.org/" TargetMode="External"/><Relationship Id="rId11" Type="http://schemas.openxmlformats.org/officeDocument/2006/relationships/hyperlink" Target="http://www.pythonforbeginners.com/python-on-the-web/beautifulsoup-4-python/" TargetMode="External"/><Relationship Id="rId10" Type="http://schemas.openxmlformats.org/officeDocument/2006/relationships/hyperlink" Target="http://www.pythonforbeginners.com/python-on-the-web/how-to-use-urllib2-in-python/" TargetMode="External"/><Relationship Id="rId9" Type="http://schemas.openxmlformats.org/officeDocument/2006/relationships/hyperlink" Target="http://www-cs-faculty.stanford.edu/~nick/python-in-one-easy-lesson/" TargetMode="External"/><Relationship Id="rId5" Type="http://schemas.openxmlformats.org/officeDocument/2006/relationships/hyperlink" Target="http://www.cs.cornell.edu/courses/cs1110/2012fa/" TargetMode="External"/><Relationship Id="rId6" Type="http://schemas.openxmlformats.org/officeDocument/2006/relationships/hyperlink" Target="http://ocw.mit.edu/courses/electrical-engineering-and-computer-science/6-189-a-gentle-introduction-to-programming-using-python-january-iap-2011/lectures/" TargetMode="External"/><Relationship Id="rId7" Type="http://schemas.openxmlformats.org/officeDocument/2006/relationships/hyperlink" Target="http://courses.cms.caltech.edu/cs11/material/python/index.html" TargetMode="External"/><Relationship Id="rId8" Type="http://schemas.openxmlformats.org/officeDocument/2006/relationships/hyperlink" Target="http://www.cs.cornell.edu/courses/cs2043/2012sp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ctrTitle"/>
          </p:nvPr>
        </p:nvSpPr>
        <p:spPr>
          <a:xfrm>
            <a:off x="538112" y="352875"/>
            <a:ext cx="8077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9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 Science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371600" y="3952262"/>
            <a:ext cx="6400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</a:p>
          <a:p>
            <a:pPr indent="0" lvl="0" marL="0" marR="0" rtl="0"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</a:p>
        </p:txBody>
      </p:sp>
      <p:sp>
        <p:nvSpPr>
          <p:cNvPr id="87" name="Shape 87"/>
          <p:cNvSpPr/>
          <p:nvPr/>
        </p:nvSpPr>
        <p:spPr>
          <a:xfrm>
            <a:off x="3702830" y="1876873"/>
            <a:ext cx="1747799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Lecture 2</a:t>
            </a:r>
          </a:p>
        </p:txBody>
      </p:sp>
      <p:sp>
        <p:nvSpPr>
          <p:cNvPr id="88" name="Shape 88"/>
          <p:cNvSpPr/>
          <p:nvPr/>
        </p:nvSpPr>
        <p:spPr>
          <a:xfrm>
            <a:off x="2958750" y="3301475"/>
            <a:ext cx="3226500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 432/532 Spring 2017</a:t>
            </a:r>
          </a:p>
        </p:txBody>
      </p:sp>
      <p:sp>
        <p:nvSpPr>
          <p:cNvPr id="89" name="Shape 89"/>
          <p:cNvSpPr/>
          <p:nvPr/>
        </p:nvSpPr>
        <p:spPr>
          <a:xfrm>
            <a:off x="2442525" y="6101850"/>
            <a:ext cx="46958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Originally prepared by </a:t>
            </a: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Hany SalahEldeen Khalil</a:t>
            </a:r>
          </a:p>
        </p:txBody>
      </p:sp>
      <p:sp>
        <p:nvSpPr>
          <p:cNvPr id="90" name="Shape 90"/>
          <p:cNvSpPr/>
          <p:nvPr/>
        </p:nvSpPr>
        <p:spPr>
          <a:xfrm>
            <a:off x="3672375" y="2650675"/>
            <a:ext cx="1808700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01/19/2017</a:t>
            </a:r>
          </a:p>
        </p:txBody>
      </p:sp>
      <p:sp>
        <p:nvSpPr>
          <p:cNvPr id="91" name="Shape 91"/>
          <p:cNvSpPr/>
          <p:nvPr/>
        </p:nvSpPr>
        <p:spPr>
          <a:xfrm>
            <a:off x="2762624" y="5284375"/>
            <a:ext cx="36282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Sawood Alam &lt;salam@cs.odu.edu&gt;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85800" y="1447800"/>
            <a:ext cx="7772400" cy="2819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Hello World!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85800" y="1447800"/>
            <a:ext cx="7772400" cy="288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[user@host ~]$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Python 2.6.5 (r265:79063, Jan 21 2011, 12:09:23)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[GCC 4.4.4 20100726 (Red Hat 4.4.4-13)] on linux2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"help", "copyright", "credits" or "license" for more information.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85800" y="4687432"/>
            <a:ext cx="7772400" cy="112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85800" y="4706030"/>
            <a:ext cx="7772400" cy="9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 print "hello world"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hello world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Simple Data</a:t>
            </a:r>
            <a:r>
              <a:rPr b="1" lang="en-US">
                <a:solidFill>
                  <a:schemeClr val="dk2"/>
                </a:solidFill>
              </a:rPr>
              <a:t> 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85800" y="1447800"/>
            <a:ext cx="7772400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Integer: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Float: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87.23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"abc", 'abc'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Boolean: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False, 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Simple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String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57200" y="1447799"/>
            <a:ext cx="8566617" cy="403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"Python" + "Rocks" → "PythonRocks"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Repetition: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 * 2		 → "PythonPython"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Slicing: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"Python"[2:3]		 → "th"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Size: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len("Python")		 → 6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Index: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"Python"[2]			 → 't'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Search: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"x" in "Python"		 → False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Comparison: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 &lt; "ZOO"	 → True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(lexicographically)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13400" y="1295400"/>
            <a:ext cx="8044800" cy="50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equivalent of array or vector in c++.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[0, 1, 2, 3, 4]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pre-populated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of size 5.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[ ]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X.append(5)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becomes [0, 1, 2, 3, 4, 5]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len(X)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the length of X which is 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85800" y="1447800"/>
            <a:ext cx="8153399" cy="4462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[0,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1, 2, 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[1]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[5][1]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mylist[1:3]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mylist[:2]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5800" y="1447800"/>
            <a:ext cx="8153399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'a', "hello", 1, 2, ['b', 'c', 'd']]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mylist[3:]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['b', 'c', 'd']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mylist.remove(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</a:t>
            </a:r>
          </a:p>
          <a:p>
            <a:pPr indent="0" lvl="1" marL="457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"hello", 1, 2, ['b', 'c', 'd']]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80525" y="1447800"/>
            <a:ext cx="87432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→ Reverse elements in list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Add element to end of list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	→ Sort elements in list ascending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→ Find first occurrence of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	→ Removes last element in list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Tuple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24825" y="1447800"/>
            <a:ext cx="8496899" cy="255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(0, 1, 2, 3, 4)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pre-populated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of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 5.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X[3]     → prints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type="ctrTitle"/>
          </p:nvPr>
        </p:nvSpPr>
        <p:spPr>
          <a:xfrm>
            <a:off x="110724" y="76200"/>
            <a:ext cx="8895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T</a:t>
            </a:r>
            <a:r>
              <a:rPr b="1" lang="en-US">
                <a:solidFill>
                  <a:schemeClr val="dk2"/>
                </a:solidFill>
              </a:rPr>
              <a:t>uple vs. List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85800" y="1447800"/>
            <a:ext cx="77724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are mutable, tuples are immutable.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can be resized, tuples can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are slightly faster than lists.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Dictionary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85800" y="1447800"/>
            <a:ext cx="7772400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indexed by a string.</a:t>
            </a:r>
          </a:p>
          <a:p>
            <a:pPr indent="-45720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Denoted by { }</a:t>
            </a: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90,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25 }</a:t>
            </a: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</a:t>
            </a: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</a:p>
          <a:p>
            <a:pPr lvl="1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75</a:t>
            </a: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.keys())</a:t>
            </a: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Original Lectures</a:t>
            </a:r>
          </a:p>
        </p:txBody>
      </p:sp>
      <p:sp>
        <p:nvSpPr>
          <p:cNvPr id="98" name="Shape 98"/>
          <p:cNvSpPr/>
          <p:nvPr/>
        </p:nvSpPr>
        <p:spPr>
          <a:xfrm>
            <a:off x="313650" y="2688750"/>
            <a:ext cx="8516700" cy="148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495 Python and Web Mining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http://www.cs.odu.edu/~hany/teaching/cs495-f12/</a:t>
            </a:r>
          </a:p>
        </p:txBody>
      </p:sp>
      <p:sp>
        <p:nvSpPr>
          <p:cNvPr id="99" name="Shape 99"/>
          <p:cNvSpPr/>
          <p:nvPr/>
        </p:nvSpPr>
        <p:spPr>
          <a:xfrm>
            <a:off x="2853000" y="4987150"/>
            <a:ext cx="34380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Hany SalahEldeen Khalil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  <a:r>
              <a:rPr b="1" lang="en-US">
                <a:solidFill>
                  <a:schemeClr val="dk2"/>
                </a:solidFill>
              </a:rPr>
              <a:t>: Dictionary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80525" y="1447800"/>
            <a:ext cx="8636999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 = {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12,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7}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ict.has_key(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→ False  (To check if the dictionary has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key)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ict.keys()     (Gets a list of all keys)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ict.values()  (Gets a list of all values)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ict.items()   (Gets a list of all key-value pairs)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ict[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14   → Assignment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85800" y="1447800"/>
            <a:ext cx="7772400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an object.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declare.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assign.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strongly typed.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= reference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  &gt;&gt;&gt; X = [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0" lvl="3" marL="13716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Y = X</a:t>
            </a:r>
          </a:p>
          <a:p>
            <a:pPr indent="0" lvl="3" marL="13716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Y.append(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3" marL="13716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X)</a:t>
            </a:r>
          </a:p>
          <a:p>
            <a:pPr indent="0" lvl="3" marL="13716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/ Output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5800" y="1447800"/>
            <a:ext cx="77724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Message: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Message: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number: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number: 3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/ Output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85800" y="1447800"/>
            <a:ext cx="7772400" cy="2739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evaluation: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3+4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3+4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1" lang="en-US">
                <a:solidFill>
                  <a:schemeClr val="dk2"/>
                </a:solidFill>
              </a:rPr>
              <a:t>: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chemeClr val="dk2"/>
                </a:solidFill>
              </a:rPr>
              <a:t>Read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85800" y="1447800"/>
            <a:ext cx="7772400" cy="33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open(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input_file.txt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line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.readline()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.close()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272144" y="234834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6" name="Shape 266"/>
          <p:cNvSpPr txBox="1"/>
          <p:nvPr/>
        </p:nvSpPr>
        <p:spPr>
          <a:xfrm>
            <a:off x="1636375" y="2514600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handle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405744" y="2362199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8" name="Shape 268"/>
          <p:cNvSpPr txBox="1"/>
          <p:nvPr/>
        </p:nvSpPr>
        <p:spPr>
          <a:xfrm>
            <a:off x="3505200" y="2528455"/>
            <a:ext cx="175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file</a:t>
            </a:r>
          </a:p>
        </p:txBody>
      </p:sp>
      <p:cxnSp>
        <p:nvCxnSpPr>
          <p:cNvPr id="269" name="Shape 269"/>
          <p:cNvCxnSpPr/>
          <p:nvPr/>
        </p:nvCxnSpPr>
        <p:spPr>
          <a:xfrm rot="10800000">
            <a:off x="6005944" y="2360075"/>
            <a:ext cx="0" cy="23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0" name="Shape 270"/>
          <p:cNvSpPr txBox="1"/>
          <p:nvPr/>
        </p:nvSpPr>
        <p:spPr>
          <a:xfrm>
            <a:off x="5731725" y="2526275"/>
            <a:ext cx="7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cxnSp>
        <p:nvCxnSpPr>
          <p:cNvPr id="271" name="Shape 271"/>
          <p:cNvCxnSpPr/>
          <p:nvPr/>
        </p:nvCxnSpPr>
        <p:spPr>
          <a:xfrm rot="10800000">
            <a:off x="4100944" y="321425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2" name="Shape 272"/>
          <p:cNvSpPr txBox="1"/>
          <p:nvPr/>
        </p:nvSpPr>
        <p:spPr>
          <a:xfrm>
            <a:off x="3048000" y="3380510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one line at a time</a:t>
            </a:r>
          </a:p>
        </p:txBody>
      </p:sp>
      <p:cxnSp>
        <p:nvCxnSpPr>
          <p:cNvPr id="273" name="Shape 273"/>
          <p:cNvCxnSpPr/>
          <p:nvPr/>
        </p:nvCxnSpPr>
        <p:spPr>
          <a:xfrm rot="10800000">
            <a:off x="2805544" y="405245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4" name="Shape 274"/>
          <p:cNvSpPr txBox="1"/>
          <p:nvPr/>
        </p:nvSpPr>
        <p:spPr>
          <a:xfrm>
            <a:off x="1752600" y="421871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this file and close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File: Write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85800" y="1447800"/>
            <a:ext cx="7772400" cy="2739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open 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output_file.txt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line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.write(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how are you?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.close()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>
            <a:off x="2272144" y="234834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83" name="Shape 283"/>
          <p:cNvCxnSpPr/>
          <p:nvPr/>
        </p:nvCxnSpPr>
        <p:spPr>
          <a:xfrm rot="10800000">
            <a:off x="4405744" y="2362199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4" name="Shape 284"/>
          <p:cNvSpPr txBox="1"/>
          <p:nvPr/>
        </p:nvSpPr>
        <p:spPr>
          <a:xfrm>
            <a:off x="3352800" y="2528455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file</a:t>
            </a:r>
          </a:p>
        </p:txBody>
      </p:sp>
      <p:cxnSp>
        <p:nvCxnSpPr>
          <p:cNvPr id="285" name="Shape 285"/>
          <p:cNvCxnSpPr/>
          <p:nvPr/>
        </p:nvCxnSpPr>
        <p:spPr>
          <a:xfrm rot="10800000">
            <a:off x="5015344" y="3214317"/>
            <a:ext cx="0" cy="23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6" name="Shape 286"/>
          <p:cNvSpPr txBox="1"/>
          <p:nvPr/>
        </p:nvSpPr>
        <p:spPr>
          <a:xfrm>
            <a:off x="3962400" y="3380500"/>
            <a:ext cx="255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string to the file</a:t>
            </a:r>
          </a:p>
        </p:txBody>
      </p:sp>
      <p:cxnSp>
        <p:nvCxnSpPr>
          <p:cNvPr id="287" name="Shape 287"/>
          <p:cNvCxnSpPr/>
          <p:nvPr/>
        </p:nvCxnSpPr>
        <p:spPr>
          <a:xfrm rot="10800000">
            <a:off x="2805544" y="4052455"/>
            <a:ext cx="0" cy="23976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8" name="Shape 288"/>
          <p:cNvSpPr txBox="1"/>
          <p:nvPr/>
        </p:nvSpPr>
        <p:spPr>
          <a:xfrm>
            <a:off x="1752600" y="421871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this file and close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636375" y="2514600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handle</a:t>
            </a:r>
          </a:p>
        </p:txBody>
      </p:sp>
      <p:cxnSp>
        <p:nvCxnSpPr>
          <p:cNvPr id="290" name="Shape 290"/>
          <p:cNvCxnSpPr/>
          <p:nvPr/>
        </p:nvCxnSpPr>
        <p:spPr>
          <a:xfrm rot="10800000">
            <a:off x="6386944" y="2360075"/>
            <a:ext cx="0" cy="23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91" name="Shape 291"/>
          <p:cNvSpPr txBox="1"/>
          <p:nvPr/>
        </p:nvSpPr>
        <p:spPr>
          <a:xfrm>
            <a:off x="6112725" y="2526275"/>
            <a:ext cx="7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85800" y="1447800"/>
            <a:ext cx="7772400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Conditions: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else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elif / else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in file iterations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85800" y="1447800"/>
            <a:ext cx="8077199" cy="409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condition must be terminated with a colon ":"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the loop is the following indented section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 == 100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scored a hundred!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 &gt; 80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an awesome student!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and study!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while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85800" y="1447800"/>
            <a:ext cx="8077199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i =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&lt; 10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print(i)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i = i + 1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rgbClr val="FF0000"/>
              </a:buClr>
              <a:buSzPct val="2500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forget the </a:t>
            </a: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at the end of the condition line!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for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85800" y="1447800"/>
            <a:ext cx="8077199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in range(10)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print(i)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['hany', 'john', 'smith', 'aly', 'max']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print(name)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rgbClr val="FF0000"/>
              </a:buClr>
              <a:buSzPct val="2500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forget the </a:t>
            </a: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at the end of the condition line!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Lecture Outline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85800" y="1447800"/>
            <a:ext cx="7772400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Programming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learn how to: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in Python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high quality code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numerous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libraries and APIs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9485" t="0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Loops: Inside vs. Outside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24000" y="1447800"/>
            <a:ext cx="4196700" cy="4093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for i in range(3):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print("Iteration {}".format(i))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print("Done!")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99999"/>
                </a:solidFill>
              </a:rPr>
              <a:t>Iteration 0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99999"/>
                </a:solidFill>
              </a:rPr>
              <a:t>Done!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99999"/>
                </a:solidFill>
              </a:rPr>
              <a:t>Iteration 1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99999"/>
                </a:solidFill>
              </a:rPr>
              <a:t>Done!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999999"/>
                </a:solidFill>
              </a:rPr>
              <a:t>Iteration 2</a:t>
            </a:r>
          </a:p>
          <a:p>
            <a:pPr indent="-69850" lvl="0" marL="0" marR="0" rtl="0" algn="l">
              <a:spcBef>
                <a:spcPts val="0"/>
              </a:spcBef>
              <a:buSzPct val="45833"/>
              <a:buNone/>
            </a:pPr>
            <a:r>
              <a:rPr lang="en-US" sz="2400">
                <a:solidFill>
                  <a:srgbClr val="999999"/>
                </a:solidFill>
              </a:rPr>
              <a:t>Done!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667400" y="1447800"/>
            <a:ext cx="4196700" cy="4093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45833"/>
              <a:buNone/>
            </a:pPr>
            <a:r>
              <a:rPr lang="en-US" sz="2400"/>
              <a:t>for i in range(3):</a:t>
            </a:r>
          </a:p>
          <a:p>
            <a:pPr indent="-69850" lvl="0" marL="0" marR="0" rtl="0" algn="l">
              <a:spcBef>
                <a:spcPts val="0"/>
              </a:spcBef>
              <a:buSzPct val="45833"/>
              <a:buNone/>
            </a:pPr>
            <a:r>
              <a:rPr lang="en-US" sz="2400"/>
              <a:t>    print("Iteration {}".format(i))</a:t>
            </a:r>
          </a:p>
          <a:p>
            <a:pPr indent="-69850" lvl="0" marL="0" marR="0" rtl="0" algn="l">
              <a:spcBef>
                <a:spcPts val="0"/>
              </a:spcBef>
              <a:buSzPct val="45833"/>
              <a:buNone/>
            </a:pPr>
            <a:r>
              <a:rPr lang="en-US" sz="2400"/>
              <a:t>print("Done!")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69850" lvl="0" marL="0" marR="0" rtl="0" algn="l">
              <a:spcBef>
                <a:spcPts val="0"/>
              </a:spcBef>
              <a:buSzPct val="45833"/>
              <a:buNone/>
            </a:pPr>
            <a:r>
              <a:rPr lang="en-US" sz="2400">
                <a:solidFill>
                  <a:srgbClr val="999999"/>
                </a:solidFill>
              </a:rPr>
              <a:t>Iteration 0</a:t>
            </a:r>
          </a:p>
          <a:p>
            <a:pPr indent="-69850" lvl="0" marL="0" marR="0" rtl="0" algn="l">
              <a:spcBef>
                <a:spcPts val="0"/>
              </a:spcBef>
              <a:buSzPct val="45833"/>
              <a:buNone/>
            </a:pPr>
            <a:r>
              <a:rPr lang="en-US" sz="2400">
                <a:solidFill>
                  <a:srgbClr val="999999"/>
                </a:solidFill>
              </a:rPr>
              <a:t>Iteration 1</a:t>
            </a:r>
          </a:p>
          <a:p>
            <a:pPr indent="-69850" lvl="0" marL="0" marR="0" rtl="0" algn="l">
              <a:spcBef>
                <a:spcPts val="0"/>
              </a:spcBef>
              <a:buSzPct val="45833"/>
              <a:buNone/>
            </a:pPr>
            <a:r>
              <a:rPr lang="en-US" sz="2400">
                <a:solidFill>
                  <a:srgbClr val="999999"/>
                </a:solidFill>
              </a:rPr>
              <a:t>Iteration 2</a:t>
            </a:r>
          </a:p>
          <a:p>
            <a:pPr indent="-69850" lvl="0" marL="0" marR="0" rtl="0" algn="l">
              <a:spcBef>
                <a:spcPts val="0"/>
              </a:spcBef>
              <a:buSzPct val="45833"/>
              <a:buNone/>
            </a:pPr>
            <a:r>
              <a:rPr lang="en-US" sz="2400">
                <a:solidFill>
                  <a:srgbClr val="999999"/>
                </a:solidFill>
              </a:rPr>
              <a:t>Done!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f</a:t>
            </a:r>
            <a:r>
              <a:rPr b="1" lang="en-US">
                <a:solidFill>
                  <a:schemeClr val="dk2"/>
                </a:solidFill>
              </a:rPr>
              <a:t>or in File Iterations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85800" y="1447800"/>
            <a:ext cx="807719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f = open ("my_ file.txt", "r")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in f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print(line)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pass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85800" y="1447800"/>
            <a:ext cx="8077199" cy="50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do nothing</a:t>
            </a:r>
          </a:p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&gt; 80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less than 80!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b="0" l="0" r="9485" t="0"/>
          <a:stretch/>
        </p:blipFill>
        <p:spPr>
          <a:xfrm>
            <a:off x="8042564" y="5715000"/>
            <a:ext cx="10574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>
            <p:ph type="ctrTitle"/>
          </p:nvPr>
        </p:nvSpPr>
        <p:spPr>
          <a:xfrm>
            <a:off x="457200" y="76200"/>
            <a:ext cx="82802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break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85800" y="1447800"/>
            <a:ext cx="8077199" cy="50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loop</a:t>
            </a:r>
          </a:p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==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name)</a:t>
            </a:r>
          </a:p>
          <a:p>
            <a:pPr indent="0" lvl="3" marL="91440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9144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→This will print all names before “aly”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continue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85800" y="1447800"/>
            <a:ext cx="8077199" cy="347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skip this iteration of the loop</a:t>
            </a:r>
          </a:p>
          <a:p>
            <a:pPr indent="-342900" lvl="1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==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name)</a:t>
            </a:r>
          </a:p>
          <a:p>
            <a:pPr indent="0" lvl="3" marL="9144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→This will print all names except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533400" y="1981200"/>
            <a:ext cx="8414216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let’s dig some more into </a:t>
            </a:r>
            <a:r>
              <a:rPr b="1" i="1" lang="en-US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77850" y="1066800"/>
            <a:ext cx="88284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you have learned how to write regular small code in python.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finding the biggest number in a list: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mylist: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{}</a:t>
            </a:r>
            <a:r>
              <a:rPr lang="en-US" sz="2800">
                <a:solidFill>
                  <a:schemeClr val="dk1"/>
                </a:solidFill>
              </a:rPr>
              <a:t>".format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85800" y="1066800"/>
            <a:ext cx="77724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 if the code is a bit more complicated and long?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the code as one blob is bad!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read and comprehend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debug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Non-reusable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600200" y="1917917"/>
            <a:ext cx="67818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my_funtion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 stuff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85800" y="3733800"/>
            <a:ext cx="2286000" cy="182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main program</a:t>
            </a:r>
          </a:p>
        </p:txBody>
      </p:sp>
      <p:sp>
        <p:nvSpPr>
          <p:cNvPr id="384" name="Shape 384"/>
          <p:cNvSpPr/>
          <p:nvPr/>
        </p:nvSpPr>
        <p:spPr>
          <a:xfrm>
            <a:off x="5791200" y="3733800"/>
            <a:ext cx="2251363" cy="182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Magic box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2971800" y="4191000"/>
            <a:ext cx="2819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2971799" y="5105400"/>
            <a:ext cx="2819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87" name="Shape 387"/>
          <p:cNvSpPr txBox="1"/>
          <p:nvPr/>
        </p:nvSpPr>
        <p:spPr>
          <a:xfrm>
            <a:off x="3200400" y="3733800"/>
            <a:ext cx="213359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parameters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work with….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352800" y="5193267"/>
            <a:ext cx="2133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results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02675" y="1066800"/>
            <a:ext cx="8629800" cy="224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our example: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getMaxNumber(mylist)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{}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>
                <a:solidFill>
                  <a:schemeClr val="dk1"/>
                </a:solidFill>
              </a:rPr>
              <a:t>.format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ctrTitle"/>
          </p:nvPr>
        </p:nvSpPr>
        <p:spPr>
          <a:xfrm>
            <a:off x="325583" y="1752600"/>
            <a:ext cx="8280344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8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62200" y="3810000"/>
            <a:ext cx="5410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Taming the beast!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Shape 40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685800" y="1066800"/>
            <a:ext cx="7772400" cy="4401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you can make the function getMaxNumber as you wish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list_x: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maxnum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b="0" l="0" r="9485" t="0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Testing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210175" y="1066800"/>
            <a:ext cx="5700900" cy="5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def getMaxNumber(list_x):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"""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Returns the maximum number from the supplied list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getMaxNumber([4, 7, 2, 5])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7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getMaxNumber([-3, 9, 2])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9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getMaxNumber([-3, -7, -1])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-1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8761D"/>
                </a:solidFill>
              </a:rPr>
              <a:t>    """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maxnum = 0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for num in list_x: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    if (num&gt;maxnum):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        maxnum = num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return maxnum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if __name__ == '__main__':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import doctest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doctest.testmod()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2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0" r="9485" t="0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Testing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210175" y="1066800"/>
            <a:ext cx="5700900" cy="5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/>
              <a:t>def getMaxNumber(list_x):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"""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Returns the maximum number from the supplied list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getMaxNumber([4, 7, 2, 5])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7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getMaxNumber([-3, 9, 2])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9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&gt;&gt;&gt; getMaxNumber([-3, -7, -1])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-1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rgbClr val="38761D"/>
                </a:solidFill>
              </a:rPr>
              <a:t>    """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/>
              <a:t>    maxnum = 0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/>
              <a:t>    for num in list_x: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/>
              <a:t>        if (num&gt;maxnum):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/>
              <a:t>            maxnum = num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/>
              <a:t>    return maxnum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/>
              <a:t>if __name__ == '__main__':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/>
              <a:t>    import doctest</a:t>
            </a:r>
          </a:p>
          <a:p>
            <a:pPr indent="-69850" lvl="0" marL="0" marR="0" rtl="0" algn="l">
              <a:spcBef>
                <a:spcPts val="0"/>
              </a:spcBef>
              <a:buSzPct val="61111"/>
              <a:buNone/>
            </a:pPr>
            <a:r>
              <a:rPr lang="en-US" sz="1800"/>
              <a:t>    doctest.testmod()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2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7" name="Shape 417"/>
          <p:cNvSpPr txBox="1"/>
          <p:nvPr/>
        </p:nvSpPr>
        <p:spPr>
          <a:xfrm>
            <a:off x="3894775" y="2769425"/>
            <a:ext cx="5069100" cy="2892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$ python max_num.py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**********************************************************************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File "</a:t>
            </a:r>
            <a:r>
              <a:rPr lang="en-US">
                <a:solidFill>
                  <a:schemeClr val="dk1"/>
                </a:solidFill>
              </a:rPr>
              <a:t>max_num</a:t>
            </a:r>
            <a:r>
              <a:rPr lang="en-US"/>
              <a:t>.py", line 8, in __main__.getMaxNumber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Failed 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getMaxNumber([-3, -7, -1])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Expected: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-1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Got: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**********************************************************************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1 items had failures: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1 of   3 in __main__.getMaxNumber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***Test Failed*** 1 failures.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685800" y="1066800"/>
            <a:ext cx="7772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Or…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max(list_x)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arkanddove.com/rome.gif" id="425" name="Shape 4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141782"/>
            <a:ext cx="5088080" cy="314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685800" y="1066800"/>
            <a:ext cx="77724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arguments are passed by value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are local unless specified as global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have several arguments or none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return several results or none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57200" y="1066800"/>
            <a:ext cx="8280299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arguments are passed by value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are local unless specified as global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have several arguments or none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return several results or none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AWESOME!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685800" y="1066800"/>
            <a:ext cx="7772400" cy="569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returning several values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getMaxNumberAndIndex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index = -1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0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list_x 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index = i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i + 1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index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44300" y="1066800"/>
            <a:ext cx="9099600" cy="267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call it like this: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getMaxNumberAndIndex(mylist)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800">
                <a:solidFill>
                  <a:schemeClr val="dk1"/>
                </a:solidFill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{}</a:t>
            </a:r>
            <a:r>
              <a:rPr lang="en-US" sz="2800">
                <a:solidFill>
                  <a:schemeClr val="dk1"/>
                </a:solidFill>
              </a:rPr>
              <a:t>".format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800">
                <a:solidFill>
                  <a:schemeClr val="dk1"/>
                </a:solidFill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800">
                <a:solidFill>
                  <a:schemeClr val="dk1"/>
                </a:solidFill>
              </a:rPr>
              <a:t>’s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is: {}</a:t>
            </a:r>
            <a:r>
              <a:rPr lang="en-US" sz="2800">
                <a:solidFill>
                  <a:schemeClr val="dk1"/>
                </a:solidFill>
              </a:rPr>
              <a:t>".format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 b="0" l="0" r="9485" t="0"/>
          <a:stretch/>
        </p:blipFill>
        <p:spPr>
          <a:xfrm>
            <a:off x="8042564" y="5715000"/>
            <a:ext cx="10574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>
            <p:ph type="ctrTitle"/>
          </p:nvPr>
        </p:nvSpPr>
        <p:spPr>
          <a:xfrm>
            <a:off x="457200" y="76200"/>
            <a:ext cx="82802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Class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191925" y="952300"/>
            <a:ext cx="8784600" cy="58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count = 0								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class variable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__init__(self, name):			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Initializer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self.name = name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self.grade = None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Student.count += 1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updateGrade(self, grade):	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Instance method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self.grade = grade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__name__ == "__main__":		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Execute only if script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 = Student("John Doe")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s.updateGrade("A+")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s.grade								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#=&gt; "A+"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Student.count						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#=&gt; 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685800" y="1231879"/>
            <a:ext cx="77724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Programmers have a terrible short term memory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85800" y="1447800"/>
            <a:ext cx="77724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an open source programming language.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and Interpreted.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 than C/C++ but with the difference in speed is negligible for most applications.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in the late 1980s.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685800" y="1231879"/>
            <a:ext cx="7772400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Programmers have a terrible short term memory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have to learn to live with it!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Shape 47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685800" y="1231879"/>
            <a:ext cx="82296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 that we need to write clean readable code with a lot of comments.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Shape 48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685800" y="1231879"/>
            <a:ext cx="8229600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 that we need to write clean readable code with a lot of comments.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the narrator of your own code, so make it interesting!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Morgan freeman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http://www.youtube.com/watch?v=lbIqL-lN1B4&amp;feature=player_detailpage#t=77s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3020290"/>
            <a:ext cx="3775364" cy="251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85800" y="826800"/>
            <a:ext cx="8229600" cy="52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92857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start with a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end at the end of the line.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The function getMaxNumberAndIndex will be called next to retrieve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the biggest number in list </a:t>
            </a:r>
            <a:r>
              <a:rPr lang="en-US" sz="2800">
                <a:solidFill>
                  <a:srgbClr val="FF0000"/>
                </a:solidFill>
              </a:rPr>
              <a:t>"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mylist</a:t>
            </a:r>
            <a:r>
              <a:rPr lang="en-US" sz="2800">
                <a:solidFill>
                  <a:srgbClr val="FF0000"/>
                </a:solidFill>
              </a:rPr>
              <a:t>"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the index of that number.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lang="en-US" sz="2800">
                <a:solidFill>
                  <a:schemeClr val="dk1"/>
                </a:solidFill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getMaxNumberAndIndex(mylist)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800">
                <a:solidFill>
                  <a:schemeClr val="dk1"/>
                </a:solidFill>
              </a:rPr>
              <a:t>’s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Python Files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files end with  "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.py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execute a python file you write: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python myprogram.py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Python Files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509375" y="1231875"/>
            <a:ext cx="84060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the file “a script”, set the file permission to be executable and add this shebang in the beginning: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#!/usr/bin/python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better yet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#!/usr/bin/env python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Shape 511"/>
          <p:cNvCxnSpPr/>
          <p:nvPr/>
        </p:nvCxnSpPr>
        <p:spPr>
          <a:xfrm rot="10800000">
            <a:off x="3810000" y="2819400"/>
            <a:ext cx="1371599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12" name="Shape 512"/>
          <p:cNvSpPr txBox="1"/>
          <p:nvPr/>
        </p:nvSpPr>
        <p:spPr>
          <a:xfrm>
            <a:off x="5145350" y="2590800"/>
            <a:ext cx="345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path to Python installation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on the </a:t>
            </a:r>
            <a:r>
              <a:rPr b="1" lang="en-US" sz="3959">
                <a:solidFill>
                  <a:schemeClr val="dk2"/>
                </a:solidFill>
              </a:rPr>
              <a:t>S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houlders of </a:t>
            </a:r>
            <a:r>
              <a:rPr b="1" lang="en-US" sz="3959">
                <a:solidFill>
                  <a:schemeClr val="dk2"/>
                </a:solidFill>
              </a:rPr>
              <a:t>G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iants!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685800" y="1231879"/>
            <a:ext cx="82296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have to reinvent the wheel…..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someone has already done it better!</a:t>
            </a:r>
          </a:p>
        </p:txBody>
      </p:sp>
      <p:pic>
        <p:nvPicPr>
          <p:cNvPr descr="http://noteandpoint.com/presimages/bsg-full.jpg" id="520" name="Shape 520"/>
          <p:cNvPicPr preferRelativeResize="0"/>
          <p:nvPr/>
        </p:nvPicPr>
        <p:blipFill rotWithShape="1">
          <a:blip r:embed="rId4">
            <a:alphaModFix/>
          </a:blip>
          <a:srcRect b="10637" l="0" r="0" t="0"/>
          <a:stretch/>
        </p:blipFill>
        <p:spPr>
          <a:xfrm>
            <a:off x="1828800" y="2364544"/>
            <a:ext cx="5943599" cy="39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Shape 52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say you have this awesome idea for a program, will you spend all your time trying to figure out the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 root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it could be implemented and utilized?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Shape 53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say you have this awesome idea for a program, will you spend all your time trying to figure out the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 root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it could be implemented and utilized?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895600" y="2895600"/>
            <a:ext cx="3886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1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Shape 54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685800" y="1231879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just call the math library that has the perfect implementation of square root.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import math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x = math.sqrt(9.0)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from math import sqrt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x = sqrt(9.0)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Python?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85800" y="1447800"/>
            <a:ext cx="7772400" cy="5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scripting language.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in development and prototyping.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in testing functionality.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Pluggable to other C/C++/Java code.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hundreds of libraries.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convert variable types.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easy to read as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white space is part of the syntax!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Shape 54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317425" y="1231875"/>
            <a:ext cx="87825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import all functions in a library we use the wildcard: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from string import *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careful upon importing "from" several files, there might be two modules named the same in different libraries.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Shape 55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b="1" lang="en-US">
                <a:solidFill>
                  <a:schemeClr val="dk2"/>
                </a:solidFill>
              </a:rPr>
              <a:t>P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rograms are </a:t>
            </a:r>
            <a:r>
              <a:rPr b="1" lang="en-US">
                <a:solidFill>
                  <a:schemeClr val="dk2"/>
                </a:solidFill>
              </a:rPr>
              <a:t>Y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b="1" lang="en-US">
                <a:solidFill>
                  <a:schemeClr val="dk2"/>
                </a:solidFill>
              </a:rPr>
              <a:t>B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utlers!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Batman! Your programs are your Alfreds!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 them work: </a:t>
            </a: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5919" y="1714500"/>
            <a:ext cx="3688079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Command-Line Arguments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the command line arguments: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import sys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arguments are in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sys.argv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Shape 56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>
            <p:ph type="ctrTitle"/>
          </p:nvPr>
        </p:nvSpPr>
        <p:spPr>
          <a:xfrm>
            <a:off x="155325" y="152400"/>
            <a:ext cx="88361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lang="en-US" sz="3959">
                <a:solidFill>
                  <a:schemeClr val="dk2"/>
                </a:solidFill>
              </a:rPr>
              <a:t>H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appens </a:t>
            </a:r>
            <a:r>
              <a:rPr b="1" lang="en-US" sz="3959">
                <a:solidFill>
                  <a:schemeClr val="dk2"/>
                </a:solidFill>
              </a:rPr>
              <a:t>W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hen </a:t>
            </a:r>
            <a:r>
              <a:rPr b="1" lang="en-US" sz="3959">
                <a:solidFill>
                  <a:schemeClr val="dk2"/>
                </a:solidFill>
              </a:rPr>
              <a:t>Y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b="1" lang="en-US" sz="3959">
                <a:solidFill>
                  <a:schemeClr val="dk2"/>
                </a:solidFill>
              </a:rPr>
              <a:t>P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rogram </a:t>
            </a:r>
            <a:r>
              <a:rPr b="1" lang="en-US" sz="3959">
                <a:solidFill>
                  <a:schemeClr val="dk2"/>
                </a:solidFill>
              </a:rPr>
              <a:t>G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oes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533400" y="2813208"/>
            <a:ext cx="84582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Kabooom!?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Shape 57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685800" y="1231879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 What if the user wrote 0?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685800" y="1231879"/>
            <a:ext cx="8229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 Error! Divide by Zero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Shape 590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685800" y="1231879"/>
            <a:ext cx="8229600" cy="3847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Error! Divide by Zero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Remember: User input is evil!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Shape 59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685800" y="1231879"/>
            <a:ext cx="8229600" cy="347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just say: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something wrong happens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"Something wrong happened, please check it!"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685800" y="1231879"/>
            <a:ext cx="8229600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if you have an idea what exception could it be: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ZeroDivisionError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a number was divided by zero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"You Evil User!.....you inserted a zero!"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685800" y="1143000"/>
            <a:ext cx="8229600" cy="5755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several exceptions you are afraid of: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ZeroDivisionError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a number was divided by zero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"You Evil User!.....you inserted a zero!"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IOError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errors happening in the input process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"Something went wrong with how you enter words"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b="1" lang="en-US">
                <a:solidFill>
                  <a:schemeClr val="dk2"/>
                </a:solidFill>
              </a:rPr>
              <a:t>v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s. Statement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57200" y="1295400"/>
            <a:ext cx="2895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990600" y="2133600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/>
        </p:nvSpPr>
        <p:spPr>
          <a:xfrm>
            <a:off x="5181598" y="1295400"/>
            <a:ext cx="2895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5714998" y="2133600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Shape 138"/>
          <p:cNvSpPr txBox="1"/>
          <p:nvPr/>
        </p:nvSpPr>
        <p:spPr>
          <a:xfrm>
            <a:off x="339436" y="2168235"/>
            <a:ext cx="408016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something.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a value.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(5/3)+2.9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419598" y="2166877"/>
            <a:ext cx="468041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something.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an action.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Barcelona FC is Awesome!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sys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Shape 61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Generators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457200" y="1231875"/>
            <a:ext cx="8458200" cy="5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fib():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= b = 1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 True: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yield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a, b = b, a + b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fib()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print(next(f))  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#=&gt;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print(next(f))  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#=&gt;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print(next(f))  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#=&gt;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print(next(f))  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#=&gt; 3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print(next(f))  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#=&gt; 5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Shape 625"/>
          <p:cNvPicPr preferRelativeResize="0"/>
          <p:nvPr/>
        </p:nvPicPr>
        <p:blipFill rotWithShape="1">
          <a:blip r:embed="rId3">
            <a:alphaModFix/>
          </a:blip>
          <a:srcRect b="0" l="0" r="9485" t="0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Shape 626"/>
          <p:cNvSpPr txBox="1"/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685800" y="1231879"/>
            <a:ext cx="82296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range(start, end, increment)</a:t>
            </a:r>
          </a:p>
          <a:p>
            <a:pPr indent="-4064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design a specific loop with that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variable values using multiple assignment</a:t>
            </a:r>
          </a:p>
          <a:p>
            <a:pPr indent="-4064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 b = b, a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Shape 63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Shape 63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85800" y="1231874"/>
            <a:ext cx="82296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in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operators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loops</a:t>
            </a:r>
          </a:p>
          <a:p>
            <a:pPr indent="-342900" lvl="1" marL="800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line in lines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line not in lines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conditions</a:t>
            </a:r>
          </a:p>
          <a:p>
            <a:pPr indent="-342900" lvl="1" marL="8001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item in list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item not in list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Shape 639"/>
          <p:cNvPicPr preferRelativeResize="0"/>
          <p:nvPr/>
        </p:nvPicPr>
        <p:blipFill rotWithShape="1">
          <a:blip r:embed="rId3">
            <a:alphaModFix/>
          </a:blip>
          <a:srcRect b="0" l="0" r="9485" t="0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Shape 640"/>
          <p:cNvSpPr txBox="1"/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85800" y="1231875"/>
            <a:ext cx="8229600" cy="5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comprehensions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squares = []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x in range(10):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squares.append(x**2)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 Can be written like 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squares = [x**2 for x in range(10)]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 A more complex 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[(x, y) for x in [1,2,3] for y in [3,1,4] if x != y]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Shape 646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685800" y="1231879"/>
            <a:ext cx="82296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files: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readline() → reads a line from file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readlines() → reads all the file as a list of lines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read()  → reads all the file as one string.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seek(offset, start)  → start could be:</a:t>
            </a:r>
          </a:p>
          <a:p>
            <a:pPr indent="-342900" lvl="8" marL="4000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→ beginning</a:t>
            </a:r>
          </a:p>
          <a:p>
            <a:pPr indent="-342900" lvl="8" marL="4000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→ current location</a:t>
            </a:r>
          </a:p>
          <a:p>
            <a:pPr indent="-342900" lvl="8" marL="4000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→ end of file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Shape 653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Libraries: </a:t>
            </a:r>
            <a:r>
              <a:rPr b="1" lang="en-US">
                <a:solidFill>
                  <a:schemeClr val="dk2"/>
                </a:solidFill>
              </a:rPr>
              <a:t>url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lib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685800" y="1231875"/>
            <a:ext cx="8229600" cy="121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urllib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Python module that can be used for interacting with remote resources</a:t>
            </a:r>
          </a:p>
        </p:txBody>
      </p:sp>
      <p:sp>
        <p:nvSpPr>
          <p:cNvPr id="656" name="Shape 656"/>
          <p:cNvSpPr/>
          <p:nvPr/>
        </p:nvSpPr>
        <p:spPr>
          <a:xfrm>
            <a:off x="393425" y="2896100"/>
            <a:ext cx="8491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urllib.request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with urllib.request.urlopen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http://www.cs.odu.edu/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as res: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res.read()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do something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Shape 661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url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lib 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esponse 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eaders</a:t>
            </a:r>
          </a:p>
        </p:txBody>
      </p:sp>
      <p:sp>
        <p:nvSpPr>
          <p:cNvPr id="663" name="Shape 663"/>
          <p:cNvSpPr/>
          <p:nvPr/>
        </p:nvSpPr>
        <p:spPr>
          <a:xfrm>
            <a:off x="457200" y="1443900"/>
            <a:ext cx="83601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urllib.request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urllib.request.urlopen(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http://python.org/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as res: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"URL: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{}"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res.geturl())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esponse code: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{}"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res.code)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"Date: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{}"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res.info()[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"Server: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{}"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res.info()[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'server'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Clr>
                <a:srgbClr val="FF1493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"Headers: {}"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.format(res.info())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Shape 668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urllib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equests</a:t>
            </a:r>
          </a:p>
        </p:txBody>
      </p:sp>
      <p:sp>
        <p:nvSpPr>
          <p:cNvPr id="670" name="Shape 670"/>
          <p:cNvSpPr/>
          <p:nvPr/>
        </p:nvSpPr>
        <p:spPr>
          <a:xfrm>
            <a:off x="563875" y="1535150"/>
            <a:ext cx="7476300" cy="3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urllib.request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</a:t>
            </a:r>
            <a:r>
              <a:rPr b="0" i="0" lang="en-US" sz="1800" u="sng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.cs.odu.edu/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This puts the request together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urllib.request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.Request(url)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Sends the request and catches the response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with urllib.request.urlopen(req) as res: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Extracts the response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res.read()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Shape 675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urllib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 </a:t>
            </a:r>
            <a:r>
              <a:rPr b="1" lang="en-US">
                <a:solidFill>
                  <a:schemeClr val="dk2"/>
                </a:solidFill>
              </a:rPr>
              <a:t>P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arameters</a:t>
            </a:r>
          </a:p>
        </p:txBody>
      </p:sp>
      <p:sp>
        <p:nvSpPr>
          <p:cNvPr id="677" name="Shape 677"/>
          <p:cNvSpPr/>
          <p:nvPr/>
        </p:nvSpPr>
        <p:spPr>
          <a:xfrm>
            <a:off x="457199" y="1190675"/>
            <a:ext cx="79524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urllib.request</a:t>
            </a:r>
          </a:p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urllib.parse</a:t>
            </a:r>
          </a:p>
          <a:p>
            <a:pPr lvl="0" rtl="0">
              <a:spcBef>
                <a:spcPts val="0"/>
              </a:spcBef>
              <a:buClr>
                <a:srgbClr val="7F0055"/>
              </a:buClr>
              <a:buFont typeface="Consola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</a:t>
            </a:r>
            <a:r>
              <a:rPr lang="en-US" sz="1800" u="sng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.cs.odu.edu/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query_args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'query string'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urllib.parse.urlencode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(query_args).encode('ascii')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req = urllib.request.Request(url, 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urllib.request.urlopen(req) as res:</a:t>
            </a:r>
          </a:p>
          <a:p>
            <a:pPr lvl="0" rtl="0">
              <a:spcBef>
                <a:spcPts val="0"/>
              </a:spcBef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Extracts the response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html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res.read()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Shape 68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Shape 683"/>
          <p:cNvSpPr txBox="1"/>
          <p:nvPr>
            <p:ph type="ctrTitle"/>
          </p:nvPr>
        </p:nvSpPr>
        <p:spPr>
          <a:xfrm>
            <a:off x="457200" y="1219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lang="en-US" sz="3959">
                <a:solidFill>
                  <a:schemeClr val="dk2"/>
                </a:solidFill>
              </a:rPr>
              <a:t>H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appens </a:t>
            </a:r>
            <a:r>
              <a:rPr b="1" lang="en-US" sz="3959">
                <a:solidFill>
                  <a:schemeClr val="dk2"/>
                </a:solidFill>
              </a:rPr>
              <a:t>W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hen the </a:t>
            </a:r>
            <a:r>
              <a:rPr b="1" lang="en-US" sz="3959">
                <a:solidFill>
                  <a:schemeClr val="dk2"/>
                </a:solidFill>
              </a:rPr>
              <a:t>S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erver </a:t>
            </a:r>
            <a:r>
              <a:rPr b="1" lang="en-US" sz="3959">
                <a:solidFill>
                  <a:schemeClr val="dk2"/>
                </a:solidFill>
              </a:rPr>
              <a:t>T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ells, </a:t>
            </a:r>
            <a:r>
              <a:rPr b="1" lang="en-US" sz="3959">
                <a:solidFill>
                  <a:schemeClr val="dk2"/>
                </a:solidFill>
              </a:rPr>
              <a:t>“Y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b="1" lang="en-US" sz="3959">
                <a:solidFill>
                  <a:schemeClr val="dk2"/>
                </a:solidFill>
              </a:rPr>
              <a:t>C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b="1" lang="en-US" sz="3959">
                <a:solidFill>
                  <a:schemeClr val="dk2"/>
                </a:solidFill>
              </a:rPr>
              <a:t>'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1" lang="en-US" sz="3959">
                <a:solidFill>
                  <a:schemeClr val="dk2"/>
                </a:solidFill>
              </a:rPr>
              <a:t>G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b="1" lang="en-US" sz="3959">
                <a:solidFill>
                  <a:schemeClr val="dk2"/>
                </a:solidFill>
              </a:rPr>
              <a:t>T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his </a:t>
            </a:r>
            <a:r>
              <a:rPr b="1" lang="en-US" sz="3959">
                <a:solidFill>
                  <a:schemeClr val="dk2"/>
                </a:solidFill>
              </a:rPr>
              <a:t>P</a:t>
            </a:r>
            <a:r>
              <a:rPr b="1" i="0" lang="en-US" sz="3959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age!</a:t>
            </a:r>
            <a:r>
              <a:rPr b="1" lang="en-US" sz="3959">
                <a:solidFill>
                  <a:schemeClr val="dk2"/>
                </a:solidFill>
              </a:rPr>
              <a:t>”</a:t>
            </a:r>
          </a:p>
        </p:txBody>
      </p:sp>
      <p:pic>
        <p:nvPicPr>
          <p:cNvPr descr="http://ethanrussell.com/americanstory/wp-content/uploads/2011/11/hammer2.jpg" id="684" name="Shape 6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971800"/>
            <a:ext cx="6286499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Similarity with C </a:t>
            </a:r>
            <a:r>
              <a:rPr b="1" lang="en-US">
                <a:solidFill>
                  <a:schemeClr val="dk2"/>
                </a:solidFill>
              </a:rPr>
              <a:t>S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85800" y="1447800"/>
            <a:ext cx="80517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Mostly similar to C/C++ syntax but with several exceptions.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Differences: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 spaces for indentation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blocks</a:t>
            </a:r>
          </a:p>
          <a:p>
            <a:pPr indent="-342900" lvl="1" marL="800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 begin with “:”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type declaration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++, -- operators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&amp;&amp; and ||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switch/case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Shape 689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Shape 690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URLlib2 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 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eaders</a:t>
            </a:r>
          </a:p>
        </p:txBody>
      </p:sp>
      <p:sp>
        <p:nvSpPr>
          <p:cNvPr id="691" name="Shape 691"/>
          <p:cNvSpPr/>
          <p:nvPr/>
        </p:nvSpPr>
        <p:spPr>
          <a:xfrm>
            <a:off x="457199" y="1190675"/>
            <a:ext cx="79524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urllib.request</a:t>
            </a:r>
          </a:p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urllib.parse</a:t>
            </a:r>
          </a:p>
          <a:p>
            <a:pPr lvl="0" rtl="0">
              <a:spcBef>
                <a:spcPts val="0"/>
              </a:spcBef>
              <a:buClr>
                <a:srgbClr val="7F0055"/>
              </a:buClr>
              <a:buFont typeface="Consola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</a:t>
            </a:r>
            <a:r>
              <a:rPr lang="en-US" sz="1800" u="sng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.cs.odu.edu/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query_args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'query string'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{'User-Agent':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'Mozilla 5.10'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Consola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urllib.parse.urlencode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(query_args).encode('ascii')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req = urllib.request.Request(url, data,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urllib.request.urlopen(req) as res:</a:t>
            </a:r>
          </a:p>
          <a:p>
            <a:pPr lvl="0" rtl="0">
              <a:spcBef>
                <a:spcPts val="0"/>
              </a:spcBef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Extracts the response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html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res.read()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329825" y="5882050"/>
            <a:ext cx="7746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# </a:t>
            </a:r>
            <a:r>
              <a:rPr lang="en-US" sz="2400">
                <a:solidFill>
                  <a:srgbClr val="FF0000"/>
                </a:solidFill>
              </a:rPr>
              <a:t>Try a nicer third-party HTTP library named ‘requests’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Shape 697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Shape 698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Beautiful Soup: HTML/XML Parser</a:t>
            </a:r>
          </a:p>
        </p:txBody>
      </p:sp>
      <p:sp>
        <p:nvSpPr>
          <p:cNvPr id="699" name="Shape 699"/>
          <p:cNvSpPr/>
          <p:nvPr/>
        </p:nvSpPr>
        <p:spPr>
          <a:xfrm>
            <a:off x="457200" y="2609150"/>
            <a:ext cx="8280300" cy="27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bs4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BeautifulSoup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urllib.request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urllib.request.urlopen(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http://www.reddit.com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as res: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redditHtml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res.read()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soup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BeautifulSoup(redditHtml)</a:t>
            </a:r>
          </a:p>
          <a:p>
            <a:pPr lvl="0" rtl="0">
              <a:spcBef>
                <a:spcPts val="0"/>
              </a:spcBef>
              <a:buClr>
                <a:srgbClr val="7F0055"/>
              </a:buClr>
              <a:buSzPct val="25000"/>
              <a:buFont typeface="Consolas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links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soup.find_all(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    </a:t>
            </a:r>
            <a:r>
              <a:rPr lang="en-US" sz="18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(links.get(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'href'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416575" y="1596850"/>
            <a:ext cx="82233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# Installation is needed before you could use any third-party library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$ </a:t>
            </a:r>
            <a:r>
              <a:rPr lang="en-US" sz="1800"/>
              <a:t>pip install beautifulsoup4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Shape 705"/>
          <p:cNvPicPr preferRelativeResize="0"/>
          <p:nvPr/>
        </p:nvPicPr>
        <p:blipFill rotWithShape="1">
          <a:blip r:embed="rId3">
            <a:alphaModFix/>
          </a:blip>
          <a:srcRect b="0" l="0" r="9485" t="0"/>
          <a:stretch/>
        </p:blipFill>
        <p:spPr>
          <a:xfrm>
            <a:off x="8042564" y="5715000"/>
            <a:ext cx="10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Shape 706"/>
          <p:cNvSpPr txBox="1"/>
          <p:nvPr>
            <p:ph type="ctrTitle"/>
          </p:nvPr>
        </p:nvSpPr>
        <p:spPr>
          <a:xfrm>
            <a:off x="457200" y="76200"/>
            <a:ext cx="8280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dk2"/>
                </a:solidFill>
              </a:rPr>
              <a:t>Jupyter Notebook</a:t>
            </a:r>
          </a:p>
        </p:txBody>
      </p:sp>
      <p:pic>
        <p:nvPicPr>
          <p:cNvPr id="707" name="Shape 7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150" y="1219199"/>
            <a:ext cx="7560000" cy="49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Shape 71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Shape 71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685800" y="1447800"/>
            <a:ext cx="7772400" cy="409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http://introtopython.org/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http://www.cs.cornell.edu/courses/cs1110/2012fa/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http://ocw.mit.edu/courses/electrical-engineering-and-computer-science/6-189-a-gentle-introduction-to-programming-using-python-january-iap-2011/lectures/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http://courses.cms.caltech.edu/cs11/material/python/index.html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http://www.cs.cornell.edu/courses/cs2043/2012sp/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http://www-cs-faculty.stanford.edu/~nick/python-in-one-easy-lesson/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http://www.pythonforbeginners.com/python-on-the-web/how-to-use-urllib2-in-python/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http://www.pythonforbeginners.com/python-on-the-web/beautifulsoup-4-python/</a:t>
            </a: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 a Nutshell, 2nd Edition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Alex Martelli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685800" y="1447800"/>
            <a:ext cx="7772400" cy="22467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9487" t="0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Starting &amp; Exiting Python REPL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85800" y="1447800"/>
            <a:ext cx="7772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[user@host ~]$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Python 2.6.5 (r265:79063, Jan 21 2011, 12:09:23)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[GCC 4.4.4 20100726 (Red Hat 4.4.4-13)] on linux2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"help", "copyright", "credits" or "license" for more information.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</a:t>
            </a:r>
          </a:p>
        </p:txBody>
      </p:sp>
      <p:sp>
        <p:nvSpPr>
          <p:cNvPr id="155" name="Shape 155"/>
          <p:cNvSpPr/>
          <p:nvPr/>
        </p:nvSpPr>
        <p:spPr>
          <a:xfrm>
            <a:off x="685800" y="4154032"/>
            <a:ext cx="7772400" cy="11233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85800" y="4154030"/>
            <a:ext cx="77724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    ctrl + 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[user@host ~]$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