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1580286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7250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3325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3556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1160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8218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Maybe break the two features slides into four-one for each user group. Make the slides look less crowded and more coherent.</a:t>
            </a:r>
          </a:p>
        </p:txBody>
      </p:sp>
    </p:spTree>
    <p:extLst>
      <p:ext uri="{BB962C8B-B14F-4D97-AF65-F5344CB8AC3E}">
        <p14:creationId xmlns:p14="http://schemas.microsoft.com/office/powerpoint/2010/main" val="381866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Maybe break the two features slides into four-one for each user group. Make the slides look less crowded and more coherent.</a:t>
            </a:r>
          </a:p>
        </p:txBody>
      </p:sp>
    </p:spTree>
    <p:extLst>
      <p:ext uri="{BB962C8B-B14F-4D97-AF65-F5344CB8AC3E}">
        <p14:creationId xmlns:p14="http://schemas.microsoft.com/office/powerpoint/2010/main" val="201064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2547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8745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Access is the biggest competitor we will have. It has similar features and target market.</a:t>
            </a:r>
          </a:p>
          <a:p>
            <a:endParaRPr lang="en"/>
          </a:p>
          <a:p>
            <a:pPr lvl="0" rtl="0">
              <a:buNone/>
            </a:pPr>
            <a:r>
              <a:rPr lang="en"/>
              <a:t>Advantages</a:t>
            </a:r>
          </a:p>
          <a:p>
            <a:pPr lvl="0" rtl="0">
              <a:buNone/>
            </a:pPr>
            <a:r>
              <a:rPr lang="en"/>
              <a:t>Our aim is to provide a more satisfying customer experience by providing an easy-to-use product that will remain stable. Services can be accessed through channels that make sense and it won’t be completely rearranged with little-to-no warning (or at all).</a:t>
            </a:r>
          </a:p>
          <a:p>
            <a:pPr lvl="0" rtl="0">
              <a:buNone/>
            </a:pPr>
            <a:r>
              <a:rPr lang="en"/>
              <a:t>It will also be a less costly service than access (free or cheap) as it will be aimed at helping small or new schools and universities.</a:t>
            </a:r>
          </a:p>
          <a:p>
            <a:endParaRPr lang="en"/>
          </a:p>
          <a:p>
            <a:pPr lvl="0" rtl="0">
              <a:buNone/>
            </a:pPr>
            <a:r>
              <a:rPr lang="en"/>
              <a:t>Disadvantages</a:t>
            </a:r>
          </a:p>
          <a:p>
            <a:pPr lvl="0" rtl="0">
              <a:buNone/>
            </a:pPr>
            <a:r>
              <a:rPr lang="en"/>
              <a:t>Access is very well-known, so it can overshadow a startup like ezCES. It is also widely distributed, which means that, even though there may be dissatisfaction with the product, it works and it is trusted.</a:t>
            </a:r>
          </a:p>
          <a:p>
            <a:pPr lvl="0" rtl="0">
              <a:buNone/>
            </a:pPr>
            <a:r>
              <a:rPr lang="en"/>
              <a:t>Some schools or universities (namely bigger ones) may be unwilling to switch. This could be because they have a large curriculum and student/faculty population, which would be inconvenient to move all the necessary info over. Another reason is that they don’t want to change after using Access for so long (stuck in their ways).</a:t>
            </a:r>
          </a:p>
          <a:p>
            <a:endParaRPr lang="en"/>
          </a:p>
        </p:txBody>
      </p:sp>
    </p:spTree>
    <p:extLst>
      <p:ext uri="{BB962C8B-B14F-4D97-AF65-F5344CB8AC3E}">
        <p14:creationId xmlns:p14="http://schemas.microsoft.com/office/powerpoint/2010/main" val="29963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p:nvPr/>
        </p:nvSpPr>
        <p:spPr>
          <a:xfrm>
            <a:off x="0" y="3886198"/>
            <a:ext cx="9144000" cy="29717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3886198"/>
            <a:ext cx="9144000" cy="0"/>
          </a:xfrm>
          <a:prstGeom prst="straightConnector1">
            <a:avLst/>
          </a:prstGeom>
          <a:noFill/>
          <a:ln w="28575" cap="flat">
            <a:solidFill>
              <a:schemeClr val="dk1"/>
            </a:solidFill>
            <a:prstDash val="solid"/>
            <a:round/>
            <a:headEnd type="none" w="med" len="med"/>
            <a:tailEnd type="none" w="med" len="med"/>
          </a:ln>
        </p:spPr>
      </p:cxnSp>
      <p:sp>
        <p:nvSpPr>
          <p:cNvPr id="10" name="Shape 10"/>
          <p:cNvSpPr txBox="1">
            <a:spLocks noGrp="1"/>
          </p:cNvSpPr>
          <p:nvPr>
            <p:ph type="ctrTitle"/>
          </p:nvPr>
        </p:nvSpPr>
        <p:spPr>
          <a:xfrm>
            <a:off x="685800" y="2157750"/>
            <a:ext cx="7772400" cy="1650599"/>
          </a:xfrm>
          <a:prstGeom prst="rect">
            <a:avLst/>
          </a:prstGeom>
          <a:noFill/>
          <a:ln>
            <a:noFill/>
          </a:ln>
        </p:spPr>
        <p:txBody>
          <a:bodyPr lIns="91425" tIns="91425" rIns="91425" bIns="91425" anchor="b" anchorCtr="0"/>
          <a:lstStyle>
            <a:lvl1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1pPr>
            <a:lvl2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2pPr>
            <a:lvl3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3pPr>
            <a:lvl4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4pPr>
            <a:lvl5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5pPr>
            <a:lvl6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6pPr>
            <a:lvl7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7pPr>
            <a:lvl8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8pPr>
            <a:lvl9pPr marL="0" indent="304800" algn="l" rtl="0">
              <a:spcBef>
                <a:spcPts val="0"/>
              </a:spcBef>
              <a:buClr>
                <a:schemeClr val="dk2"/>
              </a:buClr>
              <a:buSzPct val="100000"/>
              <a:buFont typeface="Trebuchet MS"/>
              <a:buNone/>
              <a:defRPr sz="4800" b="1" i="0" u="none" strike="noStrike" cap="none" baseline="0">
                <a:solidFill>
                  <a:schemeClr val="dk2"/>
                </a:solidFill>
                <a:latin typeface="Trebuchet MS"/>
                <a:ea typeface="Trebuchet MS"/>
                <a:cs typeface="Trebuchet MS"/>
                <a:sym typeface="Trebuchet MS"/>
              </a:defRPr>
            </a:lvl9pPr>
          </a:lstStyle>
          <a:p>
            <a:endParaRPr/>
          </a:p>
        </p:txBody>
      </p:sp>
      <p:sp>
        <p:nvSpPr>
          <p:cNvPr id="11" name="Shape 11"/>
          <p:cNvSpPr txBox="1">
            <a:spLocks noGrp="1"/>
          </p:cNvSpPr>
          <p:nvPr>
            <p:ph type="subTitle" idx="1"/>
          </p:nvPr>
        </p:nvSpPr>
        <p:spPr>
          <a:xfrm>
            <a:off x="685800" y="3953037"/>
            <a:ext cx="7772400" cy="1259400"/>
          </a:xfrm>
          <a:prstGeom prst="rect">
            <a:avLst/>
          </a:prstGeom>
          <a:noFill/>
          <a:ln>
            <a:noFill/>
          </a:ln>
        </p:spPr>
        <p:txBody>
          <a:bodyPr lIns="91425" tIns="91425" rIns="91425" bIns="91425" anchor="t" anchorCtr="0"/>
          <a:lstStyle>
            <a:lvl1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1pPr>
            <a:lvl2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2pPr>
            <a:lvl3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3pPr>
            <a:lvl4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4pPr>
            <a:lvl5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5pPr>
            <a:lvl6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6pPr>
            <a:lvl7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7pPr>
            <a:lvl8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8pPr>
            <a:lvl9pPr marL="0" indent="228600" algn="l" rtl="0">
              <a:spcBef>
                <a:spcPts val="0"/>
              </a:spcBef>
              <a:buClr>
                <a:schemeClr val="lt2"/>
              </a:buClr>
              <a:buSzPct val="100000"/>
              <a:buFont typeface="Trebuchet MS"/>
              <a:buNone/>
              <a:defRPr sz="3600" b="0" i="0" u="none" strike="noStrike" cap="none" baseline="0">
                <a:solidFill>
                  <a:schemeClr val="lt2"/>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ITLE_AND_BODY">
    <p:spTree>
      <p:nvGrpSpPr>
        <p:cNvPr id="1" name="Shape 12"/>
        <p:cNvGrpSpPr/>
        <p:nvPr/>
      </p:nvGrpSpPr>
      <p:grpSpPr>
        <a:xfrm>
          <a:off x="0" y="0"/>
          <a:ext cx="0" cy="0"/>
          <a:chOff x="0" y="0"/>
          <a:chExt cx="0" cy="0"/>
        </a:xfrm>
      </p:grpSpPr>
      <p:sp>
        <p:nvSpPr>
          <p:cNvPr id="13" name="Shape 13"/>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14" name="Shape 14"/>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1"/>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1"/>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1"/>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1"/>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1"/>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1"/>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1"/>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1"/>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16" name="Shape 1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ITLE_AND_TWO_COLUMNS">
    <p:spTree>
      <p:nvGrpSpPr>
        <p:cNvPr id="1" name="Shape 17"/>
        <p:cNvGrpSpPr/>
        <p:nvPr/>
      </p:nvGrpSpPr>
      <p:grpSpPr>
        <a:xfrm>
          <a:off x="0" y="0"/>
          <a:ext cx="0" cy="0"/>
          <a:chOff x="0" y="0"/>
          <a:chExt cx="0" cy="0"/>
        </a:xfrm>
      </p:grpSpPr>
      <p:sp>
        <p:nvSpPr>
          <p:cNvPr id="18" name="Shape 18"/>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19" name="Shape 19"/>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1"/>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1"/>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1"/>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1"/>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1"/>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1"/>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1"/>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1"/>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21" name="Shape 21"/>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2" name="Shape 22"/>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23"/>
        <p:cNvGrpSpPr/>
        <p:nvPr/>
      </p:nvGrpSpPr>
      <p:grpSpPr>
        <a:xfrm>
          <a:off x="0" y="0"/>
          <a:ext cx="0" cy="0"/>
          <a:chOff x="0" y="0"/>
          <a:chExt cx="0" cy="0"/>
        </a:xfrm>
      </p:grpSpPr>
      <p:sp>
        <p:nvSpPr>
          <p:cNvPr id="24" name="Shape 24"/>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25" name="Shape 25"/>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1"/>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1"/>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1"/>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1"/>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1"/>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1"/>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1"/>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1"/>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1"/>
                </a:solidFill>
                <a:latin typeface="Trebuchet MS"/>
                <a:ea typeface="Trebuchet MS"/>
                <a:cs typeface="Trebuchet MS"/>
                <a:sym typeface="Trebuchet M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7"/>
        <p:cNvGrpSpPr/>
        <p:nvPr/>
      </p:nvGrpSpPr>
      <p:grpSpPr>
        <a:xfrm>
          <a:off x="0" y="0"/>
          <a:ext cx="0" cy="0"/>
          <a:chOff x="0" y="0"/>
          <a:chExt cx="0" cy="0"/>
        </a:xfrm>
      </p:grpSpPr>
      <p:sp>
        <p:nvSpPr>
          <p:cNvPr id="28" name="Shape 28"/>
          <p:cNvSpPr/>
          <p:nvPr/>
        </p:nvSpPr>
        <p:spPr>
          <a:xfrm>
            <a:off x="0" y="5633442"/>
            <a:ext cx="9144000" cy="1224599"/>
          </a:xfrm>
          <a:prstGeom prst="rect">
            <a:avLst/>
          </a:prstGeom>
          <a:solidFill>
            <a:schemeClr val="dk2"/>
          </a:solidFill>
          <a:ln>
            <a:noFill/>
          </a:ln>
        </p:spPr>
        <p:txBody>
          <a:bodyPr lIns="91425" tIns="45700" rIns="91425" bIns="45700" anchor="ctr" anchorCtr="0">
            <a:noAutofit/>
          </a:bodyPr>
          <a:lstStyle/>
          <a:p>
            <a:endParaRPr/>
          </a:p>
        </p:txBody>
      </p:sp>
      <p:cxnSp>
        <p:nvCxnSpPr>
          <p:cNvPr id="29" name="Shape 29"/>
          <p:cNvCxnSpPr/>
          <p:nvPr/>
        </p:nvCxnSpPr>
        <p:spPr>
          <a:xfrm>
            <a:off x="0" y="5633442"/>
            <a:ext cx="9144000" cy="0"/>
          </a:xfrm>
          <a:prstGeom prst="straightConnector1">
            <a:avLst/>
          </a:prstGeom>
          <a:noFill/>
          <a:ln w="28575" cap="flat">
            <a:solidFill>
              <a:schemeClr val="dk1"/>
            </a:solidFill>
            <a:prstDash val="solid"/>
            <a:round/>
            <a:headEnd type="none" w="med" len="med"/>
            <a:tailEnd type="none" w="med" len="med"/>
          </a:ln>
        </p:spPr>
      </p:cxnSp>
      <p:sp>
        <p:nvSpPr>
          <p:cNvPr id="30" name="Shape 3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1pPr>
            <a:lvl2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2pPr>
            <a:lvl3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3pPr>
            <a:lvl4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4pPr>
            <a:lvl5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5pPr>
            <a:lvl6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6pPr>
            <a:lvl7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7pPr>
            <a:lvl8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8pPr>
            <a:lvl9pPr marL="0" indent="228600" algn="l" rtl="0">
              <a:spcBef>
                <a:spcPts val="0"/>
              </a:spcBef>
              <a:buClr>
                <a:schemeClr val="lt1"/>
              </a:buClr>
              <a:buSzPct val="100000"/>
              <a:buFont typeface="Trebuchet MS"/>
              <a:buNone/>
              <a:defRPr sz="3600" b="1" i="0" u="none" strike="noStrike" cap="none" baseline="0">
                <a:solidFill>
                  <a:schemeClr val="lt1"/>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2"/>
              </a:buClr>
              <a:buSzPct val="166666"/>
              <a:buFont typeface="Arial"/>
              <a:buChar char="•"/>
              <a:defRPr sz="3000" b="0" i="0" u="none" strike="noStrike" cap="none" baseline="0">
                <a:solidFill>
                  <a:schemeClr val="dk2"/>
                </a:solidFill>
                <a:latin typeface="Trebuchet MS"/>
                <a:ea typeface="Trebuchet MS"/>
                <a:cs typeface="Trebuchet MS"/>
                <a:sym typeface="Trebuchet MS"/>
              </a:defRPr>
            </a:lvl1pPr>
            <a:lvl2pPr marL="742950" indent="-285750" algn="l" rtl="0">
              <a:spcBef>
                <a:spcPts val="480"/>
              </a:spcBef>
              <a:buClr>
                <a:schemeClr val="dk2"/>
              </a:buClr>
              <a:buSzPct val="100000"/>
              <a:buFont typeface="Courier New"/>
              <a:buChar char="o"/>
              <a:defRPr sz="2400" b="0" i="0" u="none" strike="noStrike" cap="none" baseline="0">
                <a:solidFill>
                  <a:schemeClr val="dk2"/>
                </a:solidFill>
                <a:latin typeface="Trebuchet MS"/>
                <a:ea typeface="Trebuchet MS"/>
                <a:cs typeface="Trebuchet MS"/>
                <a:sym typeface="Trebuchet MS"/>
              </a:defRPr>
            </a:lvl2pPr>
            <a:lvl3pPr marL="1143000" indent="-228600" algn="l" rtl="0">
              <a:spcBef>
                <a:spcPts val="480"/>
              </a:spcBef>
              <a:buClr>
                <a:schemeClr val="dk2"/>
              </a:buClr>
              <a:buSzPct val="100000"/>
              <a:buFont typeface="Wingdings"/>
              <a:buChar char="§"/>
              <a:defRPr sz="2400" b="0" i="0" u="none" strike="noStrike" cap="none" baseline="0">
                <a:solidFill>
                  <a:schemeClr val="dk2"/>
                </a:solidFill>
                <a:latin typeface="Trebuchet MS"/>
                <a:ea typeface="Trebuchet MS"/>
                <a:cs typeface="Trebuchet MS"/>
                <a:sym typeface="Trebuchet MS"/>
              </a:defRPr>
            </a:lvl3pPr>
            <a:lvl4pPr marL="1600200" indent="-228600" algn="l" rtl="0">
              <a:spcBef>
                <a:spcPts val="360"/>
              </a:spcBef>
              <a:buClr>
                <a:schemeClr val="dk2"/>
              </a:buClr>
              <a:buSzPct val="166666"/>
              <a:buFont typeface="Arial"/>
              <a:buChar char="•"/>
              <a:defRPr sz="1800" b="0" i="0" u="none" strike="noStrike" cap="none" baseline="0">
                <a:solidFill>
                  <a:schemeClr val="dk2"/>
                </a:solidFill>
                <a:latin typeface="Trebuchet MS"/>
                <a:ea typeface="Trebuchet MS"/>
                <a:cs typeface="Trebuchet MS"/>
                <a:sym typeface="Trebuchet MS"/>
              </a:defRPr>
            </a:lvl4pPr>
            <a:lvl5pPr marL="2057400" indent="-228600" algn="l" rtl="0">
              <a:spcBef>
                <a:spcPts val="360"/>
              </a:spcBef>
              <a:buClr>
                <a:schemeClr val="dk2"/>
              </a:buClr>
              <a:buSzPct val="100000"/>
              <a:buFont typeface="Courier New"/>
              <a:buChar char="o"/>
              <a:defRPr sz="1800" b="0" i="0" u="none" strike="noStrike" cap="none" baseline="0">
                <a:solidFill>
                  <a:schemeClr val="dk2"/>
                </a:solidFill>
                <a:latin typeface="Trebuchet MS"/>
                <a:ea typeface="Trebuchet MS"/>
                <a:cs typeface="Trebuchet MS"/>
                <a:sym typeface="Trebuchet MS"/>
              </a:defRPr>
            </a:lvl5pPr>
            <a:lvl6pPr marL="2514600" indent="-228600" algn="l" rtl="0">
              <a:spcBef>
                <a:spcPts val="360"/>
              </a:spcBef>
              <a:buClr>
                <a:schemeClr val="dk2"/>
              </a:buClr>
              <a:buSzPct val="100000"/>
              <a:buFont typeface="Wingdings"/>
              <a:buChar char="§"/>
              <a:defRPr sz="1800" b="0" i="0" u="none" strike="noStrike" cap="none" baseline="0">
                <a:solidFill>
                  <a:schemeClr val="dk2"/>
                </a:solidFill>
                <a:latin typeface="Trebuchet MS"/>
                <a:ea typeface="Trebuchet MS"/>
                <a:cs typeface="Trebuchet MS"/>
                <a:sym typeface="Trebuchet MS"/>
              </a:defRPr>
            </a:lvl6pPr>
            <a:lvl7pPr marL="2971800" indent="-228600" algn="l" rtl="0">
              <a:spcBef>
                <a:spcPts val="360"/>
              </a:spcBef>
              <a:buClr>
                <a:schemeClr val="dk2"/>
              </a:buClr>
              <a:buSzPct val="166666"/>
              <a:buFont typeface="Arial"/>
              <a:buChar char="•"/>
              <a:defRPr sz="1800" b="0" i="0" u="none" strike="noStrike" cap="none" baseline="0">
                <a:solidFill>
                  <a:schemeClr val="dk2"/>
                </a:solidFill>
                <a:latin typeface="Trebuchet MS"/>
                <a:ea typeface="Trebuchet MS"/>
                <a:cs typeface="Trebuchet MS"/>
                <a:sym typeface="Trebuchet MS"/>
              </a:defRPr>
            </a:lvl7pPr>
            <a:lvl8pPr marL="3429000" indent="-228600" algn="l" rtl="0">
              <a:spcBef>
                <a:spcPts val="360"/>
              </a:spcBef>
              <a:buClr>
                <a:schemeClr val="dk2"/>
              </a:buClr>
              <a:buSzPct val="100000"/>
              <a:buFont typeface="Courier New"/>
              <a:buChar char="o"/>
              <a:defRPr sz="1800" b="0" i="0" u="none" strike="noStrike" cap="none" baseline="0">
                <a:solidFill>
                  <a:schemeClr val="dk2"/>
                </a:solidFill>
                <a:latin typeface="Trebuchet MS"/>
                <a:ea typeface="Trebuchet MS"/>
                <a:cs typeface="Trebuchet MS"/>
                <a:sym typeface="Trebuchet MS"/>
              </a:defRPr>
            </a:lvl8pPr>
            <a:lvl9pPr marL="3886200" indent="-228600" algn="l" rtl="0">
              <a:spcBef>
                <a:spcPts val="360"/>
              </a:spcBef>
              <a:buClr>
                <a:schemeClr val="dk2"/>
              </a:buClr>
              <a:buSzPct val="100000"/>
              <a:buFont typeface="Wingdings"/>
              <a:buChar char="§"/>
              <a:defRPr sz="1800" b="0" i="0" u="none" strike="noStrike" cap="none" baseline="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57750"/>
            <a:ext cx="7772400" cy="1650599"/>
          </a:xfrm>
          <a:prstGeom prst="rect">
            <a:avLst/>
          </a:prstGeom>
        </p:spPr>
        <p:txBody>
          <a:bodyPr lIns="91425" tIns="91425" rIns="91425" bIns="91425" anchor="b" anchorCtr="0">
            <a:noAutofit/>
          </a:bodyPr>
          <a:lstStyle/>
          <a:p>
            <a:pPr>
              <a:buNone/>
            </a:pPr>
            <a:r>
              <a:rPr lang="en"/>
              <a:t>ezCES</a:t>
            </a:r>
          </a:p>
        </p:txBody>
      </p:sp>
      <p:sp>
        <p:nvSpPr>
          <p:cNvPr id="34" name="Shape 34"/>
          <p:cNvSpPr txBox="1">
            <a:spLocks noGrp="1"/>
          </p:cNvSpPr>
          <p:nvPr>
            <p:ph type="subTitle" idx="1"/>
          </p:nvPr>
        </p:nvSpPr>
        <p:spPr>
          <a:xfrm>
            <a:off x="685800" y="3953037"/>
            <a:ext cx="7772400" cy="1259400"/>
          </a:xfrm>
          <a:prstGeom prst="rect">
            <a:avLst/>
          </a:prstGeom>
        </p:spPr>
        <p:txBody>
          <a:bodyPr lIns="91425" tIns="91425" rIns="91425" bIns="91425" anchor="t" anchorCtr="0">
            <a:noAutofit/>
          </a:bodyPr>
          <a:lstStyle/>
          <a:p>
            <a:pPr>
              <a:buNone/>
            </a:pPr>
            <a:r>
              <a:rPr lang="en"/>
              <a:t>Student Software Solutions</a:t>
            </a:r>
          </a:p>
        </p:txBody>
      </p:sp>
      <p:sp>
        <p:nvSpPr>
          <p:cNvPr id="35" name="Shape 35"/>
          <p:cNvSpPr/>
          <p:nvPr/>
        </p:nvSpPr>
        <p:spPr>
          <a:xfrm>
            <a:off x="6478675" y="0"/>
            <a:ext cx="2665324" cy="1553649"/>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Questions?</a:t>
            </a:r>
          </a:p>
        </p:txBody>
      </p:sp>
      <p:sp>
        <p:nvSpPr>
          <p:cNvPr id="99" name="Shape 99"/>
          <p:cNvSpPr/>
          <p:nvPr/>
        </p:nvSpPr>
        <p:spPr>
          <a:xfrm>
            <a:off x="1841211" y="2461500"/>
            <a:ext cx="5461575" cy="3245100"/>
          </a:xfrm>
          <a:prstGeom prst="rect">
            <a:avLst/>
          </a:prstGeom>
          <a:blipFill>
            <a:blip r:embed="rId3"/>
            <a:stretch>
              <a:fillRect/>
            </a:stretch>
          </a:blipFill>
          <a:ln>
            <a:noFill/>
          </a:ln>
        </p:spPr>
      </p:sp>
      <p:sp>
        <p:nvSpPr>
          <p:cNvPr id="100" name="Shape 100"/>
          <p:cNvSpPr txBox="1"/>
          <p:nvPr/>
        </p:nvSpPr>
        <p:spPr>
          <a:xfrm>
            <a:off x="2447100" y="5891625"/>
            <a:ext cx="4249799" cy="457200"/>
          </a:xfrm>
          <a:prstGeom prst="rect">
            <a:avLst/>
          </a:prstGeom>
        </p:spPr>
        <p:txBody>
          <a:bodyPr lIns="91425" tIns="91425" rIns="91425" bIns="91425" anchor="t" anchorCtr="0">
            <a:noAutofit/>
          </a:bodyPr>
          <a:lstStyle/>
          <a:p>
            <a:pPr algn="ctr">
              <a:buNone/>
            </a:pPr>
            <a:r>
              <a:rPr lang="en" sz="2200" i="1" dirty="0"/>
              <a:t>Streamlined Curriculum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SSS Development Team</a:t>
            </a:r>
          </a:p>
        </p:txBody>
      </p:sp>
      <p:sp>
        <p:nvSpPr>
          <p:cNvPr id="41" name="Shape 41"/>
          <p:cNvSpPr txBox="1">
            <a:spLocks noGrp="1"/>
          </p:cNvSpPr>
          <p:nvPr>
            <p:ph type="body" idx="1"/>
          </p:nvPr>
        </p:nvSpPr>
        <p:spPr>
          <a:xfrm>
            <a:off x="457200" y="1600200"/>
            <a:ext cx="3994500" cy="4967700"/>
          </a:xfrm>
          <a:prstGeom prst="rect">
            <a:avLst/>
          </a:prstGeom>
        </p:spPr>
        <p:txBody>
          <a:bodyPr lIns="91425" tIns="91425" rIns="91425" bIns="91425" anchor="t" anchorCtr="0">
            <a:noAutofit/>
          </a:bodyPr>
          <a:lstStyle/>
          <a:p>
            <a:pPr lvl="0" rtl="0">
              <a:buNone/>
            </a:pPr>
            <a:r>
              <a:rPr lang="en"/>
              <a:t>Databases</a:t>
            </a:r>
          </a:p>
          <a:p>
            <a:pPr marL="457200" lvl="0" indent="-419100" rtl="0">
              <a:buClr>
                <a:schemeClr val="dk2"/>
              </a:buClr>
              <a:buSzPct val="100000"/>
              <a:buFont typeface="Trebuchet MS"/>
              <a:buChar char="●"/>
            </a:pPr>
            <a:r>
              <a:rPr lang="en"/>
              <a:t>Bre’Shard Busby</a:t>
            </a:r>
          </a:p>
          <a:p>
            <a:endParaRPr lang="en"/>
          </a:p>
          <a:p>
            <a:pPr marL="457200" lvl="0" indent="-419100" rtl="0">
              <a:buClr>
                <a:schemeClr val="dk2"/>
              </a:buClr>
              <a:buSzPct val="100000"/>
              <a:buFont typeface="Trebuchet MS"/>
              <a:buChar char="●"/>
            </a:pPr>
            <a:r>
              <a:rPr lang="en"/>
              <a:t>Taylor Ellington</a:t>
            </a:r>
          </a:p>
          <a:p>
            <a:endParaRPr lang="en"/>
          </a:p>
          <a:p>
            <a:pPr marL="457200" lvl="0" indent="-419100">
              <a:buClr>
                <a:schemeClr val="dk2"/>
              </a:buClr>
              <a:buSzPct val="100000"/>
              <a:buFont typeface="Trebuchet MS"/>
              <a:buChar char="●"/>
            </a:pPr>
            <a:r>
              <a:rPr lang="en"/>
              <a:t>Christopher Pellizzi</a:t>
            </a:r>
          </a:p>
        </p:txBody>
      </p:sp>
      <p:sp>
        <p:nvSpPr>
          <p:cNvPr id="42" name="Shape 42"/>
          <p:cNvSpPr/>
          <p:nvPr/>
        </p:nvSpPr>
        <p:spPr>
          <a:xfrm>
            <a:off x="457199" y="5816600"/>
            <a:ext cx="1283050" cy="751300"/>
          </a:xfrm>
          <a:prstGeom prst="rect">
            <a:avLst/>
          </a:prstGeom>
          <a:blipFill>
            <a:blip r:embed="rId3"/>
            <a:stretch>
              <a:fillRect/>
            </a:stretch>
          </a:blipFill>
          <a:ln>
            <a:noFill/>
          </a:ln>
        </p:spPr>
      </p:sp>
      <p:sp>
        <p:nvSpPr>
          <p:cNvPr id="43" name="Shape 43"/>
          <p:cNvSpPr txBox="1">
            <a:spLocks noGrp="1"/>
          </p:cNvSpPr>
          <p:nvPr>
            <p:ph type="body" idx="2"/>
          </p:nvPr>
        </p:nvSpPr>
        <p:spPr>
          <a:xfrm>
            <a:off x="4692273" y="1600200"/>
            <a:ext cx="3994500" cy="4967700"/>
          </a:xfrm>
          <a:prstGeom prst="rect">
            <a:avLst/>
          </a:prstGeom>
        </p:spPr>
        <p:txBody>
          <a:bodyPr lIns="91425" tIns="91425" rIns="91425" bIns="91425" anchor="t" anchorCtr="0">
            <a:noAutofit/>
          </a:bodyPr>
          <a:lstStyle/>
          <a:p>
            <a:pPr lvl="0" rtl="0">
              <a:buNone/>
            </a:pPr>
            <a:r>
              <a:rPr lang="en"/>
              <a:t>GUI</a:t>
            </a:r>
          </a:p>
          <a:p>
            <a:pPr marL="457200" lvl="0" indent="-419100" rtl="0">
              <a:buClr>
                <a:schemeClr val="dk2"/>
              </a:buClr>
              <a:buSzPct val="100000"/>
              <a:buFont typeface="Trebuchet MS"/>
              <a:buChar char="●"/>
            </a:pPr>
            <a:r>
              <a:rPr lang="en"/>
              <a:t>Jiaxin Li</a:t>
            </a:r>
          </a:p>
          <a:p>
            <a:endParaRPr lang="en"/>
          </a:p>
          <a:p>
            <a:pPr marL="457200" lvl="0" indent="-419100" rtl="0">
              <a:buClr>
                <a:schemeClr val="dk2"/>
              </a:buClr>
              <a:buSzPct val="100000"/>
              <a:buFont typeface="Trebuchet MS"/>
              <a:buChar char="●"/>
            </a:pPr>
            <a:r>
              <a:rPr lang="en"/>
              <a:t>Courtney Redlinger</a:t>
            </a:r>
          </a:p>
          <a:p>
            <a:endParaRPr lang="en"/>
          </a:p>
          <a:p>
            <a:pPr lvl="0" rtl="0">
              <a:buNone/>
            </a:pPr>
            <a:r>
              <a:rPr lang="en"/>
              <a:t>Both</a:t>
            </a:r>
          </a:p>
          <a:p>
            <a:pPr marL="457200" lvl="0" indent="-419100" rtl="0">
              <a:buClr>
                <a:schemeClr val="dk2"/>
              </a:buClr>
              <a:buSzPct val="100000"/>
              <a:buFont typeface="Trebuchet MS"/>
              <a:buChar char="●"/>
            </a:pPr>
            <a:r>
              <a:rPr lang="en"/>
              <a:t>Alex Baird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Product Overview</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a:t>Name: ezCES (Course Enrollment Services)</a:t>
            </a:r>
          </a:p>
          <a:p>
            <a:endParaRPr lang="en"/>
          </a:p>
          <a:p>
            <a:pPr lvl="0" rtl="0">
              <a:buNone/>
            </a:pPr>
            <a:r>
              <a:rPr lang="en"/>
              <a:t>Allows schools and universities to manage:</a:t>
            </a:r>
          </a:p>
          <a:p>
            <a:pPr marL="457200" lvl="0" indent="-419100" rtl="0">
              <a:buClr>
                <a:schemeClr val="dk2"/>
              </a:buClr>
              <a:buSzPct val="100000"/>
              <a:buFont typeface="Trebuchet MS"/>
              <a:buChar char="●"/>
            </a:pPr>
            <a:r>
              <a:rPr lang="en"/>
              <a:t>faculty and students</a:t>
            </a:r>
          </a:p>
          <a:p>
            <a:pPr marL="457200" lvl="0" indent="-419100" rtl="0">
              <a:buClr>
                <a:schemeClr val="dk2"/>
              </a:buClr>
              <a:buSzPct val="100000"/>
              <a:buFont typeface="Trebuchet MS"/>
              <a:buChar char="●"/>
            </a:pPr>
            <a:r>
              <a:rPr lang="en"/>
              <a:t>courses and enrollment</a:t>
            </a:r>
          </a:p>
          <a:p>
            <a:pPr marL="457200" lvl="0" indent="-419100">
              <a:buClr>
                <a:schemeClr val="dk2"/>
              </a:buClr>
              <a:buSzPct val="100000"/>
              <a:buFont typeface="Trebuchet MS"/>
              <a:buChar char="●"/>
            </a:pPr>
            <a:r>
              <a:rPr lang="en"/>
              <a:t>grades and transcripts</a:t>
            </a:r>
          </a:p>
        </p:txBody>
      </p:sp>
      <p:sp>
        <p:nvSpPr>
          <p:cNvPr id="50" name="Shape 50"/>
          <p:cNvSpPr/>
          <p:nvPr/>
        </p:nvSpPr>
        <p:spPr>
          <a:xfrm>
            <a:off x="457199" y="5816600"/>
            <a:ext cx="1283050" cy="751300"/>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Target Market</a:t>
            </a:r>
          </a:p>
        </p:txBody>
      </p:sp>
      <p:sp>
        <p:nvSpPr>
          <p:cNvPr id="56" name="Shape 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2"/>
              </a:buClr>
              <a:buSzPct val="100000"/>
              <a:buFont typeface="Trebuchet MS"/>
              <a:buChar char="●"/>
            </a:pPr>
            <a:r>
              <a:rPr lang="en"/>
              <a:t>Small or new colleges, universities, and high schools</a:t>
            </a:r>
          </a:p>
          <a:p>
            <a:endParaRPr lang="en"/>
          </a:p>
          <a:p>
            <a:pPr marL="457200" lvl="0" indent="-419100" rtl="0">
              <a:buClr>
                <a:schemeClr val="dk2"/>
              </a:buClr>
              <a:buSzPct val="100000"/>
              <a:buFont typeface="Trebuchet MS"/>
              <a:buChar char="●"/>
            </a:pPr>
            <a:r>
              <a:rPr lang="en"/>
              <a:t>Within each school, four main user groups:</a:t>
            </a:r>
          </a:p>
          <a:p>
            <a:pPr marL="914400" lvl="1" indent="-381000" rtl="0">
              <a:buClr>
                <a:schemeClr val="dk2"/>
              </a:buClr>
              <a:buSzPct val="80000"/>
              <a:buFont typeface="Trebuchet MS"/>
              <a:buChar char="○"/>
            </a:pPr>
            <a:r>
              <a:rPr lang="en"/>
              <a:t>students</a:t>
            </a:r>
          </a:p>
          <a:p>
            <a:pPr marL="914400" lvl="1" indent="-381000" rtl="0">
              <a:buClr>
                <a:schemeClr val="dk2"/>
              </a:buClr>
              <a:buSzPct val="80000"/>
              <a:buFont typeface="Trebuchet MS"/>
              <a:buChar char="○"/>
            </a:pPr>
            <a:r>
              <a:rPr lang="en"/>
              <a:t>professors</a:t>
            </a:r>
          </a:p>
          <a:p>
            <a:pPr marL="914400" lvl="1" indent="-381000" rtl="0">
              <a:buClr>
                <a:schemeClr val="dk2"/>
              </a:buClr>
              <a:buSzPct val="80000"/>
              <a:buFont typeface="Trebuchet MS"/>
              <a:buChar char="○"/>
            </a:pPr>
            <a:r>
              <a:rPr lang="en"/>
              <a:t>advisors</a:t>
            </a:r>
          </a:p>
          <a:p>
            <a:pPr marL="914400" lvl="1" indent="-381000" rtl="0">
              <a:buClr>
                <a:schemeClr val="dk2"/>
              </a:buClr>
              <a:buSzPct val="80000"/>
              <a:buFont typeface="Trebuchet MS"/>
              <a:buChar char="○"/>
            </a:pPr>
            <a:r>
              <a:rPr lang="en"/>
              <a:t>administrators</a:t>
            </a:r>
          </a:p>
        </p:txBody>
      </p:sp>
      <p:sp>
        <p:nvSpPr>
          <p:cNvPr id="57" name="Shape 57"/>
          <p:cNvSpPr/>
          <p:nvPr/>
        </p:nvSpPr>
        <p:spPr>
          <a:xfrm>
            <a:off x="457199" y="5816600"/>
            <a:ext cx="1283050" cy="751300"/>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Features - Students</a:t>
            </a:r>
          </a:p>
        </p:txBody>
      </p:sp>
      <p:sp>
        <p:nvSpPr>
          <p:cNvPr id="63" name="Shape 63"/>
          <p:cNvSpPr/>
          <p:nvPr/>
        </p:nvSpPr>
        <p:spPr>
          <a:xfrm>
            <a:off x="457199" y="5816600"/>
            <a:ext cx="1283050" cy="751300"/>
          </a:xfrm>
          <a:prstGeom prst="rect">
            <a:avLst/>
          </a:prstGeom>
          <a:blipFill>
            <a:blip r:embed="rId3"/>
            <a:stretch>
              <a:fillRect/>
            </a:stretch>
          </a:blipFill>
          <a:ln>
            <a:noFill/>
          </a:ln>
        </p:spPr>
      </p:sp>
      <p:sp>
        <p:nvSpPr>
          <p:cNvPr id="64" name="Shape 6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2"/>
              </a:buClr>
              <a:buSzPct val="100000"/>
              <a:buFont typeface="Trebuchet MS"/>
              <a:buChar char="●"/>
            </a:pPr>
            <a:r>
              <a:rPr lang="en">
                <a:solidFill>
                  <a:srgbClr val="535353"/>
                </a:solidFill>
              </a:rPr>
              <a:t>enroll in and drop courses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view grades and transcripts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view curriculum and current classes</a:t>
            </a:r>
          </a:p>
          <a:p>
            <a:endParaRPr lang="en">
              <a:solidFill>
                <a:srgbClr val="535353"/>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Features - Professors</a:t>
            </a:r>
          </a:p>
        </p:txBody>
      </p:sp>
      <p:sp>
        <p:nvSpPr>
          <p:cNvPr id="70" name="Shape 70"/>
          <p:cNvSpPr/>
          <p:nvPr/>
        </p:nvSpPr>
        <p:spPr>
          <a:xfrm>
            <a:off x="457199" y="5816600"/>
            <a:ext cx="1283050" cy="751300"/>
          </a:xfrm>
          <a:prstGeom prst="rect">
            <a:avLst/>
          </a:prstGeom>
          <a:blipFill>
            <a:blip r:embed="rId3"/>
            <a:stretch>
              <a:fillRect/>
            </a:stretch>
          </a:blipFill>
          <a:ln>
            <a:noFill/>
          </a:ln>
        </p:spPr>
      </p:sp>
      <p:sp>
        <p:nvSpPr>
          <p:cNvPr id="71" name="Shape 7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2"/>
              </a:buClr>
              <a:buSzPct val="100000"/>
              <a:buFont typeface="Trebuchet MS"/>
              <a:buChar char="●"/>
            </a:pPr>
            <a:r>
              <a:rPr lang="en"/>
              <a:t>accept ownership of a class</a:t>
            </a:r>
          </a:p>
          <a:p>
            <a:endParaRPr lang="en"/>
          </a:p>
          <a:p>
            <a:pPr marL="457200" lvl="0" indent="-419100" rtl="0">
              <a:buClr>
                <a:schemeClr val="dk2"/>
              </a:buClr>
              <a:buSzPct val="100000"/>
              <a:buFont typeface="Trebuchet MS"/>
              <a:buChar char="●"/>
            </a:pPr>
            <a:r>
              <a:rPr lang="en"/>
              <a:t>input and edit students’ grades</a:t>
            </a:r>
          </a:p>
          <a:p>
            <a:endParaRPr lang="en"/>
          </a:p>
          <a:p>
            <a:pPr marL="457200" lvl="0" indent="-419100" rtl="0">
              <a:buClr>
                <a:schemeClr val="dk2"/>
              </a:buClr>
              <a:buSzPct val="100000"/>
              <a:buFont typeface="Trebuchet MS"/>
              <a:buChar char="●"/>
            </a:pPr>
            <a:r>
              <a:rPr lang="en"/>
              <a:t>drop students from one of their classes</a:t>
            </a:r>
          </a:p>
          <a:p>
            <a:endParaRPr lang="en"/>
          </a:p>
          <a:p>
            <a:pPr marL="457200" lvl="0" indent="-419100" rtl="0">
              <a:buClr>
                <a:schemeClr val="dk2"/>
              </a:buClr>
              <a:buSzPct val="100000"/>
              <a:buFont typeface="Trebuchet MS"/>
              <a:buChar char="●"/>
            </a:pPr>
            <a:r>
              <a:rPr lang="en"/>
              <a:t>view curriculum and current classes</a:t>
            </a:r>
          </a:p>
          <a:p>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Features - Advisors</a:t>
            </a:r>
          </a:p>
        </p:txBody>
      </p:sp>
      <p:sp>
        <p:nvSpPr>
          <p:cNvPr id="77" name="Shape 77"/>
          <p:cNvSpPr/>
          <p:nvPr/>
        </p:nvSpPr>
        <p:spPr>
          <a:xfrm>
            <a:off x="457199" y="5816600"/>
            <a:ext cx="1283050" cy="751300"/>
          </a:xfrm>
          <a:prstGeom prst="rect">
            <a:avLst/>
          </a:prstGeom>
          <a:blipFill>
            <a:blip r:embed="rId3"/>
            <a:stretch>
              <a:fillRect/>
            </a:stretch>
          </a:blipFill>
          <a:ln>
            <a:noFill/>
          </a:ln>
        </p:spPr>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2"/>
              </a:buClr>
              <a:buSzPct val="100000"/>
              <a:buFont typeface="Trebuchet MS"/>
              <a:buChar char="●"/>
            </a:pPr>
            <a:r>
              <a:rPr lang="en">
                <a:solidFill>
                  <a:srgbClr val="535353"/>
                </a:solidFill>
              </a:rPr>
              <a:t>access grades and transcripts for all students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view full curriculum and current classes</a:t>
            </a:r>
          </a:p>
          <a:p>
            <a:endParaRPr lang="en">
              <a:solidFill>
                <a:srgbClr val="535353"/>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Features - Administrators</a:t>
            </a:r>
          </a:p>
        </p:txBody>
      </p:sp>
      <p:sp>
        <p:nvSpPr>
          <p:cNvPr id="84" name="Shape 84"/>
          <p:cNvSpPr/>
          <p:nvPr/>
        </p:nvSpPr>
        <p:spPr>
          <a:xfrm>
            <a:off x="457199" y="5816600"/>
            <a:ext cx="1283050" cy="751300"/>
          </a:xfrm>
          <a:prstGeom prst="rect">
            <a:avLst/>
          </a:prstGeom>
          <a:blipFill>
            <a:blip r:embed="rId3"/>
            <a:stretch>
              <a:fillRect/>
            </a:stretch>
          </a:blipFill>
          <a:ln>
            <a:noFill/>
          </a:ln>
        </p:spPr>
      </p:sp>
      <p:sp>
        <p:nvSpPr>
          <p:cNvPr id="85" name="Shape 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2"/>
              </a:buClr>
              <a:buSzPct val="100000"/>
              <a:buFont typeface="Trebuchet MS"/>
              <a:buChar char="●"/>
            </a:pPr>
            <a:r>
              <a:rPr lang="en">
                <a:solidFill>
                  <a:srgbClr val="535353"/>
                </a:solidFill>
              </a:rPr>
              <a:t>add, drop, and edit classes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add and remove students and professors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assign professors to classes</a:t>
            </a:r>
          </a:p>
          <a:p>
            <a:endParaRPr lang="en">
              <a:solidFill>
                <a:srgbClr val="535353"/>
              </a:solidFill>
            </a:endParaRPr>
          </a:p>
          <a:p>
            <a:pPr marL="457200" lvl="0" indent="-419100" rtl="0">
              <a:buClr>
                <a:schemeClr val="dk2"/>
              </a:buClr>
              <a:buSzPct val="100000"/>
              <a:buFont typeface="Trebuchet MS"/>
              <a:buChar char="●"/>
            </a:pPr>
            <a:r>
              <a:rPr lang="en">
                <a:solidFill>
                  <a:srgbClr val="535353"/>
                </a:solidFill>
              </a:rPr>
              <a:t>perform actions for a student</a:t>
            </a:r>
          </a:p>
          <a:p>
            <a:endParaRPr lang="en">
              <a:solidFill>
                <a:srgbClr val="535353"/>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Competition - Access</a:t>
            </a:r>
          </a:p>
        </p:txBody>
      </p:sp>
      <p:sp>
        <p:nvSpPr>
          <p:cNvPr id="91" name="Shape 91"/>
          <p:cNvSpPr txBox="1">
            <a:spLocks noGrp="1"/>
          </p:cNvSpPr>
          <p:nvPr>
            <p:ph type="body" idx="1"/>
          </p:nvPr>
        </p:nvSpPr>
        <p:spPr>
          <a:xfrm>
            <a:off x="457200" y="1600200"/>
            <a:ext cx="3994500" cy="4967700"/>
          </a:xfrm>
          <a:prstGeom prst="rect">
            <a:avLst/>
          </a:prstGeom>
        </p:spPr>
        <p:txBody>
          <a:bodyPr lIns="91425" tIns="91425" rIns="91425" bIns="91425" anchor="t" anchorCtr="0">
            <a:noAutofit/>
          </a:bodyPr>
          <a:lstStyle/>
          <a:p>
            <a:pPr lvl="0" rtl="0">
              <a:buNone/>
            </a:pPr>
            <a:r>
              <a:rPr lang="en"/>
              <a:t>Advantages</a:t>
            </a:r>
          </a:p>
          <a:p>
            <a:pPr marL="457200" lvl="0" indent="-419100" rtl="0">
              <a:buClr>
                <a:schemeClr val="dk2"/>
              </a:buClr>
              <a:buSzPct val="100000"/>
              <a:buFont typeface="Trebuchet MS"/>
              <a:buChar char="●"/>
            </a:pPr>
            <a:r>
              <a:rPr lang="en"/>
              <a:t>ezCES is simpler to use</a:t>
            </a:r>
          </a:p>
          <a:p>
            <a:pPr marL="914400" lvl="1" indent="-381000" rtl="0">
              <a:buClr>
                <a:schemeClr val="dk2"/>
              </a:buClr>
              <a:buSzPct val="80000"/>
              <a:buFont typeface="Trebuchet MS"/>
              <a:buChar char="○"/>
            </a:pPr>
            <a:r>
              <a:rPr lang="en"/>
              <a:t>cleaner, more intuitive UI</a:t>
            </a:r>
          </a:p>
          <a:p>
            <a:endParaRPr lang="en"/>
          </a:p>
          <a:p>
            <a:pPr marL="457200" lvl="0" indent="-419100" rtl="0">
              <a:buClr>
                <a:schemeClr val="dk2"/>
              </a:buClr>
              <a:buSzPct val="100000"/>
              <a:buFont typeface="Trebuchet MS"/>
              <a:buChar char="●"/>
            </a:pPr>
            <a:r>
              <a:rPr lang="en"/>
              <a:t>Also more cost effective</a:t>
            </a:r>
          </a:p>
        </p:txBody>
      </p:sp>
      <p:sp>
        <p:nvSpPr>
          <p:cNvPr id="92" name="Shape 92"/>
          <p:cNvSpPr/>
          <p:nvPr/>
        </p:nvSpPr>
        <p:spPr>
          <a:xfrm>
            <a:off x="457199" y="5816600"/>
            <a:ext cx="1283050" cy="751300"/>
          </a:xfrm>
          <a:prstGeom prst="rect">
            <a:avLst/>
          </a:prstGeom>
          <a:blipFill>
            <a:blip r:embed="rId3"/>
            <a:stretch>
              <a:fillRect/>
            </a:stretch>
          </a:blipFill>
          <a:ln>
            <a:noFill/>
          </a:ln>
        </p:spPr>
      </p:sp>
      <p:sp>
        <p:nvSpPr>
          <p:cNvPr id="93" name="Shape 93"/>
          <p:cNvSpPr txBox="1">
            <a:spLocks noGrp="1"/>
          </p:cNvSpPr>
          <p:nvPr>
            <p:ph type="body" idx="2"/>
          </p:nvPr>
        </p:nvSpPr>
        <p:spPr>
          <a:xfrm>
            <a:off x="4692273" y="1600200"/>
            <a:ext cx="3994500" cy="4967700"/>
          </a:xfrm>
          <a:prstGeom prst="rect">
            <a:avLst/>
          </a:prstGeom>
        </p:spPr>
        <p:txBody>
          <a:bodyPr lIns="91425" tIns="91425" rIns="91425" bIns="91425" anchor="t" anchorCtr="0">
            <a:noAutofit/>
          </a:bodyPr>
          <a:lstStyle/>
          <a:p>
            <a:pPr lvl="0" rtl="0">
              <a:buNone/>
            </a:pPr>
            <a:r>
              <a:rPr lang="en"/>
              <a:t>Disadvantages</a:t>
            </a:r>
          </a:p>
          <a:p>
            <a:pPr marL="457200" lvl="0" indent="-419100" rtl="0">
              <a:buClr>
                <a:schemeClr val="dk2"/>
              </a:buClr>
              <a:buSzPct val="100000"/>
              <a:buFont typeface="Trebuchet MS"/>
              <a:buChar char="●"/>
            </a:pPr>
            <a:r>
              <a:rPr lang="en"/>
              <a:t>Access is well-known and widely distributed</a:t>
            </a:r>
          </a:p>
          <a:p>
            <a:endParaRPr lang="en"/>
          </a:p>
          <a:p>
            <a:pPr marL="457200" lvl="0" indent="-419100">
              <a:buClr>
                <a:schemeClr val="dk2"/>
              </a:buClr>
              <a:buSzPct val="100000"/>
              <a:buFont typeface="Trebuchet MS"/>
              <a:buChar char="●"/>
            </a:pPr>
            <a:r>
              <a:rPr lang="en"/>
              <a:t>Some schools unwilling to make transition</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On-screen Show (4:3)</PresentationFormat>
  <Paragraphs>80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Wingdings</vt:lpstr>
      <vt:lpstr>Custom Theme</vt:lpstr>
      <vt:lpstr>ezCES</vt:lpstr>
      <vt:lpstr>SSS Development Team</vt:lpstr>
      <vt:lpstr>Product Overview</vt:lpstr>
      <vt:lpstr>Target Market</vt:lpstr>
      <vt:lpstr>Features - Students</vt:lpstr>
      <vt:lpstr>Features - Professors</vt:lpstr>
      <vt:lpstr>Features - Advisors</vt:lpstr>
      <vt:lpstr>Features - Administrators</vt:lpstr>
      <vt:lpstr>Competition - Access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ezCES</dc:title>
  <dc:creator>Nakiruna</dc:creator>
  <cp:lastModifiedBy>Courtney Redlinger</cp:lastModifiedBy>
  <cp:revision>1</cp:revision>
  <dcterms:modified xsi:type="dcterms:W3CDTF">2013-09-15T15:54:41Z</dcterms:modified>
</cp:coreProperties>
</file>