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3" r:id="rId2"/>
    <p:sldId id="338" r:id="rId3"/>
    <p:sldId id="379" r:id="rId4"/>
    <p:sldId id="375" r:id="rId5"/>
    <p:sldId id="398" r:id="rId6"/>
    <p:sldId id="399" r:id="rId7"/>
    <p:sldId id="400" r:id="rId8"/>
    <p:sldId id="397" r:id="rId9"/>
    <p:sldId id="376" r:id="rId10"/>
    <p:sldId id="384" r:id="rId11"/>
    <p:sldId id="380" r:id="rId12"/>
    <p:sldId id="402" r:id="rId13"/>
    <p:sldId id="382" r:id="rId14"/>
    <p:sldId id="385" r:id="rId15"/>
    <p:sldId id="403" r:id="rId16"/>
    <p:sldId id="401" r:id="rId17"/>
    <p:sldId id="404" r:id="rId18"/>
    <p:sldId id="392" r:id="rId19"/>
    <p:sldId id="405" r:id="rId20"/>
    <p:sldId id="406" r:id="rId21"/>
    <p:sldId id="394" r:id="rId22"/>
    <p:sldId id="407" r:id="rId23"/>
    <p:sldId id="3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9DB"/>
    <a:srgbClr val="90BFD4"/>
    <a:srgbClr val="6CAAC6"/>
    <a:srgbClr val="519ABB"/>
    <a:srgbClr val="448DAE"/>
    <a:srgbClr val="376484"/>
    <a:srgbClr val="CEB578"/>
    <a:srgbClr val="D2BB83"/>
    <a:srgbClr val="F6BC4D"/>
    <a:srgbClr val="FEA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 autoAdjust="0"/>
    <p:restoredTop sz="89718" autoAdjust="0"/>
  </p:normalViewPr>
  <p:slideViewPr>
    <p:cSldViewPr snapToGrid="0">
      <p:cViewPr varScale="1">
        <p:scale>
          <a:sx n="71" d="100"/>
          <a:sy n="71" d="100"/>
        </p:scale>
        <p:origin x="1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image" Target="../media/image6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slideLayout" Target="../slideLayouts/slideLayout2.xml"/><Relationship Id="rId5" Type="http://schemas.microsoft.com/office/2007/relationships/media" Target="../media/media4.mp4"/><Relationship Id="rId10" Type="http://schemas.openxmlformats.org/officeDocument/2006/relationships/image" Target="../media/image9.png"/><Relationship Id="rId4" Type="http://schemas.microsoft.com/office/2007/relationships/media" Target="../media/media3.mp4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79314" y="5213771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3382" y="2295089"/>
            <a:ext cx="58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7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83311" y="1374960"/>
            <a:ext cx="2399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6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5827761" y="3662052"/>
            <a:ext cx="5257636" cy="563588"/>
            <a:chOff x="6662388" y="0"/>
            <a:chExt cx="5529611" cy="6858000"/>
          </a:xfrm>
          <a:solidFill>
            <a:srgbClr val="DBAD60"/>
          </a:solidFill>
        </p:grpSpPr>
        <p:sp>
          <p:nvSpPr>
            <p:cNvPr id="9" name="矩形 8"/>
            <p:cNvSpPr/>
            <p:nvPr/>
          </p:nvSpPr>
          <p:spPr>
            <a:xfrm>
              <a:off x="7053580" y="0"/>
              <a:ext cx="5138419" cy="6858000"/>
            </a:xfrm>
            <a:prstGeom prst="rect">
              <a:avLst/>
            </a:prstGeom>
            <a:solidFill>
              <a:srgbClr val="44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flipH="1">
              <a:off x="6662388" y="0"/>
              <a:ext cx="391191" cy="6858000"/>
            </a:xfrm>
            <a:prstGeom prst="rtTriangle">
              <a:avLst/>
            </a:prstGeom>
            <a:solidFill>
              <a:srgbClr val="448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35643" y="4461713"/>
            <a:ext cx="55473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35489" y="3662052"/>
            <a:ext cx="31476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993279" y="874076"/>
            <a:ext cx="184237" cy="184237"/>
          </a:xfrm>
          <a:prstGeom prst="ellipse">
            <a:avLst/>
          </a:prstGeom>
          <a:solidFill>
            <a:srgbClr val="448DAE"/>
          </a:solidFill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75301" y="6345381"/>
            <a:ext cx="1024855" cy="1024855"/>
            <a:chOff x="6096000" y="5847789"/>
            <a:chExt cx="1592077" cy="1592077"/>
          </a:xfrm>
        </p:grpSpPr>
        <p:sp>
          <p:nvSpPr>
            <p:cNvPr id="16" name="椭圆 1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31" name="椭圆 30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2976634" y="1096917"/>
            <a:ext cx="1907372" cy="19073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E4E8D1-8DA3-4D98-A428-BAC30D69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10" y="1396394"/>
            <a:ext cx="1330531" cy="13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935327" y="2088377"/>
            <a:ext cx="566672" cy="549604"/>
            <a:chOff x="1540522" y="2305620"/>
            <a:chExt cx="246516" cy="239091"/>
          </a:xfrm>
        </p:grpSpPr>
        <p:sp>
          <p:nvSpPr>
            <p:cNvPr id="16" name="Freeform 28"/>
            <p:cNvSpPr/>
            <p:nvPr/>
          </p:nvSpPr>
          <p:spPr bwMode="auto">
            <a:xfrm>
              <a:off x="1540522" y="2330459"/>
              <a:ext cx="220782" cy="214252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rgbClr val="448DAE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1698545" y="2305620"/>
              <a:ext cx="88493" cy="85810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rgbClr val="448DAE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TextBox 6"/>
          <p:cNvSpPr txBox="1"/>
          <p:nvPr/>
        </p:nvSpPr>
        <p:spPr>
          <a:xfrm>
            <a:off x="1723933" y="2032289"/>
            <a:ext cx="2075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SVN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1723933" y="2322350"/>
            <a:ext cx="5754082" cy="13415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版本控制系统，集中式的版本控制系统都有一个单一的集中管理的服务器，保存所有文件的修订版本，而协同工作的人们都通过客户端连到这台服务器，取出最新的文件或者提交更新。没有网络或者断开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就无法做任何事情。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1723933" y="4335811"/>
            <a:ext cx="2075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1723933" y="4625872"/>
            <a:ext cx="5754081" cy="13415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版本控制系统，它没有中央服务器，每个人的电脑就是一个完整的版本库。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在本地磁盘上就保存着所有有关当前项目的历史更新，并且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中的绝大多数操作都只需要访问本地文件和资源，不用连网，所以处理起来速度飞快。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 flipH="1">
            <a:off x="940466" y="4356162"/>
            <a:ext cx="566672" cy="549604"/>
            <a:chOff x="1540522" y="2305620"/>
            <a:chExt cx="246516" cy="239091"/>
          </a:xfrm>
        </p:grpSpPr>
        <p:sp>
          <p:nvSpPr>
            <p:cNvPr id="29" name="Freeform 28"/>
            <p:cNvSpPr/>
            <p:nvPr/>
          </p:nvSpPr>
          <p:spPr bwMode="auto">
            <a:xfrm>
              <a:off x="1540522" y="2330459"/>
              <a:ext cx="220782" cy="214252"/>
            </a:xfrm>
            <a:custGeom>
              <a:avLst/>
              <a:gdLst>
                <a:gd name="T0" fmla="*/ 417 w 21600"/>
                <a:gd name="T1" fmla="*/ 102 h 21600"/>
                <a:gd name="T2" fmla="*/ 384 w 21600"/>
                <a:gd name="T3" fmla="*/ 65 h 21600"/>
                <a:gd name="T4" fmla="*/ 316 w 21600"/>
                <a:gd name="T5" fmla="*/ 0 h 21600"/>
                <a:gd name="T6" fmla="*/ 283 w 21600"/>
                <a:gd name="T7" fmla="*/ 33 h 21600"/>
                <a:gd name="T8" fmla="*/ 149 w 21600"/>
                <a:gd name="T9" fmla="*/ 102 h 21600"/>
                <a:gd name="T10" fmla="*/ 0 w 21600"/>
                <a:gd name="T11" fmla="*/ 465 h 21600"/>
                <a:gd name="T12" fmla="*/ 182 w 21600"/>
                <a:gd name="T13" fmla="*/ 265 h 21600"/>
                <a:gd name="T14" fmla="*/ 182 w 21600"/>
                <a:gd name="T15" fmla="*/ 265 h 21600"/>
                <a:gd name="T16" fmla="*/ 197 w 21600"/>
                <a:gd name="T17" fmla="*/ 181 h 21600"/>
                <a:gd name="T18" fmla="*/ 302 w 21600"/>
                <a:gd name="T19" fmla="*/ 181 h 21600"/>
                <a:gd name="T20" fmla="*/ 302 w 21600"/>
                <a:gd name="T21" fmla="*/ 283 h 21600"/>
                <a:gd name="T22" fmla="*/ 216 w 21600"/>
                <a:gd name="T23" fmla="*/ 297 h 21600"/>
                <a:gd name="T24" fmla="*/ 216 w 21600"/>
                <a:gd name="T25" fmla="*/ 297 h 21600"/>
                <a:gd name="T26" fmla="*/ 10 w 21600"/>
                <a:gd name="T27" fmla="*/ 474 h 21600"/>
                <a:gd name="T28" fmla="*/ 384 w 21600"/>
                <a:gd name="T29" fmla="*/ 330 h 21600"/>
                <a:gd name="T30" fmla="*/ 451 w 21600"/>
                <a:gd name="T31" fmla="*/ 200 h 21600"/>
                <a:gd name="T32" fmla="*/ 489 w 21600"/>
                <a:gd name="T33" fmla="*/ 167 h 21600"/>
                <a:gd name="T34" fmla="*/ 417 w 21600"/>
                <a:gd name="T35" fmla="*/ 102 h 21600"/>
                <a:gd name="T36" fmla="*/ 417 w 21600"/>
                <a:gd name="T37" fmla="*/ 102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600" h="21600">
                  <a:moveTo>
                    <a:pt x="18424" y="4659"/>
                  </a:moveTo>
                  <a:cubicBezTo>
                    <a:pt x="16941" y="2965"/>
                    <a:pt x="16941" y="2965"/>
                    <a:pt x="16941" y="2965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976" y="0"/>
                    <a:pt x="13976" y="0"/>
                    <a:pt x="12494" y="1482"/>
                  </a:cubicBezTo>
                  <a:cubicBezTo>
                    <a:pt x="11012" y="2965"/>
                    <a:pt x="6565" y="4659"/>
                    <a:pt x="6565" y="4659"/>
                  </a:cubicBezTo>
                  <a:cubicBezTo>
                    <a:pt x="0" y="21176"/>
                    <a:pt x="0" y="21176"/>
                    <a:pt x="0" y="21176"/>
                  </a:cubicBezTo>
                  <a:cubicBezTo>
                    <a:pt x="8047" y="12071"/>
                    <a:pt x="8047" y="12071"/>
                    <a:pt x="8047" y="12071"/>
                  </a:cubicBezTo>
                  <a:cubicBezTo>
                    <a:pt x="7624" y="10800"/>
                    <a:pt x="7835" y="9318"/>
                    <a:pt x="8682" y="8259"/>
                  </a:cubicBezTo>
                  <a:cubicBezTo>
                    <a:pt x="9953" y="6988"/>
                    <a:pt x="12071" y="6988"/>
                    <a:pt x="13341" y="8259"/>
                  </a:cubicBezTo>
                  <a:cubicBezTo>
                    <a:pt x="14400" y="9529"/>
                    <a:pt x="14400" y="11647"/>
                    <a:pt x="13341" y="12918"/>
                  </a:cubicBezTo>
                  <a:cubicBezTo>
                    <a:pt x="12282" y="13765"/>
                    <a:pt x="10800" y="13976"/>
                    <a:pt x="9529" y="13553"/>
                  </a:cubicBezTo>
                  <a:cubicBezTo>
                    <a:pt x="424" y="21600"/>
                    <a:pt x="424" y="21600"/>
                    <a:pt x="424" y="21600"/>
                  </a:cubicBezTo>
                  <a:cubicBezTo>
                    <a:pt x="16941" y="15035"/>
                    <a:pt x="16941" y="15035"/>
                    <a:pt x="16941" y="15035"/>
                  </a:cubicBezTo>
                  <a:cubicBezTo>
                    <a:pt x="16941" y="15035"/>
                    <a:pt x="18424" y="10588"/>
                    <a:pt x="19906" y="9106"/>
                  </a:cubicBezTo>
                  <a:cubicBezTo>
                    <a:pt x="21600" y="7624"/>
                    <a:pt x="21600" y="7624"/>
                    <a:pt x="21600" y="7624"/>
                  </a:cubicBezTo>
                  <a:lnTo>
                    <a:pt x="18424" y="4659"/>
                  </a:lnTo>
                  <a:close/>
                  <a:moveTo>
                    <a:pt x="18424" y="4659"/>
                  </a:moveTo>
                </a:path>
              </a:pathLst>
            </a:custGeom>
            <a:solidFill>
              <a:srgbClr val="448DAE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698545" y="2305620"/>
              <a:ext cx="88493" cy="85810"/>
            </a:xfrm>
            <a:custGeom>
              <a:avLst/>
              <a:gdLst>
                <a:gd name="T0" fmla="*/ 24 w 21600"/>
                <a:gd name="T1" fmla="*/ 0 h 21600"/>
                <a:gd name="T2" fmla="*/ 196 w 21600"/>
                <a:gd name="T3" fmla="*/ 167 h 21600"/>
                <a:gd name="T4" fmla="*/ 172 w 21600"/>
                <a:gd name="T5" fmla="*/ 190 h 21600"/>
                <a:gd name="T6" fmla="*/ 0 w 21600"/>
                <a:gd name="T7" fmla="*/ 23 h 21600"/>
                <a:gd name="T8" fmla="*/ 24 w 21600"/>
                <a:gd name="T9" fmla="*/ 0 h 21600"/>
                <a:gd name="T10" fmla="*/ 24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667" y="0"/>
                  </a:moveTo>
                  <a:lnTo>
                    <a:pt x="21600" y="18933"/>
                  </a:lnTo>
                  <a:lnTo>
                    <a:pt x="18933" y="21600"/>
                  </a:lnTo>
                  <a:lnTo>
                    <a:pt x="0" y="2667"/>
                  </a:lnTo>
                  <a:lnTo>
                    <a:pt x="2667" y="0"/>
                  </a:lnTo>
                  <a:close/>
                  <a:moveTo>
                    <a:pt x="2667" y="0"/>
                  </a:moveTo>
                </a:path>
              </a:pathLst>
            </a:custGeom>
            <a:solidFill>
              <a:srgbClr val="448DAE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E2BABA9-991A-491C-9B2C-C23261A6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68" y="957543"/>
            <a:ext cx="3512655" cy="24714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3EEFD8F-5143-4C28-A599-33A9213D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09" y="3663871"/>
            <a:ext cx="4108661" cy="2959252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041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工作流比较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17"/>
          <p:cNvSpPr txBox="1"/>
          <p:nvPr/>
        </p:nvSpPr>
        <p:spPr>
          <a:xfrm>
            <a:off x="2367901" y="2571092"/>
            <a:ext cx="318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写代码。</a:t>
            </a:r>
            <a:b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从服务器拉回服务器的当前版本库，并解决服务器版本库与本地代码的冲突。</a:t>
            </a:r>
            <a:b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将本地代码提交到服务器。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8"/>
          <p:cNvSpPr/>
          <p:nvPr/>
        </p:nvSpPr>
        <p:spPr>
          <a:xfrm>
            <a:off x="2412888" y="2093224"/>
            <a:ext cx="187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charset="0"/>
              </a:rPr>
              <a:t>SVN</a:t>
            </a:r>
          </a:p>
        </p:txBody>
      </p:sp>
      <p:sp>
        <p:nvSpPr>
          <p:cNvPr id="10" name="Rectangle 26"/>
          <p:cNvSpPr/>
          <p:nvPr/>
        </p:nvSpPr>
        <p:spPr>
          <a:xfrm flipH="1">
            <a:off x="2020930" y="2172490"/>
            <a:ext cx="61529" cy="1422924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7824558" y="2571092"/>
            <a:ext cx="3181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写代码。</a:t>
            </a:r>
            <a:b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提交到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本地版本库</a:t>
            </a: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从服务器拉回服务器的当前版本库，并解决服务器版本库与本地代码的冲突。</a:t>
            </a:r>
            <a:b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将远程库与本地代码合并结果提交到本地版本库。</a:t>
            </a:r>
            <a:b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将本地版本库推到服务器。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7869545" y="2093224"/>
            <a:ext cx="1875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charset="0"/>
              </a:rPr>
              <a:t>Git</a:t>
            </a:r>
          </a:p>
        </p:txBody>
      </p:sp>
      <p:sp>
        <p:nvSpPr>
          <p:cNvPr id="13" name="Rectangle 26"/>
          <p:cNvSpPr/>
          <p:nvPr/>
        </p:nvSpPr>
        <p:spPr>
          <a:xfrm flipH="1">
            <a:off x="7477587" y="2172490"/>
            <a:ext cx="61529" cy="1422924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17"/>
          <p:cNvSpPr/>
          <p:nvPr/>
        </p:nvSpPr>
        <p:spPr bwMode="auto">
          <a:xfrm>
            <a:off x="1145384" y="2190197"/>
            <a:ext cx="669693" cy="50255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448DA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5" name="Group 13"/>
          <p:cNvGrpSpPr/>
          <p:nvPr/>
        </p:nvGrpSpPr>
        <p:grpSpPr>
          <a:xfrm>
            <a:off x="6540512" y="2135519"/>
            <a:ext cx="669693" cy="669693"/>
            <a:chOff x="3498967" y="3049909"/>
            <a:chExt cx="464344" cy="464344"/>
          </a:xfrm>
          <a:solidFill>
            <a:srgbClr val="448DAE"/>
          </a:solidFill>
          <a:effectLst/>
        </p:grpSpPr>
        <p:sp>
          <p:nvSpPr>
            <p:cNvPr id="26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Group 82">
            <a:extLst>
              <a:ext uri="{FF2B5EF4-FFF2-40B4-BE49-F238E27FC236}">
                <a16:creationId xmlns:a16="http://schemas.microsoft.com/office/drawing/2014/main" id="{A9D76A23-25D1-4588-B560-DA6DAE4B6CAD}"/>
              </a:ext>
            </a:extLst>
          </p:cNvPr>
          <p:cNvGrpSpPr/>
          <p:nvPr/>
        </p:nvGrpSpPr>
        <p:grpSpPr>
          <a:xfrm>
            <a:off x="903517" y="5558278"/>
            <a:ext cx="282575" cy="389890"/>
            <a:chOff x="1654392" y="4219619"/>
            <a:chExt cx="232147" cy="319946"/>
          </a:xfrm>
          <a:solidFill>
            <a:srgbClr val="448DA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E55A1DA5-914D-4380-91B2-BE27EFF6E598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EAC6429-D74A-46AE-9864-3D759A20EC39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86">
            <a:extLst>
              <a:ext uri="{FF2B5EF4-FFF2-40B4-BE49-F238E27FC236}">
                <a16:creationId xmlns:a16="http://schemas.microsoft.com/office/drawing/2014/main" id="{CF270474-0EEA-4AAF-BFB0-0ADC870DD6D4}"/>
              </a:ext>
            </a:extLst>
          </p:cNvPr>
          <p:cNvGrpSpPr/>
          <p:nvPr/>
        </p:nvGrpSpPr>
        <p:grpSpPr>
          <a:xfrm>
            <a:off x="2082459" y="5602707"/>
            <a:ext cx="440690" cy="282575"/>
            <a:chOff x="1626118" y="4887786"/>
            <a:chExt cx="361614" cy="232148"/>
          </a:xfrm>
          <a:solidFill>
            <a:srgbClr val="448DAE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2" name="Freeform 114">
              <a:extLst>
                <a:ext uri="{FF2B5EF4-FFF2-40B4-BE49-F238E27FC236}">
                  <a16:creationId xmlns:a16="http://schemas.microsoft.com/office/drawing/2014/main" id="{EB436C3D-06A8-44C1-9798-A84B6EBAE07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15">
              <a:extLst>
                <a:ext uri="{FF2B5EF4-FFF2-40B4-BE49-F238E27FC236}">
                  <a16:creationId xmlns:a16="http://schemas.microsoft.com/office/drawing/2014/main" id="{24D946BB-49F9-4AF2-9A71-9AB2485A7EF7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16">
              <a:extLst>
                <a:ext uri="{FF2B5EF4-FFF2-40B4-BE49-F238E27FC236}">
                  <a16:creationId xmlns:a16="http://schemas.microsoft.com/office/drawing/2014/main" id="{3A9F0DD2-563E-48A5-907C-1F1E3A39E5B9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17">
              <a:extLst>
                <a:ext uri="{FF2B5EF4-FFF2-40B4-BE49-F238E27FC236}">
                  <a16:creationId xmlns:a16="http://schemas.microsoft.com/office/drawing/2014/main" id="{4C0E6F7A-CAB5-4B76-A591-096F8786850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Freeform 149">
            <a:extLst>
              <a:ext uri="{FF2B5EF4-FFF2-40B4-BE49-F238E27FC236}">
                <a16:creationId xmlns:a16="http://schemas.microsoft.com/office/drawing/2014/main" id="{7327BEE8-A53A-4497-9B40-7F8077F5E26E}"/>
              </a:ext>
            </a:extLst>
          </p:cNvPr>
          <p:cNvSpPr/>
          <p:nvPr/>
        </p:nvSpPr>
        <p:spPr bwMode="auto">
          <a:xfrm>
            <a:off x="3419515" y="5551048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448DA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06">
            <a:extLst>
              <a:ext uri="{FF2B5EF4-FFF2-40B4-BE49-F238E27FC236}">
                <a16:creationId xmlns:a16="http://schemas.microsoft.com/office/drawing/2014/main" id="{B7F6494D-124B-4CB3-AD4D-F3517867A7AE}"/>
              </a:ext>
            </a:extLst>
          </p:cNvPr>
          <p:cNvSpPr>
            <a:spLocks noEditPoints="1"/>
          </p:cNvSpPr>
          <p:nvPr/>
        </p:nvSpPr>
        <p:spPr bwMode="auto">
          <a:xfrm>
            <a:off x="4532708" y="5551048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448DA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/>
      <p:bldP spid="12" grpId="0"/>
      <p:bldP spid="13" grpId="0" animBg="1"/>
      <p:bldP spid="2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0156" y="3144807"/>
            <a:ext cx="359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的三个区域</a:t>
            </a:r>
          </a:p>
        </p:txBody>
      </p:sp>
      <p:sp>
        <p:nvSpPr>
          <p:cNvPr id="8" name="椭圆 7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29839" y="-1323587"/>
            <a:ext cx="3288880" cy="3288886"/>
            <a:chOff x="6096000" y="5847789"/>
            <a:chExt cx="1592077" cy="1592077"/>
          </a:xfrm>
        </p:grpSpPr>
        <p:sp>
          <p:nvSpPr>
            <p:cNvPr id="12" name="椭圆 11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10824" y="2321124"/>
            <a:ext cx="21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16" name="椭圆 15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71006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97734" y="759656"/>
            <a:ext cx="1885045" cy="1885045"/>
            <a:chOff x="1594118" y="2309561"/>
            <a:chExt cx="1885045" cy="1885045"/>
          </a:xfrm>
        </p:grpSpPr>
        <p:sp>
          <p:nvSpPr>
            <p:cNvPr id="9" name="弧形 8"/>
            <p:cNvSpPr/>
            <p:nvPr/>
          </p:nvSpPr>
          <p:spPr>
            <a:xfrm>
              <a:off x="1594118" y="2309561"/>
              <a:ext cx="1885045" cy="1885045"/>
            </a:xfrm>
            <a:prstGeom prst="arc">
              <a:avLst>
                <a:gd name="adj1" fmla="val 20411252"/>
                <a:gd name="adj2" fmla="val 19430369"/>
              </a:avLst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1594118" y="2309561"/>
              <a:ext cx="1885045" cy="1885045"/>
            </a:xfrm>
            <a:prstGeom prst="arc">
              <a:avLst/>
            </a:prstGeom>
            <a:noFill/>
            <a:ln w="152400">
              <a:solidFill>
                <a:srgbClr val="448D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51808" y="3675038"/>
            <a:ext cx="1885045" cy="1885045"/>
            <a:chOff x="5153478" y="2309561"/>
            <a:chExt cx="1885045" cy="1885045"/>
          </a:xfrm>
        </p:grpSpPr>
        <p:sp>
          <p:nvSpPr>
            <p:cNvPr id="13" name="弧形 12"/>
            <p:cNvSpPr/>
            <p:nvPr/>
          </p:nvSpPr>
          <p:spPr>
            <a:xfrm>
              <a:off x="5153478" y="2309561"/>
              <a:ext cx="1885045" cy="1885045"/>
            </a:xfrm>
            <a:prstGeom prst="arc">
              <a:avLst>
                <a:gd name="adj1" fmla="val 20411252"/>
                <a:gd name="adj2" fmla="val 19430369"/>
              </a:avLst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>
              <a:off x="5153478" y="2309561"/>
              <a:ext cx="1885045" cy="1885045"/>
            </a:xfrm>
            <a:prstGeom prst="arc">
              <a:avLst>
                <a:gd name="adj1" fmla="val 16200000"/>
                <a:gd name="adj2" fmla="val 3785054"/>
              </a:avLst>
            </a:prstGeom>
            <a:noFill/>
            <a:ln w="152400">
              <a:solidFill>
                <a:srgbClr val="448D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09224" y="657569"/>
            <a:ext cx="1885045" cy="1885045"/>
            <a:chOff x="8712838" y="2309561"/>
            <a:chExt cx="1885045" cy="1885045"/>
          </a:xfrm>
        </p:grpSpPr>
        <p:sp>
          <p:nvSpPr>
            <p:cNvPr id="17" name="弧形 16"/>
            <p:cNvSpPr/>
            <p:nvPr/>
          </p:nvSpPr>
          <p:spPr>
            <a:xfrm>
              <a:off x="8712838" y="2309561"/>
              <a:ext cx="1885045" cy="1885045"/>
            </a:xfrm>
            <a:prstGeom prst="arc">
              <a:avLst>
                <a:gd name="adj1" fmla="val 20411252"/>
                <a:gd name="adj2" fmla="val 19430369"/>
              </a:avLst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8712838" y="2309561"/>
              <a:ext cx="1885045" cy="1885045"/>
            </a:xfrm>
            <a:prstGeom prst="arc">
              <a:avLst>
                <a:gd name="adj1" fmla="val 16200000"/>
                <a:gd name="adj2" fmla="val 8314411"/>
              </a:avLst>
            </a:prstGeom>
            <a:noFill/>
            <a:ln w="152400">
              <a:solidFill>
                <a:srgbClr val="448DA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788538" y="1517924"/>
            <a:ext cx="1103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工作区</a:t>
            </a:r>
          </a:p>
        </p:txBody>
      </p:sp>
      <p:sp>
        <p:nvSpPr>
          <p:cNvPr id="21" name="矩形 20"/>
          <p:cNvSpPr/>
          <p:nvPr/>
        </p:nvSpPr>
        <p:spPr>
          <a:xfrm>
            <a:off x="588228" y="3009205"/>
            <a:ext cx="3318845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管理后的文件，这些文件显示在磁盘上，供我们使用或修改的区域。例如：修改代码、添加新文件、删除文件等。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就是在电脑上能看到的目录</a:t>
            </a:r>
            <a:r>
              <a:rPr lang="en-US" altLang="zh-CN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40332" y="44333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暂存区</a:t>
            </a:r>
          </a:p>
        </p:txBody>
      </p:sp>
      <p:sp>
        <p:nvSpPr>
          <p:cNvPr id="23" name="矩形 22"/>
          <p:cNvSpPr/>
          <p:nvPr/>
        </p:nvSpPr>
        <p:spPr>
          <a:xfrm>
            <a:off x="4227513" y="5924587"/>
            <a:ext cx="3133634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暂存区保存了下次将提交的文件列表信息。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43859" y="1415835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本地仓库</a:t>
            </a:r>
          </a:p>
        </p:txBody>
      </p:sp>
      <p:sp>
        <p:nvSpPr>
          <p:cNvPr id="25" name="矩形 24"/>
          <p:cNvSpPr/>
          <p:nvPr/>
        </p:nvSpPr>
        <p:spPr>
          <a:xfrm>
            <a:off x="8284928" y="2907118"/>
            <a:ext cx="3318843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仓库区是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的部分，代码只有提交到仓库，才会形成一次历史记录，即才会形成一个版本。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61F0E0-A9E9-4B23-B3A9-9AEF21A4F50B}"/>
              </a:ext>
            </a:extLst>
          </p:cNvPr>
          <p:cNvCxnSpPr>
            <a:cxnSpLocks/>
          </p:cNvCxnSpPr>
          <p:nvPr/>
        </p:nvCxnSpPr>
        <p:spPr>
          <a:xfrm>
            <a:off x="3287588" y="2246111"/>
            <a:ext cx="1799584" cy="152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3B089C-09CC-4671-B4BE-A1D215CF617C}"/>
              </a:ext>
            </a:extLst>
          </p:cNvPr>
          <p:cNvCxnSpPr>
            <a:cxnSpLocks/>
          </p:cNvCxnSpPr>
          <p:nvPr/>
        </p:nvCxnSpPr>
        <p:spPr>
          <a:xfrm flipV="1">
            <a:off x="6764726" y="2144969"/>
            <a:ext cx="2024375" cy="163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1E2CEB-41B6-4273-A9AE-EF44EAD8C932}"/>
              </a:ext>
            </a:extLst>
          </p:cNvPr>
          <p:cNvCxnSpPr>
            <a:cxnSpLocks/>
          </p:cNvCxnSpPr>
          <p:nvPr/>
        </p:nvCxnSpPr>
        <p:spPr>
          <a:xfrm>
            <a:off x="3502446" y="1188315"/>
            <a:ext cx="5187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423D927-E4C6-4C75-A1A9-EDBB85D75780}"/>
              </a:ext>
            </a:extLst>
          </p:cNvPr>
          <p:cNvSpPr txBox="1"/>
          <p:nvPr/>
        </p:nvSpPr>
        <p:spPr>
          <a:xfrm rot="2563825">
            <a:off x="3747208" y="2536227"/>
            <a:ext cx="9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1C39A05-B185-46A3-A00C-06C69839B320}"/>
              </a:ext>
            </a:extLst>
          </p:cNvPr>
          <p:cNvSpPr txBox="1"/>
          <p:nvPr/>
        </p:nvSpPr>
        <p:spPr>
          <a:xfrm rot="19273707">
            <a:off x="6340263" y="2551616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–m 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提交说明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6ED8FE-DE99-419A-994D-660D6E57322E}"/>
              </a:ext>
            </a:extLst>
          </p:cNvPr>
          <p:cNvSpPr txBox="1"/>
          <p:nvPr/>
        </p:nvSpPr>
        <p:spPr>
          <a:xfrm>
            <a:off x="4586372" y="706663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 –a –m 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提交说明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3D836C-688B-4E58-B09A-8075D44B04B3}"/>
              </a:ext>
            </a:extLst>
          </p:cNvPr>
          <p:cNvSpPr txBox="1"/>
          <p:nvPr/>
        </p:nvSpPr>
        <p:spPr>
          <a:xfrm>
            <a:off x="4128153" y="1222432"/>
            <a:ext cx="3935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管理过的文件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才能使用该条命令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6CE76C-B845-4809-8C2E-2325A93FFBEC}"/>
              </a:ext>
            </a:extLst>
          </p:cNvPr>
          <p:cNvSpPr txBox="1"/>
          <p:nvPr/>
        </p:nvSpPr>
        <p:spPr>
          <a:xfrm>
            <a:off x="8535524" y="4992792"/>
            <a:ext cx="2365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文件被添加到暂存区，才叫做被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28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33" grpId="0"/>
      <p:bldP spid="34" grpId="0"/>
      <p:bldP spid="35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041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Straight Arrow Connector 66"/>
          <p:cNvCxnSpPr/>
          <p:nvPr/>
        </p:nvCxnSpPr>
        <p:spPr>
          <a:xfrm flipV="1">
            <a:off x="4295520" y="2129930"/>
            <a:ext cx="970446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0"/>
          <p:cNvSpPr txBox="1"/>
          <p:nvPr/>
        </p:nvSpPr>
        <p:spPr>
          <a:xfrm>
            <a:off x="1216216" y="4986924"/>
            <a:ext cx="3253804" cy="473989"/>
          </a:xfrm>
          <a:prstGeom prst="rect">
            <a:avLst/>
          </a:prstGeom>
          <a:solidFill>
            <a:schemeClr val="bg1"/>
          </a:solidFill>
          <a:ln>
            <a:solidFill>
              <a:srgbClr val="448DAE"/>
            </a:solidFill>
          </a:ln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F3745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256E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提交文件到仓库</a:t>
            </a:r>
          </a:p>
        </p:txBody>
      </p:sp>
      <p:cxnSp>
        <p:nvCxnSpPr>
          <p:cNvPr id="10" name="Straight Arrow Connector 17"/>
          <p:cNvCxnSpPr>
            <a:stCxn id="9" idx="3"/>
          </p:cNvCxnSpPr>
          <p:nvPr/>
        </p:nvCxnSpPr>
        <p:spPr>
          <a:xfrm>
            <a:off x="4470020" y="5223919"/>
            <a:ext cx="795946" cy="92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0"/>
          <p:cNvSpPr txBox="1"/>
          <p:nvPr/>
        </p:nvSpPr>
        <p:spPr>
          <a:xfrm>
            <a:off x="1171435" y="1871076"/>
            <a:ext cx="3253804" cy="473989"/>
          </a:xfrm>
          <a:prstGeom prst="rect">
            <a:avLst/>
          </a:prstGeom>
          <a:solidFill>
            <a:srgbClr val="448DAE"/>
          </a:solidFill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添加文件到暂存区</a:t>
            </a:r>
          </a:p>
        </p:txBody>
      </p:sp>
      <p:sp>
        <p:nvSpPr>
          <p:cNvPr id="16" name="矩形 15"/>
          <p:cNvSpPr/>
          <p:nvPr/>
        </p:nvSpPr>
        <p:spPr>
          <a:xfrm>
            <a:off x="5595430" y="918616"/>
            <a:ext cx="57571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添加指定文件到暂存区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git add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文件名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以空格隔开可以一次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多个文件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git add [file1] [file2] ...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添加指定目录到暂存区，包括子目录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git add 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 [file] [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 [file] [file] ...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添加当前目录的所有文件到暂存区，包括子目录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git add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908E5-0C1A-42BC-84C9-FE8F0B50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430" y="4639142"/>
            <a:ext cx="38202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提交暂存区到仓库区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$ git commit -m [message]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提交暂存区的指定文件到仓库区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$ git commit [file1] [file2] ... -m [message] </a:t>
            </a: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0156" y="3144807"/>
            <a:ext cx="359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的分支管理</a:t>
            </a:r>
          </a:p>
        </p:txBody>
      </p:sp>
      <p:sp>
        <p:nvSpPr>
          <p:cNvPr id="8" name="椭圆 7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29839" y="-1323587"/>
            <a:ext cx="3288880" cy="3288886"/>
            <a:chOff x="6096000" y="5847789"/>
            <a:chExt cx="1592077" cy="1592077"/>
          </a:xfrm>
        </p:grpSpPr>
        <p:sp>
          <p:nvSpPr>
            <p:cNvPr id="12" name="椭圆 11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10824" y="2321124"/>
            <a:ext cx="21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16" name="椭圆 15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30740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987373" y="2940796"/>
            <a:ext cx="1390651" cy="95251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902" y="2029399"/>
            <a:ext cx="31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</a:t>
            </a:r>
          </a:p>
        </p:txBody>
      </p:sp>
      <p:sp>
        <p:nvSpPr>
          <p:cNvPr id="11" name="PA-文本框 9"/>
          <p:cNvSpPr txBox="1"/>
          <p:nvPr>
            <p:custDataLst>
              <p:tags r:id="rId1"/>
            </p:custDataLst>
          </p:nvPr>
        </p:nvSpPr>
        <p:spPr>
          <a:xfrm>
            <a:off x="841373" y="3607520"/>
            <a:ext cx="4490282" cy="1497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把我们之前每次提交的版本串成一条时间线，这条时间线就是一个分支。在版本控制过程中，使用多条线同时推进多个任务。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D5A2E7E-C4D4-49BB-B166-6C6EBAA8BCB2}"/>
              </a:ext>
            </a:extLst>
          </p:cNvPr>
          <p:cNvSpPr/>
          <p:nvPr/>
        </p:nvSpPr>
        <p:spPr>
          <a:xfrm>
            <a:off x="6650557" y="1948717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380AFFF-A259-4F7B-8BFD-E9FAC6853FC4}"/>
              </a:ext>
            </a:extLst>
          </p:cNvPr>
          <p:cNvSpPr/>
          <p:nvPr/>
        </p:nvSpPr>
        <p:spPr>
          <a:xfrm>
            <a:off x="7842863" y="3090943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F462872E-B0C3-4262-901D-51BF7A81FB5E}"/>
              </a:ext>
            </a:extLst>
          </p:cNvPr>
          <p:cNvSpPr/>
          <p:nvPr/>
        </p:nvSpPr>
        <p:spPr>
          <a:xfrm>
            <a:off x="9348933" y="3090943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EFE667CA-96ED-4A61-B7E2-B70695D2D261}"/>
              </a:ext>
            </a:extLst>
          </p:cNvPr>
          <p:cNvSpPr/>
          <p:nvPr/>
        </p:nvSpPr>
        <p:spPr>
          <a:xfrm>
            <a:off x="7842863" y="4057717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608DAE5B-4D6A-4BAB-BACF-BAF4FEED7825}"/>
              </a:ext>
            </a:extLst>
          </p:cNvPr>
          <p:cNvSpPr/>
          <p:nvPr/>
        </p:nvSpPr>
        <p:spPr>
          <a:xfrm>
            <a:off x="9375827" y="4057716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579EA5DC-9094-422F-9B9C-880BE53971B8}"/>
              </a:ext>
            </a:extLst>
          </p:cNvPr>
          <p:cNvSpPr/>
          <p:nvPr/>
        </p:nvSpPr>
        <p:spPr>
          <a:xfrm>
            <a:off x="10744098" y="4051114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7F16635C-FC97-477F-A5A0-7922CFA2BB18}"/>
              </a:ext>
            </a:extLst>
          </p:cNvPr>
          <p:cNvSpPr/>
          <p:nvPr/>
        </p:nvSpPr>
        <p:spPr>
          <a:xfrm>
            <a:off x="8578400" y="1948716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D6D7475A-64CF-484F-8EB2-28B23AFAA65C}"/>
              </a:ext>
            </a:extLst>
          </p:cNvPr>
          <p:cNvSpPr/>
          <p:nvPr/>
        </p:nvSpPr>
        <p:spPr>
          <a:xfrm>
            <a:off x="10506243" y="1948715"/>
            <a:ext cx="421341" cy="4358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303211F-FCCA-4FCA-9B23-7687506F62C2}"/>
              </a:ext>
            </a:extLst>
          </p:cNvPr>
          <p:cNvCxnSpPr>
            <a:cxnSpLocks/>
            <a:stCxn id="3" idx="4"/>
            <a:endCxn id="13" idx="2"/>
          </p:cNvCxnSpPr>
          <p:nvPr/>
        </p:nvCxnSpPr>
        <p:spPr>
          <a:xfrm rot="16200000" flipH="1">
            <a:off x="6889906" y="2355933"/>
            <a:ext cx="924279" cy="981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9CC90D53-F3B7-4568-86F2-47510669C478}"/>
              </a:ext>
            </a:extLst>
          </p:cNvPr>
          <p:cNvCxnSpPr>
            <a:cxnSpLocks/>
            <a:stCxn id="3" idx="4"/>
            <a:endCxn id="15" idx="2"/>
          </p:cNvCxnSpPr>
          <p:nvPr/>
        </p:nvCxnSpPr>
        <p:spPr>
          <a:xfrm rot="16200000" flipH="1">
            <a:off x="6406519" y="2839320"/>
            <a:ext cx="1891053" cy="981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E5A3C6C-7BCC-4652-8267-E2B2A51FEA62}"/>
              </a:ext>
            </a:extLst>
          </p:cNvPr>
          <p:cNvSpPr txBox="1"/>
          <p:nvPr/>
        </p:nvSpPr>
        <p:spPr>
          <a:xfrm>
            <a:off x="5642902" y="194871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A15753-6253-4490-AFB8-99837C26E03B}"/>
              </a:ext>
            </a:extLst>
          </p:cNvPr>
          <p:cNvSpPr txBox="1"/>
          <p:nvPr/>
        </p:nvSpPr>
        <p:spPr>
          <a:xfrm>
            <a:off x="5700609" y="30630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B1A55B-FB14-48FF-B737-02757F39657F}"/>
              </a:ext>
            </a:extLst>
          </p:cNvPr>
          <p:cNvSpPr txBox="1"/>
          <p:nvPr/>
        </p:nvSpPr>
        <p:spPr>
          <a:xfrm>
            <a:off x="5703406" y="41180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59E94859-B172-4980-A1C7-2D5A2B6BE16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264204" y="3308891"/>
            <a:ext cx="108472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14A852B-C70A-47C7-AE9D-F81165A1D5D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8264204" y="4275664"/>
            <a:ext cx="111162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2D4033-2B7C-40F6-AE2A-702025A64B66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9797168" y="4269062"/>
            <a:ext cx="946930" cy="66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6E67047-545C-4C36-B86B-6770882B07AA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 flipV="1">
            <a:off x="7071898" y="2166664"/>
            <a:ext cx="150650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4B4808D7-02D6-4436-94F0-362081D311B2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8999741" y="2166663"/>
            <a:ext cx="150650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6DEB083C-839E-433D-AE54-E40D031172ED}"/>
              </a:ext>
            </a:extLst>
          </p:cNvPr>
          <p:cNvCxnSpPr>
            <a:cxnSpLocks/>
            <a:stCxn id="14" idx="6"/>
            <a:endCxn id="19" idx="4"/>
          </p:cNvCxnSpPr>
          <p:nvPr/>
        </p:nvCxnSpPr>
        <p:spPr>
          <a:xfrm flipV="1">
            <a:off x="9770274" y="2384610"/>
            <a:ext cx="946640" cy="9242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041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分支操作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Straight Arrow Connector 66"/>
          <p:cNvCxnSpPr/>
          <p:nvPr/>
        </p:nvCxnSpPr>
        <p:spPr>
          <a:xfrm flipV="1">
            <a:off x="5039590" y="2129930"/>
            <a:ext cx="970446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0"/>
          <p:cNvSpPr txBox="1"/>
          <p:nvPr/>
        </p:nvSpPr>
        <p:spPr>
          <a:xfrm>
            <a:off x="1915505" y="1871076"/>
            <a:ext cx="3253804" cy="473989"/>
          </a:xfrm>
          <a:prstGeom prst="rect">
            <a:avLst/>
          </a:prstGeom>
          <a:solidFill>
            <a:srgbClr val="448DAE"/>
          </a:solidFill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37F415C8-0EDA-4CDF-9F0C-E04D2B6B9354}"/>
              </a:ext>
            </a:extLst>
          </p:cNvPr>
          <p:cNvSpPr txBox="1"/>
          <p:nvPr/>
        </p:nvSpPr>
        <p:spPr>
          <a:xfrm>
            <a:off x="1960286" y="5190866"/>
            <a:ext cx="3253804" cy="473989"/>
          </a:xfrm>
          <a:prstGeom prst="rect">
            <a:avLst/>
          </a:prstGeom>
          <a:solidFill>
            <a:schemeClr val="bg1"/>
          </a:solidFill>
          <a:ln>
            <a:solidFill>
              <a:srgbClr val="448DAE"/>
            </a:solidFill>
          </a:ln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F3745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256E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提交文件到仓库</a:t>
            </a:r>
          </a:p>
        </p:txBody>
      </p: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884ADEC7-A436-4746-BE45-FF0B22407A76}"/>
              </a:ext>
            </a:extLst>
          </p:cNvPr>
          <p:cNvCxnSpPr>
            <a:stCxn id="14" idx="3"/>
          </p:cNvCxnSpPr>
          <p:nvPr/>
        </p:nvCxnSpPr>
        <p:spPr>
          <a:xfrm>
            <a:off x="5214090" y="5427861"/>
            <a:ext cx="795946" cy="92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278199-3757-4EFC-A8B0-FDD392D3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62" y="1200129"/>
            <a:ext cx="2626659" cy="181588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创建分支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 branch 分支名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切换分支到dev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git checkout dev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也可以创建并直接切换分支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-b dev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99D325-76D7-48CF-9BEF-1A2DD40A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097" y="4928439"/>
            <a:ext cx="2618024" cy="116955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切换到A分支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把B分支的代码合并到A分支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 merge B </a:t>
            </a:r>
          </a:p>
        </p:txBody>
      </p:sp>
    </p:spTree>
    <p:extLst>
      <p:ext uri="{BB962C8B-B14F-4D97-AF65-F5344CB8AC3E}">
        <p14:creationId xmlns:p14="http://schemas.microsoft.com/office/powerpoint/2010/main" val="144270317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24579" y="200192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屏幕录制 40">
            <a:hlinkClick r:id="" action="ppaction://media"/>
            <a:extLst>
              <a:ext uri="{FF2B5EF4-FFF2-40B4-BE49-F238E27FC236}">
                <a16:creationId xmlns:a16="http://schemas.microsoft.com/office/drawing/2014/main" id="{22123084-6BFB-4B3A-BA33-68BC180CF42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53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00384" y="543307"/>
            <a:ext cx="1701800" cy="18669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98FD7FC2-DB93-4042-8926-5BD5A766DEF3}"/>
              </a:ext>
            </a:extLst>
          </p:cNvPr>
          <p:cNvSpPr txBox="1"/>
          <p:nvPr/>
        </p:nvSpPr>
        <p:spPr>
          <a:xfrm>
            <a:off x="1655420" y="23975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屏幕录制 42">
            <a:hlinkClick r:id="" action="ppaction://media"/>
            <a:extLst>
              <a:ext uri="{FF2B5EF4-FFF2-40B4-BE49-F238E27FC236}">
                <a16:creationId xmlns:a16="http://schemas.microsoft.com/office/drawing/2014/main" id="{E629A526-6396-419B-9245-246D5C5E52C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627" end="9122.2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99851" y="543307"/>
            <a:ext cx="2222500" cy="185420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716140DD-D7D2-42BE-AD32-7D4102F3ECD2}"/>
              </a:ext>
            </a:extLst>
          </p:cNvPr>
          <p:cNvSpPr txBox="1"/>
          <p:nvPr/>
        </p:nvSpPr>
        <p:spPr>
          <a:xfrm>
            <a:off x="4716891" y="245745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fenzhi1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屏幕录制 44">
            <a:hlinkClick r:id="" action="ppaction://media"/>
            <a:extLst>
              <a:ext uri="{FF2B5EF4-FFF2-40B4-BE49-F238E27FC236}">
                <a16:creationId xmlns:a16="http://schemas.microsoft.com/office/drawing/2014/main" id="{FF25380E-E581-4BB6-B428-1AB6AD49E2A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4">
                  <p14:trim st="535" end="2730.4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420018" y="543307"/>
            <a:ext cx="2222500" cy="185420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83DCB021-232B-4E7B-ABE0-4177287D7C64}"/>
              </a:ext>
            </a:extLst>
          </p:cNvPr>
          <p:cNvSpPr txBox="1"/>
          <p:nvPr/>
        </p:nvSpPr>
        <p:spPr>
          <a:xfrm>
            <a:off x="8318500" y="2462594"/>
            <a:ext cx="242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fenzhi1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屏幕录制 47">
            <a:hlinkClick r:id="" action="ppaction://media"/>
            <a:extLst>
              <a:ext uri="{FF2B5EF4-FFF2-40B4-BE49-F238E27FC236}">
                <a16:creationId xmlns:a16="http://schemas.microsoft.com/office/drawing/2014/main" id="{BF73E358-925C-4F75-BCAD-E44CBAD3644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5">
                  <p14:trim st="1528" end="1023.7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873500" y="3310392"/>
            <a:ext cx="4445000" cy="27940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1735D35-7AC7-411B-9AE0-B9A2ED73681E}"/>
              </a:ext>
            </a:extLst>
          </p:cNvPr>
          <p:cNvSpPr txBox="1"/>
          <p:nvPr/>
        </p:nvSpPr>
        <p:spPr>
          <a:xfrm>
            <a:off x="5028272" y="6213526"/>
            <a:ext cx="21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fenzhi1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video>
              <p:cMediaNode vol="80000">
                <p:cTn id="30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  <p:bldLst>
      <p:bldP spid="42" grpId="0"/>
      <p:bldP spid="44" grpId="0"/>
      <p:bldP spid="46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0156" y="3144807"/>
            <a:ext cx="3599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的远程仓库</a:t>
            </a:r>
          </a:p>
        </p:txBody>
      </p:sp>
      <p:sp>
        <p:nvSpPr>
          <p:cNvPr id="8" name="椭圆 7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29839" y="-1323587"/>
            <a:ext cx="3288880" cy="3288886"/>
            <a:chOff x="6096000" y="5847789"/>
            <a:chExt cx="1592077" cy="1592077"/>
          </a:xfrm>
        </p:grpSpPr>
        <p:sp>
          <p:nvSpPr>
            <p:cNvPr id="12" name="椭圆 11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10824" y="2321124"/>
            <a:ext cx="21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16" name="椭圆 15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05431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96000" y="423598"/>
            <a:ext cx="4503244" cy="801007"/>
            <a:chOff x="5751767" y="1323215"/>
            <a:chExt cx="3870535" cy="688465"/>
          </a:xfrm>
        </p:grpSpPr>
        <p:sp>
          <p:nvSpPr>
            <p:cNvPr id="2" name="矩形: 圆角 1"/>
            <p:cNvSpPr/>
            <p:nvPr/>
          </p:nvSpPr>
          <p:spPr>
            <a:xfrm>
              <a:off x="5817163" y="1388611"/>
              <a:ext cx="3805139" cy="557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751767" y="1323215"/>
              <a:ext cx="688465" cy="688465"/>
              <a:chOff x="6096000" y="5847789"/>
              <a:chExt cx="1592077" cy="159207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096000" y="5847789"/>
                <a:ext cx="1592077" cy="15920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247228" y="5999018"/>
                <a:ext cx="1289620" cy="1289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448DA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096000" y="1649752"/>
            <a:ext cx="4503244" cy="801007"/>
            <a:chOff x="5751767" y="1323215"/>
            <a:chExt cx="3870535" cy="688465"/>
          </a:xfrm>
        </p:grpSpPr>
        <p:sp>
          <p:nvSpPr>
            <p:cNvPr id="12" name="矩形: 圆角 11"/>
            <p:cNvSpPr/>
            <p:nvPr/>
          </p:nvSpPr>
          <p:spPr>
            <a:xfrm>
              <a:off x="5817163" y="1388611"/>
              <a:ext cx="3805139" cy="557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51767" y="1323215"/>
              <a:ext cx="688465" cy="688465"/>
              <a:chOff x="6096000" y="5847789"/>
              <a:chExt cx="1592077" cy="159207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096000" y="5847789"/>
                <a:ext cx="1592077" cy="15920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247228" y="5999018"/>
                <a:ext cx="1289620" cy="1289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448DA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096000" y="2909611"/>
            <a:ext cx="4503244" cy="801007"/>
            <a:chOff x="5751767" y="1323215"/>
            <a:chExt cx="3870535" cy="688465"/>
          </a:xfrm>
        </p:grpSpPr>
        <p:sp>
          <p:nvSpPr>
            <p:cNvPr id="17" name="矩形: 圆角 16"/>
            <p:cNvSpPr/>
            <p:nvPr/>
          </p:nvSpPr>
          <p:spPr>
            <a:xfrm>
              <a:off x="5817163" y="1388611"/>
              <a:ext cx="3805139" cy="557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751767" y="1323215"/>
              <a:ext cx="688465" cy="688465"/>
              <a:chOff x="6096000" y="5847789"/>
              <a:chExt cx="1592077" cy="159207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096000" y="5847789"/>
                <a:ext cx="1592077" cy="15920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247228" y="5999018"/>
                <a:ext cx="1289620" cy="1289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448DA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096000" y="4137433"/>
            <a:ext cx="4503244" cy="801007"/>
            <a:chOff x="5751767" y="1323215"/>
            <a:chExt cx="3870535" cy="688465"/>
          </a:xfrm>
        </p:grpSpPr>
        <p:sp>
          <p:nvSpPr>
            <p:cNvPr id="22" name="矩形: 圆角 21"/>
            <p:cNvSpPr/>
            <p:nvPr/>
          </p:nvSpPr>
          <p:spPr>
            <a:xfrm>
              <a:off x="5817163" y="1388611"/>
              <a:ext cx="3805139" cy="557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51767" y="1323215"/>
              <a:ext cx="688465" cy="688465"/>
              <a:chOff x="6096000" y="5847789"/>
              <a:chExt cx="1592077" cy="159207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096000" y="5847789"/>
                <a:ext cx="1592077" cy="15920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6247228" y="5999018"/>
                <a:ext cx="1289620" cy="1289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448DA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4576950" y="1023251"/>
            <a:ext cx="1107996" cy="1832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448D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77430" y="1039765"/>
            <a:ext cx="800219" cy="2610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448D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3093" y="468482"/>
            <a:ext cx="215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73093" y="1693264"/>
            <a:ext cx="215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21267" y="2952729"/>
            <a:ext cx="215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三个区域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21267" y="4178095"/>
            <a:ext cx="215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-1496408" y="3429000"/>
            <a:ext cx="6012327" cy="6012327"/>
            <a:chOff x="-860516" y="-1482945"/>
            <a:chExt cx="5533166" cy="5533166"/>
          </a:xfrm>
        </p:grpSpPr>
        <p:sp>
          <p:nvSpPr>
            <p:cNvPr id="39" name="椭圆 38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3A20F30-DF67-402A-AA49-46C45129F2F5}"/>
              </a:ext>
            </a:extLst>
          </p:cNvPr>
          <p:cNvGrpSpPr/>
          <p:nvPr/>
        </p:nvGrpSpPr>
        <p:grpSpPr>
          <a:xfrm>
            <a:off x="6096000" y="5530037"/>
            <a:ext cx="4503244" cy="801007"/>
            <a:chOff x="5751767" y="1323215"/>
            <a:chExt cx="3870535" cy="688465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5290661C-E054-4E8E-97B3-D5BEE56D1756}"/>
                </a:ext>
              </a:extLst>
            </p:cNvPr>
            <p:cNvSpPr/>
            <p:nvPr/>
          </p:nvSpPr>
          <p:spPr>
            <a:xfrm>
              <a:off x="5817163" y="1388611"/>
              <a:ext cx="3805139" cy="55767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B6E7EEA-42A2-4277-AE05-9905F221D925}"/>
                </a:ext>
              </a:extLst>
            </p:cNvPr>
            <p:cNvGrpSpPr/>
            <p:nvPr/>
          </p:nvGrpSpPr>
          <p:grpSpPr>
            <a:xfrm>
              <a:off x="5751767" y="1323215"/>
              <a:ext cx="688465" cy="688465"/>
              <a:chOff x="6096000" y="5847789"/>
              <a:chExt cx="1592077" cy="1592077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EA013D6-7CE8-4CC9-9237-D17848405727}"/>
                  </a:ext>
                </a:extLst>
              </p:cNvPr>
              <p:cNvSpPr/>
              <p:nvPr/>
            </p:nvSpPr>
            <p:spPr>
              <a:xfrm>
                <a:off x="6096000" y="5847789"/>
                <a:ext cx="1592077" cy="159207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07D4C1D-284D-4493-A32A-986AE9212DB3}"/>
                  </a:ext>
                </a:extLst>
              </p:cNvPr>
              <p:cNvSpPr/>
              <p:nvPr/>
            </p:nvSpPr>
            <p:spPr>
              <a:xfrm>
                <a:off x="6247228" y="5999018"/>
                <a:ext cx="1289620" cy="128961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448D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448DA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838713A7-2985-460C-822B-040DBE51F76F}"/>
              </a:ext>
            </a:extLst>
          </p:cNvPr>
          <p:cNvSpPr txBox="1"/>
          <p:nvPr/>
        </p:nvSpPr>
        <p:spPr>
          <a:xfrm>
            <a:off x="7021267" y="5570699"/>
            <a:ext cx="215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2" grpId="0"/>
      <p:bldP spid="34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987373" y="2940796"/>
            <a:ext cx="1390651" cy="95251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902" y="2029399"/>
            <a:ext cx="31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远程仓库</a:t>
            </a:r>
          </a:p>
        </p:txBody>
      </p:sp>
      <p:sp>
        <p:nvSpPr>
          <p:cNvPr id="11" name="PA-文本框 9"/>
          <p:cNvSpPr txBox="1"/>
          <p:nvPr>
            <p:custDataLst>
              <p:tags r:id="rId1"/>
            </p:custDataLst>
          </p:nvPr>
        </p:nvSpPr>
        <p:spPr>
          <a:xfrm>
            <a:off x="874902" y="3406001"/>
            <a:ext cx="4490282" cy="1145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远程仓库是指托管在因特网或其他网络中的你的项目的版本库。与他人协作涉及管理远程仓库以及根据需要推送或拉取数据。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D87B41-1522-44D6-90E9-7FF28E6A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4" y="1373690"/>
            <a:ext cx="6477405" cy="4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902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远程仓库与多人协作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1376EDD-CB3A-487B-A563-9E9EF7D5CBC1}"/>
              </a:ext>
            </a:extLst>
          </p:cNvPr>
          <p:cNvSpPr txBox="1"/>
          <p:nvPr/>
        </p:nvSpPr>
        <p:spPr>
          <a:xfrm>
            <a:off x="2680447" y="1990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00573F7-7588-41AF-BE42-3634ADC14E12}"/>
              </a:ext>
            </a:extLst>
          </p:cNvPr>
          <p:cNvSpPr/>
          <p:nvPr/>
        </p:nvSpPr>
        <p:spPr>
          <a:xfrm>
            <a:off x="3466310" y="1753489"/>
            <a:ext cx="1314284" cy="8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建立一个远程仓库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1365A3E-47A2-469C-AFED-16E1626A8DD0}"/>
              </a:ext>
            </a:extLst>
          </p:cNvPr>
          <p:cNvSpPr/>
          <p:nvPr/>
        </p:nvSpPr>
        <p:spPr>
          <a:xfrm>
            <a:off x="3466310" y="4494789"/>
            <a:ext cx="1314284" cy="8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本地仓库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774CBA-A691-4DF0-B914-3F3F9F967182}"/>
              </a:ext>
            </a:extLst>
          </p:cNvPr>
          <p:cNvSpPr txBox="1"/>
          <p:nvPr/>
        </p:nvSpPr>
        <p:spPr>
          <a:xfrm>
            <a:off x="4123452" y="3317431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D5FDD6-61B0-4F90-8F81-CDDCDE60090A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>
            <a:off x="4123452" y="2596172"/>
            <a:ext cx="0" cy="189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CA527C3E-0837-4476-B9DA-2CC7261E4690}"/>
              </a:ext>
            </a:extLst>
          </p:cNvPr>
          <p:cNvCxnSpPr>
            <a:cxnSpLocks/>
            <a:stCxn id="40" idx="3"/>
            <a:endCxn id="3" idx="3"/>
          </p:cNvCxnSpPr>
          <p:nvPr/>
        </p:nvCxnSpPr>
        <p:spPr>
          <a:xfrm flipV="1">
            <a:off x="4780594" y="2174831"/>
            <a:ext cx="12700" cy="27413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5F727503-89F3-4FCA-9C6F-4CC31D5055AB}"/>
              </a:ext>
            </a:extLst>
          </p:cNvPr>
          <p:cNvCxnSpPr>
            <a:cxnSpLocks/>
            <a:stCxn id="3" idx="1"/>
            <a:endCxn id="40" idx="1"/>
          </p:cNvCxnSpPr>
          <p:nvPr/>
        </p:nvCxnSpPr>
        <p:spPr>
          <a:xfrm rot="10800000" flipV="1">
            <a:off x="3466310" y="2174831"/>
            <a:ext cx="12700" cy="27413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05DB7B8-5969-43C3-8D72-484BEE5B1764}"/>
              </a:ext>
            </a:extLst>
          </p:cNvPr>
          <p:cNvSpPr txBox="1"/>
          <p:nvPr/>
        </p:nvSpPr>
        <p:spPr>
          <a:xfrm>
            <a:off x="5019549" y="3294129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3DA3534-C114-466A-91E2-446817FDE90D}"/>
              </a:ext>
            </a:extLst>
          </p:cNvPr>
          <p:cNvSpPr txBox="1"/>
          <p:nvPr/>
        </p:nvSpPr>
        <p:spPr>
          <a:xfrm>
            <a:off x="2809167" y="3294129"/>
            <a:ext cx="430887" cy="5027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F26243-CBE5-4D43-8C2C-DA72DB17066C}"/>
              </a:ext>
            </a:extLst>
          </p:cNvPr>
          <p:cNvSpPr txBox="1"/>
          <p:nvPr/>
        </p:nvSpPr>
        <p:spPr>
          <a:xfrm>
            <a:off x="6454379" y="2479629"/>
            <a:ext cx="3483535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大家将远程仓库克隆到本地以后，通过本地仓库进行实际修改和版本管理，通过远程仓库进行代码的更新和交换。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animBg="1"/>
      <p:bldP spid="40" grpId="0" animBg="1"/>
      <p:bldP spid="30" grpId="0"/>
      <p:bldP spid="58" grpId="0"/>
      <p:bldP spid="59" grpId="0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Straight Arrow Connector 66"/>
          <p:cNvCxnSpPr/>
          <p:nvPr/>
        </p:nvCxnSpPr>
        <p:spPr>
          <a:xfrm flipV="1">
            <a:off x="5039590" y="2129930"/>
            <a:ext cx="970446" cy="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0"/>
          <p:cNvSpPr txBox="1"/>
          <p:nvPr/>
        </p:nvSpPr>
        <p:spPr>
          <a:xfrm>
            <a:off x="1915505" y="1871076"/>
            <a:ext cx="3253804" cy="473989"/>
          </a:xfrm>
          <a:prstGeom prst="rect">
            <a:avLst/>
          </a:prstGeom>
          <a:solidFill>
            <a:srgbClr val="448DAE"/>
          </a:solidFill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上传到远程仓库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37F415C8-0EDA-4CDF-9F0C-E04D2B6B9354}"/>
              </a:ext>
            </a:extLst>
          </p:cNvPr>
          <p:cNvSpPr txBox="1"/>
          <p:nvPr/>
        </p:nvSpPr>
        <p:spPr>
          <a:xfrm>
            <a:off x="1960286" y="5190866"/>
            <a:ext cx="3253804" cy="473989"/>
          </a:xfrm>
          <a:prstGeom prst="rect">
            <a:avLst/>
          </a:prstGeom>
          <a:solidFill>
            <a:schemeClr val="bg1"/>
          </a:solidFill>
          <a:ln>
            <a:solidFill>
              <a:srgbClr val="448DAE"/>
            </a:solidFill>
          </a:ln>
        </p:spPr>
        <p:txBody>
          <a:bodyPr vert="horz" lIns="91440" tIns="91440" rIns="91440" bIns="9144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F3745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256E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克隆远程仓库到本地</a:t>
            </a:r>
          </a:p>
        </p:txBody>
      </p:sp>
      <p:cxnSp>
        <p:nvCxnSpPr>
          <p:cNvPr id="17" name="Straight Arrow Connector 17">
            <a:extLst>
              <a:ext uri="{FF2B5EF4-FFF2-40B4-BE49-F238E27FC236}">
                <a16:creationId xmlns:a16="http://schemas.microsoft.com/office/drawing/2014/main" id="{884ADEC7-A436-4746-BE45-FF0B22407A76}"/>
              </a:ext>
            </a:extLst>
          </p:cNvPr>
          <p:cNvCxnSpPr>
            <a:stCxn id="14" idx="3"/>
          </p:cNvCxnSpPr>
          <p:nvPr/>
        </p:nvCxnSpPr>
        <p:spPr>
          <a:xfrm>
            <a:off x="5214090" y="5427861"/>
            <a:ext cx="795946" cy="92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278199-3757-4EFC-A8B0-FDD392D38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207" y="1523294"/>
            <a:ext cx="4710435" cy="116955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关联本地仓库和远程仓库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git remote add origin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将代码上传到远程仓库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git push -u origin master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99D325-76D7-48CF-9BEF-1A2DD40A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207" y="5190866"/>
            <a:ext cx="1781257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克隆命令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git clone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974207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7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2807" y="2864147"/>
            <a:ext cx="58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</a:p>
        </p:txBody>
      </p:sp>
      <p:sp>
        <p:nvSpPr>
          <p:cNvPr id="15" name="椭圆 14"/>
          <p:cNvSpPr/>
          <p:nvPr/>
        </p:nvSpPr>
        <p:spPr>
          <a:xfrm>
            <a:off x="10993279" y="874076"/>
            <a:ext cx="184237" cy="184237"/>
          </a:xfrm>
          <a:prstGeom prst="ellipse">
            <a:avLst/>
          </a:prstGeom>
          <a:solidFill>
            <a:srgbClr val="448DAE"/>
          </a:solidFill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75301" y="6345381"/>
            <a:ext cx="1024855" cy="1024855"/>
            <a:chOff x="6096000" y="5847789"/>
            <a:chExt cx="1592077" cy="1592077"/>
          </a:xfrm>
        </p:grpSpPr>
        <p:sp>
          <p:nvSpPr>
            <p:cNvPr id="16" name="椭圆 1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20" name="椭圆 19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3063431" y="1318848"/>
            <a:ext cx="1907372" cy="19073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7E7F1E4-08DA-468B-8463-B51F5E76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89" y="1616707"/>
            <a:ext cx="1330531" cy="1308417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5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4"/>
          <p:cNvSpPr txBox="1"/>
          <p:nvPr/>
        </p:nvSpPr>
        <p:spPr>
          <a:xfrm>
            <a:off x="3401603" y="2847960"/>
            <a:ext cx="5536208" cy="58104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分布式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版本控制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3491340" y="4751716"/>
            <a:ext cx="727071" cy="727071"/>
            <a:chOff x="9020762" y="3428424"/>
            <a:chExt cx="732838" cy="732838"/>
          </a:xfrm>
        </p:grpSpPr>
        <p:sp>
          <p:nvSpPr>
            <p:cNvPr id="12" name="椭圆 11"/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448DA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61"/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2415222" y="4751717"/>
            <a:ext cx="727071" cy="727071"/>
            <a:chOff x="7357446" y="3428424"/>
            <a:chExt cx="732838" cy="732838"/>
          </a:xfrm>
        </p:grpSpPr>
        <p:sp>
          <p:nvSpPr>
            <p:cNvPr id="15" name="椭圆 14"/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448DA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84"/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1339104" y="4751718"/>
            <a:ext cx="727071" cy="727071"/>
            <a:chOff x="5694130" y="3428424"/>
            <a:chExt cx="732838" cy="732838"/>
          </a:xfrm>
        </p:grpSpPr>
        <p:sp>
          <p:nvSpPr>
            <p:cNvPr id="18" name="椭圆 17"/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448DA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12"/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A5311016-DC0A-4905-BD64-C96D22AEBA67}"/>
              </a:ext>
            </a:extLst>
          </p:cNvPr>
          <p:cNvSpPr/>
          <p:nvPr/>
        </p:nvSpPr>
        <p:spPr>
          <a:xfrm>
            <a:off x="4149210" y="427067"/>
            <a:ext cx="3345285" cy="2196353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E09CE5-8C2A-401D-BAE2-41CE27B0C5A9}"/>
              </a:ext>
            </a:extLst>
          </p:cNvPr>
          <p:cNvSpPr txBox="1"/>
          <p:nvPr/>
        </p:nvSpPr>
        <p:spPr>
          <a:xfrm>
            <a:off x="4427392" y="720090"/>
            <a:ext cx="2796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5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开源软件是源代码可以任意获取的计算机软件，任何人都能查看、修改和分发他们认为合适的代码。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0824" y="3122236"/>
            <a:ext cx="338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01032" y="4028172"/>
            <a:ext cx="55473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8" name="椭圆 7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29839" y="-1323587"/>
            <a:ext cx="3288880" cy="3288886"/>
            <a:chOff x="6096000" y="5847789"/>
            <a:chExt cx="1592077" cy="1592077"/>
          </a:xfrm>
        </p:grpSpPr>
        <p:sp>
          <p:nvSpPr>
            <p:cNvPr id="12" name="椭圆 11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10824" y="2321124"/>
            <a:ext cx="21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16" name="椭圆 15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1151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Straight Connector 29"/>
          <p:cNvCxnSpPr/>
          <p:nvPr/>
        </p:nvCxnSpPr>
        <p:spPr>
          <a:xfrm flipH="1">
            <a:off x="1435894" y="2481828"/>
            <a:ext cx="932021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48936" y="1815078"/>
            <a:ext cx="1411605" cy="1642745"/>
            <a:chOff x="2554" y="3322"/>
            <a:chExt cx="2223" cy="2587"/>
          </a:xfrm>
          <a:solidFill>
            <a:srgbClr val="448DAE"/>
          </a:solidFill>
        </p:grpSpPr>
        <p:sp>
          <p:nvSpPr>
            <p:cNvPr id="10" name="Freeform 50"/>
            <p:cNvSpPr/>
            <p:nvPr/>
          </p:nvSpPr>
          <p:spPr>
            <a:xfrm rot="16200000">
              <a:off x="2431" y="3575"/>
              <a:ext cx="2458" cy="221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44"/>
            <p:cNvSpPr/>
            <p:nvPr/>
          </p:nvSpPr>
          <p:spPr>
            <a:xfrm rot="16200000">
              <a:off x="2437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 Placeholder 3"/>
            <p:cNvSpPr txBox="1"/>
            <p:nvPr/>
          </p:nvSpPr>
          <p:spPr bwMode="auto">
            <a:xfrm>
              <a:off x="3437" y="4081"/>
              <a:ext cx="44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53208" y="1814760"/>
            <a:ext cx="1411605" cy="1558925"/>
            <a:chOff x="10340" y="3459"/>
            <a:chExt cx="2223" cy="2455"/>
          </a:xfrm>
          <a:solidFill>
            <a:srgbClr val="448DAE"/>
          </a:solidFill>
        </p:grpSpPr>
        <p:sp>
          <p:nvSpPr>
            <p:cNvPr id="18" name="Freeform 52"/>
            <p:cNvSpPr/>
            <p:nvPr/>
          </p:nvSpPr>
          <p:spPr>
            <a:xfrm rot="16200000">
              <a:off x="10224" y="3575"/>
              <a:ext cx="2455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Text Placeholder 3"/>
            <p:cNvSpPr txBox="1"/>
            <p:nvPr/>
          </p:nvSpPr>
          <p:spPr bwMode="auto">
            <a:xfrm>
              <a:off x="11189" y="4081"/>
              <a:ext cx="525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65101" y="1815078"/>
            <a:ext cx="1415415" cy="1658620"/>
            <a:chOff x="14233" y="3322"/>
            <a:chExt cx="2229" cy="2612"/>
          </a:xfrm>
          <a:solidFill>
            <a:srgbClr val="448DAE"/>
          </a:solidFill>
        </p:grpSpPr>
        <p:sp>
          <p:nvSpPr>
            <p:cNvPr id="22" name="Freeform 55"/>
            <p:cNvSpPr/>
            <p:nvPr/>
          </p:nvSpPr>
          <p:spPr>
            <a:xfrm rot="16200000">
              <a:off x="14115" y="3594"/>
              <a:ext cx="2458" cy="2222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71"/>
            <p:cNvSpPr/>
            <p:nvPr/>
          </p:nvSpPr>
          <p:spPr>
            <a:xfrm rot="16200000">
              <a:off x="14122" y="3439"/>
              <a:ext cx="2458" cy="222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 Placeholder 3"/>
            <p:cNvSpPr txBox="1"/>
            <p:nvPr/>
          </p:nvSpPr>
          <p:spPr bwMode="auto">
            <a:xfrm>
              <a:off x="15081" y="4081"/>
              <a:ext cx="525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464151" y="3838483"/>
            <a:ext cx="17741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6660" eaLnBrk="1" hangingPunct="1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最初版本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208905" y="3838483"/>
            <a:ext cx="17741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6660" eaLnBrk="1" hangingPunct="1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二改版本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8888571" y="3838483"/>
            <a:ext cx="177419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defTabSz="1216660" eaLnBrk="1" hangingPunct="1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最终版本</a:t>
            </a: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3276599" y="2138136"/>
            <a:ext cx="1884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字代码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7041515" y="2165000"/>
            <a:ext cx="17564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DFD00-C227-4332-AE27-A0E6471B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95" y="4712203"/>
            <a:ext cx="1315981" cy="155412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9D01FB3-A5A8-4870-9612-E9E20B46EAB9}"/>
              </a:ext>
            </a:extLst>
          </p:cNvPr>
          <p:cNvSpPr txBox="1"/>
          <p:nvPr/>
        </p:nvSpPr>
        <p:spPr>
          <a:xfrm>
            <a:off x="7506612" y="504324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1547765681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084011" y="1236694"/>
            <a:ext cx="2427542" cy="1219635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7373" y="2940796"/>
            <a:ext cx="1390651" cy="95251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902" y="2029399"/>
            <a:ext cx="31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版本控制</a:t>
            </a:r>
          </a:p>
        </p:txBody>
      </p:sp>
      <p:sp>
        <p:nvSpPr>
          <p:cNvPr id="11" name="PA-文本框 9"/>
          <p:cNvSpPr txBox="1"/>
          <p:nvPr>
            <p:custDataLst>
              <p:tags r:id="rId1"/>
            </p:custDataLst>
          </p:nvPr>
        </p:nvSpPr>
        <p:spPr>
          <a:xfrm>
            <a:off x="874902" y="3406001"/>
            <a:ext cx="4490282" cy="22178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8"/>
                <a:ea typeface="思源黑体 CN Normal" panose="020B0400000000000000" pitchFamily="34" charset="-128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版本控制是一种记录一个或若干文件内容变化，以便将来查阅特定版本修订情况的系统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此外，版本控制也是一种软件工程技巧，借此能在软件开发的过程中，确保由不同人所编辑的同一程式档案都得到同步。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11862B-20B0-4104-8344-66D8CC81DE04}"/>
              </a:ext>
            </a:extLst>
          </p:cNvPr>
          <p:cNvSpPr/>
          <p:nvPr/>
        </p:nvSpPr>
        <p:spPr>
          <a:xfrm>
            <a:off x="7084011" y="3957174"/>
            <a:ext cx="2495696" cy="1315925"/>
          </a:xfrm>
          <a:prstGeom prst="rect">
            <a:avLst/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F198AE-41CD-4B45-82C9-9B78F08DD8AD}"/>
              </a:ext>
            </a:extLst>
          </p:cNvPr>
          <p:cNvSpPr txBox="1"/>
          <p:nvPr/>
        </p:nvSpPr>
        <p:spPr>
          <a:xfrm>
            <a:off x="7230982" y="1584901"/>
            <a:ext cx="220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2618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041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ound Diagonal Corner Rectangle 6"/>
          <p:cNvSpPr/>
          <p:nvPr/>
        </p:nvSpPr>
        <p:spPr>
          <a:xfrm flipV="1">
            <a:off x="16271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 Diagonal Corner Rectangle 7"/>
          <p:cNvSpPr/>
          <p:nvPr/>
        </p:nvSpPr>
        <p:spPr>
          <a:xfrm flipV="1">
            <a:off x="40655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 Diagonal Corner Rectangle 8"/>
          <p:cNvSpPr/>
          <p:nvPr/>
        </p:nvSpPr>
        <p:spPr>
          <a:xfrm flipV="1">
            <a:off x="65039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 Diagonal Corner Rectangle 9"/>
          <p:cNvSpPr/>
          <p:nvPr/>
        </p:nvSpPr>
        <p:spPr>
          <a:xfrm flipV="1">
            <a:off x="8942342" y="3415483"/>
            <a:ext cx="2355850" cy="60071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7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762397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今天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41950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今天是星期三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66334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今天是晴朗的星期三</a:t>
            </a:r>
          </a:p>
        </p:txBody>
      </p:sp>
      <p:sp>
        <p:nvSpPr>
          <p:cNvPr id="15" name="Title 1"/>
          <p:cNvSpPr txBox="1"/>
          <p:nvPr/>
        </p:nvSpPr>
        <p:spPr>
          <a:xfrm>
            <a:off x="9071882" y="3490413"/>
            <a:ext cx="2096770" cy="45085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400" kern="0" smtClean="0">
                <a:solidFill>
                  <a:srgbClr val="DD2067"/>
                </a:solidFill>
                <a:latin typeface="+mj-lt"/>
                <a:ea typeface="+mj-ea"/>
                <a:cs typeface="Arial" panose="020B0604020202020204" pitchFamily="34" charset="0"/>
                <a:sym typeface="Calibri" panose="020F050202020403020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defTabSz="18288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今天是晴朗的星期五</a:t>
            </a:r>
          </a:p>
        </p:txBody>
      </p:sp>
      <p:sp>
        <p:nvSpPr>
          <p:cNvPr id="17" name="Rectangle 15"/>
          <p:cNvSpPr/>
          <p:nvPr/>
        </p:nvSpPr>
        <p:spPr>
          <a:xfrm>
            <a:off x="4065542" y="2170248"/>
            <a:ext cx="1017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修改内容：添加了“是星期三”</a:t>
            </a:r>
          </a:p>
        </p:txBody>
      </p:sp>
      <p:sp>
        <p:nvSpPr>
          <p:cNvPr id="18" name="Rectangle 16"/>
          <p:cNvSpPr/>
          <p:nvPr/>
        </p:nvSpPr>
        <p:spPr>
          <a:xfrm>
            <a:off x="6633482" y="4183833"/>
            <a:ext cx="99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修改内容：添加了“晴朗的”</a:t>
            </a:r>
          </a:p>
        </p:txBody>
      </p:sp>
      <p:sp>
        <p:nvSpPr>
          <p:cNvPr id="19" name="Rectangle 17"/>
          <p:cNvSpPr/>
          <p:nvPr/>
        </p:nvSpPr>
        <p:spPr>
          <a:xfrm>
            <a:off x="8972187" y="2170248"/>
            <a:ext cx="1086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修改内容：将“星期三”修改为“星期五”</a:t>
            </a:r>
          </a:p>
        </p:txBody>
      </p:sp>
      <p:cxnSp>
        <p:nvCxnSpPr>
          <p:cNvPr id="23" name="Straight Connector 21"/>
          <p:cNvCxnSpPr/>
          <p:nvPr/>
        </p:nvCxnSpPr>
        <p:spPr>
          <a:xfrm>
            <a:off x="4065542" y="2140403"/>
            <a:ext cx="0" cy="1875790"/>
          </a:xfrm>
          <a:prstGeom prst="line">
            <a:avLst/>
          </a:prstGeom>
          <a:ln>
            <a:solidFill>
              <a:srgbClr val="1F2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3"/>
          <p:cNvCxnSpPr/>
          <p:nvPr/>
        </p:nvCxnSpPr>
        <p:spPr>
          <a:xfrm>
            <a:off x="6503942" y="3765368"/>
            <a:ext cx="0" cy="143319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5"/>
          <p:cNvCxnSpPr/>
          <p:nvPr/>
        </p:nvCxnSpPr>
        <p:spPr>
          <a:xfrm>
            <a:off x="8934087" y="2140403"/>
            <a:ext cx="0" cy="187579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1"/>
          <p:cNvCxnSpPr/>
          <p:nvPr/>
        </p:nvCxnSpPr>
        <p:spPr>
          <a:xfrm>
            <a:off x="8928274" y="2140403"/>
            <a:ext cx="0" cy="1875790"/>
          </a:xfrm>
          <a:prstGeom prst="line">
            <a:avLst/>
          </a:prstGeom>
          <a:ln>
            <a:solidFill>
              <a:srgbClr val="1F2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  <p:bldP spid="10" grpId="0" bldLvl="0" animBg="1"/>
      <p:bldP spid="11" grpId="0" bldLvl="0" animBg="1"/>
      <p:bldP spid="12" grpId="0"/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8076" y="335051"/>
            <a:ext cx="3041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38" y="539591"/>
            <a:ext cx="220065" cy="220065"/>
            <a:chOff x="6096000" y="5847789"/>
            <a:chExt cx="1592077" cy="1592077"/>
          </a:xfrm>
        </p:grpSpPr>
        <p:sp>
          <p:nvSpPr>
            <p:cNvPr id="6" name="椭圆 5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48255" y="6200045"/>
              <a:ext cx="887565" cy="8875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Bent Arrow 18"/>
          <p:cNvSpPr/>
          <p:nvPr/>
        </p:nvSpPr>
        <p:spPr>
          <a:xfrm>
            <a:off x="1975686" y="3971799"/>
            <a:ext cx="2428892" cy="1550916"/>
          </a:xfrm>
          <a:prstGeom prst="bentArrow">
            <a:avLst/>
          </a:prstGeom>
          <a:solidFill>
            <a:srgbClr val="448DAE"/>
          </a:solidFill>
          <a:ln>
            <a:noFill/>
          </a:ln>
          <a:effectLst>
            <a:outerShdw blurRad="3429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9928824" y="2870283"/>
            <a:ext cx="400364" cy="40104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Bent Arrow 20"/>
          <p:cNvSpPr/>
          <p:nvPr/>
        </p:nvSpPr>
        <p:spPr>
          <a:xfrm>
            <a:off x="8300174" y="3971799"/>
            <a:ext cx="2428892" cy="1550916"/>
          </a:xfrm>
          <a:prstGeom prst="bentArrow">
            <a:avLst/>
          </a:prstGeom>
          <a:solidFill>
            <a:srgbClr val="448DAE"/>
          </a:solidFill>
          <a:ln>
            <a:noFill/>
          </a:ln>
          <a:effectLst>
            <a:outerShdw blurRad="342900" dist="38100" dir="8100000" algn="tr" rotWithShape="0">
              <a:schemeClr val="bg1">
                <a:lumMod val="50000"/>
                <a:alpha val="40000"/>
              </a:schemeClr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Group 29"/>
          <p:cNvGrpSpPr/>
          <p:nvPr/>
        </p:nvGrpSpPr>
        <p:grpSpPr>
          <a:xfrm>
            <a:off x="2774845" y="2896782"/>
            <a:ext cx="275123" cy="401048"/>
            <a:chOff x="2612963" y="2767277"/>
            <a:chExt cx="251543" cy="366676"/>
          </a:xfrm>
          <a:solidFill>
            <a:srgbClr val="448DAE"/>
          </a:solidFill>
        </p:grpSpPr>
        <p:sp>
          <p:nvSpPr>
            <p:cNvPr id="14" name="AutoShape 113"/>
            <p:cNvSpPr/>
            <p:nvPr/>
          </p:nvSpPr>
          <p:spPr bwMode="auto">
            <a:xfrm>
              <a:off x="2612963" y="2767277"/>
              <a:ext cx="25154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AutoShape 114"/>
            <p:cNvSpPr/>
            <p:nvPr/>
          </p:nvSpPr>
          <p:spPr bwMode="auto">
            <a:xfrm>
              <a:off x="2669904" y="2824844"/>
              <a:ext cx="74461" cy="744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AutoShape 29"/>
          <p:cNvSpPr/>
          <p:nvPr/>
        </p:nvSpPr>
        <p:spPr bwMode="auto">
          <a:xfrm>
            <a:off x="5943600" y="1500666"/>
            <a:ext cx="559780" cy="534321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448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Group 39"/>
          <p:cNvGrpSpPr/>
          <p:nvPr/>
        </p:nvGrpSpPr>
        <p:grpSpPr>
          <a:xfrm>
            <a:off x="3190132" y="3087811"/>
            <a:ext cx="564394" cy="1019987"/>
            <a:chOff x="3386647" y="802411"/>
            <a:chExt cx="172336" cy="311450"/>
          </a:xfrm>
          <a:solidFill>
            <a:srgbClr val="448DAE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0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5" name="Group 39"/>
          <p:cNvGrpSpPr/>
          <p:nvPr/>
        </p:nvGrpSpPr>
        <p:grpSpPr>
          <a:xfrm>
            <a:off x="9232423" y="3070807"/>
            <a:ext cx="564394" cy="1019987"/>
            <a:chOff x="3386647" y="802411"/>
            <a:chExt cx="172336" cy="311450"/>
          </a:xfrm>
          <a:solidFill>
            <a:srgbClr val="448DAE"/>
          </a:solidFill>
        </p:grpSpPr>
        <p:sp>
          <p:nvSpPr>
            <p:cNvPr id="26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348150-79F1-47F1-A9D4-1C56A81794E4}"/>
              </a:ext>
            </a:extLst>
          </p:cNvPr>
          <p:cNvSpPr txBox="1"/>
          <p:nvPr/>
        </p:nvSpPr>
        <p:spPr>
          <a:xfrm>
            <a:off x="5438660" y="2097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版本控制系统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EF7A483-D08A-48CC-B460-506435A83245}"/>
              </a:ext>
            </a:extLst>
          </p:cNvPr>
          <p:cNvCxnSpPr>
            <a:cxnSpLocks/>
          </p:cNvCxnSpPr>
          <p:nvPr/>
        </p:nvCxnSpPr>
        <p:spPr>
          <a:xfrm>
            <a:off x="4404578" y="3693459"/>
            <a:ext cx="389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9D0255-C612-4AE5-A3FE-E77C2ABA2FBF}"/>
              </a:ext>
            </a:extLst>
          </p:cNvPr>
          <p:cNvCxnSpPr>
            <a:cxnSpLocks/>
          </p:cNvCxnSpPr>
          <p:nvPr/>
        </p:nvCxnSpPr>
        <p:spPr>
          <a:xfrm flipH="1">
            <a:off x="4545106" y="4320988"/>
            <a:ext cx="3648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327734-6CEF-4388-B4B8-ABE045F9BA0D}"/>
              </a:ext>
            </a:extLst>
          </p:cNvPr>
          <p:cNvCxnSpPr>
            <a:cxnSpLocks/>
          </p:cNvCxnSpPr>
          <p:nvPr/>
        </p:nvCxnSpPr>
        <p:spPr>
          <a:xfrm flipV="1">
            <a:off x="3428130" y="1767826"/>
            <a:ext cx="2255865" cy="127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54E5BEE-624F-40D1-A621-AABF896E7042}"/>
              </a:ext>
            </a:extLst>
          </p:cNvPr>
          <p:cNvCxnSpPr>
            <a:cxnSpLocks/>
          </p:cNvCxnSpPr>
          <p:nvPr/>
        </p:nvCxnSpPr>
        <p:spPr>
          <a:xfrm flipH="1" flipV="1">
            <a:off x="6849035" y="1767826"/>
            <a:ext cx="2568120" cy="124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756661-DE8E-440F-828C-0500CC03994E}"/>
              </a:ext>
            </a:extLst>
          </p:cNvPr>
          <p:cNvSpPr txBox="1"/>
          <p:nvPr/>
        </p:nvSpPr>
        <p:spPr>
          <a:xfrm>
            <a:off x="5471782" y="3825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修改的内容</a:t>
            </a:r>
          </a:p>
        </p:txBody>
      </p:sp>
    </p:spTree>
    <p:extLst>
      <p:ext uri="{BB962C8B-B14F-4D97-AF65-F5344CB8AC3E}">
        <p14:creationId xmlns:p14="http://schemas.microsoft.com/office/powerpoint/2010/main" val="4180079673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 animBg="1"/>
      <p:bldP spid="18" grpId="0" animBg="1"/>
      <p:bldP spid="2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0156" y="3144807"/>
            <a:ext cx="338748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</a:p>
        </p:txBody>
      </p:sp>
      <p:sp>
        <p:nvSpPr>
          <p:cNvPr id="8" name="椭圆 7"/>
          <p:cNvSpPr/>
          <p:nvPr/>
        </p:nvSpPr>
        <p:spPr>
          <a:xfrm>
            <a:off x="2572610" y="5166393"/>
            <a:ext cx="681396" cy="681396"/>
          </a:xfrm>
          <a:prstGeom prst="ellipse">
            <a:avLst/>
          </a:prstGeom>
          <a:noFill/>
          <a:ln w="101600">
            <a:solidFill>
              <a:srgbClr val="448D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29839" y="-1323587"/>
            <a:ext cx="3288880" cy="3288886"/>
            <a:chOff x="6096000" y="5847789"/>
            <a:chExt cx="1592077" cy="1592077"/>
          </a:xfrm>
        </p:grpSpPr>
        <p:sp>
          <p:nvSpPr>
            <p:cNvPr id="12" name="椭圆 11"/>
            <p:cNvSpPr/>
            <p:nvPr/>
          </p:nvSpPr>
          <p:spPr>
            <a:xfrm>
              <a:off x="6096000" y="5847789"/>
              <a:ext cx="1592077" cy="159207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247228" y="5999018"/>
              <a:ext cx="1289620" cy="1289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10824" y="2321124"/>
            <a:ext cx="212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1827697" y="-1947851"/>
            <a:ext cx="6012327" cy="6012327"/>
            <a:chOff x="-860516" y="-1482945"/>
            <a:chExt cx="5533166" cy="5533166"/>
          </a:xfrm>
        </p:grpSpPr>
        <p:sp>
          <p:nvSpPr>
            <p:cNvPr id="16" name="椭圆 15"/>
            <p:cNvSpPr/>
            <p:nvPr/>
          </p:nvSpPr>
          <p:spPr>
            <a:xfrm>
              <a:off x="-860516" y="-1482945"/>
              <a:ext cx="5533166" cy="5533166"/>
            </a:xfrm>
            <a:prstGeom prst="ellipse">
              <a:avLst/>
            </a:prstGeom>
            <a:noFill/>
            <a:ln w="57150">
              <a:solidFill>
                <a:srgbClr val="448D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339501" y="-995718"/>
              <a:ext cx="4491136" cy="4491136"/>
            </a:xfrm>
            <a:prstGeom prst="ellipse">
              <a:avLst/>
            </a:prstGeom>
            <a:noFill/>
            <a:ln w="38100">
              <a:solidFill>
                <a:srgbClr val="519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084" y="-433392"/>
              <a:ext cx="3490634" cy="3490634"/>
            </a:xfrm>
            <a:prstGeom prst="ellipse">
              <a:avLst/>
            </a:prstGeom>
            <a:noFill/>
            <a:ln w="28575">
              <a:solidFill>
                <a:srgbClr val="6CAA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04658" y="24101"/>
              <a:ext cx="2519074" cy="2519074"/>
            </a:xfrm>
            <a:prstGeom prst="ellipse">
              <a:avLst/>
            </a:prstGeom>
            <a:noFill/>
            <a:ln w="19050">
              <a:solidFill>
                <a:srgbClr val="90B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8206" y="452641"/>
              <a:ext cx="1661994" cy="1661994"/>
            </a:xfrm>
            <a:prstGeom prst="ellipse">
              <a:avLst/>
            </a:prstGeom>
            <a:noFill/>
            <a:ln w="12700">
              <a:solidFill>
                <a:srgbClr val="A1C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957</Words>
  <Application>Microsoft Office PowerPoint</Application>
  <PresentationFormat>宽屏</PresentationFormat>
  <Paragraphs>142</Paragraphs>
  <Slides>23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思源黑体 CN Normal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Vagun Vagun</dc:creator>
  <cp:lastModifiedBy>siting</cp:lastModifiedBy>
  <cp:revision>570</cp:revision>
  <dcterms:created xsi:type="dcterms:W3CDTF">2019-07-04T08:14:00Z</dcterms:created>
  <dcterms:modified xsi:type="dcterms:W3CDTF">2021-08-12T08:40:31Z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