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DF64-4D2C-4828-B166-7C35451A492A}"/>
              </a:ext>
            </a:extLst>
          </p:cNvPr>
          <p:cNvSpPr>
            <a:spLocks noGrp="1"/>
          </p:cNvSpPr>
          <p:nvPr>
            <p:ph type="ctrTitle"/>
          </p:nvPr>
        </p:nvSpPr>
        <p:spPr/>
        <p:txBody>
          <a:bodyPr/>
          <a:lstStyle/>
          <a:p>
            <a:r>
              <a:rPr lang="en-US" dirty="0" err="1"/>
              <a:t>Maksimukv</a:t>
            </a:r>
            <a:r>
              <a:rPr lang="en-US" dirty="0"/>
              <a:t>-football</a:t>
            </a:r>
          </a:p>
        </p:txBody>
      </p:sp>
      <p:sp>
        <p:nvSpPr>
          <p:cNvPr id="3" name="Subtitle 2">
            <a:extLst>
              <a:ext uri="{FF2B5EF4-FFF2-40B4-BE49-F238E27FC236}">
                <a16:creationId xmlns:a16="http://schemas.microsoft.com/office/drawing/2014/main" id="{0C240284-CD7C-4C65-AC2E-141A6DD8A3FA}"/>
              </a:ext>
            </a:extLst>
          </p:cNvPr>
          <p:cNvSpPr>
            <a:spLocks noGrp="1"/>
          </p:cNvSpPr>
          <p:nvPr>
            <p:ph type="subTitle" idx="1"/>
          </p:nvPr>
        </p:nvSpPr>
        <p:spPr/>
        <p:txBody>
          <a:bodyPr/>
          <a:lstStyle/>
          <a:p>
            <a:r>
              <a:rPr lang="en-US" dirty="0"/>
              <a:t>EPAM Java CRUD project</a:t>
            </a:r>
          </a:p>
        </p:txBody>
      </p:sp>
    </p:spTree>
    <p:extLst>
      <p:ext uri="{BB962C8B-B14F-4D97-AF65-F5344CB8AC3E}">
        <p14:creationId xmlns:p14="http://schemas.microsoft.com/office/powerpoint/2010/main" val="58772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DD30E0-9CF1-47F8-BF4C-989160A7E4F3}"/>
              </a:ext>
            </a:extLst>
          </p:cNvPr>
          <p:cNvPicPr>
            <a:picLocks noChangeAspect="1"/>
          </p:cNvPicPr>
          <p:nvPr/>
        </p:nvPicPr>
        <p:blipFill>
          <a:blip r:embed="rId2"/>
          <a:stretch>
            <a:fillRect/>
          </a:stretch>
        </p:blipFill>
        <p:spPr>
          <a:xfrm>
            <a:off x="465096" y="870400"/>
            <a:ext cx="2615456" cy="2234220"/>
          </a:xfrm>
          <a:prstGeom prst="rect">
            <a:avLst/>
          </a:prstGeom>
        </p:spPr>
      </p:pic>
      <p:sp>
        <p:nvSpPr>
          <p:cNvPr id="6" name="Title 1">
            <a:extLst>
              <a:ext uri="{FF2B5EF4-FFF2-40B4-BE49-F238E27FC236}">
                <a16:creationId xmlns:a16="http://schemas.microsoft.com/office/drawing/2014/main" id="{DC0B28A9-8205-454B-891B-CCF769402F46}"/>
              </a:ext>
            </a:extLst>
          </p:cNvPr>
          <p:cNvSpPr>
            <a:spLocks noGrp="1"/>
          </p:cNvSpPr>
          <p:nvPr>
            <p:ph type="title"/>
          </p:nvPr>
        </p:nvSpPr>
        <p:spPr>
          <a:xfrm>
            <a:off x="954982" y="0"/>
            <a:ext cx="9905998" cy="713132"/>
          </a:xfrm>
        </p:spPr>
        <p:txBody>
          <a:bodyPr/>
          <a:lstStyle/>
          <a:p>
            <a:pPr algn="ctr"/>
            <a:r>
              <a:rPr lang="en-US" dirty="0"/>
              <a:t>DAO-</a:t>
            </a:r>
            <a:r>
              <a:rPr lang="en-US" dirty="0" err="1"/>
              <a:t>api</a:t>
            </a:r>
            <a:endParaRPr lang="en-US" dirty="0"/>
          </a:p>
        </p:txBody>
      </p:sp>
      <p:sp>
        <p:nvSpPr>
          <p:cNvPr id="7" name="TextBox 6">
            <a:extLst>
              <a:ext uri="{FF2B5EF4-FFF2-40B4-BE49-F238E27FC236}">
                <a16:creationId xmlns:a16="http://schemas.microsoft.com/office/drawing/2014/main" id="{55C60EB0-780B-46CD-8B9A-5BAE8BAF44F8}"/>
              </a:ext>
            </a:extLst>
          </p:cNvPr>
          <p:cNvSpPr txBox="1"/>
          <p:nvPr/>
        </p:nvSpPr>
        <p:spPr>
          <a:xfrm>
            <a:off x="3382392" y="892269"/>
            <a:ext cx="7478588" cy="1754326"/>
          </a:xfrm>
          <a:prstGeom prst="rect">
            <a:avLst/>
          </a:prstGeom>
          <a:noFill/>
        </p:spPr>
        <p:txBody>
          <a:bodyPr wrap="square" rtlCol="0">
            <a:spAutoFit/>
          </a:bodyPr>
          <a:lstStyle/>
          <a:p>
            <a:r>
              <a:rPr lang="en-US" dirty="0"/>
              <a:t>Just like any other </a:t>
            </a:r>
            <a:r>
              <a:rPr lang="en-US" dirty="0" err="1"/>
              <a:t>api</a:t>
            </a:r>
            <a:r>
              <a:rPr lang="en-US" dirty="0"/>
              <a:t> module in the project, this module is just a collection of interfaces that define DAOs structure. This is important, because the implementation must perform same functions regardless of database it is working with.</a:t>
            </a:r>
          </a:p>
          <a:p>
            <a:endParaRPr lang="en-US" dirty="0"/>
          </a:p>
          <a:p>
            <a:r>
              <a:rPr lang="en-US" dirty="0"/>
              <a:t>An example of interface:</a:t>
            </a:r>
          </a:p>
        </p:txBody>
      </p:sp>
      <p:pic>
        <p:nvPicPr>
          <p:cNvPr id="9" name="Picture 8">
            <a:extLst>
              <a:ext uri="{FF2B5EF4-FFF2-40B4-BE49-F238E27FC236}">
                <a16:creationId xmlns:a16="http://schemas.microsoft.com/office/drawing/2014/main" id="{3612F28A-0C8F-4096-AEFD-905F257A3C05}"/>
              </a:ext>
            </a:extLst>
          </p:cNvPr>
          <p:cNvPicPr>
            <a:picLocks noChangeAspect="1"/>
          </p:cNvPicPr>
          <p:nvPr/>
        </p:nvPicPr>
        <p:blipFill>
          <a:blip r:embed="rId3"/>
          <a:stretch>
            <a:fillRect/>
          </a:stretch>
        </p:blipFill>
        <p:spPr>
          <a:xfrm>
            <a:off x="3456674" y="2825732"/>
            <a:ext cx="4284809" cy="3541879"/>
          </a:xfrm>
          <a:prstGeom prst="rect">
            <a:avLst/>
          </a:prstGeom>
        </p:spPr>
      </p:pic>
    </p:spTree>
    <p:extLst>
      <p:ext uri="{BB962C8B-B14F-4D97-AF65-F5344CB8AC3E}">
        <p14:creationId xmlns:p14="http://schemas.microsoft.com/office/powerpoint/2010/main" val="111937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2E7C94-B083-4774-940D-D2FF918CD853}"/>
              </a:ext>
            </a:extLst>
          </p:cNvPr>
          <p:cNvSpPr>
            <a:spLocks noGrp="1"/>
          </p:cNvSpPr>
          <p:nvPr>
            <p:ph type="title"/>
          </p:nvPr>
        </p:nvSpPr>
        <p:spPr>
          <a:xfrm>
            <a:off x="954982" y="0"/>
            <a:ext cx="9905998" cy="713132"/>
          </a:xfrm>
        </p:spPr>
        <p:txBody>
          <a:bodyPr/>
          <a:lstStyle/>
          <a:p>
            <a:pPr algn="ctr"/>
            <a:r>
              <a:rPr lang="en-US" dirty="0"/>
              <a:t>DAO</a:t>
            </a:r>
          </a:p>
        </p:txBody>
      </p:sp>
      <p:pic>
        <p:nvPicPr>
          <p:cNvPr id="6" name="Picture 5">
            <a:extLst>
              <a:ext uri="{FF2B5EF4-FFF2-40B4-BE49-F238E27FC236}">
                <a16:creationId xmlns:a16="http://schemas.microsoft.com/office/drawing/2014/main" id="{FCEFABD1-0753-4ADF-ABD4-88DFB9D72AF1}"/>
              </a:ext>
            </a:extLst>
          </p:cNvPr>
          <p:cNvPicPr>
            <a:picLocks noChangeAspect="1"/>
          </p:cNvPicPr>
          <p:nvPr/>
        </p:nvPicPr>
        <p:blipFill rotWithShape="1">
          <a:blip r:embed="rId2"/>
          <a:srcRect l="6174"/>
          <a:stretch/>
        </p:blipFill>
        <p:spPr>
          <a:xfrm>
            <a:off x="399496" y="713132"/>
            <a:ext cx="2489939" cy="2949607"/>
          </a:xfrm>
          <a:prstGeom prst="rect">
            <a:avLst/>
          </a:prstGeom>
        </p:spPr>
      </p:pic>
      <p:sp>
        <p:nvSpPr>
          <p:cNvPr id="7" name="TextBox 6">
            <a:extLst>
              <a:ext uri="{FF2B5EF4-FFF2-40B4-BE49-F238E27FC236}">
                <a16:creationId xmlns:a16="http://schemas.microsoft.com/office/drawing/2014/main" id="{A78DD7FB-5C37-478C-934E-1E86281AC1F0}"/>
              </a:ext>
            </a:extLst>
          </p:cNvPr>
          <p:cNvSpPr txBox="1"/>
          <p:nvPr/>
        </p:nvSpPr>
        <p:spPr>
          <a:xfrm>
            <a:off x="3150677" y="1050484"/>
            <a:ext cx="7950651" cy="584775"/>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600" dirty="0"/>
              <a:t>A set of DAO classes that implement </a:t>
            </a:r>
            <a:r>
              <a:rPr lang="en-US" sz="1600" dirty="0" err="1"/>
              <a:t>dao-api</a:t>
            </a:r>
            <a:r>
              <a:rPr lang="en-US" sz="1600" dirty="0"/>
              <a:t> module. They are responsible for database and project connection.</a:t>
            </a:r>
          </a:p>
        </p:txBody>
      </p:sp>
      <p:sp>
        <p:nvSpPr>
          <p:cNvPr id="8" name="TextBox 7">
            <a:extLst>
              <a:ext uri="{FF2B5EF4-FFF2-40B4-BE49-F238E27FC236}">
                <a16:creationId xmlns:a16="http://schemas.microsoft.com/office/drawing/2014/main" id="{43F6748C-5B62-4641-88EB-4E2781D2FD5F}"/>
              </a:ext>
            </a:extLst>
          </p:cNvPr>
          <p:cNvSpPr txBox="1"/>
          <p:nvPr/>
        </p:nvSpPr>
        <p:spPr>
          <a:xfrm>
            <a:off x="3053023" y="5468962"/>
            <a:ext cx="7950651" cy="338554"/>
          </a:xfrm>
          <a:prstGeom prst="rect">
            <a:avLst/>
          </a:prstGeom>
          <a:noFill/>
        </p:spPr>
        <p:txBody>
          <a:bodyPr wrap="square" rtlCol="0">
            <a:spAutoFit/>
          </a:bodyPr>
          <a:lstStyle/>
          <a:p>
            <a:pPr marL="285750" indent="-285750">
              <a:buClr>
                <a:srgbClr val="FFFF00"/>
              </a:buClr>
              <a:buFont typeface="Arial" panose="020B0604020202020204" pitchFamily="34" charset="0"/>
              <a:buChar char="•"/>
            </a:pPr>
            <a:r>
              <a:rPr lang="en-US" sz="1600" dirty="0"/>
              <a:t>Logger file.</a:t>
            </a:r>
          </a:p>
        </p:txBody>
      </p:sp>
      <p:sp>
        <p:nvSpPr>
          <p:cNvPr id="11" name="TextBox 10">
            <a:extLst>
              <a:ext uri="{FF2B5EF4-FFF2-40B4-BE49-F238E27FC236}">
                <a16:creationId xmlns:a16="http://schemas.microsoft.com/office/drawing/2014/main" id="{1AB5F1AB-5E7A-4774-9FAD-7A0A6F7A99A1}"/>
              </a:ext>
            </a:extLst>
          </p:cNvPr>
          <p:cNvSpPr txBox="1"/>
          <p:nvPr/>
        </p:nvSpPr>
        <p:spPr>
          <a:xfrm>
            <a:off x="3053023" y="4999180"/>
            <a:ext cx="7950651" cy="338554"/>
          </a:xfrm>
          <a:prstGeom prst="rect">
            <a:avLst/>
          </a:prstGeom>
          <a:noFill/>
        </p:spPr>
        <p:txBody>
          <a:bodyPr wrap="square" rtlCol="0">
            <a:spAutoFit/>
          </a:bodyPr>
          <a:lstStyle/>
          <a:p>
            <a:pPr marL="285750" indent="-285750">
              <a:buClr>
                <a:srgbClr val="FFC000"/>
              </a:buClr>
              <a:buFont typeface="Arial" panose="020B0604020202020204" pitchFamily="34" charset="0"/>
              <a:buChar char="•"/>
            </a:pPr>
            <a:r>
              <a:rPr lang="en-US" sz="1600" dirty="0"/>
              <a:t>Property file in which all SQL scripts are written.</a:t>
            </a:r>
          </a:p>
        </p:txBody>
      </p:sp>
      <p:sp>
        <p:nvSpPr>
          <p:cNvPr id="12" name="TextBox 11">
            <a:extLst>
              <a:ext uri="{FF2B5EF4-FFF2-40B4-BE49-F238E27FC236}">
                <a16:creationId xmlns:a16="http://schemas.microsoft.com/office/drawing/2014/main" id="{097B187A-72A0-42D6-945A-1A3953C7C9FA}"/>
              </a:ext>
            </a:extLst>
          </p:cNvPr>
          <p:cNvSpPr txBox="1"/>
          <p:nvPr/>
        </p:nvSpPr>
        <p:spPr>
          <a:xfrm>
            <a:off x="10090438" y="2767280"/>
            <a:ext cx="1826471" cy="523220"/>
          </a:xfrm>
          <a:prstGeom prst="rect">
            <a:avLst/>
          </a:prstGeom>
          <a:noFill/>
        </p:spPr>
        <p:txBody>
          <a:bodyPr wrap="square" rtlCol="0">
            <a:spAutoFit/>
          </a:bodyPr>
          <a:lstStyle/>
          <a:p>
            <a:pPr>
              <a:buClr>
                <a:schemeClr val="accent4"/>
              </a:buClr>
            </a:pPr>
            <a:r>
              <a:rPr lang="en-US" sz="1400" dirty="0">
                <a:solidFill>
                  <a:schemeClr val="tx1">
                    <a:lumMod val="95000"/>
                  </a:schemeClr>
                </a:solidFill>
              </a:rPr>
              <a:t>An example of DAO function.</a:t>
            </a:r>
          </a:p>
        </p:txBody>
      </p:sp>
      <p:pic>
        <p:nvPicPr>
          <p:cNvPr id="17" name="Picture 16">
            <a:extLst>
              <a:ext uri="{FF2B5EF4-FFF2-40B4-BE49-F238E27FC236}">
                <a16:creationId xmlns:a16="http://schemas.microsoft.com/office/drawing/2014/main" id="{8DF614F4-FFC4-4C20-81D2-04F04F55D2C5}"/>
              </a:ext>
            </a:extLst>
          </p:cNvPr>
          <p:cNvPicPr>
            <a:picLocks noChangeAspect="1"/>
          </p:cNvPicPr>
          <p:nvPr/>
        </p:nvPicPr>
        <p:blipFill>
          <a:blip r:embed="rId3"/>
          <a:stretch>
            <a:fillRect/>
          </a:stretch>
        </p:blipFill>
        <p:spPr>
          <a:xfrm>
            <a:off x="3451279" y="1689543"/>
            <a:ext cx="6571611" cy="2975091"/>
          </a:xfrm>
          <a:prstGeom prst="rect">
            <a:avLst/>
          </a:prstGeom>
        </p:spPr>
      </p:pic>
      <p:cxnSp>
        <p:nvCxnSpPr>
          <p:cNvPr id="19" name="Straight Connector 18">
            <a:extLst>
              <a:ext uri="{FF2B5EF4-FFF2-40B4-BE49-F238E27FC236}">
                <a16:creationId xmlns:a16="http://schemas.microsoft.com/office/drawing/2014/main" id="{56478A4D-9922-45DF-B032-93A5B2BC2C8C}"/>
              </a:ext>
            </a:extLst>
          </p:cNvPr>
          <p:cNvCxnSpPr/>
          <p:nvPr/>
        </p:nvCxnSpPr>
        <p:spPr>
          <a:xfrm>
            <a:off x="1331020" y="1793289"/>
            <a:ext cx="0" cy="5504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D1AB0B-8EFE-40F0-9153-DDFF1C313DF8}"/>
              </a:ext>
            </a:extLst>
          </p:cNvPr>
          <p:cNvCxnSpPr>
            <a:cxnSpLocks/>
          </p:cNvCxnSpPr>
          <p:nvPr/>
        </p:nvCxnSpPr>
        <p:spPr>
          <a:xfrm>
            <a:off x="1137980" y="2626672"/>
            <a:ext cx="0" cy="1774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26AA05C-9B57-441D-99F5-1D4FF55C237C}"/>
              </a:ext>
            </a:extLst>
          </p:cNvPr>
          <p:cNvCxnSpPr>
            <a:cxnSpLocks/>
          </p:cNvCxnSpPr>
          <p:nvPr/>
        </p:nvCxnSpPr>
        <p:spPr>
          <a:xfrm>
            <a:off x="1137980" y="2851402"/>
            <a:ext cx="0" cy="17748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89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84CC48-B7A5-4AD4-AA69-BE89CBCD252F}"/>
              </a:ext>
            </a:extLst>
          </p:cNvPr>
          <p:cNvPicPr>
            <a:picLocks noChangeAspect="1"/>
          </p:cNvPicPr>
          <p:nvPr/>
        </p:nvPicPr>
        <p:blipFill>
          <a:blip r:embed="rId2"/>
          <a:stretch>
            <a:fillRect/>
          </a:stretch>
        </p:blipFill>
        <p:spPr>
          <a:xfrm>
            <a:off x="337565" y="1088468"/>
            <a:ext cx="2835462" cy="2835462"/>
          </a:xfrm>
          <a:prstGeom prst="rect">
            <a:avLst/>
          </a:prstGeom>
        </p:spPr>
      </p:pic>
      <p:sp>
        <p:nvSpPr>
          <p:cNvPr id="6" name="Title 1">
            <a:extLst>
              <a:ext uri="{FF2B5EF4-FFF2-40B4-BE49-F238E27FC236}">
                <a16:creationId xmlns:a16="http://schemas.microsoft.com/office/drawing/2014/main" id="{28FFA1EF-E017-417C-AC5F-78CCECB699A0}"/>
              </a:ext>
            </a:extLst>
          </p:cNvPr>
          <p:cNvSpPr>
            <a:spLocks noGrp="1"/>
          </p:cNvSpPr>
          <p:nvPr>
            <p:ph type="title"/>
          </p:nvPr>
        </p:nvSpPr>
        <p:spPr>
          <a:xfrm>
            <a:off x="954982" y="0"/>
            <a:ext cx="9905998" cy="713132"/>
          </a:xfrm>
        </p:spPr>
        <p:txBody>
          <a:bodyPr/>
          <a:lstStyle/>
          <a:p>
            <a:pPr algn="ctr"/>
            <a:r>
              <a:rPr lang="en-US" dirty="0"/>
              <a:t>Model</a:t>
            </a:r>
          </a:p>
        </p:txBody>
      </p:sp>
      <p:sp>
        <p:nvSpPr>
          <p:cNvPr id="4" name="TextBox 3">
            <a:extLst>
              <a:ext uri="{FF2B5EF4-FFF2-40B4-BE49-F238E27FC236}">
                <a16:creationId xmlns:a16="http://schemas.microsoft.com/office/drawing/2014/main" id="{E3B26F8E-5165-45C1-B834-8E6204037900}"/>
              </a:ext>
            </a:extLst>
          </p:cNvPr>
          <p:cNvSpPr txBox="1"/>
          <p:nvPr/>
        </p:nvSpPr>
        <p:spPr>
          <a:xfrm>
            <a:off x="3542191" y="1088468"/>
            <a:ext cx="7478588" cy="1754326"/>
          </a:xfrm>
          <a:prstGeom prst="rect">
            <a:avLst/>
          </a:prstGeom>
          <a:noFill/>
        </p:spPr>
        <p:txBody>
          <a:bodyPr wrap="square" rtlCol="0">
            <a:spAutoFit/>
          </a:bodyPr>
          <a:lstStyle/>
          <a:p>
            <a:r>
              <a:rPr lang="en-US" dirty="0"/>
              <a:t>The module is used to describe instances, used in project. Data transfer object is created in purpose of providing additional functionality, such as finding out which player nationality is the most popular in each team.</a:t>
            </a:r>
          </a:p>
          <a:p>
            <a:endParaRPr lang="en-US" dirty="0"/>
          </a:p>
          <a:p>
            <a:r>
              <a:rPr lang="en-US" dirty="0"/>
              <a:t>Each model includes named fields, getters/setters, constructor, override on equals/hash code.</a:t>
            </a:r>
          </a:p>
        </p:txBody>
      </p:sp>
    </p:spTree>
    <p:extLst>
      <p:ext uri="{BB962C8B-B14F-4D97-AF65-F5344CB8AC3E}">
        <p14:creationId xmlns:p14="http://schemas.microsoft.com/office/powerpoint/2010/main" val="124514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2A82E4-B0D3-4A16-AB23-4157CA065EEE}"/>
              </a:ext>
            </a:extLst>
          </p:cNvPr>
          <p:cNvSpPr>
            <a:spLocks noGrp="1"/>
          </p:cNvSpPr>
          <p:nvPr>
            <p:ph type="title"/>
          </p:nvPr>
        </p:nvSpPr>
        <p:spPr>
          <a:xfrm>
            <a:off x="954982" y="0"/>
            <a:ext cx="9905998" cy="713132"/>
          </a:xfrm>
        </p:spPr>
        <p:txBody>
          <a:bodyPr/>
          <a:lstStyle/>
          <a:p>
            <a:pPr algn="ctr"/>
            <a:r>
              <a:rPr lang="en-US" dirty="0" err="1"/>
              <a:t>db</a:t>
            </a:r>
            <a:endParaRPr lang="en-US" dirty="0"/>
          </a:p>
        </p:txBody>
      </p:sp>
      <p:sp>
        <p:nvSpPr>
          <p:cNvPr id="5" name="TextBox 4">
            <a:extLst>
              <a:ext uri="{FF2B5EF4-FFF2-40B4-BE49-F238E27FC236}">
                <a16:creationId xmlns:a16="http://schemas.microsoft.com/office/drawing/2014/main" id="{A3207247-49B9-4890-AD3E-5DB940002E89}"/>
              </a:ext>
            </a:extLst>
          </p:cNvPr>
          <p:cNvSpPr txBox="1"/>
          <p:nvPr/>
        </p:nvSpPr>
        <p:spPr>
          <a:xfrm>
            <a:off x="3203942" y="4704207"/>
            <a:ext cx="7950651" cy="338554"/>
          </a:xfrm>
          <a:prstGeom prst="rect">
            <a:avLst/>
          </a:prstGeom>
          <a:noFill/>
        </p:spPr>
        <p:txBody>
          <a:bodyPr wrap="square" rtlCol="0">
            <a:spAutoFit/>
          </a:bodyPr>
          <a:lstStyle/>
          <a:p>
            <a:pPr marL="285750" indent="-285750">
              <a:buClr>
                <a:srgbClr val="FFFF00"/>
              </a:buClr>
              <a:buFont typeface="Arial" panose="020B0604020202020204" pitchFamily="34" charset="0"/>
              <a:buChar char="•"/>
            </a:pPr>
            <a:r>
              <a:rPr lang="en-US" sz="1600" dirty="0"/>
              <a:t>SQL files.</a:t>
            </a:r>
          </a:p>
        </p:txBody>
      </p:sp>
      <p:sp>
        <p:nvSpPr>
          <p:cNvPr id="6" name="TextBox 5">
            <a:extLst>
              <a:ext uri="{FF2B5EF4-FFF2-40B4-BE49-F238E27FC236}">
                <a16:creationId xmlns:a16="http://schemas.microsoft.com/office/drawing/2014/main" id="{8938C56E-39BD-448F-8F21-3C20A0B06555}"/>
              </a:ext>
            </a:extLst>
          </p:cNvPr>
          <p:cNvSpPr txBox="1"/>
          <p:nvPr/>
        </p:nvSpPr>
        <p:spPr>
          <a:xfrm>
            <a:off x="3203943" y="723616"/>
            <a:ext cx="7950651" cy="338554"/>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600" dirty="0"/>
              <a:t>Database configuration file. Sets up all needed dependencies, points scripts, creates beans.</a:t>
            </a:r>
          </a:p>
        </p:txBody>
      </p:sp>
      <p:pic>
        <p:nvPicPr>
          <p:cNvPr id="8" name="Picture 7">
            <a:extLst>
              <a:ext uri="{FF2B5EF4-FFF2-40B4-BE49-F238E27FC236}">
                <a16:creationId xmlns:a16="http://schemas.microsoft.com/office/drawing/2014/main" id="{5B2CCEFD-B678-431C-838F-DA756442E9A0}"/>
              </a:ext>
            </a:extLst>
          </p:cNvPr>
          <p:cNvPicPr>
            <a:picLocks noChangeAspect="1"/>
          </p:cNvPicPr>
          <p:nvPr/>
        </p:nvPicPr>
        <p:blipFill>
          <a:blip r:embed="rId2"/>
          <a:stretch>
            <a:fillRect/>
          </a:stretch>
        </p:blipFill>
        <p:spPr>
          <a:xfrm>
            <a:off x="331707" y="995350"/>
            <a:ext cx="2686425" cy="2600688"/>
          </a:xfrm>
          <a:prstGeom prst="rect">
            <a:avLst/>
          </a:prstGeom>
        </p:spPr>
      </p:pic>
      <p:cxnSp>
        <p:nvCxnSpPr>
          <p:cNvPr id="10" name="Straight Connector 9">
            <a:extLst>
              <a:ext uri="{FF2B5EF4-FFF2-40B4-BE49-F238E27FC236}">
                <a16:creationId xmlns:a16="http://schemas.microsoft.com/office/drawing/2014/main" id="{85D9A750-F08A-45C1-B4C1-9BAC4CD2DE7C}"/>
              </a:ext>
            </a:extLst>
          </p:cNvPr>
          <p:cNvCxnSpPr/>
          <p:nvPr/>
        </p:nvCxnSpPr>
        <p:spPr>
          <a:xfrm>
            <a:off x="1344930" y="2204085"/>
            <a:ext cx="0" cy="17907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83A53D-F177-4A7A-8C65-EBC5519EEF23}"/>
              </a:ext>
            </a:extLst>
          </p:cNvPr>
          <p:cNvCxnSpPr>
            <a:cxnSpLocks/>
          </p:cNvCxnSpPr>
          <p:nvPr/>
        </p:nvCxnSpPr>
        <p:spPr>
          <a:xfrm>
            <a:off x="1156335" y="2678430"/>
            <a:ext cx="0" cy="42291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77E318D-84DB-4B86-872C-FC4B547DC804}"/>
              </a:ext>
            </a:extLst>
          </p:cNvPr>
          <p:cNvPicPr>
            <a:picLocks noChangeAspect="1"/>
          </p:cNvPicPr>
          <p:nvPr/>
        </p:nvPicPr>
        <p:blipFill>
          <a:blip r:embed="rId3"/>
          <a:stretch>
            <a:fillRect/>
          </a:stretch>
        </p:blipFill>
        <p:spPr>
          <a:xfrm>
            <a:off x="3329126" y="1138299"/>
            <a:ext cx="4569037" cy="3451230"/>
          </a:xfrm>
          <a:prstGeom prst="rect">
            <a:avLst/>
          </a:prstGeom>
        </p:spPr>
      </p:pic>
      <p:pic>
        <p:nvPicPr>
          <p:cNvPr id="16" name="Picture 15">
            <a:extLst>
              <a:ext uri="{FF2B5EF4-FFF2-40B4-BE49-F238E27FC236}">
                <a16:creationId xmlns:a16="http://schemas.microsoft.com/office/drawing/2014/main" id="{E239C91E-80E8-4BD0-AA50-857F44A24082}"/>
              </a:ext>
            </a:extLst>
          </p:cNvPr>
          <p:cNvPicPr>
            <a:picLocks noChangeAspect="1"/>
          </p:cNvPicPr>
          <p:nvPr/>
        </p:nvPicPr>
        <p:blipFill rotWithShape="1">
          <a:blip r:embed="rId4"/>
          <a:srcRect r="1590"/>
          <a:stretch/>
        </p:blipFill>
        <p:spPr>
          <a:xfrm>
            <a:off x="3329126" y="5157440"/>
            <a:ext cx="8788893" cy="831904"/>
          </a:xfrm>
          <a:prstGeom prst="rect">
            <a:avLst/>
          </a:prstGeom>
        </p:spPr>
      </p:pic>
    </p:spTree>
    <p:extLst>
      <p:ext uri="{BB962C8B-B14F-4D97-AF65-F5344CB8AC3E}">
        <p14:creationId xmlns:p14="http://schemas.microsoft.com/office/powerpoint/2010/main" val="3998317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E76239-8A9D-400A-B032-3BEDF32E2B87}"/>
              </a:ext>
            </a:extLst>
          </p:cNvPr>
          <p:cNvSpPr>
            <a:spLocks noGrp="1"/>
          </p:cNvSpPr>
          <p:nvPr>
            <p:ph type="title"/>
          </p:nvPr>
        </p:nvSpPr>
        <p:spPr>
          <a:xfrm>
            <a:off x="954982" y="0"/>
            <a:ext cx="9905998" cy="713132"/>
          </a:xfrm>
        </p:spPr>
        <p:txBody>
          <a:bodyPr>
            <a:normAutofit/>
          </a:bodyPr>
          <a:lstStyle/>
          <a:p>
            <a:pPr algn="ctr"/>
            <a:r>
              <a:rPr lang="en-US" dirty="0"/>
              <a:t>API</a:t>
            </a:r>
          </a:p>
        </p:txBody>
      </p:sp>
      <p:pic>
        <p:nvPicPr>
          <p:cNvPr id="6" name="Picture 5">
            <a:extLst>
              <a:ext uri="{FF2B5EF4-FFF2-40B4-BE49-F238E27FC236}">
                <a16:creationId xmlns:a16="http://schemas.microsoft.com/office/drawing/2014/main" id="{94DBEAF3-FEBE-4891-8DC6-F19D0001D64B}"/>
              </a:ext>
            </a:extLst>
          </p:cNvPr>
          <p:cNvPicPr>
            <a:picLocks noChangeAspect="1"/>
          </p:cNvPicPr>
          <p:nvPr/>
        </p:nvPicPr>
        <p:blipFill>
          <a:blip r:embed="rId2"/>
          <a:stretch>
            <a:fillRect/>
          </a:stretch>
        </p:blipFill>
        <p:spPr>
          <a:xfrm>
            <a:off x="165813" y="866775"/>
            <a:ext cx="11860373" cy="5291454"/>
          </a:xfrm>
          <a:prstGeom prst="rect">
            <a:avLst/>
          </a:prstGeom>
        </p:spPr>
      </p:pic>
    </p:spTree>
    <p:extLst>
      <p:ext uri="{BB962C8B-B14F-4D97-AF65-F5344CB8AC3E}">
        <p14:creationId xmlns:p14="http://schemas.microsoft.com/office/powerpoint/2010/main" val="272636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C877-DBCA-4544-B2C4-52F8ECF275D3}"/>
              </a:ext>
            </a:extLst>
          </p:cNvPr>
          <p:cNvSpPr>
            <a:spLocks noGrp="1"/>
          </p:cNvSpPr>
          <p:nvPr>
            <p:ph type="title"/>
          </p:nvPr>
        </p:nvSpPr>
        <p:spPr>
          <a:xfrm>
            <a:off x="954982" y="0"/>
            <a:ext cx="9905998" cy="713132"/>
          </a:xfrm>
        </p:spPr>
        <p:txBody>
          <a:bodyPr/>
          <a:lstStyle/>
          <a:p>
            <a:pPr algn="ctr"/>
            <a:r>
              <a:rPr lang="en-US" dirty="0"/>
              <a:t>Project structure</a:t>
            </a:r>
          </a:p>
        </p:txBody>
      </p:sp>
      <p:pic>
        <p:nvPicPr>
          <p:cNvPr id="5" name="Picture 4">
            <a:extLst>
              <a:ext uri="{FF2B5EF4-FFF2-40B4-BE49-F238E27FC236}">
                <a16:creationId xmlns:a16="http://schemas.microsoft.com/office/drawing/2014/main" id="{6DFBBC3F-2AA3-4CD2-AD66-0DC262B0CC03}"/>
              </a:ext>
            </a:extLst>
          </p:cNvPr>
          <p:cNvPicPr>
            <a:picLocks noChangeAspect="1"/>
          </p:cNvPicPr>
          <p:nvPr/>
        </p:nvPicPr>
        <p:blipFill>
          <a:blip r:embed="rId2"/>
          <a:stretch>
            <a:fillRect/>
          </a:stretch>
        </p:blipFill>
        <p:spPr>
          <a:xfrm>
            <a:off x="954982" y="713132"/>
            <a:ext cx="2968978" cy="5723179"/>
          </a:xfrm>
          <a:prstGeom prst="rect">
            <a:avLst/>
          </a:prstGeom>
        </p:spPr>
      </p:pic>
      <p:sp>
        <p:nvSpPr>
          <p:cNvPr id="6" name="TextBox 5">
            <a:extLst>
              <a:ext uri="{FF2B5EF4-FFF2-40B4-BE49-F238E27FC236}">
                <a16:creationId xmlns:a16="http://schemas.microsoft.com/office/drawing/2014/main" id="{1A0A397F-18D9-4C6A-9B33-BCBAAE2C64DD}"/>
              </a:ext>
            </a:extLst>
          </p:cNvPr>
          <p:cNvSpPr txBox="1"/>
          <p:nvPr/>
        </p:nvSpPr>
        <p:spPr>
          <a:xfrm>
            <a:off x="4740675" y="1049163"/>
            <a:ext cx="6906828" cy="830997"/>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600" dirty="0"/>
              <a:t>Data Access Object part. Implemented through </a:t>
            </a:r>
            <a:r>
              <a:rPr lang="en-US" sz="1600" dirty="0" err="1"/>
              <a:t>dao-api</a:t>
            </a:r>
            <a:r>
              <a:rPr lang="en-US" sz="1600" dirty="0"/>
              <a:t> module to provide unique universal interface for all DAO implementations regardless of what DB it is referred to.</a:t>
            </a:r>
          </a:p>
        </p:txBody>
      </p:sp>
      <p:sp>
        <p:nvSpPr>
          <p:cNvPr id="7" name="TextBox 6">
            <a:extLst>
              <a:ext uri="{FF2B5EF4-FFF2-40B4-BE49-F238E27FC236}">
                <a16:creationId xmlns:a16="http://schemas.microsoft.com/office/drawing/2014/main" id="{2899DC19-7CE0-47E9-AE19-F414ED9DCAA9}"/>
              </a:ext>
            </a:extLst>
          </p:cNvPr>
          <p:cNvSpPr txBox="1"/>
          <p:nvPr/>
        </p:nvSpPr>
        <p:spPr>
          <a:xfrm>
            <a:off x="4740674" y="1991676"/>
            <a:ext cx="6835808" cy="584775"/>
          </a:xfrm>
          <a:prstGeom prst="rect">
            <a:avLst/>
          </a:prstGeom>
          <a:noFill/>
        </p:spPr>
        <p:txBody>
          <a:bodyPr wrap="square" rtlCol="0">
            <a:spAutoFit/>
          </a:bodyPr>
          <a:lstStyle/>
          <a:p>
            <a:pPr marL="285750" indent="-285750">
              <a:buClr>
                <a:srgbClr val="FFFF00"/>
              </a:buClr>
              <a:buFont typeface="Arial" panose="020B0604020202020204" pitchFamily="34" charset="0"/>
              <a:buChar char="•"/>
            </a:pPr>
            <a:r>
              <a:rPr lang="en-US" sz="1600" dirty="0"/>
              <a:t>Database handle part, includes its creation/initialization SQL scripts and a configuration class that connects DB to Spring Boot application.</a:t>
            </a:r>
          </a:p>
        </p:txBody>
      </p:sp>
      <p:sp>
        <p:nvSpPr>
          <p:cNvPr id="8" name="TextBox 7">
            <a:extLst>
              <a:ext uri="{FF2B5EF4-FFF2-40B4-BE49-F238E27FC236}">
                <a16:creationId xmlns:a16="http://schemas.microsoft.com/office/drawing/2014/main" id="{0AF348F1-7643-40DD-8F3A-7250E0EFF1D2}"/>
              </a:ext>
            </a:extLst>
          </p:cNvPr>
          <p:cNvSpPr txBox="1"/>
          <p:nvPr/>
        </p:nvSpPr>
        <p:spPr>
          <a:xfrm>
            <a:off x="4740674" y="2687967"/>
            <a:ext cx="6835808" cy="584775"/>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1600" dirty="0"/>
              <a:t>Model part. Contains several Java-classes that are used to describe instances, used in application.</a:t>
            </a:r>
          </a:p>
        </p:txBody>
      </p:sp>
      <p:sp>
        <p:nvSpPr>
          <p:cNvPr id="9" name="TextBox 8">
            <a:extLst>
              <a:ext uri="{FF2B5EF4-FFF2-40B4-BE49-F238E27FC236}">
                <a16:creationId xmlns:a16="http://schemas.microsoft.com/office/drawing/2014/main" id="{25C38238-57E8-44AC-A041-049F48B4CA77}"/>
              </a:ext>
            </a:extLst>
          </p:cNvPr>
          <p:cNvSpPr txBox="1"/>
          <p:nvPr/>
        </p:nvSpPr>
        <p:spPr>
          <a:xfrm>
            <a:off x="4740674" y="3384258"/>
            <a:ext cx="6835808" cy="830997"/>
          </a:xfrm>
          <a:prstGeom prst="rect">
            <a:avLst/>
          </a:prstGeom>
          <a:noFill/>
        </p:spPr>
        <p:txBody>
          <a:bodyPr wrap="square" rtlCol="0">
            <a:spAutoFit/>
          </a:bodyPr>
          <a:lstStyle/>
          <a:p>
            <a:pPr marL="285750" indent="-285750">
              <a:buClr>
                <a:srgbClr val="00B050"/>
              </a:buClr>
              <a:buFont typeface="Arial" panose="020B0604020202020204" pitchFamily="34" charset="0"/>
              <a:buChar char="•"/>
            </a:pPr>
            <a:r>
              <a:rPr lang="en-US" sz="1600" dirty="0"/>
              <a:t>“Server” module handle part. Consists of configuration class that is used to start REST-application (this is where “void main” is placed) and REST-controllers. </a:t>
            </a:r>
          </a:p>
        </p:txBody>
      </p:sp>
      <p:sp>
        <p:nvSpPr>
          <p:cNvPr id="10" name="TextBox 9">
            <a:extLst>
              <a:ext uri="{FF2B5EF4-FFF2-40B4-BE49-F238E27FC236}">
                <a16:creationId xmlns:a16="http://schemas.microsoft.com/office/drawing/2014/main" id="{E8A22529-AA68-40E9-913A-C9E9E54580B5}"/>
              </a:ext>
            </a:extLst>
          </p:cNvPr>
          <p:cNvSpPr txBox="1"/>
          <p:nvPr/>
        </p:nvSpPr>
        <p:spPr>
          <a:xfrm>
            <a:off x="4740674" y="4326771"/>
            <a:ext cx="6835808" cy="584775"/>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sz="1600" dirty="0"/>
              <a:t>Service modules part. Those modules are capable of coordinating web-app/rest-app modules and rest-app controllers/DAO modules interaction.</a:t>
            </a:r>
          </a:p>
        </p:txBody>
      </p:sp>
      <p:sp>
        <p:nvSpPr>
          <p:cNvPr id="11" name="TextBox 10">
            <a:extLst>
              <a:ext uri="{FF2B5EF4-FFF2-40B4-BE49-F238E27FC236}">
                <a16:creationId xmlns:a16="http://schemas.microsoft.com/office/drawing/2014/main" id="{2CB35DE0-2009-48FE-8B15-712EF3E865E3}"/>
              </a:ext>
            </a:extLst>
          </p:cNvPr>
          <p:cNvSpPr txBox="1"/>
          <p:nvPr/>
        </p:nvSpPr>
        <p:spPr>
          <a:xfrm>
            <a:off x="4740674" y="5023062"/>
            <a:ext cx="6835808" cy="107721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1600" dirty="0"/>
              <a:t>“Client” module handle part. This module is responsible for deploying operations results through user-friendly UI. It refers directly to rest-app module to perform any kind of transactions, as it lacks business logics itself. As well as rest-app, this module contains configuration class.</a:t>
            </a:r>
          </a:p>
        </p:txBody>
      </p:sp>
      <p:cxnSp>
        <p:nvCxnSpPr>
          <p:cNvPr id="49" name="Straight Connector 48">
            <a:extLst>
              <a:ext uri="{FF2B5EF4-FFF2-40B4-BE49-F238E27FC236}">
                <a16:creationId xmlns:a16="http://schemas.microsoft.com/office/drawing/2014/main" id="{0BBE8A6E-DF27-40C4-8462-FB09F176713A}"/>
              </a:ext>
            </a:extLst>
          </p:cNvPr>
          <p:cNvCxnSpPr>
            <a:cxnSpLocks/>
          </p:cNvCxnSpPr>
          <p:nvPr/>
        </p:nvCxnSpPr>
        <p:spPr>
          <a:xfrm>
            <a:off x="1483360" y="1697840"/>
            <a:ext cx="0" cy="5272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732F67-86EA-4F49-BB57-DD2472CEE07E}"/>
              </a:ext>
            </a:extLst>
          </p:cNvPr>
          <p:cNvCxnSpPr>
            <a:cxnSpLocks/>
          </p:cNvCxnSpPr>
          <p:nvPr/>
        </p:nvCxnSpPr>
        <p:spPr>
          <a:xfrm>
            <a:off x="1483360" y="2312851"/>
            <a:ext cx="0" cy="26360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215245-32AA-491B-913C-C31DDD665E90}"/>
              </a:ext>
            </a:extLst>
          </p:cNvPr>
          <p:cNvCxnSpPr>
            <a:cxnSpLocks/>
          </p:cNvCxnSpPr>
          <p:nvPr/>
        </p:nvCxnSpPr>
        <p:spPr>
          <a:xfrm>
            <a:off x="1483360" y="2932611"/>
            <a:ext cx="0" cy="2636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1A3CE2-242E-449C-B106-9726A81D49E5}"/>
              </a:ext>
            </a:extLst>
          </p:cNvPr>
          <p:cNvCxnSpPr>
            <a:cxnSpLocks/>
          </p:cNvCxnSpPr>
          <p:nvPr/>
        </p:nvCxnSpPr>
        <p:spPr>
          <a:xfrm>
            <a:off x="1483360" y="3252458"/>
            <a:ext cx="0" cy="2636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E5FF692-B922-41E3-B9DC-80BD6B2B3900}"/>
              </a:ext>
            </a:extLst>
          </p:cNvPr>
          <p:cNvCxnSpPr>
            <a:cxnSpLocks/>
          </p:cNvCxnSpPr>
          <p:nvPr/>
        </p:nvCxnSpPr>
        <p:spPr>
          <a:xfrm>
            <a:off x="1483360" y="3574721"/>
            <a:ext cx="0" cy="875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D93DD5-73F3-49CA-8EC8-33CF6BA44200}"/>
              </a:ext>
            </a:extLst>
          </p:cNvPr>
          <p:cNvCxnSpPr>
            <a:cxnSpLocks/>
          </p:cNvCxnSpPr>
          <p:nvPr/>
        </p:nvCxnSpPr>
        <p:spPr>
          <a:xfrm>
            <a:off x="1483360" y="4527538"/>
            <a:ext cx="0" cy="2636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39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C877-DBCA-4544-B2C4-52F8ECF275D3}"/>
              </a:ext>
            </a:extLst>
          </p:cNvPr>
          <p:cNvSpPr>
            <a:spLocks noGrp="1"/>
          </p:cNvSpPr>
          <p:nvPr>
            <p:ph type="title"/>
          </p:nvPr>
        </p:nvSpPr>
        <p:spPr>
          <a:xfrm>
            <a:off x="954982" y="0"/>
            <a:ext cx="9905998" cy="713132"/>
          </a:xfrm>
        </p:spPr>
        <p:txBody>
          <a:bodyPr/>
          <a:lstStyle/>
          <a:p>
            <a:pPr algn="ctr"/>
            <a:r>
              <a:rPr lang="en-US" dirty="0"/>
              <a:t>WEB-app</a:t>
            </a:r>
          </a:p>
        </p:txBody>
      </p:sp>
      <p:pic>
        <p:nvPicPr>
          <p:cNvPr id="4" name="Picture 3">
            <a:extLst>
              <a:ext uri="{FF2B5EF4-FFF2-40B4-BE49-F238E27FC236}">
                <a16:creationId xmlns:a16="http://schemas.microsoft.com/office/drawing/2014/main" id="{EAAA1883-CCC1-4B2B-9A1E-837C03E2C5FC}"/>
              </a:ext>
            </a:extLst>
          </p:cNvPr>
          <p:cNvPicPr>
            <a:picLocks noChangeAspect="1"/>
          </p:cNvPicPr>
          <p:nvPr/>
        </p:nvPicPr>
        <p:blipFill>
          <a:blip r:embed="rId2"/>
          <a:stretch>
            <a:fillRect/>
          </a:stretch>
        </p:blipFill>
        <p:spPr>
          <a:xfrm>
            <a:off x="468066" y="713131"/>
            <a:ext cx="3124349" cy="5718149"/>
          </a:xfrm>
          <a:prstGeom prst="rect">
            <a:avLst/>
          </a:prstGeom>
        </p:spPr>
      </p:pic>
      <p:sp>
        <p:nvSpPr>
          <p:cNvPr id="18" name="TextBox 17">
            <a:extLst>
              <a:ext uri="{FF2B5EF4-FFF2-40B4-BE49-F238E27FC236}">
                <a16:creationId xmlns:a16="http://schemas.microsoft.com/office/drawing/2014/main" id="{C6A35F13-82FB-4AEB-8C93-392EF614F8E6}"/>
              </a:ext>
            </a:extLst>
          </p:cNvPr>
          <p:cNvSpPr txBox="1"/>
          <p:nvPr/>
        </p:nvSpPr>
        <p:spPr>
          <a:xfrm>
            <a:off x="3773282" y="601791"/>
            <a:ext cx="7950651" cy="584775"/>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600" dirty="0"/>
              <a:t>Special configurational java-class, providing connection between web- and rest-app. There some beans are created to be used for receiving data through rest-services.</a:t>
            </a:r>
          </a:p>
        </p:txBody>
      </p:sp>
      <p:sp>
        <p:nvSpPr>
          <p:cNvPr id="19" name="TextBox 18">
            <a:extLst>
              <a:ext uri="{FF2B5EF4-FFF2-40B4-BE49-F238E27FC236}">
                <a16:creationId xmlns:a16="http://schemas.microsoft.com/office/drawing/2014/main" id="{066F0796-BD50-4A24-8C18-DF3182D7E91A}"/>
              </a:ext>
            </a:extLst>
          </p:cNvPr>
          <p:cNvSpPr txBox="1"/>
          <p:nvPr/>
        </p:nvSpPr>
        <p:spPr>
          <a:xfrm>
            <a:off x="3773281" y="2222299"/>
            <a:ext cx="7950651" cy="338554"/>
          </a:xfrm>
          <a:prstGeom prst="rect">
            <a:avLst/>
          </a:prstGeom>
          <a:noFill/>
        </p:spPr>
        <p:txBody>
          <a:bodyPr wrap="square" rtlCol="0">
            <a:spAutoFit/>
          </a:bodyPr>
          <a:lstStyle/>
          <a:p>
            <a:pPr marL="285750" indent="-285750">
              <a:buClr>
                <a:srgbClr val="FFFF00"/>
              </a:buClr>
              <a:buFont typeface="Arial" panose="020B0604020202020204" pitchFamily="34" charset="0"/>
              <a:buChar char="•"/>
            </a:pPr>
            <a:r>
              <a:rPr lang="en-US" sz="1600" dirty="0"/>
              <a:t>Web-app entry point.</a:t>
            </a:r>
          </a:p>
        </p:txBody>
      </p:sp>
      <p:sp>
        <p:nvSpPr>
          <p:cNvPr id="20" name="TextBox 19">
            <a:extLst>
              <a:ext uri="{FF2B5EF4-FFF2-40B4-BE49-F238E27FC236}">
                <a16:creationId xmlns:a16="http://schemas.microsoft.com/office/drawing/2014/main" id="{F2D4CCA5-B519-492B-854F-F731CF08F83A}"/>
              </a:ext>
            </a:extLst>
          </p:cNvPr>
          <p:cNvSpPr txBox="1"/>
          <p:nvPr/>
        </p:nvSpPr>
        <p:spPr>
          <a:xfrm>
            <a:off x="3773279" y="3370721"/>
            <a:ext cx="8113921" cy="584775"/>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1600" dirty="0"/>
              <a:t>Front-end controllers. Those are used to define which services to trigger to get data and put this data to a model. The model will be used later to deploy information into UI by </a:t>
            </a:r>
            <a:r>
              <a:rPr lang="en-US" sz="1600" dirty="0" err="1"/>
              <a:t>Thymeleaf</a:t>
            </a:r>
            <a:r>
              <a:rPr lang="en-US" sz="1600" dirty="0"/>
              <a:t>.</a:t>
            </a:r>
          </a:p>
        </p:txBody>
      </p:sp>
      <p:sp>
        <p:nvSpPr>
          <p:cNvPr id="21" name="TextBox 20">
            <a:extLst>
              <a:ext uri="{FF2B5EF4-FFF2-40B4-BE49-F238E27FC236}">
                <a16:creationId xmlns:a16="http://schemas.microsoft.com/office/drawing/2014/main" id="{48DA59E5-B764-48CB-A255-EE34FE1EBA89}"/>
              </a:ext>
            </a:extLst>
          </p:cNvPr>
          <p:cNvSpPr txBox="1"/>
          <p:nvPr/>
        </p:nvSpPr>
        <p:spPr>
          <a:xfrm>
            <a:off x="3773279" y="5266036"/>
            <a:ext cx="7950651" cy="584775"/>
          </a:xfrm>
          <a:prstGeom prst="rect">
            <a:avLst/>
          </a:prstGeom>
          <a:noFill/>
        </p:spPr>
        <p:txBody>
          <a:bodyPr wrap="square" rtlCol="0">
            <a:spAutoFit/>
          </a:bodyPr>
          <a:lstStyle/>
          <a:p>
            <a:pPr marL="285750" indent="-285750">
              <a:buClr>
                <a:srgbClr val="00B050"/>
              </a:buClr>
              <a:buFont typeface="Arial" panose="020B0604020202020204" pitchFamily="34" charset="0"/>
              <a:buChar char="•"/>
            </a:pPr>
            <a:r>
              <a:rPr lang="en-US" sz="1600" dirty="0"/>
              <a:t>Some front-end resources, such as CSS for HTML templates, static vector SVG images, JavaScript.</a:t>
            </a:r>
          </a:p>
        </p:txBody>
      </p:sp>
      <p:sp>
        <p:nvSpPr>
          <p:cNvPr id="22" name="TextBox 21">
            <a:extLst>
              <a:ext uri="{FF2B5EF4-FFF2-40B4-BE49-F238E27FC236}">
                <a16:creationId xmlns:a16="http://schemas.microsoft.com/office/drawing/2014/main" id="{1C763E0A-99A1-4642-9A56-1DB9EA2E8122}"/>
              </a:ext>
            </a:extLst>
          </p:cNvPr>
          <p:cNvSpPr txBox="1"/>
          <p:nvPr/>
        </p:nvSpPr>
        <p:spPr>
          <a:xfrm>
            <a:off x="3773279" y="5914173"/>
            <a:ext cx="7950651" cy="584775"/>
          </a:xfrm>
          <a:prstGeom prst="rect">
            <a:avLst/>
          </a:prstGeom>
          <a:noFill/>
        </p:spPr>
        <p:txBody>
          <a:bodyPr wrap="square" rtlCol="0">
            <a:spAutoFit/>
          </a:bodyPr>
          <a:lstStyle/>
          <a:p>
            <a:pPr marL="285750" indent="-285750">
              <a:buClr>
                <a:srgbClr val="FFC000"/>
              </a:buClr>
              <a:buFont typeface="Arial" panose="020B0604020202020204" pitchFamily="34" charset="0"/>
              <a:buChar char="•"/>
            </a:pPr>
            <a:r>
              <a:rPr lang="en-US" sz="1600" dirty="0"/>
              <a:t>HTML templates, used to </a:t>
            </a:r>
            <a:r>
              <a:rPr lang="en-US" sz="1600" dirty="0" err="1"/>
              <a:t>vusualise</a:t>
            </a:r>
            <a:r>
              <a:rPr lang="en-US" sz="1600" dirty="0"/>
              <a:t> received info. Data is taken from models and inserted directly into HTML components by </a:t>
            </a:r>
            <a:r>
              <a:rPr lang="en-US" sz="1600" dirty="0" err="1"/>
              <a:t>Thymeleaf</a:t>
            </a:r>
            <a:r>
              <a:rPr lang="en-US" sz="1600" dirty="0"/>
              <a:t>.</a:t>
            </a:r>
          </a:p>
        </p:txBody>
      </p:sp>
      <p:sp>
        <p:nvSpPr>
          <p:cNvPr id="27" name="TextBox 26">
            <a:extLst>
              <a:ext uri="{FF2B5EF4-FFF2-40B4-BE49-F238E27FC236}">
                <a16:creationId xmlns:a16="http://schemas.microsoft.com/office/drawing/2014/main" id="{3D34ED82-5711-476D-8863-D3F8B51478A0}"/>
              </a:ext>
            </a:extLst>
          </p:cNvPr>
          <p:cNvSpPr txBox="1"/>
          <p:nvPr/>
        </p:nvSpPr>
        <p:spPr>
          <a:xfrm>
            <a:off x="9986701" y="1397462"/>
            <a:ext cx="1377838" cy="523220"/>
          </a:xfrm>
          <a:prstGeom prst="rect">
            <a:avLst/>
          </a:prstGeom>
          <a:noFill/>
        </p:spPr>
        <p:txBody>
          <a:bodyPr wrap="square" rtlCol="0">
            <a:spAutoFit/>
          </a:bodyPr>
          <a:lstStyle/>
          <a:p>
            <a:pPr>
              <a:buClr>
                <a:schemeClr val="accent4"/>
              </a:buClr>
            </a:pPr>
            <a:r>
              <a:rPr lang="en-US" sz="1400" dirty="0">
                <a:solidFill>
                  <a:schemeClr val="tx1">
                    <a:lumMod val="95000"/>
                  </a:schemeClr>
                </a:solidFill>
              </a:rPr>
              <a:t>An example of a bean.</a:t>
            </a:r>
          </a:p>
        </p:txBody>
      </p:sp>
      <p:pic>
        <p:nvPicPr>
          <p:cNvPr id="16" name="Picture 15">
            <a:extLst>
              <a:ext uri="{FF2B5EF4-FFF2-40B4-BE49-F238E27FC236}">
                <a16:creationId xmlns:a16="http://schemas.microsoft.com/office/drawing/2014/main" id="{49435937-BEE5-4053-8C4D-CDC842D1962B}"/>
              </a:ext>
            </a:extLst>
          </p:cNvPr>
          <p:cNvPicPr>
            <a:picLocks noChangeAspect="1"/>
          </p:cNvPicPr>
          <p:nvPr/>
        </p:nvPicPr>
        <p:blipFill>
          <a:blip r:embed="rId3"/>
          <a:stretch>
            <a:fillRect/>
          </a:stretch>
        </p:blipFill>
        <p:spPr>
          <a:xfrm>
            <a:off x="4130152" y="2543379"/>
            <a:ext cx="6545468" cy="788447"/>
          </a:xfrm>
          <a:prstGeom prst="rect">
            <a:avLst/>
          </a:prstGeom>
        </p:spPr>
      </p:pic>
      <p:sp>
        <p:nvSpPr>
          <p:cNvPr id="30" name="TextBox 29">
            <a:extLst>
              <a:ext uri="{FF2B5EF4-FFF2-40B4-BE49-F238E27FC236}">
                <a16:creationId xmlns:a16="http://schemas.microsoft.com/office/drawing/2014/main" id="{447804F1-41C8-44D5-88FB-CDF931B588E3}"/>
              </a:ext>
            </a:extLst>
          </p:cNvPr>
          <p:cNvSpPr txBox="1"/>
          <p:nvPr/>
        </p:nvSpPr>
        <p:spPr>
          <a:xfrm>
            <a:off x="10675620" y="2560853"/>
            <a:ext cx="1377838" cy="738664"/>
          </a:xfrm>
          <a:prstGeom prst="rect">
            <a:avLst/>
          </a:prstGeom>
          <a:noFill/>
        </p:spPr>
        <p:txBody>
          <a:bodyPr wrap="square" rtlCol="0">
            <a:spAutoFit/>
          </a:bodyPr>
          <a:lstStyle/>
          <a:p>
            <a:pPr>
              <a:buClr>
                <a:schemeClr val="accent4"/>
              </a:buClr>
            </a:pPr>
            <a:r>
              <a:rPr lang="en-US" sz="1400" dirty="0">
                <a:solidFill>
                  <a:schemeClr val="tx1">
                    <a:lumMod val="95000"/>
                  </a:schemeClr>
                </a:solidFill>
              </a:rPr>
              <a:t>Application class with its main method.</a:t>
            </a:r>
          </a:p>
        </p:txBody>
      </p:sp>
      <p:pic>
        <p:nvPicPr>
          <p:cNvPr id="24" name="Picture 23">
            <a:extLst>
              <a:ext uri="{FF2B5EF4-FFF2-40B4-BE49-F238E27FC236}">
                <a16:creationId xmlns:a16="http://schemas.microsoft.com/office/drawing/2014/main" id="{E10E61F2-A480-493D-A0C7-3AE05528254B}"/>
              </a:ext>
            </a:extLst>
          </p:cNvPr>
          <p:cNvPicPr>
            <a:picLocks noChangeAspect="1"/>
          </p:cNvPicPr>
          <p:nvPr/>
        </p:nvPicPr>
        <p:blipFill>
          <a:blip r:embed="rId4"/>
          <a:stretch>
            <a:fillRect/>
          </a:stretch>
        </p:blipFill>
        <p:spPr>
          <a:xfrm>
            <a:off x="4130152" y="3987096"/>
            <a:ext cx="4407460" cy="1142156"/>
          </a:xfrm>
          <a:prstGeom prst="rect">
            <a:avLst/>
          </a:prstGeom>
        </p:spPr>
      </p:pic>
      <p:sp>
        <p:nvSpPr>
          <p:cNvPr id="33" name="TextBox 32">
            <a:extLst>
              <a:ext uri="{FF2B5EF4-FFF2-40B4-BE49-F238E27FC236}">
                <a16:creationId xmlns:a16="http://schemas.microsoft.com/office/drawing/2014/main" id="{CF2BC09D-2AAD-45C4-BB87-B103AA43D414}"/>
              </a:ext>
            </a:extLst>
          </p:cNvPr>
          <p:cNvSpPr txBox="1"/>
          <p:nvPr/>
        </p:nvSpPr>
        <p:spPr>
          <a:xfrm>
            <a:off x="8641080" y="4282337"/>
            <a:ext cx="1377838" cy="523220"/>
          </a:xfrm>
          <a:prstGeom prst="rect">
            <a:avLst/>
          </a:prstGeom>
          <a:noFill/>
        </p:spPr>
        <p:txBody>
          <a:bodyPr wrap="square" rtlCol="0">
            <a:spAutoFit/>
          </a:bodyPr>
          <a:lstStyle/>
          <a:p>
            <a:pPr>
              <a:buClr>
                <a:schemeClr val="accent4"/>
              </a:buClr>
            </a:pPr>
            <a:r>
              <a:rPr lang="en-US" sz="1400" dirty="0">
                <a:solidFill>
                  <a:schemeClr val="tx1">
                    <a:lumMod val="95000"/>
                  </a:schemeClr>
                </a:solidFill>
              </a:rPr>
              <a:t>An example of a controller.</a:t>
            </a:r>
          </a:p>
        </p:txBody>
      </p:sp>
      <p:cxnSp>
        <p:nvCxnSpPr>
          <p:cNvPr id="34" name="Straight Connector 33">
            <a:extLst>
              <a:ext uri="{FF2B5EF4-FFF2-40B4-BE49-F238E27FC236}">
                <a16:creationId xmlns:a16="http://schemas.microsoft.com/office/drawing/2014/main" id="{60642CEF-3AAB-4F89-98FA-D6BA2EA759A2}"/>
              </a:ext>
            </a:extLst>
          </p:cNvPr>
          <p:cNvCxnSpPr>
            <a:cxnSpLocks/>
          </p:cNvCxnSpPr>
          <p:nvPr/>
        </p:nvCxnSpPr>
        <p:spPr>
          <a:xfrm>
            <a:off x="1750060" y="2007870"/>
            <a:ext cx="0" cy="13716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8229B67-9948-4BDF-BAE0-8D7A854C2E2F}"/>
              </a:ext>
            </a:extLst>
          </p:cNvPr>
          <p:cNvCxnSpPr>
            <a:cxnSpLocks/>
          </p:cNvCxnSpPr>
          <p:nvPr/>
        </p:nvCxnSpPr>
        <p:spPr>
          <a:xfrm>
            <a:off x="1582420" y="2222299"/>
            <a:ext cx="0" cy="13609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7D576F-8FE2-4602-8F5D-1C6AD9FA0C65}"/>
              </a:ext>
            </a:extLst>
          </p:cNvPr>
          <p:cNvCxnSpPr>
            <a:cxnSpLocks/>
          </p:cNvCxnSpPr>
          <p:nvPr/>
        </p:nvCxnSpPr>
        <p:spPr>
          <a:xfrm>
            <a:off x="1582420" y="2424762"/>
            <a:ext cx="0" cy="7642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4D9C535-6015-4C61-86B2-C3C56ACE3F3B}"/>
              </a:ext>
            </a:extLst>
          </p:cNvPr>
          <p:cNvCxnSpPr>
            <a:cxnSpLocks/>
          </p:cNvCxnSpPr>
          <p:nvPr/>
        </p:nvCxnSpPr>
        <p:spPr>
          <a:xfrm>
            <a:off x="1410970" y="3704922"/>
            <a:ext cx="0" cy="52036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3CB3A65-06F5-4F65-8DF0-E50E830CDE0A}"/>
              </a:ext>
            </a:extLst>
          </p:cNvPr>
          <p:cNvCxnSpPr>
            <a:cxnSpLocks/>
          </p:cNvCxnSpPr>
          <p:nvPr/>
        </p:nvCxnSpPr>
        <p:spPr>
          <a:xfrm>
            <a:off x="1579880" y="4545373"/>
            <a:ext cx="2540" cy="98674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0F756C3B-B57F-473D-9C87-39A3E6887217}"/>
              </a:ext>
            </a:extLst>
          </p:cNvPr>
          <p:cNvPicPr>
            <a:picLocks noChangeAspect="1"/>
          </p:cNvPicPr>
          <p:nvPr/>
        </p:nvPicPr>
        <p:blipFill>
          <a:blip r:embed="rId5"/>
          <a:stretch>
            <a:fillRect/>
          </a:stretch>
        </p:blipFill>
        <p:spPr>
          <a:xfrm>
            <a:off x="4130152" y="1167290"/>
            <a:ext cx="5795082" cy="1074285"/>
          </a:xfrm>
          <a:prstGeom prst="rect">
            <a:avLst/>
          </a:prstGeom>
        </p:spPr>
      </p:pic>
    </p:spTree>
    <p:extLst>
      <p:ext uri="{BB962C8B-B14F-4D97-AF65-F5344CB8AC3E}">
        <p14:creationId xmlns:p14="http://schemas.microsoft.com/office/powerpoint/2010/main" val="18515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C877-DBCA-4544-B2C4-52F8ECF275D3}"/>
              </a:ext>
            </a:extLst>
          </p:cNvPr>
          <p:cNvSpPr>
            <a:spLocks noGrp="1"/>
          </p:cNvSpPr>
          <p:nvPr>
            <p:ph type="title"/>
          </p:nvPr>
        </p:nvSpPr>
        <p:spPr>
          <a:xfrm>
            <a:off x="954982" y="0"/>
            <a:ext cx="9905998" cy="713132"/>
          </a:xfrm>
        </p:spPr>
        <p:txBody>
          <a:bodyPr/>
          <a:lstStyle/>
          <a:p>
            <a:pPr algn="ctr"/>
            <a:r>
              <a:rPr lang="en-US" dirty="0"/>
              <a:t>WEB-app</a:t>
            </a:r>
          </a:p>
        </p:txBody>
      </p:sp>
      <p:pic>
        <p:nvPicPr>
          <p:cNvPr id="7" name="Picture 6">
            <a:extLst>
              <a:ext uri="{FF2B5EF4-FFF2-40B4-BE49-F238E27FC236}">
                <a16:creationId xmlns:a16="http://schemas.microsoft.com/office/drawing/2014/main" id="{AB765599-43DF-4B96-9FB5-9D2832F48F98}"/>
              </a:ext>
            </a:extLst>
          </p:cNvPr>
          <p:cNvPicPr>
            <a:picLocks noChangeAspect="1"/>
          </p:cNvPicPr>
          <p:nvPr/>
        </p:nvPicPr>
        <p:blipFill>
          <a:blip r:embed="rId2"/>
          <a:stretch>
            <a:fillRect/>
          </a:stretch>
        </p:blipFill>
        <p:spPr>
          <a:xfrm>
            <a:off x="517249" y="713132"/>
            <a:ext cx="4464326" cy="5893594"/>
          </a:xfrm>
          <a:prstGeom prst="rect">
            <a:avLst/>
          </a:prstGeom>
        </p:spPr>
      </p:pic>
      <p:pic>
        <p:nvPicPr>
          <p:cNvPr id="9" name="Picture 8">
            <a:extLst>
              <a:ext uri="{FF2B5EF4-FFF2-40B4-BE49-F238E27FC236}">
                <a16:creationId xmlns:a16="http://schemas.microsoft.com/office/drawing/2014/main" id="{80F8A1F1-6DF8-4B1B-A7E0-70F5763DB656}"/>
              </a:ext>
            </a:extLst>
          </p:cNvPr>
          <p:cNvPicPr>
            <a:picLocks noChangeAspect="1"/>
          </p:cNvPicPr>
          <p:nvPr/>
        </p:nvPicPr>
        <p:blipFill>
          <a:blip r:embed="rId3"/>
          <a:stretch>
            <a:fillRect/>
          </a:stretch>
        </p:blipFill>
        <p:spPr>
          <a:xfrm>
            <a:off x="7199039" y="713132"/>
            <a:ext cx="4475714" cy="5893594"/>
          </a:xfrm>
          <a:prstGeom prst="rect">
            <a:avLst/>
          </a:prstGeom>
        </p:spPr>
      </p:pic>
      <p:sp>
        <p:nvSpPr>
          <p:cNvPr id="10" name="Oval 9">
            <a:extLst>
              <a:ext uri="{FF2B5EF4-FFF2-40B4-BE49-F238E27FC236}">
                <a16:creationId xmlns:a16="http://schemas.microsoft.com/office/drawing/2014/main" id="{64C028E6-B844-45EC-AFA8-39455C10EC15}"/>
              </a:ext>
            </a:extLst>
          </p:cNvPr>
          <p:cNvSpPr/>
          <p:nvPr/>
        </p:nvSpPr>
        <p:spPr>
          <a:xfrm>
            <a:off x="4244340" y="1470660"/>
            <a:ext cx="674370" cy="243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FD24EA4-2EEF-431F-A36D-E52F67E39BBA}"/>
              </a:ext>
            </a:extLst>
          </p:cNvPr>
          <p:cNvCxnSpPr>
            <a:stCxn id="10" idx="6"/>
          </p:cNvCxnSpPr>
          <p:nvPr/>
        </p:nvCxnSpPr>
        <p:spPr>
          <a:xfrm>
            <a:off x="4918710" y="1592580"/>
            <a:ext cx="2280329" cy="5410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CCD8BE8-5A5E-41C2-BD3C-EC07A8FCAC41}"/>
              </a:ext>
            </a:extLst>
          </p:cNvPr>
          <p:cNvSpPr/>
          <p:nvPr/>
        </p:nvSpPr>
        <p:spPr>
          <a:xfrm>
            <a:off x="7444740" y="1158240"/>
            <a:ext cx="1607820" cy="312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4712FD0-2529-4ED6-A46A-6803FC091D0A}"/>
              </a:ext>
            </a:extLst>
          </p:cNvPr>
          <p:cNvCxnSpPr>
            <a:cxnSpLocks/>
          </p:cNvCxnSpPr>
          <p:nvPr/>
        </p:nvCxnSpPr>
        <p:spPr>
          <a:xfrm flipH="1" flipV="1">
            <a:off x="6842760" y="1082040"/>
            <a:ext cx="601980" cy="220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E58DF16-07D4-416C-AC8F-D8B94D8E0149}"/>
              </a:ext>
            </a:extLst>
          </p:cNvPr>
          <p:cNvSpPr txBox="1"/>
          <p:nvPr/>
        </p:nvSpPr>
        <p:spPr>
          <a:xfrm>
            <a:off x="5741736" y="804385"/>
            <a:ext cx="1165860" cy="276999"/>
          </a:xfrm>
          <a:prstGeom prst="rect">
            <a:avLst/>
          </a:prstGeom>
          <a:noFill/>
        </p:spPr>
        <p:txBody>
          <a:bodyPr wrap="square" rtlCol="0">
            <a:spAutoFit/>
          </a:bodyPr>
          <a:lstStyle/>
          <a:p>
            <a:r>
              <a:rPr lang="en-US" sz="1200" dirty="0"/>
              <a:t>Navigation bar</a:t>
            </a:r>
          </a:p>
        </p:txBody>
      </p:sp>
      <p:sp>
        <p:nvSpPr>
          <p:cNvPr id="25" name="Oval 24">
            <a:extLst>
              <a:ext uri="{FF2B5EF4-FFF2-40B4-BE49-F238E27FC236}">
                <a16:creationId xmlns:a16="http://schemas.microsoft.com/office/drawing/2014/main" id="{54706477-80C0-4100-BD41-87E067E13236}"/>
              </a:ext>
            </a:extLst>
          </p:cNvPr>
          <p:cNvSpPr/>
          <p:nvPr/>
        </p:nvSpPr>
        <p:spPr>
          <a:xfrm>
            <a:off x="11104245" y="4297680"/>
            <a:ext cx="459106" cy="3448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CCB5E32-6720-4C10-8F30-A662A1E2C9BD}"/>
              </a:ext>
            </a:extLst>
          </p:cNvPr>
          <p:cNvCxnSpPr>
            <a:stCxn id="25" idx="4"/>
          </p:cNvCxnSpPr>
          <p:nvPr/>
        </p:nvCxnSpPr>
        <p:spPr>
          <a:xfrm flipH="1">
            <a:off x="11047095" y="4642485"/>
            <a:ext cx="286703" cy="3752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0DDAD8A-26C1-4504-9F8D-A7FCFF2782EF}"/>
              </a:ext>
            </a:extLst>
          </p:cNvPr>
          <p:cNvSpPr txBox="1"/>
          <p:nvPr/>
        </p:nvSpPr>
        <p:spPr>
          <a:xfrm>
            <a:off x="10034017" y="5017770"/>
            <a:ext cx="1529334" cy="461665"/>
          </a:xfrm>
          <a:prstGeom prst="rect">
            <a:avLst/>
          </a:prstGeom>
          <a:noFill/>
        </p:spPr>
        <p:txBody>
          <a:bodyPr wrap="square" rtlCol="0">
            <a:spAutoFit/>
          </a:bodyPr>
          <a:lstStyle/>
          <a:p>
            <a:r>
              <a:rPr lang="en-US" sz="1200" dirty="0"/>
              <a:t>Submit form and send new/updated data</a:t>
            </a:r>
          </a:p>
        </p:txBody>
      </p:sp>
      <p:sp>
        <p:nvSpPr>
          <p:cNvPr id="34" name="Oval 33">
            <a:extLst>
              <a:ext uri="{FF2B5EF4-FFF2-40B4-BE49-F238E27FC236}">
                <a16:creationId xmlns:a16="http://schemas.microsoft.com/office/drawing/2014/main" id="{D0437A6F-9EB4-4CD9-A5E3-D6DA3650DA50}"/>
              </a:ext>
            </a:extLst>
          </p:cNvPr>
          <p:cNvSpPr/>
          <p:nvPr/>
        </p:nvSpPr>
        <p:spPr>
          <a:xfrm>
            <a:off x="7381875" y="1470660"/>
            <a:ext cx="809625" cy="243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7A6F8AD1-F5D2-4BB5-BF74-68F38DB7ED3E}"/>
              </a:ext>
            </a:extLst>
          </p:cNvPr>
          <p:cNvCxnSpPr/>
          <p:nvPr/>
        </p:nvCxnSpPr>
        <p:spPr>
          <a:xfrm flipH="1" flipV="1">
            <a:off x="6583680" y="1507864"/>
            <a:ext cx="798195" cy="8471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0EF6AFF-D498-4E78-9349-57FC7FCBC91B}"/>
              </a:ext>
            </a:extLst>
          </p:cNvPr>
          <p:cNvSpPr txBox="1"/>
          <p:nvPr/>
        </p:nvSpPr>
        <p:spPr>
          <a:xfrm>
            <a:off x="5590244" y="1239827"/>
            <a:ext cx="962004" cy="461665"/>
          </a:xfrm>
          <a:prstGeom prst="rect">
            <a:avLst/>
          </a:prstGeom>
          <a:noFill/>
        </p:spPr>
        <p:txBody>
          <a:bodyPr wrap="square" rtlCol="0">
            <a:spAutoFit/>
          </a:bodyPr>
          <a:lstStyle/>
          <a:p>
            <a:r>
              <a:rPr lang="en-US" sz="1200" dirty="0"/>
              <a:t>Current form unique name</a:t>
            </a:r>
          </a:p>
        </p:txBody>
      </p:sp>
      <p:sp>
        <p:nvSpPr>
          <p:cNvPr id="41" name="Oval 40">
            <a:extLst>
              <a:ext uri="{FF2B5EF4-FFF2-40B4-BE49-F238E27FC236}">
                <a16:creationId xmlns:a16="http://schemas.microsoft.com/office/drawing/2014/main" id="{7DC31FAC-799A-485F-9860-FB7463A8C0EE}"/>
              </a:ext>
            </a:extLst>
          </p:cNvPr>
          <p:cNvSpPr/>
          <p:nvPr/>
        </p:nvSpPr>
        <p:spPr>
          <a:xfrm>
            <a:off x="4278630" y="2311400"/>
            <a:ext cx="280670"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062E24F8-7B9F-479E-B409-86FC8491C88F}"/>
              </a:ext>
            </a:extLst>
          </p:cNvPr>
          <p:cNvCxnSpPr>
            <a:cxnSpLocks/>
          </p:cNvCxnSpPr>
          <p:nvPr/>
        </p:nvCxnSpPr>
        <p:spPr>
          <a:xfrm flipV="1">
            <a:off x="4551396" y="2296795"/>
            <a:ext cx="810260" cy="654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67E8E85-E9F8-46A9-9F54-695DCD137961}"/>
              </a:ext>
            </a:extLst>
          </p:cNvPr>
          <p:cNvSpPr txBox="1"/>
          <p:nvPr/>
        </p:nvSpPr>
        <p:spPr>
          <a:xfrm>
            <a:off x="5361656" y="2037080"/>
            <a:ext cx="1481104" cy="461665"/>
          </a:xfrm>
          <a:prstGeom prst="rect">
            <a:avLst/>
          </a:prstGeom>
          <a:noFill/>
        </p:spPr>
        <p:txBody>
          <a:bodyPr wrap="square" rtlCol="0">
            <a:spAutoFit/>
          </a:bodyPr>
          <a:lstStyle/>
          <a:p>
            <a:r>
              <a:rPr lang="en-US" sz="1200" dirty="0"/>
              <a:t>Triggers edit form, just like “Add player”</a:t>
            </a:r>
          </a:p>
        </p:txBody>
      </p:sp>
      <p:sp>
        <p:nvSpPr>
          <p:cNvPr id="48" name="Oval 47">
            <a:extLst>
              <a:ext uri="{FF2B5EF4-FFF2-40B4-BE49-F238E27FC236}">
                <a16:creationId xmlns:a16="http://schemas.microsoft.com/office/drawing/2014/main" id="{EB48F0CD-3B97-42FC-83F8-F816554D7605}"/>
              </a:ext>
            </a:extLst>
          </p:cNvPr>
          <p:cNvSpPr/>
          <p:nvPr/>
        </p:nvSpPr>
        <p:spPr>
          <a:xfrm>
            <a:off x="4536156" y="2776855"/>
            <a:ext cx="325404"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3C798D7C-03C3-4FBD-830A-A290EA133014}"/>
              </a:ext>
            </a:extLst>
          </p:cNvPr>
          <p:cNvCxnSpPr>
            <a:stCxn id="48" idx="6"/>
          </p:cNvCxnSpPr>
          <p:nvPr/>
        </p:nvCxnSpPr>
        <p:spPr>
          <a:xfrm>
            <a:off x="4861560" y="2868295"/>
            <a:ext cx="594360" cy="1995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B4FE8C4-9ADB-45FD-B485-94D3A6469D9D}"/>
              </a:ext>
            </a:extLst>
          </p:cNvPr>
          <p:cNvSpPr txBox="1"/>
          <p:nvPr/>
        </p:nvSpPr>
        <p:spPr>
          <a:xfrm>
            <a:off x="5436870" y="2776855"/>
            <a:ext cx="1524000" cy="461665"/>
          </a:xfrm>
          <a:prstGeom prst="rect">
            <a:avLst/>
          </a:prstGeom>
          <a:noFill/>
        </p:spPr>
        <p:txBody>
          <a:bodyPr wrap="square" rtlCol="0">
            <a:spAutoFit/>
          </a:bodyPr>
          <a:lstStyle/>
          <a:p>
            <a:r>
              <a:rPr lang="en-US" sz="1200" dirty="0"/>
              <a:t>Calls deletion confirmation dialogue</a:t>
            </a:r>
          </a:p>
        </p:txBody>
      </p:sp>
    </p:spTree>
    <p:extLst>
      <p:ext uri="{BB962C8B-B14F-4D97-AF65-F5344CB8AC3E}">
        <p14:creationId xmlns:p14="http://schemas.microsoft.com/office/powerpoint/2010/main" val="229375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D3C67D-3FBA-4F27-B933-D97D184F9A4A}"/>
              </a:ext>
            </a:extLst>
          </p:cNvPr>
          <p:cNvSpPr>
            <a:spLocks noGrp="1"/>
          </p:cNvSpPr>
          <p:nvPr>
            <p:ph type="title"/>
          </p:nvPr>
        </p:nvSpPr>
        <p:spPr>
          <a:xfrm>
            <a:off x="954982" y="0"/>
            <a:ext cx="9905998" cy="713132"/>
          </a:xfrm>
        </p:spPr>
        <p:txBody>
          <a:bodyPr/>
          <a:lstStyle/>
          <a:p>
            <a:pPr algn="ctr"/>
            <a:r>
              <a:rPr lang="en-US" dirty="0"/>
              <a:t>Service-rest</a:t>
            </a:r>
          </a:p>
        </p:txBody>
      </p:sp>
      <p:pic>
        <p:nvPicPr>
          <p:cNvPr id="6" name="Picture 5">
            <a:extLst>
              <a:ext uri="{FF2B5EF4-FFF2-40B4-BE49-F238E27FC236}">
                <a16:creationId xmlns:a16="http://schemas.microsoft.com/office/drawing/2014/main" id="{8919D053-9896-4182-8241-C9AFAD367271}"/>
              </a:ext>
            </a:extLst>
          </p:cNvPr>
          <p:cNvPicPr>
            <a:picLocks noChangeAspect="1"/>
          </p:cNvPicPr>
          <p:nvPr/>
        </p:nvPicPr>
        <p:blipFill>
          <a:blip r:embed="rId2"/>
          <a:stretch>
            <a:fillRect/>
          </a:stretch>
        </p:blipFill>
        <p:spPr>
          <a:xfrm>
            <a:off x="214595" y="713131"/>
            <a:ext cx="2741669" cy="2220591"/>
          </a:xfrm>
          <a:prstGeom prst="rect">
            <a:avLst/>
          </a:prstGeom>
        </p:spPr>
      </p:pic>
      <p:sp>
        <p:nvSpPr>
          <p:cNvPr id="9" name="TextBox 8">
            <a:extLst>
              <a:ext uri="{FF2B5EF4-FFF2-40B4-BE49-F238E27FC236}">
                <a16:creationId xmlns:a16="http://schemas.microsoft.com/office/drawing/2014/main" id="{5A26B743-D178-4C79-A01D-1777BCEAF866}"/>
              </a:ext>
            </a:extLst>
          </p:cNvPr>
          <p:cNvSpPr txBox="1"/>
          <p:nvPr/>
        </p:nvSpPr>
        <p:spPr>
          <a:xfrm>
            <a:off x="3151572" y="713131"/>
            <a:ext cx="8504699" cy="1754326"/>
          </a:xfrm>
          <a:prstGeom prst="rect">
            <a:avLst/>
          </a:prstGeom>
          <a:noFill/>
        </p:spPr>
        <p:txBody>
          <a:bodyPr wrap="square" rtlCol="0">
            <a:spAutoFit/>
          </a:bodyPr>
          <a:lstStyle/>
          <a:p>
            <a:r>
              <a:rPr lang="en-US" dirty="0"/>
              <a:t>This module is an implementation of service-</a:t>
            </a:r>
            <a:r>
              <a:rPr lang="en-US" dirty="0" err="1"/>
              <a:t>api</a:t>
            </a:r>
            <a:r>
              <a:rPr lang="en-US" dirty="0"/>
              <a:t> module. Its main role is to send data entities, given by web-app  and return entity list taken from database. In other words, this module is responsible for receiving data from rest-app module, that is deployed on other port and functions as “server”.</a:t>
            </a:r>
          </a:p>
          <a:p>
            <a:endParaRPr lang="en-US" dirty="0"/>
          </a:p>
          <a:p>
            <a:r>
              <a:rPr lang="en-US" dirty="0"/>
              <a:t>Example of posting data:</a:t>
            </a:r>
          </a:p>
        </p:txBody>
      </p:sp>
      <p:pic>
        <p:nvPicPr>
          <p:cNvPr id="13" name="Picture 12">
            <a:extLst>
              <a:ext uri="{FF2B5EF4-FFF2-40B4-BE49-F238E27FC236}">
                <a16:creationId xmlns:a16="http://schemas.microsoft.com/office/drawing/2014/main" id="{FD363125-AFBB-4FBF-B637-7863887E181D}"/>
              </a:ext>
            </a:extLst>
          </p:cNvPr>
          <p:cNvPicPr>
            <a:picLocks noChangeAspect="1"/>
          </p:cNvPicPr>
          <p:nvPr/>
        </p:nvPicPr>
        <p:blipFill>
          <a:blip r:embed="rId3"/>
          <a:stretch>
            <a:fillRect/>
          </a:stretch>
        </p:blipFill>
        <p:spPr>
          <a:xfrm>
            <a:off x="3193384" y="2553383"/>
            <a:ext cx="8462887" cy="916257"/>
          </a:xfrm>
          <a:prstGeom prst="rect">
            <a:avLst/>
          </a:prstGeom>
        </p:spPr>
      </p:pic>
      <p:sp>
        <p:nvSpPr>
          <p:cNvPr id="14" name="TextBox 13">
            <a:extLst>
              <a:ext uri="{FF2B5EF4-FFF2-40B4-BE49-F238E27FC236}">
                <a16:creationId xmlns:a16="http://schemas.microsoft.com/office/drawing/2014/main" id="{53C88B94-37F7-4B0C-AE71-1861D889A519}"/>
              </a:ext>
            </a:extLst>
          </p:cNvPr>
          <p:cNvSpPr txBox="1"/>
          <p:nvPr/>
        </p:nvSpPr>
        <p:spPr>
          <a:xfrm>
            <a:off x="3151572" y="3789246"/>
            <a:ext cx="2692511" cy="369332"/>
          </a:xfrm>
          <a:prstGeom prst="rect">
            <a:avLst/>
          </a:prstGeom>
          <a:noFill/>
        </p:spPr>
        <p:txBody>
          <a:bodyPr wrap="square" rtlCol="0">
            <a:spAutoFit/>
          </a:bodyPr>
          <a:lstStyle/>
          <a:p>
            <a:r>
              <a:rPr lang="en-US" dirty="0"/>
              <a:t>Example of receiving data:</a:t>
            </a:r>
          </a:p>
        </p:txBody>
      </p:sp>
      <p:pic>
        <p:nvPicPr>
          <p:cNvPr id="16" name="Picture 15">
            <a:extLst>
              <a:ext uri="{FF2B5EF4-FFF2-40B4-BE49-F238E27FC236}">
                <a16:creationId xmlns:a16="http://schemas.microsoft.com/office/drawing/2014/main" id="{C4080178-9390-4DA9-B203-605A4C8E7AE7}"/>
              </a:ext>
            </a:extLst>
          </p:cNvPr>
          <p:cNvPicPr>
            <a:picLocks noChangeAspect="1"/>
          </p:cNvPicPr>
          <p:nvPr/>
        </p:nvPicPr>
        <p:blipFill>
          <a:blip r:embed="rId4"/>
          <a:stretch>
            <a:fillRect/>
          </a:stretch>
        </p:blipFill>
        <p:spPr>
          <a:xfrm>
            <a:off x="3193384" y="4316484"/>
            <a:ext cx="8466250" cy="1060188"/>
          </a:xfrm>
          <a:prstGeom prst="rect">
            <a:avLst/>
          </a:prstGeom>
        </p:spPr>
      </p:pic>
      <p:cxnSp>
        <p:nvCxnSpPr>
          <p:cNvPr id="18" name="Straight Connector 17">
            <a:extLst>
              <a:ext uri="{FF2B5EF4-FFF2-40B4-BE49-F238E27FC236}">
                <a16:creationId xmlns:a16="http://schemas.microsoft.com/office/drawing/2014/main" id="{51F22F23-F458-41C5-8872-4B3D0AF9717E}"/>
              </a:ext>
            </a:extLst>
          </p:cNvPr>
          <p:cNvCxnSpPr/>
          <p:nvPr/>
        </p:nvCxnSpPr>
        <p:spPr>
          <a:xfrm>
            <a:off x="8091805" y="2966107"/>
            <a:ext cx="10718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6BFA8E9-CD67-4617-B9FE-1F391CFA89ED}"/>
              </a:ext>
            </a:extLst>
          </p:cNvPr>
          <p:cNvCxnSpPr>
            <a:cxnSpLocks/>
          </p:cNvCxnSpPr>
          <p:nvPr/>
        </p:nvCxnSpPr>
        <p:spPr>
          <a:xfrm>
            <a:off x="6096000" y="4926352"/>
            <a:ext cx="30952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8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AA702C-A360-49BD-85A5-4BC44B5E24CB}"/>
              </a:ext>
            </a:extLst>
          </p:cNvPr>
          <p:cNvSpPr>
            <a:spLocks noGrp="1"/>
          </p:cNvSpPr>
          <p:nvPr>
            <p:ph type="title"/>
          </p:nvPr>
        </p:nvSpPr>
        <p:spPr>
          <a:xfrm>
            <a:off x="954982" y="0"/>
            <a:ext cx="9905998" cy="713132"/>
          </a:xfrm>
        </p:spPr>
        <p:txBody>
          <a:bodyPr/>
          <a:lstStyle/>
          <a:p>
            <a:pPr algn="ctr"/>
            <a:r>
              <a:rPr lang="en-US" dirty="0"/>
              <a:t>Rest-app</a:t>
            </a:r>
          </a:p>
        </p:txBody>
      </p:sp>
      <p:pic>
        <p:nvPicPr>
          <p:cNvPr id="6" name="Picture 5">
            <a:extLst>
              <a:ext uri="{FF2B5EF4-FFF2-40B4-BE49-F238E27FC236}">
                <a16:creationId xmlns:a16="http://schemas.microsoft.com/office/drawing/2014/main" id="{71DCB196-D772-42C4-A745-4AD9736CE944}"/>
              </a:ext>
            </a:extLst>
          </p:cNvPr>
          <p:cNvPicPr>
            <a:picLocks noChangeAspect="1"/>
          </p:cNvPicPr>
          <p:nvPr/>
        </p:nvPicPr>
        <p:blipFill rotWithShape="1">
          <a:blip r:embed="rId2"/>
          <a:srcRect l="6763"/>
          <a:stretch/>
        </p:blipFill>
        <p:spPr>
          <a:xfrm>
            <a:off x="191162" y="1138811"/>
            <a:ext cx="2818771" cy="4101782"/>
          </a:xfrm>
          <a:prstGeom prst="rect">
            <a:avLst/>
          </a:prstGeom>
        </p:spPr>
      </p:pic>
      <p:sp>
        <p:nvSpPr>
          <p:cNvPr id="7" name="TextBox 6">
            <a:extLst>
              <a:ext uri="{FF2B5EF4-FFF2-40B4-BE49-F238E27FC236}">
                <a16:creationId xmlns:a16="http://schemas.microsoft.com/office/drawing/2014/main" id="{FD03964D-38FE-40A7-891E-1616EE6D1957}"/>
              </a:ext>
            </a:extLst>
          </p:cNvPr>
          <p:cNvSpPr txBox="1"/>
          <p:nvPr/>
        </p:nvSpPr>
        <p:spPr>
          <a:xfrm>
            <a:off x="3150677" y="1050484"/>
            <a:ext cx="7950651" cy="338554"/>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600" dirty="0"/>
              <a:t>Swagger configuration class. Sets up swagger dependencies.</a:t>
            </a:r>
          </a:p>
        </p:txBody>
      </p:sp>
      <p:sp>
        <p:nvSpPr>
          <p:cNvPr id="8" name="TextBox 7">
            <a:extLst>
              <a:ext uri="{FF2B5EF4-FFF2-40B4-BE49-F238E27FC236}">
                <a16:creationId xmlns:a16="http://schemas.microsoft.com/office/drawing/2014/main" id="{34625945-C025-4910-8377-6100BB6279AE}"/>
              </a:ext>
            </a:extLst>
          </p:cNvPr>
          <p:cNvSpPr txBox="1"/>
          <p:nvPr/>
        </p:nvSpPr>
        <p:spPr>
          <a:xfrm>
            <a:off x="3150674" y="2050031"/>
            <a:ext cx="7950651" cy="338554"/>
          </a:xfrm>
          <a:prstGeom prst="rect">
            <a:avLst/>
          </a:prstGeom>
          <a:noFill/>
        </p:spPr>
        <p:txBody>
          <a:bodyPr wrap="square" rtlCol="0">
            <a:spAutoFit/>
          </a:bodyPr>
          <a:lstStyle/>
          <a:p>
            <a:pPr marL="285750" indent="-285750">
              <a:buClr>
                <a:srgbClr val="FFFF00"/>
              </a:buClr>
              <a:buFont typeface="Arial" panose="020B0604020202020204" pitchFamily="34" charset="0"/>
              <a:buChar char="•"/>
            </a:pPr>
            <a:r>
              <a:rPr lang="en-US" sz="1600" dirty="0"/>
              <a:t>Rest-app entry point.</a:t>
            </a:r>
          </a:p>
        </p:txBody>
      </p:sp>
      <p:sp>
        <p:nvSpPr>
          <p:cNvPr id="9" name="TextBox 8">
            <a:extLst>
              <a:ext uri="{FF2B5EF4-FFF2-40B4-BE49-F238E27FC236}">
                <a16:creationId xmlns:a16="http://schemas.microsoft.com/office/drawing/2014/main" id="{7031B5CC-F4C7-419D-81D2-0C9C8246949E}"/>
              </a:ext>
            </a:extLst>
          </p:cNvPr>
          <p:cNvSpPr txBox="1"/>
          <p:nvPr/>
        </p:nvSpPr>
        <p:spPr>
          <a:xfrm>
            <a:off x="3150674" y="3702518"/>
            <a:ext cx="8113921" cy="584775"/>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1600" dirty="0"/>
              <a:t>Back-end controllers. Just like web-app ones, those are used to define which services to trigger to get/send data. Response entities are deployed on defined mapping.</a:t>
            </a:r>
          </a:p>
        </p:txBody>
      </p:sp>
      <p:sp>
        <p:nvSpPr>
          <p:cNvPr id="10" name="TextBox 9">
            <a:extLst>
              <a:ext uri="{FF2B5EF4-FFF2-40B4-BE49-F238E27FC236}">
                <a16:creationId xmlns:a16="http://schemas.microsoft.com/office/drawing/2014/main" id="{84FA3392-BD9D-46DB-B62E-10B2D60CA41C}"/>
              </a:ext>
            </a:extLst>
          </p:cNvPr>
          <p:cNvSpPr txBox="1"/>
          <p:nvPr/>
        </p:nvSpPr>
        <p:spPr>
          <a:xfrm>
            <a:off x="3150674" y="5597833"/>
            <a:ext cx="7950651" cy="338554"/>
          </a:xfrm>
          <a:prstGeom prst="rect">
            <a:avLst/>
          </a:prstGeom>
          <a:noFill/>
        </p:spPr>
        <p:txBody>
          <a:bodyPr wrap="square" rtlCol="0">
            <a:spAutoFit/>
          </a:bodyPr>
          <a:lstStyle/>
          <a:p>
            <a:pPr marL="285750" indent="-285750">
              <a:buClr>
                <a:srgbClr val="00B050"/>
              </a:buClr>
              <a:buFont typeface="Arial" panose="020B0604020202020204" pitchFamily="34" charset="0"/>
              <a:buChar char="•"/>
            </a:pPr>
            <a:r>
              <a:rPr lang="en-US" sz="1600" dirty="0"/>
              <a:t>Property file with REST-server configuration (server port).</a:t>
            </a:r>
          </a:p>
        </p:txBody>
      </p:sp>
      <p:sp>
        <p:nvSpPr>
          <p:cNvPr id="11" name="TextBox 10">
            <a:extLst>
              <a:ext uri="{FF2B5EF4-FFF2-40B4-BE49-F238E27FC236}">
                <a16:creationId xmlns:a16="http://schemas.microsoft.com/office/drawing/2014/main" id="{0EB308D0-8E5E-481F-ADAD-0CF771842802}"/>
              </a:ext>
            </a:extLst>
          </p:cNvPr>
          <p:cNvSpPr txBox="1"/>
          <p:nvPr/>
        </p:nvSpPr>
        <p:spPr>
          <a:xfrm>
            <a:off x="3150674" y="1430947"/>
            <a:ext cx="7950651" cy="584775"/>
          </a:xfrm>
          <a:prstGeom prst="rect">
            <a:avLst/>
          </a:prstGeom>
          <a:noFill/>
        </p:spPr>
        <p:txBody>
          <a:bodyPr wrap="square" rtlCol="0">
            <a:spAutoFit/>
          </a:bodyPr>
          <a:lstStyle/>
          <a:p>
            <a:pPr marL="285750" indent="-285750">
              <a:buClr>
                <a:srgbClr val="FFC000"/>
              </a:buClr>
              <a:buFont typeface="Arial" panose="020B0604020202020204" pitchFamily="34" charset="0"/>
              <a:buChar char="•"/>
            </a:pPr>
            <a:r>
              <a:rPr lang="en-US" sz="1600" dirty="0"/>
              <a:t>Exception handlers. Triggered when a controller meets an exceptional situation in sending/receiving data.</a:t>
            </a:r>
          </a:p>
        </p:txBody>
      </p:sp>
      <p:sp>
        <p:nvSpPr>
          <p:cNvPr id="14" name="TextBox 13">
            <a:extLst>
              <a:ext uri="{FF2B5EF4-FFF2-40B4-BE49-F238E27FC236}">
                <a16:creationId xmlns:a16="http://schemas.microsoft.com/office/drawing/2014/main" id="{9B29369D-641C-4415-9E59-96169B64B666}"/>
              </a:ext>
            </a:extLst>
          </p:cNvPr>
          <p:cNvSpPr txBox="1"/>
          <p:nvPr/>
        </p:nvSpPr>
        <p:spPr>
          <a:xfrm>
            <a:off x="10728975" y="2515257"/>
            <a:ext cx="1377838" cy="738664"/>
          </a:xfrm>
          <a:prstGeom prst="rect">
            <a:avLst/>
          </a:prstGeom>
          <a:noFill/>
        </p:spPr>
        <p:txBody>
          <a:bodyPr wrap="square" rtlCol="0">
            <a:spAutoFit/>
          </a:bodyPr>
          <a:lstStyle/>
          <a:p>
            <a:pPr>
              <a:buClr>
                <a:schemeClr val="accent4"/>
              </a:buClr>
            </a:pPr>
            <a:r>
              <a:rPr lang="en-US" sz="1400" dirty="0" err="1">
                <a:solidFill>
                  <a:schemeClr val="tx1">
                    <a:lumMod val="95000"/>
                  </a:schemeClr>
                </a:solidFill>
              </a:rPr>
              <a:t>ApplicationRest</a:t>
            </a:r>
            <a:r>
              <a:rPr lang="en-US" sz="1400" dirty="0">
                <a:solidFill>
                  <a:schemeClr val="tx1">
                    <a:lumMod val="95000"/>
                  </a:schemeClr>
                </a:solidFill>
              </a:rPr>
              <a:t> class with its main method.</a:t>
            </a:r>
          </a:p>
        </p:txBody>
      </p:sp>
      <p:sp>
        <p:nvSpPr>
          <p:cNvPr id="16" name="TextBox 15">
            <a:extLst>
              <a:ext uri="{FF2B5EF4-FFF2-40B4-BE49-F238E27FC236}">
                <a16:creationId xmlns:a16="http://schemas.microsoft.com/office/drawing/2014/main" id="{E8A8A26F-BA29-4D3C-AB21-2CD2208E337B}"/>
              </a:ext>
            </a:extLst>
          </p:cNvPr>
          <p:cNvSpPr txBox="1"/>
          <p:nvPr/>
        </p:nvSpPr>
        <p:spPr>
          <a:xfrm>
            <a:off x="10814162" y="4708072"/>
            <a:ext cx="1377838" cy="523220"/>
          </a:xfrm>
          <a:prstGeom prst="rect">
            <a:avLst/>
          </a:prstGeom>
          <a:noFill/>
        </p:spPr>
        <p:txBody>
          <a:bodyPr wrap="square" rtlCol="0">
            <a:spAutoFit/>
          </a:bodyPr>
          <a:lstStyle/>
          <a:p>
            <a:pPr>
              <a:buClr>
                <a:schemeClr val="accent4"/>
              </a:buClr>
            </a:pPr>
            <a:r>
              <a:rPr lang="en-US" sz="1400" dirty="0">
                <a:solidFill>
                  <a:schemeClr val="tx1">
                    <a:lumMod val="95000"/>
                  </a:schemeClr>
                </a:solidFill>
              </a:rPr>
              <a:t>An example of a controller.</a:t>
            </a:r>
          </a:p>
        </p:txBody>
      </p:sp>
      <p:pic>
        <p:nvPicPr>
          <p:cNvPr id="19" name="Picture 18">
            <a:extLst>
              <a:ext uri="{FF2B5EF4-FFF2-40B4-BE49-F238E27FC236}">
                <a16:creationId xmlns:a16="http://schemas.microsoft.com/office/drawing/2014/main" id="{A87F1C0C-593A-4069-AC4C-411646083A16}"/>
              </a:ext>
            </a:extLst>
          </p:cNvPr>
          <p:cNvPicPr>
            <a:picLocks noChangeAspect="1"/>
          </p:cNvPicPr>
          <p:nvPr/>
        </p:nvPicPr>
        <p:blipFill rotWithShape="1">
          <a:blip r:embed="rId3"/>
          <a:srcRect t="-503" b="44634"/>
          <a:stretch/>
        </p:blipFill>
        <p:spPr>
          <a:xfrm>
            <a:off x="3507547" y="2371956"/>
            <a:ext cx="7221428" cy="1008637"/>
          </a:xfrm>
          <a:prstGeom prst="rect">
            <a:avLst/>
          </a:prstGeom>
        </p:spPr>
      </p:pic>
      <p:pic>
        <p:nvPicPr>
          <p:cNvPr id="21" name="Picture 20">
            <a:extLst>
              <a:ext uri="{FF2B5EF4-FFF2-40B4-BE49-F238E27FC236}">
                <a16:creationId xmlns:a16="http://schemas.microsoft.com/office/drawing/2014/main" id="{CFB608EA-AE15-4C1E-9440-D808A7ED9B2B}"/>
              </a:ext>
            </a:extLst>
          </p:cNvPr>
          <p:cNvPicPr>
            <a:picLocks noChangeAspect="1"/>
          </p:cNvPicPr>
          <p:nvPr/>
        </p:nvPicPr>
        <p:blipFill>
          <a:blip r:embed="rId4"/>
          <a:stretch>
            <a:fillRect/>
          </a:stretch>
        </p:blipFill>
        <p:spPr>
          <a:xfrm>
            <a:off x="3507547" y="4289223"/>
            <a:ext cx="7306615" cy="1222680"/>
          </a:xfrm>
          <a:prstGeom prst="rect">
            <a:avLst/>
          </a:prstGeom>
        </p:spPr>
      </p:pic>
      <p:cxnSp>
        <p:nvCxnSpPr>
          <p:cNvPr id="23" name="Straight Connector 22">
            <a:extLst>
              <a:ext uri="{FF2B5EF4-FFF2-40B4-BE49-F238E27FC236}">
                <a16:creationId xmlns:a16="http://schemas.microsoft.com/office/drawing/2014/main" id="{D6A56AA6-7549-4295-87BF-220221D0A293}"/>
              </a:ext>
            </a:extLst>
          </p:cNvPr>
          <p:cNvCxnSpPr>
            <a:cxnSpLocks/>
          </p:cNvCxnSpPr>
          <p:nvPr/>
        </p:nvCxnSpPr>
        <p:spPr>
          <a:xfrm>
            <a:off x="1249680" y="2388585"/>
            <a:ext cx="0" cy="14887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046FC9-5ADD-4B84-867B-E9DA42110791}"/>
              </a:ext>
            </a:extLst>
          </p:cNvPr>
          <p:cNvCxnSpPr>
            <a:cxnSpLocks/>
          </p:cNvCxnSpPr>
          <p:nvPr/>
        </p:nvCxnSpPr>
        <p:spPr>
          <a:xfrm>
            <a:off x="1239520" y="2810225"/>
            <a:ext cx="0" cy="53241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902F65-01AE-4DE6-8746-636128601E39}"/>
              </a:ext>
            </a:extLst>
          </p:cNvPr>
          <p:cNvCxnSpPr>
            <a:cxnSpLocks/>
          </p:cNvCxnSpPr>
          <p:nvPr/>
        </p:nvCxnSpPr>
        <p:spPr>
          <a:xfrm>
            <a:off x="1062355" y="3409950"/>
            <a:ext cx="0" cy="148875"/>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C434717-3643-499D-A7F1-DCF41F4426F9}"/>
              </a:ext>
            </a:extLst>
          </p:cNvPr>
          <p:cNvCxnSpPr>
            <a:cxnSpLocks/>
          </p:cNvCxnSpPr>
          <p:nvPr/>
        </p:nvCxnSpPr>
        <p:spPr>
          <a:xfrm>
            <a:off x="1062355" y="3609975"/>
            <a:ext cx="0" cy="5638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BDCEB1-F185-4CBE-B636-A0A07D07B4D0}"/>
              </a:ext>
            </a:extLst>
          </p:cNvPr>
          <p:cNvCxnSpPr>
            <a:cxnSpLocks/>
          </p:cNvCxnSpPr>
          <p:nvPr/>
        </p:nvCxnSpPr>
        <p:spPr>
          <a:xfrm>
            <a:off x="881380" y="4440555"/>
            <a:ext cx="0" cy="14887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98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AA702C-A360-49BD-85A5-4BC44B5E24CB}"/>
              </a:ext>
            </a:extLst>
          </p:cNvPr>
          <p:cNvSpPr>
            <a:spLocks noGrp="1"/>
          </p:cNvSpPr>
          <p:nvPr>
            <p:ph type="title"/>
          </p:nvPr>
        </p:nvSpPr>
        <p:spPr>
          <a:xfrm>
            <a:off x="954982" y="0"/>
            <a:ext cx="9905998" cy="713132"/>
          </a:xfrm>
        </p:spPr>
        <p:txBody>
          <a:bodyPr/>
          <a:lstStyle/>
          <a:p>
            <a:pPr algn="ctr"/>
            <a:r>
              <a:rPr lang="en-US" dirty="0"/>
              <a:t>Rest-app</a:t>
            </a:r>
          </a:p>
        </p:txBody>
      </p:sp>
      <p:pic>
        <p:nvPicPr>
          <p:cNvPr id="3" name="Picture 2">
            <a:extLst>
              <a:ext uri="{FF2B5EF4-FFF2-40B4-BE49-F238E27FC236}">
                <a16:creationId xmlns:a16="http://schemas.microsoft.com/office/drawing/2014/main" id="{F5125AAB-C443-475D-B88B-449DDAC895B4}"/>
              </a:ext>
            </a:extLst>
          </p:cNvPr>
          <p:cNvPicPr>
            <a:picLocks noChangeAspect="1"/>
          </p:cNvPicPr>
          <p:nvPr/>
        </p:nvPicPr>
        <p:blipFill rotWithShape="1">
          <a:blip r:embed="rId2"/>
          <a:srcRect b="53672"/>
          <a:stretch/>
        </p:blipFill>
        <p:spPr>
          <a:xfrm>
            <a:off x="1658644" y="918079"/>
            <a:ext cx="8189981" cy="5021842"/>
          </a:xfrm>
          <a:prstGeom prst="rect">
            <a:avLst/>
          </a:prstGeom>
        </p:spPr>
      </p:pic>
    </p:spTree>
    <p:extLst>
      <p:ext uri="{BB962C8B-B14F-4D97-AF65-F5344CB8AC3E}">
        <p14:creationId xmlns:p14="http://schemas.microsoft.com/office/powerpoint/2010/main" val="48094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CD9272-AB83-4849-9990-E6BF83B4E533}"/>
              </a:ext>
            </a:extLst>
          </p:cNvPr>
          <p:cNvSpPr>
            <a:spLocks noGrp="1"/>
          </p:cNvSpPr>
          <p:nvPr>
            <p:ph type="title"/>
          </p:nvPr>
        </p:nvSpPr>
        <p:spPr>
          <a:xfrm>
            <a:off x="954982" y="0"/>
            <a:ext cx="9905998" cy="713132"/>
          </a:xfrm>
        </p:spPr>
        <p:txBody>
          <a:bodyPr/>
          <a:lstStyle/>
          <a:p>
            <a:pPr algn="ctr"/>
            <a:r>
              <a:rPr lang="en-US" dirty="0"/>
              <a:t>Service-</a:t>
            </a:r>
            <a:r>
              <a:rPr lang="en-US" dirty="0" err="1"/>
              <a:t>api</a:t>
            </a:r>
            <a:endParaRPr lang="en-US" dirty="0"/>
          </a:p>
        </p:txBody>
      </p:sp>
      <p:pic>
        <p:nvPicPr>
          <p:cNvPr id="6" name="Picture 5">
            <a:extLst>
              <a:ext uri="{FF2B5EF4-FFF2-40B4-BE49-F238E27FC236}">
                <a16:creationId xmlns:a16="http://schemas.microsoft.com/office/drawing/2014/main" id="{27CB2AAD-1E33-4B45-B63F-C2EB835103F8}"/>
              </a:ext>
            </a:extLst>
          </p:cNvPr>
          <p:cNvPicPr>
            <a:picLocks noChangeAspect="1"/>
          </p:cNvPicPr>
          <p:nvPr/>
        </p:nvPicPr>
        <p:blipFill>
          <a:blip r:embed="rId2"/>
          <a:stretch>
            <a:fillRect/>
          </a:stretch>
        </p:blipFill>
        <p:spPr>
          <a:xfrm>
            <a:off x="324998" y="892269"/>
            <a:ext cx="2469237" cy="2161650"/>
          </a:xfrm>
          <a:prstGeom prst="rect">
            <a:avLst/>
          </a:prstGeom>
        </p:spPr>
      </p:pic>
      <p:sp>
        <p:nvSpPr>
          <p:cNvPr id="7" name="TextBox 6">
            <a:extLst>
              <a:ext uri="{FF2B5EF4-FFF2-40B4-BE49-F238E27FC236}">
                <a16:creationId xmlns:a16="http://schemas.microsoft.com/office/drawing/2014/main" id="{1C48FF78-E4EA-46E7-B926-29BDB28E1A7E}"/>
              </a:ext>
            </a:extLst>
          </p:cNvPr>
          <p:cNvSpPr txBox="1"/>
          <p:nvPr/>
        </p:nvSpPr>
        <p:spPr>
          <a:xfrm>
            <a:off x="3382392" y="892269"/>
            <a:ext cx="7478588" cy="1477328"/>
          </a:xfrm>
          <a:prstGeom prst="rect">
            <a:avLst/>
          </a:prstGeom>
          <a:noFill/>
        </p:spPr>
        <p:txBody>
          <a:bodyPr wrap="square" rtlCol="0">
            <a:spAutoFit/>
          </a:bodyPr>
          <a:lstStyle/>
          <a:p>
            <a:r>
              <a:rPr lang="en-US" dirty="0"/>
              <a:t>This module is just a collection of interfaces that define services structure. This is important, because it is better for developer to know what methods he should be implemented for the app to work properly and exclude upcoming errors.</a:t>
            </a:r>
          </a:p>
          <a:p>
            <a:endParaRPr lang="en-US" dirty="0"/>
          </a:p>
          <a:p>
            <a:r>
              <a:rPr lang="en-US" dirty="0"/>
              <a:t>An example of interface:</a:t>
            </a:r>
          </a:p>
        </p:txBody>
      </p:sp>
      <p:pic>
        <p:nvPicPr>
          <p:cNvPr id="9" name="Picture 8">
            <a:extLst>
              <a:ext uri="{FF2B5EF4-FFF2-40B4-BE49-F238E27FC236}">
                <a16:creationId xmlns:a16="http://schemas.microsoft.com/office/drawing/2014/main" id="{931223CB-0BE1-472A-83DF-E30BBD35E8F2}"/>
              </a:ext>
            </a:extLst>
          </p:cNvPr>
          <p:cNvPicPr>
            <a:picLocks noChangeAspect="1"/>
          </p:cNvPicPr>
          <p:nvPr/>
        </p:nvPicPr>
        <p:blipFill>
          <a:blip r:embed="rId3"/>
          <a:stretch>
            <a:fillRect/>
          </a:stretch>
        </p:blipFill>
        <p:spPr>
          <a:xfrm>
            <a:off x="3382392" y="2604219"/>
            <a:ext cx="4016547" cy="3322927"/>
          </a:xfrm>
          <a:prstGeom prst="rect">
            <a:avLst/>
          </a:prstGeom>
        </p:spPr>
      </p:pic>
    </p:spTree>
    <p:extLst>
      <p:ext uri="{BB962C8B-B14F-4D97-AF65-F5344CB8AC3E}">
        <p14:creationId xmlns:p14="http://schemas.microsoft.com/office/powerpoint/2010/main" val="406501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43C6F6-9337-460A-85BF-0E1F83AF2140}"/>
              </a:ext>
            </a:extLst>
          </p:cNvPr>
          <p:cNvSpPr>
            <a:spLocks noGrp="1"/>
          </p:cNvSpPr>
          <p:nvPr>
            <p:ph type="title"/>
          </p:nvPr>
        </p:nvSpPr>
        <p:spPr>
          <a:xfrm>
            <a:off x="954982" y="0"/>
            <a:ext cx="9905998" cy="713132"/>
          </a:xfrm>
        </p:spPr>
        <p:txBody>
          <a:bodyPr/>
          <a:lstStyle/>
          <a:p>
            <a:pPr algn="ctr"/>
            <a:r>
              <a:rPr lang="en-US" dirty="0"/>
              <a:t>Service</a:t>
            </a:r>
          </a:p>
        </p:txBody>
      </p:sp>
      <p:pic>
        <p:nvPicPr>
          <p:cNvPr id="6" name="Picture 5">
            <a:extLst>
              <a:ext uri="{FF2B5EF4-FFF2-40B4-BE49-F238E27FC236}">
                <a16:creationId xmlns:a16="http://schemas.microsoft.com/office/drawing/2014/main" id="{85445FB9-DA23-479A-AD76-73588F4B827E}"/>
              </a:ext>
            </a:extLst>
          </p:cNvPr>
          <p:cNvPicPr>
            <a:picLocks noChangeAspect="1"/>
          </p:cNvPicPr>
          <p:nvPr/>
        </p:nvPicPr>
        <p:blipFill>
          <a:blip r:embed="rId2"/>
          <a:stretch>
            <a:fillRect/>
          </a:stretch>
        </p:blipFill>
        <p:spPr>
          <a:xfrm>
            <a:off x="351301" y="791148"/>
            <a:ext cx="2705569" cy="2094094"/>
          </a:xfrm>
          <a:prstGeom prst="rect">
            <a:avLst/>
          </a:prstGeom>
        </p:spPr>
      </p:pic>
      <p:sp>
        <p:nvSpPr>
          <p:cNvPr id="7" name="TextBox 6">
            <a:extLst>
              <a:ext uri="{FF2B5EF4-FFF2-40B4-BE49-F238E27FC236}">
                <a16:creationId xmlns:a16="http://schemas.microsoft.com/office/drawing/2014/main" id="{658851C6-7EC4-4DAF-8B75-8BFB8661249A}"/>
              </a:ext>
            </a:extLst>
          </p:cNvPr>
          <p:cNvSpPr txBox="1"/>
          <p:nvPr/>
        </p:nvSpPr>
        <p:spPr>
          <a:xfrm>
            <a:off x="4012707" y="861134"/>
            <a:ext cx="7066625" cy="1477328"/>
          </a:xfrm>
          <a:prstGeom prst="rect">
            <a:avLst/>
          </a:prstGeom>
          <a:noFill/>
        </p:spPr>
        <p:txBody>
          <a:bodyPr wrap="square" rtlCol="0">
            <a:spAutoFit/>
          </a:bodyPr>
          <a:lstStyle/>
          <a:p>
            <a:r>
              <a:rPr lang="en-US" dirty="0"/>
              <a:t>Rest-controllers refer to this module. The module itself contain a set of classes that connect DAO and controllers. As soon as no logics needed to be used in services, this is just a “bridge” between modules.</a:t>
            </a:r>
          </a:p>
          <a:p>
            <a:endParaRPr lang="en-US" dirty="0"/>
          </a:p>
          <a:p>
            <a:r>
              <a:rPr lang="en-US" dirty="0"/>
              <a:t>Example of a service:</a:t>
            </a:r>
          </a:p>
        </p:txBody>
      </p:sp>
      <p:pic>
        <p:nvPicPr>
          <p:cNvPr id="9" name="Picture 8">
            <a:extLst>
              <a:ext uri="{FF2B5EF4-FFF2-40B4-BE49-F238E27FC236}">
                <a16:creationId xmlns:a16="http://schemas.microsoft.com/office/drawing/2014/main" id="{464DC45E-FAF4-41C6-B25A-73C7C49583C3}"/>
              </a:ext>
            </a:extLst>
          </p:cNvPr>
          <p:cNvPicPr>
            <a:picLocks noChangeAspect="1"/>
          </p:cNvPicPr>
          <p:nvPr/>
        </p:nvPicPr>
        <p:blipFill>
          <a:blip r:embed="rId3"/>
          <a:stretch>
            <a:fillRect/>
          </a:stretch>
        </p:blipFill>
        <p:spPr>
          <a:xfrm>
            <a:off x="4012707" y="2331625"/>
            <a:ext cx="6461713" cy="4375827"/>
          </a:xfrm>
          <a:prstGeom prst="rect">
            <a:avLst/>
          </a:prstGeom>
        </p:spPr>
      </p:pic>
    </p:spTree>
    <p:extLst>
      <p:ext uri="{BB962C8B-B14F-4D97-AF65-F5344CB8AC3E}">
        <p14:creationId xmlns:p14="http://schemas.microsoft.com/office/powerpoint/2010/main" val="2108856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488</TotalTime>
  <Words>748</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Maksimukv-football</vt:lpstr>
      <vt:lpstr>Project structure</vt:lpstr>
      <vt:lpstr>WEB-app</vt:lpstr>
      <vt:lpstr>WEB-app</vt:lpstr>
      <vt:lpstr>Service-rest</vt:lpstr>
      <vt:lpstr>Rest-app</vt:lpstr>
      <vt:lpstr>Rest-app</vt:lpstr>
      <vt:lpstr>Service-api</vt:lpstr>
      <vt:lpstr>Service</vt:lpstr>
      <vt:lpstr>DAO-api</vt:lpstr>
      <vt:lpstr>DAO</vt:lpstr>
      <vt:lpstr>Model</vt:lpstr>
      <vt:lpstr>db</vt:lpstr>
      <vt:lpstr>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Maksimukv-football</dc:title>
  <dc:creator>Uladzislau Maksimuk</dc:creator>
  <cp:lastModifiedBy>Uladzislau Maksimuk</cp:lastModifiedBy>
  <cp:revision>38</cp:revision>
  <dcterms:created xsi:type="dcterms:W3CDTF">2021-06-02T07:17:37Z</dcterms:created>
  <dcterms:modified xsi:type="dcterms:W3CDTF">2021-06-03T07:52:51Z</dcterms:modified>
</cp:coreProperties>
</file>