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84674-3FB7-4B4D-9300-DC5BE431F0DA}" type="datetimeFigureOut">
              <a:rPr lang="en-US" smtClean="0"/>
              <a:t>07-Jun-21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653C4-05B6-4AFB-96BB-B1E59B276A2F}" type="slidenum">
              <a:rPr lang="en-US" smtClean="0"/>
              <a:t>‹#›</a:t>
            </a:fld>
            <a:endParaRPr lang="en-US"/>
          </a:p>
        </p:txBody>
      </p:sp>
    </p:spTree>
    <p:extLst>
      <p:ext uri="{BB962C8B-B14F-4D97-AF65-F5344CB8AC3E}">
        <p14:creationId xmlns:p14="http://schemas.microsoft.com/office/powerpoint/2010/main" val="191579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5</a:t>
            </a:fld>
            <a:endParaRPr lang="en-US"/>
          </a:p>
        </p:txBody>
      </p:sp>
    </p:spTree>
    <p:extLst>
      <p:ext uri="{BB962C8B-B14F-4D97-AF65-F5344CB8AC3E}">
        <p14:creationId xmlns:p14="http://schemas.microsoft.com/office/powerpoint/2010/main" val="1693073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6</a:t>
            </a:fld>
            <a:endParaRPr lang="en-US"/>
          </a:p>
        </p:txBody>
      </p:sp>
    </p:spTree>
    <p:extLst>
      <p:ext uri="{BB962C8B-B14F-4D97-AF65-F5344CB8AC3E}">
        <p14:creationId xmlns:p14="http://schemas.microsoft.com/office/powerpoint/2010/main" val="284067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7</a:t>
            </a:fld>
            <a:endParaRPr lang="en-US"/>
          </a:p>
        </p:txBody>
      </p:sp>
    </p:spTree>
    <p:extLst>
      <p:ext uri="{BB962C8B-B14F-4D97-AF65-F5344CB8AC3E}">
        <p14:creationId xmlns:p14="http://schemas.microsoft.com/office/powerpoint/2010/main" val="306754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8</a:t>
            </a:fld>
            <a:endParaRPr lang="en-US"/>
          </a:p>
        </p:txBody>
      </p:sp>
    </p:spTree>
    <p:extLst>
      <p:ext uri="{BB962C8B-B14F-4D97-AF65-F5344CB8AC3E}">
        <p14:creationId xmlns:p14="http://schemas.microsoft.com/office/powerpoint/2010/main" val="31833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9</a:t>
            </a:fld>
            <a:endParaRPr lang="en-US"/>
          </a:p>
        </p:txBody>
      </p:sp>
    </p:spTree>
    <p:extLst>
      <p:ext uri="{BB962C8B-B14F-4D97-AF65-F5344CB8AC3E}">
        <p14:creationId xmlns:p14="http://schemas.microsoft.com/office/powerpoint/2010/main" val="357763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653C4-05B6-4AFB-96BB-B1E59B276A2F}" type="slidenum">
              <a:rPr lang="en-US" smtClean="0"/>
              <a:t>10</a:t>
            </a:fld>
            <a:endParaRPr lang="en-US"/>
          </a:p>
        </p:txBody>
      </p:sp>
    </p:spTree>
    <p:extLst>
      <p:ext uri="{BB962C8B-B14F-4D97-AF65-F5344CB8AC3E}">
        <p14:creationId xmlns:p14="http://schemas.microsoft.com/office/powerpoint/2010/main" val="304312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07-Jun-21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18478-D176-4A07-8A62-4ECB82527CD2}"/>
              </a:ext>
            </a:extLst>
          </p:cNvPr>
          <p:cNvSpPr txBox="1"/>
          <p:nvPr/>
        </p:nvSpPr>
        <p:spPr>
          <a:xfrm>
            <a:off x="1207363" y="142043"/>
            <a:ext cx="9596761" cy="369332"/>
          </a:xfrm>
          <a:prstGeom prst="rect">
            <a:avLst/>
          </a:prstGeom>
          <a:noFill/>
        </p:spPr>
        <p:txBody>
          <a:bodyPr wrap="square" rtlCol="0">
            <a:spAutoFit/>
          </a:bodyPr>
          <a:lstStyle/>
          <a:p>
            <a:pPr algn="ctr"/>
            <a:r>
              <a:rPr lang="en-US" dirty="0"/>
              <a:t>Used technologies</a:t>
            </a:r>
          </a:p>
        </p:txBody>
      </p:sp>
      <p:sp>
        <p:nvSpPr>
          <p:cNvPr id="5" name="TextBox 4">
            <a:extLst>
              <a:ext uri="{FF2B5EF4-FFF2-40B4-BE49-F238E27FC236}">
                <a16:creationId xmlns:a16="http://schemas.microsoft.com/office/drawing/2014/main" id="{5D0CAED6-C271-4FD9-9283-D9085069AC0B}"/>
              </a:ext>
            </a:extLst>
          </p:cNvPr>
          <p:cNvSpPr txBox="1"/>
          <p:nvPr/>
        </p:nvSpPr>
        <p:spPr>
          <a:xfrm>
            <a:off x="1811046" y="1004655"/>
            <a:ext cx="2689934" cy="1815882"/>
          </a:xfrm>
          <a:prstGeom prst="rect">
            <a:avLst/>
          </a:prstGeom>
          <a:noFill/>
        </p:spPr>
        <p:txBody>
          <a:bodyPr wrap="square" rtlCol="0">
            <a:spAutoFit/>
          </a:bodyPr>
          <a:lstStyle/>
          <a:p>
            <a:r>
              <a:rPr lang="en-US" sz="2000" b="1" i="1" dirty="0"/>
              <a:t>Tools</a:t>
            </a:r>
          </a:p>
          <a:p>
            <a:endParaRPr lang="en-US" sz="2000" b="1" i="1" dirty="0"/>
          </a:p>
          <a:p>
            <a:pPr marL="285750" indent="-285750">
              <a:buFont typeface="Arial" panose="020B0604020202020204" pitchFamily="34" charset="0"/>
              <a:buChar char="•"/>
            </a:pPr>
            <a:r>
              <a:rPr lang="en-US" dirty="0"/>
              <a:t>IntelliJ IDEA</a:t>
            </a:r>
          </a:p>
          <a:p>
            <a:pPr marL="285750" indent="-285750">
              <a:buFont typeface="Arial" panose="020B0604020202020204" pitchFamily="34" charset="0"/>
              <a:buChar char="•"/>
            </a:pPr>
            <a:r>
              <a:rPr lang="en-US" dirty="0"/>
              <a:t>Java 15</a:t>
            </a:r>
          </a:p>
          <a:p>
            <a:pPr marL="285750" indent="-285750">
              <a:buFont typeface="Arial" panose="020B0604020202020204" pitchFamily="34" charset="0"/>
              <a:buChar char="•"/>
            </a:pPr>
            <a:r>
              <a:rPr lang="en-US" dirty="0"/>
              <a:t>Apache Maven</a:t>
            </a:r>
          </a:p>
          <a:p>
            <a:pPr marL="285750" indent="-285750">
              <a:buFont typeface="Arial" panose="020B0604020202020204" pitchFamily="34" charset="0"/>
              <a:buChar char="•"/>
            </a:pPr>
            <a:r>
              <a:rPr lang="en-US" dirty="0"/>
              <a:t>Apache Tomcat</a:t>
            </a:r>
          </a:p>
        </p:txBody>
      </p:sp>
      <p:sp>
        <p:nvSpPr>
          <p:cNvPr id="7" name="TextBox 6">
            <a:extLst>
              <a:ext uri="{FF2B5EF4-FFF2-40B4-BE49-F238E27FC236}">
                <a16:creationId xmlns:a16="http://schemas.microsoft.com/office/drawing/2014/main" id="{6CFB80F2-5781-46D7-94D7-E1DD40CFDF31}"/>
              </a:ext>
            </a:extLst>
          </p:cNvPr>
          <p:cNvSpPr txBox="1"/>
          <p:nvPr/>
        </p:nvSpPr>
        <p:spPr>
          <a:xfrm>
            <a:off x="7068106" y="1004655"/>
            <a:ext cx="2689934" cy="3477875"/>
          </a:xfrm>
          <a:prstGeom prst="rect">
            <a:avLst/>
          </a:prstGeom>
          <a:noFill/>
        </p:spPr>
        <p:txBody>
          <a:bodyPr wrap="square" rtlCol="0">
            <a:spAutoFit/>
          </a:bodyPr>
          <a:lstStyle/>
          <a:p>
            <a:r>
              <a:rPr lang="en-US" sz="2000" b="1" i="1" dirty="0"/>
              <a:t>Language</a:t>
            </a:r>
          </a:p>
          <a:p>
            <a:endParaRPr lang="en-US" sz="2000" b="1" i="1" dirty="0"/>
          </a:p>
          <a:p>
            <a:pPr marL="285750" indent="-285750">
              <a:buFont typeface="Arial" panose="020B0604020202020204" pitchFamily="34" charset="0"/>
              <a:buChar char="•"/>
            </a:pPr>
            <a:r>
              <a:rPr lang="en-US" dirty="0"/>
              <a:t>JUnit 4/5</a:t>
            </a:r>
          </a:p>
          <a:p>
            <a:pPr marL="285750" indent="-285750">
              <a:buFont typeface="Arial" panose="020B0604020202020204" pitchFamily="34" charset="0"/>
              <a:buChar char="•"/>
            </a:pPr>
            <a:r>
              <a:rPr lang="en-US" dirty="0"/>
              <a:t>Mockito</a:t>
            </a:r>
          </a:p>
          <a:p>
            <a:pPr marL="285750" indent="-285750">
              <a:buFont typeface="Arial" panose="020B0604020202020204" pitchFamily="34" charset="0"/>
              <a:buChar char="•"/>
            </a:pPr>
            <a:r>
              <a:rPr lang="en-US" dirty="0"/>
              <a:t>Spring Boot</a:t>
            </a:r>
          </a:p>
          <a:p>
            <a:pPr marL="285750" indent="-285750">
              <a:buFont typeface="Arial" panose="020B0604020202020204" pitchFamily="34" charset="0"/>
              <a:buChar char="•"/>
            </a:pPr>
            <a:r>
              <a:rPr lang="en-US" dirty="0" err="1"/>
              <a:t>Thymeleaf</a:t>
            </a:r>
            <a:endParaRPr lang="en-US" dirty="0"/>
          </a:p>
          <a:p>
            <a:pPr marL="285750" indent="-285750">
              <a:buFont typeface="Arial" panose="020B0604020202020204" pitchFamily="34" charset="0"/>
              <a:buChar char="•"/>
            </a:pPr>
            <a:r>
              <a:rPr lang="en-US" dirty="0"/>
              <a:t>Bootstrap CSS</a:t>
            </a:r>
          </a:p>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Markdown</a:t>
            </a:r>
          </a:p>
          <a:p>
            <a:pPr marL="285750" indent="-285750">
              <a:buFont typeface="Arial" panose="020B0604020202020204" pitchFamily="34" charset="0"/>
              <a:buChar char="•"/>
            </a:pPr>
            <a:r>
              <a:rPr lang="en-US" dirty="0"/>
              <a:t>SQL  (H2)</a:t>
            </a:r>
          </a:p>
          <a:p>
            <a:pPr marL="285750" indent="-285750">
              <a:buFont typeface="Arial" panose="020B0604020202020204" pitchFamily="34" charset="0"/>
              <a:buChar char="•"/>
            </a:pPr>
            <a:r>
              <a:rPr lang="en-US" dirty="0"/>
              <a:t>Swagger</a:t>
            </a:r>
          </a:p>
          <a:p>
            <a:pPr marL="285750" indent="-285750">
              <a:buFont typeface="Arial" panose="020B0604020202020204" pitchFamily="34" charset="0"/>
              <a:buChar char="•"/>
            </a:pPr>
            <a:r>
              <a:rPr lang="en-US" dirty="0"/>
              <a:t>SLF4J</a:t>
            </a:r>
          </a:p>
        </p:txBody>
      </p:sp>
    </p:spTree>
    <p:extLst>
      <p:ext uri="{BB962C8B-B14F-4D97-AF65-F5344CB8AC3E}">
        <p14:creationId xmlns:p14="http://schemas.microsoft.com/office/powerpoint/2010/main" val="758980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a:t>Swagger</a:t>
            </a:r>
          </a:p>
        </p:txBody>
      </p:sp>
      <p:sp>
        <p:nvSpPr>
          <p:cNvPr id="6" name="TextBox 5">
            <a:extLst>
              <a:ext uri="{FF2B5EF4-FFF2-40B4-BE49-F238E27FC236}">
                <a16:creationId xmlns:a16="http://schemas.microsoft.com/office/drawing/2014/main" id="{525D06B5-0F9E-420E-BB02-D34BFD56D6ED}"/>
              </a:ext>
            </a:extLst>
          </p:cNvPr>
          <p:cNvSpPr txBox="1"/>
          <p:nvPr/>
        </p:nvSpPr>
        <p:spPr>
          <a:xfrm>
            <a:off x="72499" y="793071"/>
            <a:ext cx="11833934" cy="5401479"/>
          </a:xfrm>
          <a:prstGeom prst="rect">
            <a:avLst/>
          </a:prstGeom>
          <a:noFill/>
        </p:spPr>
        <p:txBody>
          <a:bodyPr wrap="square" rtlCol="0">
            <a:spAutoFit/>
          </a:bodyPr>
          <a:lstStyle/>
          <a:p>
            <a:r>
              <a:rPr lang="en-US" sz="1500" b="1" dirty="0"/>
              <a:t>1. What Is Swagger?</a:t>
            </a:r>
          </a:p>
          <a:p>
            <a:r>
              <a:rPr lang="en-US" sz="1500" dirty="0"/>
              <a:t>Swagger allows you to describe the structure of your APIs so that machines and people can read them.</a:t>
            </a:r>
          </a:p>
          <a:p>
            <a:r>
              <a:rPr lang="en-US" sz="1500" b="1" dirty="0"/>
              <a:t>2. What is the difference between PUT and POST?</a:t>
            </a:r>
          </a:p>
          <a:p>
            <a:r>
              <a:rPr lang="en-US" sz="1500" dirty="0"/>
              <a:t>"PUT" puts a file or resource at a particular URI and exactly at that URI. If there is already a file or resource at that URI, PUT changes that file or resource. If there is no resource or file there, PUT makes one. POST sends data to a particular URI and expects the resource at that URI to deal with the request. The web server at this point can decide what to do with the data in the context of specified resource.</a:t>
            </a:r>
          </a:p>
          <a:p>
            <a:r>
              <a:rPr lang="en-US" sz="1500" b="1" dirty="0"/>
              <a:t>3. What are benefits of swagger?</a:t>
            </a:r>
          </a:p>
          <a:p>
            <a:r>
              <a:rPr lang="en-US" sz="1500" dirty="0"/>
              <a:t>It </a:t>
            </a:r>
            <a:r>
              <a:rPr lang="en-US" sz="1500" dirty="0" err="1"/>
              <a:t>givse</a:t>
            </a:r>
            <a:r>
              <a:rPr lang="en-US" sz="1500" dirty="0"/>
              <a:t> list of APIs with short description, its testable, it provides UI.</a:t>
            </a:r>
          </a:p>
          <a:p>
            <a:r>
              <a:rPr lang="en-US" sz="1500" b="1" dirty="0"/>
              <a:t>4. How can be Swagger implemented into Spring Boot application?</a:t>
            </a:r>
          </a:p>
          <a:p>
            <a:r>
              <a:rPr lang="en-US" sz="1500" dirty="0"/>
              <a:t>First of all, it should be imported </a:t>
            </a:r>
            <a:r>
              <a:rPr lang="en-US" sz="1500" dirty="0" err="1"/>
              <a:t>throught</a:t>
            </a:r>
            <a:r>
              <a:rPr lang="en-US" sz="1500" dirty="0"/>
              <a:t> pom.xml. Then, it should be configured with a class marked as @EnableSwagger2</a:t>
            </a:r>
          </a:p>
          <a:p>
            <a:r>
              <a:rPr lang="en-US" sz="1500" b="1" dirty="0"/>
              <a:t>5. What are Swagger annotations used for instances?</a:t>
            </a:r>
          </a:p>
          <a:p>
            <a:r>
              <a:rPr lang="en-US" sz="1500" dirty="0"/>
              <a:t>Actually, Swagger has some instance description configuration by default. But we can change it using @ApiModelProperty</a:t>
            </a:r>
          </a:p>
          <a:p>
            <a:r>
              <a:rPr lang="en-US" sz="1500" b="1" dirty="0"/>
              <a:t>6. What is Swagger Docket?</a:t>
            </a:r>
          </a:p>
          <a:p>
            <a:r>
              <a:rPr lang="en-US" sz="1500" dirty="0"/>
              <a:t>Docket is special Swagger configurational object, used to define some API dependencies. It must be implemented into Spring Boot project as a @Bean.</a:t>
            </a:r>
          </a:p>
          <a:p>
            <a:r>
              <a:rPr lang="en-US" sz="1500" b="1" dirty="0"/>
              <a:t>7. Where can be result of Swagger UI can be seen?</a:t>
            </a:r>
          </a:p>
          <a:p>
            <a:r>
              <a:rPr lang="en-US" sz="1500" dirty="0"/>
              <a:t>Swagger UI is always deployed on *server host/swagger-ui.html*</a:t>
            </a:r>
          </a:p>
          <a:p>
            <a:r>
              <a:rPr lang="en-US" sz="1500" b="1" dirty="0"/>
              <a:t>8. Explain what is REST and RESTful?</a:t>
            </a:r>
          </a:p>
          <a:p>
            <a:r>
              <a:rPr lang="en-US" sz="1500" dirty="0"/>
              <a:t>Representational state transfer is a software architectural style which uses a subset of HTTP. It is commonly used to create interactive applications that use Web services. A Web service that follows these guidelines is called RESTful.</a:t>
            </a:r>
          </a:p>
          <a:p>
            <a:r>
              <a:rPr lang="en-US" sz="1500" b="1" dirty="0"/>
              <a:t>9. What are most popular HTTP requests handled by Swagger?</a:t>
            </a:r>
          </a:p>
          <a:p>
            <a:r>
              <a:rPr lang="en-US" sz="1500" dirty="0"/>
              <a:t>Swagger usually used to describe how GET, POST, PUT, and DELETE are realized.</a:t>
            </a:r>
          </a:p>
          <a:p>
            <a:r>
              <a:rPr lang="en-US" sz="1500" b="1" dirty="0"/>
              <a:t>10. What is Swaggers main goal?</a:t>
            </a:r>
          </a:p>
          <a:p>
            <a:r>
              <a:rPr lang="en-US" sz="1500" dirty="0"/>
              <a:t>Its goal is to standardize the vocabulary used by APIs. It is the API dictionary.</a:t>
            </a:r>
          </a:p>
        </p:txBody>
      </p:sp>
    </p:spTree>
    <p:extLst>
      <p:ext uri="{BB962C8B-B14F-4D97-AF65-F5344CB8AC3E}">
        <p14:creationId xmlns:p14="http://schemas.microsoft.com/office/powerpoint/2010/main" val="176511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1948-5F2C-47F8-B04E-58F254D9BF85}"/>
              </a:ext>
            </a:extLst>
          </p:cNvPr>
          <p:cNvSpPr>
            <a:spLocks noGrp="1"/>
          </p:cNvSpPr>
          <p:nvPr>
            <p:ph type="title"/>
          </p:nvPr>
        </p:nvSpPr>
        <p:spPr>
          <a:xfrm>
            <a:off x="1030287" y="0"/>
            <a:ext cx="10131425" cy="588885"/>
          </a:xfrm>
        </p:spPr>
        <p:txBody>
          <a:bodyPr>
            <a:normAutofit fontScale="90000"/>
          </a:bodyPr>
          <a:lstStyle/>
          <a:p>
            <a:pPr algn="ctr"/>
            <a:r>
              <a:rPr lang="en-US" dirty="0"/>
              <a:t>JUnit</a:t>
            </a:r>
          </a:p>
        </p:txBody>
      </p:sp>
      <p:sp>
        <p:nvSpPr>
          <p:cNvPr id="4" name="TextBox 3">
            <a:extLst>
              <a:ext uri="{FF2B5EF4-FFF2-40B4-BE49-F238E27FC236}">
                <a16:creationId xmlns:a16="http://schemas.microsoft.com/office/drawing/2014/main" id="{A9296DE0-1C6E-4559-B5ED-B285206385E9}"/>
              </a:ext>
            </a:extLst>
          </p:cNvPr>
          <p:cNvSpPr txBox="1"/>
          <p:nvPr/>
        </p:nvSpPr>
        <p:spPr>
          <a:xfrm>
            <a:off x="205665" y="855215"/>
            <a:ext cx="11780668" cy="5401479"/>
          </a:xfrm>
          <a:prstGeom prst="rect">
            <a:avLst/>
          </a:prstGeom>
          <a:noFill/>
        </p:spPr>
        <p:txBody>
          <a:bodyPr wrap="square" rtlCol="0">
            <a:spAutoFit/>
          </a:bodyPr>
          <a:lstStyle/>
          <a:p>
            <a:r>
              <a:rPr lang="en-US" sz="1500" b="1" dirty="0"/>
              <a:t>1. What is the main feature of Junit?</a:t>
            </a:r>
          </a:p>
          <a:p>
            <a:r>
              <a:rPr lang="en-US" sz="1500" dirty="0"/>
              <a:t>JUnit is an open source framework, used in more than 30% Java projects.</a:t>
            </a:r>
            <a:endParaRPr lang="en-US" sz="1500" b="1" dirty="0"/>
          </a:p>
          <a:p>
            <a:r>
              <a:rPr lang="en-US" sz="1500" b="1" dirty="0"/>
              <a:t>2. What are cons in using JUnit instead of manual testing?</a:t>
            </a:r>
          </a:p>
          <a:p>
            <a:r>
              <a:rPr lang="en-US" sz="1500" dirty="0"/>
              <a:t>Fast, Less investment in human resources, More reliable, Programmable.</a:t>
            </a:r>
          </a:p>
          <a:p>
            <a:r>
              <a:rPr lang="en-US" sz="1500" b="1" dirty="0"/>
              <a:t>3. What is JUnit and what its main goal?</a:t>
            </a:r>
          </a:p>
          <a:p>
            <a:r>
              <a:rPr lang="en-US" sz="1500" dirty="0"/>
              <a:t>JUnit is a unit testing framework for the Java. The goal is to create an up-to-date foundation for </a:t>
            </a:r>
            <a:r>
              <a:rPr lang="en-US" sz="1500" i="1" dirty="0"/>
              <a:t>developer-side testing</a:t>
            </a:r>
            <a:r>
              <a:rPr lang="en-US" sz="1500" dirty="0"/>
              <a:t> on the JVM. This includes focusing on Java 8 and above, as well as enabling many different styles of testing.</a:t>
            </a:r>
          </a:p>
          <a:p>
            <a:r>
              <a:rPr lang="en-US" sz="1500" b="1" dirty="0"/>
              <a:t>4. Where are JUnit artifact deployed?</a:t>
            </a:r>
          </a:p>
          <a:p>
            <a:r>
              <a:rPr lang="en-US" sz="1500" dirty="0"/>
              <a:t>JUnit artifacts are deployed to Maven Central and can be downloaded using the special links. All files are signed using the keys listed in the KEYS file.</a:t>
            </a:r>
          </a:p>
          <a:p>
            <a:r>
              <a:rPr lang="en-US" sz="1500" b="1" dirty="0"/>
              <a:t>5. How JUnit is represented in project and how is it used?</a:t>
            </a:r>
          </a:p>
          <a:p>
            <a:r>
              <a:rPr lang="en-US" sz="1500" dirty="0"/>
              <a:t>A Junit test fixture is a Java object. Test methods must be annotated by the @Test annotation.</a:t>
            </a:r>
          </a:p>
          <a:p>
            <a:r>
              <a:rPr lang="en-US" sz="1500" b="1" dirty="0"/>
              <a:t>6. What annotations are used to define some additional actions?</a:t>
            </a:r>
          </a:p>
          <a:p>
            <a:r>
              <a:rPr lang="en-US" sz="1500" dirty="0"/>
              <a:t>It is possible to define a method to execute before (or after) each (or all) of the test methods with the @BeforeEach (or @AfterEach) and @BeforeAll (or @AfterAll) annotations.</a:t>
            </a:r>
          </a:p>
          <a:p>
            <a:r>
              <a:rPr lang="en-US" sz="1500" b="1" dirty="0"/>
              <a:t>7. What is a JUnit test case?</a:t>
            </a:r>
          </a:p>
          <a:p>
            <a:r>
              <a:rPr lang="en-US" sz="1500" dirty="0"/>
              <a:t>A JUnit test case is a part of Java code, which ensures that another part of code (method) works as expected.</a:t>
            </a:r>
          </a:p>
          <a:p>
            <a:r>
              <a:rPr lang="en-US" sz="1500" b="1" dirty="0"/>
              <a:t>8. How is JUnit implemented into project?</a:t>
            </a:r>
          </a:p>
          <a:p>
            <a:r>
              <a:rPr lang="en-US" sz="1500" dirty="0"/>
              <a:t>As a dependency into pom.xml (maven).</a:t>
            </a:r>
          </a:p>
          <a:p>
            <a:r>
              <a:rPr lang="en-US" sz="1500" b="1" dirty="0"/>
              <a:t>9. How is JUnit imported?</a:t>
            </a:r>
          </a:p>
          <a:p>
            <a:r>
              <a:rPr lang="en-US" sz="1500" dirty="0" err="1"/>
              <a:t>org.junit.Jupiter</a:t>
            </a:r>
            <a:r>
              <a:rPr lang="en-US" sz="1500" dirty="0"/>
              <a:t> for JUnit5, </a:t>
            </a:r>
            <a:r>
              <a:rPr lang="en-US" sz="1500" dirty="0" err="1"/>
              <a:t>org.junit</a:t>
            </a:r>
            <a:r>
              <a:rPr lang="en-US" sz="1500" dirty="0"/>
              <a:t> for JUnit4, </a:t>
            </a:r>
            <a:r>
              <a:rPr lang="en-US" sz="1500" dirty="0" err="1"/>
              <a:t>junit.framework</a:t>
            </a:r>
            <a:r>
              <a:rPr lang="en-US" sz="1500" dirty="0"/>
              <a:t> for JUnit3.</a:t>
            </a:r>
          </a:p>
          <a:p>
            <a:r>
              <a:rPr lang="en-US" sz="1500" b="1" dirty="0"/>
              <a:t>10. What is the latest JUnit platform and what it contains?</a:t>
            </a:r>
          </a:p>
          <a:p>
            <a:r>
              <a:rPr lang="en-US" sz="1500" dirty="0"/>
              <a:t>JUnit 5 is composed of several different modules from three different sub-projects.</a:t>
            </a:r>
          </a:p>
          <a:p>
            <a:r>
              <a:rPr lang="en-US" sz="1500" dirty="0"/>
              <a:t>JUnit 5 = JUnit Platform + JUnit Jupiter + JUnit Vintage</a:t>
            </a:r>
          </a:p>
        </p:txBody>
      </p:sp>
    </p:spTree>
    <p:extLst>
      <p:ext uri="{BB962C8B-B14F-4D97-AF65-F5344CB8AC3E}">
        <p14:creationId xmlns:p14="http://schemas.microsoft.com/office/powerpoint/2010/main" val="118284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1D09C8-2EF0-4020-B566-F835BEBAD3A0}"/>
              </a:ext>
            </a:extLst>
          </p:cNvPr>
          <p:cNvSpPr>
            <a:spLocks noGrp="1"/>
          </p:cNvSpPr>
          <p:nvPr>
            <p:ph type="title"/>
          </p:nvPr>
        </p:nvSpPr>
        <p:spPr>
          <a:xfrm>
            <a:off x="1030287" y="0"/>
            <a:ext cx="10131425" cy="588885"/>
          </a:xfrm>
        </p:spPr>
        <p:txBody>
          <a:bodyPr>
            <a:normAutofit fontScale="90000"/>
          </a:bodyPr>
          <a:lstStyle/>
          <a:p>
            <a:pPr algn="ctr"/>
            <a:r>
              <a:rPr lang="en-US" dirty="0"/>
              <a:t>Mockito</a:t>
            </a:r>
          </a:p>
        </p:txBody>
      </p:sp>
      <p:sp>
        <p:nvSpPr>
          <p:cNvPr id="5" name="TextBox 4">
            <a:extLst>
              <a:ext uri="{FF2B5EF4-FFF2-40B4-BE49-F238E27FC236}">
                <a16:creationId xmlns:a16="http://schemas.microsoft.com/office/drawing/2014/main" id="{2021FEAF-7138-4712-BAEA-66049B8804BA}"/>
              </a:ext>
            </a:extLst>
          </p:cNvPr>
          <p:cNvSpPr txBox="1"/>
          <p:nvPr/>
        </p:nvSpPr>
        <p:spPr>
          <a:xfrm>
            <a:off x="87629" y="612844"/>
            <a:ext cx="12016740" cy="5632311"/>
          </a:xfrm>
          <a:prstGeom prst="rect">
            <a:avLst/>
          </a:prstGeom>
          <a:noFill/>
        </p:spPr>
        <p:txBody>
          <a:bodyPr wrap="square" rtlCol="0">
            <a:spAutoFit/>
          </a:bodyPr>
          <a:lstStyle/>
          <a:p>
            <a:r>
              <a:rPr lang="en-US" sz="1500" b="1" dirty="0">
                <a:effectLst/>
              </a:rPr>
              <a:t>1. What is Mockito and what is it used for?</a:t>
            </a:r>
          </a:p>
          <a:p>
            <a:r>
              <a:rPr lang="en-US" sz="1500" dirty="0">
                <a:effectLst/>
              </a:rPr>
              <a:t>Mockito is a mocking framework, JAVA-based library that is used for effective unit testing of JAVA applications. Mockito is used to mock interfaces so that a dummy functionality can be added to a mock interface that can be used in unit testing.</a:t>
            </a:r>
          </a:p>
          <a:p>
            <a:r>
              <a:rPr lang="en-US" sz="1500" b="1" dirty="0">
                <a:effectLst/>
              </a:rPr>
              <a:t>2. What is mocking in general?</a:t>
            </a:r>
          </a:p>
          <a:p>
            <a:r>
              <a:rPr lang="en-US" sz="1500" dirty="0">
                <a:effectLst/>
              </a:rPr>
              <a:t>Mocking is primarily used in unit testing. In short, mocking is creating objects that simulate the behavior of real objects.</a:t>
            </a:r>
          </a:p>
          <a:p>
            <a:r>
              <a:rPr lang="en-US" sz="1500" b="1" dirty="0"/>
              <a:t>3. What are the benefits of Mockito?</a:t>
            </a:r>
          </a:p>
          <a:p>
            <a:r>
              <a:rPr lang="en-US" sz="1500" dirty="0"/>
              <a:t>No Handwriting, Refactoring Safe, Return value support, Exception support, Order check support, Annotation support.</a:t>
            </a:r>
            <a:endParaRPr lang="en-US" sz="1500" dirty="0">
              <a:effectLst/>
            </a:endParaRPr>
          </a:p>
          <a:p>
            <a:r>
              <a:rPr lang="en-US" sz="1500" b="1" dirty="0">
                <a:effectLst/>
              </a:rPr>
              <a:t>4. What income data/dependencies are required for mocking?</a:t>
            </a:r>
          </a:p>
          <a:p>
            <a:r>
              <a:rPr lang="en-US" sz="1500" dirty="0">
                <a:effectLst/>
              </a:rPr>
              <a:t>Mocking does not require a database connection or properties file read or file server read to test a functionality. Mock objects do the mocking of the real service. A mock object returns a dummy data corresponding to some dummy input passed to it.</a:t>
            </a:r>
          </a:p>
          <a:p>
            <a:r>
              <a:rPr lang="en-US" sz="1500" b="1" dirty="0">
                <a:effectLst/>
              </a:rPr>
              <a:t>5. Where are Mockito dependencies situated</a:t>
            </a:r>
            <a:r>
              <a:rPr lang="en-US" sz="1500" b="1" dirty="0"/>
              <a:t>?</a:t>
            </a:r>
            <a:endParaRPr lang="en-US" sz="1500" dirty="0">
              <a:effectLst/>
            </a:endParaRPr>
          </a:p>
          <a:p>
            <a:r>
              <a:rPr lang="en-US" sz="1500" dirty="0">
                <a:effectLst/>
              </a:rPr>
              <a:t>Mockito downloads and instructions for setting up Maven, Gradle and other build systems are available from the Central Repository and </a:t>
            </a:r>
            <a:r>
              <a:rPr lang="en-US" sz="1500" dirty="0" err="1">
                <a:effectLst/>
              </a:rPr>
              <a:t>Bintray</a:t>
            </a:r>
            <a:r>
              <a:rPr lang="en-US" sz="1500" dirty="0">
                <a:effectLst/>
              </a:rPr>
              <a:t>.</a:t>
            </a:r>
          </a:p>
          <a:p>
            <a:r>
              <a:rPr lang="en-US" sz="1500" b="1" dirty="0">
                <a:effectLst/>
              </a:rPr>
              <a:t>6. How to implement Mockito to project?</a:t>
            </a:r>
          </a:p>
          <a:p>
            <a:r>
              <a:rPr lang="en-US" sz="1500" dirty="0">
                <a:effectLst/>
              </a:rPr>
              <a:t>To use Mockito in a Maven project you must add it as dependency to your pom file. In class, you need to use th</a:t>
            </a:r>
            <a:r>
              <a:rPr lang="en-US" sz="1500" dirty="0"/>
              <a:t>e org.mockito.Mockito.* import.</a:t>
            </a:r>
          </a:p>
          <a:p>
            <a:r>
              <a:rPr lang="en-US" sz="1500" b="1" dirty="0">
                <a:effectLst/>
              </a:rPr>
              <a:t>7. How can someone create mock object?</a:t>
            </a:r>
          </a:p>
          <a:p>
            <a:r>
              <a:rPr lang="en-US" sz="1500" dirty="0">
                <a:effectLst/>
              </a:rPr>
              <a:t>Using the static mock() method, using the @Mock annotation, using the @ExtendWith extension for JUnit5.</a:t>
            </a:r>
          </a:p>
          <a:p>
            <a:r>
              <a:rPr lang="en-US" sz="1500" b="1" dirty="0">
                <a:effectLst/>
              </a:rPr>
              <a:t>8. What happens if Mockito unconfigured/configured wrongly?</a:t>
            </a:r>
          </a:p>
          <a:p>
            <a:r>
              <a:rPr lang="en-US" sz="1500" dirty="0">
                <a:effectLst/>
              </a:rPr>
              <a:t>Unspecified method calls return "empty" values: null for objects, 0 for numbers, false for Boolean, empty collections for collections, etc.</a:t>
            </a:r>
          </a:p>
          <a:p>
            <a:r>
              <a:rPr lang="en-US" sz="1500" b="1" dirty="0">
                <a:effectLst/>
              </a:rPr>
              <a:t>9. What if a particular output data type required in mock method?</a:t>
            </a:r>
          </a:p>
          <a:p>
            <a:r>
              <a:rPr lang="en-US" sz="1500" dirty="0">
                <a:effectLst/>
              </a:rPr>
              <a:t>Use methods </a:t>
            </a:r>
            <a:r>
              <a:rPr lang="en-US" sz="1500" dirty="0" err="1">
                <a:effectLst/>
              </a:rPr>
              <a:t>anyString</a:t>
            </a:r>
            <a:r>
              <a:rPr lang="en-US" sz="1500" dirty="0">
                <a:effectLst/>
              </a:rPr>
              <a:t> or </a:t>
            </a:r>
            <a:r>
              <a:rPr lang="en-US" sz="1500" dirty="0" err="1">
                <a:effectLst/>
              </a:rPr>
              <a:t>anyInt</a:t>
            </a:r>
            <a:r>
              <a:rPr lang="en-US" sz="1500" dirty="0">
                <a:effectLst/>
              </a:rPr>
              <a:t> to define that dependent on the input type a certain value should be returned. If you specify more than one value, they are returned in the order of specification, until the last one is used. Afterwards the last specified value is returned.</a:t>
            </a:r>
          </a:p>
          <a:p>
            <a:r>
              <a:rPr lang="en-US" sz="1500" b="1" dirty="0"/>
              <a:t>10. How to verify the calls on the mock objects?</a:t>
            </a:r>
          </a:p>
          <a:p>
            <a:r>
              <a:rPr lang="en-US" sz="1500" dirty="0">
                <a:effectLst/>
              </a:rPr>
              <a:t>Mockito keeps track of all the method calls and their parameters to the mock object. You can use the verify() method on the mock object to verify that the specified conditions are met.</a:t>
            </a:r>
          </a:p>
        </p:txBody>
      </p:sp>
    </p:spTree>
    <p:extLst>
      <p:ext uri="{BB962C8B-B14F-4D97-AF65-F5344CB8AC3E}">
        <p14:creationId xmlns:p14="http://schemas.microsoft.com/office/powerpoint/2010/main" val="411341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31517E-D002-4A47-93B5-63C4B86DF897}"/>
              </a:ext>
            </a:extLst>
          </p:cNvPr>
          <p:cNvSpPr>
            <a:spLocks noGrp="1"/>
          </p:cNvSpPr>
          <p:nvPr>
            <p:ph type="title"/>
          </p:nvPr>
        </p:nvSpPr>
        <p:spPr>
          <a:xfrm>
            <a:off x="1030287" y="0"/>
            <a:ext cx="10131425" cy="588885"/>
          </a:xfrm>
        </p:spPr>
        <p:txBody>
          <a:bodyPr>
            <a:normAutofit fontScale="90000"/>
          </a:bodyPr>
          <a:lstStyle/>
          <a:p>
            <a:pPr algn="ctr"/>
            <a:r>
              <a:rPr lang="en-US" dirty="0"/>
              <a:t>Spring Boot</a:t>
            </a:r>
          </a:p>
        </p:txBody>
      </p:sp>
      <p:sp>
        <p:nvSpPr>
          <p:cNvPr id="5" name="TextBox 4">
            <a:extLst>
              <a:ext uri="{FF2B5EF4-FFF2-40B4-BE49-F238E27FC236}">
                <a16:creationId xmlns:a16="http://schemas.microsoft.com/office/drawing/2014/main" id="{6E2DED80-8B9F-4247-B4F9-DF2C5706BB6B}"/>
              </a:ext>
            </a:extLst>
          </p:cNvPr>
          <p:cNvSpPr txBox="1"/>
          <p:nvPr/>
        </p:nvSpPr>
        <p:spPr>
          <a:xfrm>
            <a:off x="0" y="439833"/>
            <a:ext cx="12192000" cy="6093976"/>
          </a:xfrm>
          <a:prstGeom prst="rect">
            <a:avLst/>
          </a:prstGeom>
          <a:noFill/>
        </p:spPr>
        <p:txBody>
          <a:bodyPr wrap="square" rtlCol="0">
            <a:spAutoFit/>
          </a:bodyPr>
          <a:lstStyle/>
          <a:p>
            <a:r>
              <a:rPr lang="en-US" sz="1500" b="1" dirty="0">
                <a:effectLst/>
              </a:rPr>
              <a:t>1. What is Spring Boot?</a:t>
            </a:r>
          </a:p>
          <a:p>
            <a:r>
              <a:rPr lang="en-US" sz="1500" dirty="0">
                <a:effectLst/>
              </a:rPr>
              <a:t>Spring Boot is a Spring module which provides RAD (Rapid Application Development) feature to Spring framework.</a:t>
            </a:r>
          </a:p>
          <a:p>
            <a:r>
              <a:rPr lang="en-US" sz="1500" dirty="0">
                <a:effectLst/>
              </a:rPr>
              <a:t>It is used to create stand alone spring-based application that you can just run because it needs very little spring configuration.</a:t>
            </a:r>
          </a:p>
          <a:p>
            <a:r>
              <a:rPr lang="en-US" sz="1500" b="1" dirty="0">
                <a:effectLst/>
              </a:rPr>
              <a:t>2. What is the main advantage of Spring Boot in coding?</a:t>
            </a:r>
          </a:p>
          <a:p>
            <a:r>
              <a:rPr lang="en-US" sz="1500" dirty="0">
                <a:effectLst/>
              </a:rPr>
              <a:t>It automatically configure Spring whenever possible.</a:t>
            </a:r>
          </a:p>
          <a:p>
            <a:r>
              <a:rPr lang="en-US" sz="1500" b="1" dirty="0">
                <a:effectLst/>
              </a:rPr>
              <a:t>3. What is the main advantage of Spring Boot in deploying?</a:t>
            </a:r>
          </a:p>
          <a:p>
            <a:r>
              <a:rPr lang="en-US" sz="1500" dirty="0">
                <a:effectLst/>
              </a:rPr>
              <a:t>Embed Tomcat, Jetty or Undertow directly. You don't need to deploy WAR files.</a:t>
            </a:r>
          </a:p>
          <a:p>
            <a:r>
              <a:rPr lang="en-US" sz="1500" b="1" dirty="0">
                <a:effectLst/>
              </a:rPr>
              <a:t>4. What is Spring Boot Initializer?</a:t>
            </a:r>
          </a:p>
          <a:p>
            <a:r>
              <a:rPr lang="en-US" sz="1500" dirty="0">
                <a:effectLst/>
              </a:rPr>
              <a:t>It is a web tool which is provided by Spring on official site. You can create Spring Boot project by providing project details.</a:t>
            </a:r>
          </a:p>
          <a:p>
            <a:r>
              <a:rPr lang="en-US" sz="1500" b="1" dirty="0"/>
              <a:t>5. What are the Spring Boot Annotations?</a:t>
            </a:r>
          </a:p>
          <a:p>
            <a:r>
              <a:rPr lang="en-US" sz="1500" dirty="0">
                <a:effectLst/>
              </a:rPr>
              <a:t>The @RestController is a stereotype annotation. It adds @Controller and @ResponseBody annotations to the class. We need to import </a:t>
            </a:r>
            <a:r>
              <a:rPr lang="en-US" sz="1500" dirty="0" err="1">
                <a:effectLst/>
              </a:rPr>
              <a:t>org.springframework.web.bind.annotation</a:t>
            </a:r>
            <a:r>
              <a:rPr lang="en-US" sz="1500" dirty="0">
                <a:effectLst/>
              </a:rPr>
              <a:t> package in our file, in order to implement it.</a:t>
            </a:r>
          </a:p>
          <a:p>
            <a:r>
              <a:rPr lang="en-US" sz="1500" b="1" dirty="0">
                <a:effectLst/>
              </a:rPr>
              <a:t>6. What is Spring Boot dependency management?</a:t>
            </a:r>
          </a:p>
          <a:p>
            <a:r>
              <a:rPr lang="en-US" sz="1500" dirty="0">
                <a:effectLst/>
              </a:rPr>
              <a:t>Spring Boot manages dependencies and configuration automatically. You don't need to specify version for any of that dependencies. Spring Boot upgrades all dependencies automatically when you upgrade Spring Boot.</a:t>
            </a:r>
          </a:p>
          <a:p>
            <a:r>
              <a:rPr lang="en-US" sz="1500" b="1" dirty="0">
                <a:effectLst/>
              </a:rPr>
              <a:t>7. What are the Spring Boot properties?</a:t>
            </a:r>
          </a:p>
          <a:p>
            <a:r>
              <a:rPr lang="en-US" sz="1500" dirty="0">
                <a:effectLst/>
              </a:rPr>
              <a:t>Spring Boot provides various properties which can be specified inside our project's </a:t>
            </a:r>
            <a:r>
              <a:rPr lang="en-US" sz="1500" dirty="0" err="1">
                <a:effectLst/>
              </a:rPr>
              <a:t>application.properties</a:t>
            </a:r>
            <a:r>
              <a:rPr lang="en-US" sz="1500" dirty="0">
                <a:effectLst/>
              </a:rPr>
              <a:t> file. These properties have default values, and you can set that inside the properties file. Properties are used to set values like: server-port number, database connection configuration etc.</a:t>
            </a:r>
          </a:p>
          <a:p>
            <a:r>
              <a:rPr lang="en-US" sz="1500" b="1" dirty="0"/>
              <a:t>8. How to connect Spring Boot to the database using JPA?</a:t>
            </a:r>
          </a:p>
          <a:p>
            <a:r>
              <a:rPr lang="en-US" sz="1500" dirty="0"/>
              <a:t>Spring Boot provides spring-boot-starter-data-</a:t>
            </a:r>
            <a:r>
              <a:rPr lang="en-US" sz="1500" dirty="0" err="1"/>
              <a:t>jpa</a:t>
            </a:r>
            <a:r>
              <a:rPr lang="en-US" sz="1500" dirty="0"/>
              <a:t> starter to connect Spring application with relational database efficiently. You can use it into project POM (Project Object Model) file.</a:t>
            </a:r>
          </a:p>
          <a:p>
            <a:r>
              <a:rPr lang="en-US" sz="1500" b="1" dirty="0">
                <a:effectLst/>
              </a:rPr>
              <a:t>9. How to connect Spring Boot application to database using JDBC?</a:t>
            </a:r>
          </a:p>
          <a:p>
            <a:r>
              <a:rPr lang="en-US" sz="1500" dirty="0">
                <a:effectLst/>
              </a:rPr>
              <a:t>Spring Boot also provides starter and libraries for connecting to our application with JDBC.</a:t>
            </a:r>
          </a:p>
          <a:p>
            <a:r>
              <a:rPr lang="en-US" sz="1500" b="1" dirty="0">
                <a:effectLst/>
              </a:rPr>
              <a:t>10. What is @RequestMapping annotation in Spring Boot?</a:t>
            </a:r>
          </a:p>
          <a:p>
            <a:r>
              <a:rPr lang="en-US" sz="1500" dirty="0">
                <a:effectLst/>
              </a:rPr>
              <a:t>The @RequestMapping annotation is used to provide routing information. It tells the Spring that any HTTP request should map to the corresponding method. We need to import </a:t>
            </a:r>
            <a:r>
              <a:rPr lang="en-US" sz="1500" dirty="0" err="1">
                <a:effectLst/>
              </a:rPr>
              <a:t>org.springframework.web.annotation</a:t>
            </a:r>
            <a:r>
              <a:rPr lang="en-US" sz="1500" dirty="0">
                <a:effectLst/>
              </a:rPr>
              <a:t> package in our file.</a:t>
            </a:r>
          </a:p>
        </p:txBody>
      </p:sp>
    </p:spTree>
    <p:extLst>
      <p:ext uri="{BB962C8B-B14F-4D97-AF65-F5344CB8AC3E}">
        <p14:creationId xmlns:p14="http://schemas.microsoft.com/office/powerpoint/2010/main" val="152559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err="1"/>
              <a:t>Thymeleaf</a:t>
            </a:r>
            <a:endParaRPr lang="en-US" dirty="0"/>
          </a:p>
        </p:txBody>
      </p:sp>
      <p:sp>
        <p:nvSpPr>
          <p:cNvPr id="6" name="TextBox 5">
            <a:extLst>
              <a:ext uri="{FF2B5EF4-FFF2-40B4-BE49-F238E27FC236}">
                <a16:creationId xmlns:a16="http://schemas.microsoft.com/office/drawing/2014/main" id="{525D06B5-0F9E-420E-BB02-D34BFD56D6ED}"/>
              </a:ext>
            </a:extLst>
          </p:cNvPr>
          <p:cNvSpPr txBox="1"/>
          <p:nvPr/>
        </p:nvSpPr>
        <p:spPr>
          <a:xfrm>
            <a:off x="179032" y="588885"/>
            <a:ext cx="11833934" cy="6324808"/>
          </a:xfrm>
          <a:prstGeom prst="rect">
            <a:avLst/>
          </a:prstGeom>
          <a:noFill/>
        </p:spPr>
        <p:txBody>
          <a:bodyPr wrap="square" rtlCol="0">
            <a:spAutoFit/>
          </a:bodyPr>
          <a:lstStyle/>
          <a:p>
            <a:r>
              <a:rPr lang="en-US" sz="1500" b="1" dirty="0"/>
              <a:t>1. What is </a:t>
            </a:r>
            <a:r>
              <a:rPr lang="en-US" sz="1500" b="1" dirty="0" err="1"/>
              <a:t>Thymeleaf</a:t>
            </a:r>
            <a:r>
              <a:rPr lang="en-US" sz="1500" b="1" dirty="0"/>
              <a:t>?</a:t>
            </a:r>
          </a:p>
          <a:p>
            <a:r>
              <a:rPr lang="en-US" sz="1500" dirty="0"/>
              <a:t>It is a server-side Java template engine for web application. It's main goal is to bring elegant natural templates to your web application. It can be integrating with Spring Framework and ideal for HTML5 Java web applications.</a:t>
            </a:r>
          </a:p>
          <a:p>
            <a:r>
              <a:rPr lang="en-US" sz="1500" b="1" dirty="0"/>
              <a:t>2. How to use </a:t>
            </a:r>
            <a:r>
              <a:rPr lang="en-US" sz="1500" b="1" dirty="0" err="1"/>
              <a:t>Thymeleaf</a:t>
            </a:r>
            <a:r>
              <a:rPr lang="en-US" sz="1500" b="1" dirty="0"/>
              <a:t>?</a:t>
            </a:r>
          </a:p>
          <a:p>
            <a:r>
              <a:rPr lang="en-US" sz="1500" dirty="0"/>
              <a:t>In order to use </a:t>
            </a:r>
            <a:r>
              <a:rPr lang="en-US" sz="1500" dirty="0" err="1"/>
              <a:t>Thymeleaf</a:t>
            </a:r>
            <a:r>
              <a:rPr lang="en-US" sz="1500" dirty="0"/>
              <a:t> we must just add it into our pom.xml file. Then it can be freely used in the project.</a:t>
            </a:r>
          </a:p>
          <a:p>
            <a:r>
              <a:rPr lang="en-US" sz="1500" b="1" dirty="0"/>
              <a:t>3. What is the </a:t>
            </a:r>
            <a:r>
              <a:rPr lang="en-US" sz="1500" b="1" dirty="0" err="1"/>
              <a:t>Thymeleaf</a:t>
            </a:r>
            <a:r>
              <a:rPr lang="en-US" sz="1500" b="1" dirty="0"/>
              <a:t> template?</a:t>
            </a:r>
          </a:p>
          <a:p>
            <a:r>
              <a:rPr lang="en-US" sz="1500" dirty="0" err="1"/>
              <a:t>Thymeleaf</a:t>
            </a:r>
            <a:r>
              <a:rPr lang="en-US" sz="1500" dirty="0"/>
              <a:t> allows you to process six kinds of templates by default. This is called as the Template mode in the </a:t>
            </a:r>
            <a:r>
              <a:rPr lang="en-US" sz="1500" dirty="0" err="1"/>
              <a:t>Thymeleaf</a:t>
            </a:r>
            <a:r>
              <a:rPr lang="en-US" sz="1500" dirty="0"/>
              <a:t>. The templates processed by the </a:t>
            </a:r>
            <a:r>
              <a:rPr lang="en-US" sz="1500" dirty="0" err="1"/>
              <a:t>Thymeleaf</a:t>
            </a:r>
            <a:r>
              <a:rPr lang="en-US" sz="1500" dirty="0"/>
              <a:t> are HTML, XML, TEXT, JAVASCRIPT, CSS, and RAW.</a:t>
            </a:r>
          </a:p>
          <a:p>
            <a:r>
              <a:rPr lang="en-US" sz="1500" b="1" dirty="0"/>
              <a:t>4. What is </a:t>
            </a:r>
            <a:r>
              <a:rPr lang="en-US" sz="1500" b="1" dirty="0" err="1"/>
              <a:t>Thymeleaf</a:t>
            </a:r>
            <a:r>
              <a:rPr lang="en-US" sz="1500" b="1" dirty="0"/>
              <a:t> JS and CSS template?</a:t>
            </a:r>
          </a:p>
          <a:p>
            <a:r>
              <a:rPr lang="en-US" sz="1500" dirty="0"/>
              <a:t>The JAVASCRIPT and CSS template modes allow you to process JavaScript and CSS files in the </a:t>
            </a:r>
            <a:r>
              <a:rPr lang="en-US" sz="1500" dirty="0" err="1"/>
              <a:t>Thymeleaf</a:t>
            </a:r>
            <a:r>
              <a:rPr lang="en-US" sz="1500" dirty="0"/>
              <a:t> application.</a:t>
            </a:r>
          </a:p>
          <a:p>
            <a:r>
              <a:rPr lang="en-US" sz="1500" b="1" dirty="0"/>
              <a:t>5. What is the </a:t>
            </a:r>
            <a:r>
              <a:rPr lang="en-US" sz="1500" b="1" dirty="0" err="1"/>
              <a:t>Thymeleaf</a:t>
            </a:r>
            <a:r>
              <a:rPr lang="en-US" sz="1500" b="1" dirty="0"/>
              <a:t> fragment?</a:t>
            </a:r>
          </a:p>
          <a:p>
            <a:r>
              <a:rPr lang="en-US" sz="1500" dirty="0"/>
              <a:t>A fragment is a part of the </a:t>
            </a:r>
            <a:r>
              <a:rPr lang="en-US" sz="1500" dirty="0" err="1"/>
              <a:t>Thymeleaf</a:t>
            </a:r>
            <a:r>
              <a:rPr lang="en-US" sz="1500" dirty="0"/>
              <a:t> template. You can import a part of the template(fragment) to other templates, so it allows you to reuse some common parts of a site. To reuse fragments and import it, you have to describe the position of the fragment that you want to import.</a:t>
            </a:r>
          </a:p>
          <a:p>
            <a:r>
              <a:rPr lang="en-US" sz="1500" b="1" dirty="0"/>
              <a:t>6. What is a dialect in </a:t>
            </a:r>
            <a:r>
              <a:rPr lang="en-US" sz="1500" b="1" dirty="0" err="1"/>
              <a:t>Thymeleaf</a:t>
            </a:r>
            <a:r>
              <a:rPr lang="en-US" sz="1500" b="1" dirty="0"/>
              <a:t>?</a:t>
            </a:r>
          </a:p>
          <a:p>
            <a:r>
              <a:rPr lang="en-US" sz="1500" dirty="0"/>
              <a:t>With a dialect, you can build layouts and reusable templates in order to improve the code reuse. Some features of the </a:t>
            </a:r>
            <a:r>
              <a:rPr lang="en-US" sz="1500" dirty="0" err="1"/>
              <a:t>Thymeleaf</a:t>
            </a:r>
            <a:r>
              <a:rPr lang="en-US" sz="1500" dirty="0"/>
              <a:t> dialects are Processing logic, Preprocessing &amp; Postprocessing logic, and Expression objects.</a:t>
            </a:r>
          </a:p>
          <a:p>
            <a:r>
              <a:rPr lang="en-US" sz="1500" b="1" dirty="0"/>
              <a:t>7. How to print variables in </a:t>
            </a:r>
            <a:r>
              <a:rPr lang="en-US" sz="1500" b="1" dirty="0" err="1"/>
              <a:t>Thymeleaf</a:t>
            </a:r>
            <a:r>
              <a:rPr lang="en-US" sz="1500" b="1" dirty="0"/>
              <a:t>?</a:t>
            </a:r>
          </a:p>
          <a:p>
            <a:r>
              <a:rPr lang="en-US" sz="1500" dirty="0"/>
              <a:t>You can use “</a:t>
            </a:r>
            <a:r>
              <a:rPr lang="en-US" sz="1500" dirty="0" err="1"/>
              <a:t>th:text</a:t>
            </a:r>
            <a:r>
              <a:rPr lang="en-US" sz="1500" dirty="0"/>
              <a:t>=#{variable}” to print a variable in the </a:t>
            </a:r>
            <a:r>
              <a:rPr lang="en-US" sz="1500" dirty="0" err="1"/>
              <a:t>Thymeleaf</a:t>
            </a:r>
            <a:r>
              <a:rPr lang="en-US" sz="1500" dirty="0"/>
              <a:t>.</a:t>
            </a:r>
          </a:p>
          <a:p>
            <a:r>
              <a:rPr lang="en-US" sz="1500" b="1" dirty="0"/>
              <a:t>8. What is Decoupled Template Logic?</a:t>
            </a:r>
          </a:p>
          <a:p>
            <a:r>
              <a:rPr lang="en-US" sz="1500" dirty="0" err="1"/>
              <a:t>Thymeleaf</a:t>
            </a:r>
            <a:r>
              <a:rPr lang="en-US" sz="1500" dirty="0"/>
              <a:t> allows you to completely decouple the template markup from its logic to allow for the creation of the completely logic-less markup templates in the HTML and XML template modes. The idea with the decoupled template logic is to define a separate file for the template logic with the ".th.xml" extension that lives in the same folder as the main HTML file.</a:t>
            </a:r>
          </a:p>
          <a:p>
            <a:r>
              <a:rPr lang="en-US" sz="1500" b="1" dirty="0"/>
              <a:t>9. What is the latest version of </a:t>
            </a:r>
            <a:r>
              <a:rPr lang="en-US" sz="1500" b="1" dirty="0" err="1"/>
              <a:t>Thymeleaf</a:t>
            </a:r>
            <a:r>
              <a:rPr lang="en-US" sz="1500" b="1" dirty="0"/>
              <a:t>?</a:t>
            </a:r>
          </a:p>
          <a:p>
            <a:r>
              <a:rPr lang="en-US" sz="1500" dirty="0" err="1"/>
              <a:t>Thymeleaf</a:t>
            </a:r>
            <a:r>
              <a:rPr lang="en-US" sz="1500" dirty="0"/>
              <a:t> 3.0 is the latest released version. Its usage in Spring integration tutorial along with its migration guide is available on its documentation.</a:t>
            </a:r>
          </a:p>
          <a:p>
            <a:r>
              <a:rPr lang="en-US" sz="1500" b="1" dirty="0"/>
              <a:t>10. How to set absolute URL using </a:t>
            </a:r>
            <a:r>
              <a:rPr lang="en-US" sz="1500" b="1" dirty="0" err="1"/>
              <a:t>Thymeleaf</a:t>
            </a:r>
            <a:r>
              <a:rPr lang="en-US" sz="1500" b="1" dirty="0"/>
              <a:t>?</a:t>
            </a:r>
          </a:p>
          <a:p>
            <a:r>
              <a:rPr lang="en-US" sz="1500" dirty="0"/>
              <a:t>Absolute URLs allow you to create links to other servers. They start by specifying a protocol name, like “a </a:t>
            </a:r>
            <a:r>
              <a:rPr lang="en-US" sz="1500" dirty="0" err="1"/>
              <a:t>th:href</a:t>
            </a:r>
            <a:r>
              <a:rPr lang="en-US" sz="1500" dirty="0"/>
              <a:t>=@{https://…}”.</a:t>
            </a:r>
          </a:p>
        </p:txBody>
      </p:sp>
    </p:spTree>
    <p:extLst>
      <p:ext uri="{BB962C8B-B14F-4D97-AF65-F5344CB8AC3E}">
        <p14:creationId xmlns:p14="http://schemas.microsoft.com/office/powerpoint/2010/main" val="416948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a:t>Bootstrap CSS</a:t>
            </a:r>
          </a:p>
        </p:txBody>
      </p:sp>
      <p:sp>
        <p:nvSpPr>
          <p:cNvPr id="6" name="TextBox 5">
            <a:extLst>
              <a:ext uri="{FF2B5EF4-FFF2-40B4-BE49-F238E27FC236}">
                <a16:creationId xmlns:a16="http://schemas.microsoft.com/office/drawing/2014/main" id="{525D06B5-0F9E-420E-BB02-D34BFD56D6ED}"/>
              </a:ext>
            </a:extLst>
          </p:cNvPr>
          <p:cNvSpPr txBox="1"/>
          <p:nvPr/>
        </p:nvSpPr>
        <p:spPr>
          <a:xfrm>
            <a:off x="116888" y="358584"/>
            <a:ext cx="11833934" cy="6555641"/>
          </a:xfrm>
          <a:prstGeom prst="rect">
            <a:avLst/>
          </a:prstGeom>
          <a:noFill/>
        </p:spPr>
        <p:txBody>
          <a:bodyPr wrap="square" rtlCol="0">
            <a:spAutoFit/>
          </a:bodyPr>
          <a:lstStyle/>
          <a:p>
            <a:r>
              <a:rPr lang="en-US" sz="1500" b="1" dirty="0"/>
              <a:t>1. What is Bootstrap?</a:t>
            </a:r>
          </a:p>
          <a:p>
            <a:r>
              <a:rPr lang="en-US" sz="1500" dirty="0"/>
              <a:t>Bootstrap is a platform for web development based on a front-end framework. It is used to create exceptional responsive designs using HTML, and CSS. Bootstrap has JS plugins, which are optional. Bootstrap is mostly preferred for developing mobile web applications.</a:t>
            </a:r>
          </a:p>
          <a:p>
            <a:r>
              <a:rPr lang="en-US" sz="1500" b="1" dirty="0"/>
              <a:t>2. What are Bootstrap features?</a:t>
            </a:r>
          </a:p>
          <a:p>
            <a:r>
              <a:rPr lang="en-US" sz="1500" dirty="0"/>
              <a:t>Bootstrap provides extensive browser support for almost every known browser such as Opera, Chrome, Firefox, Safari, etc.  Also, it supports mobile applications with the help of responsive design and can adjust CSS as per the device, screen size, etc. Instead of creating multiple files, it creates only a single file reducing the work of a developer.</a:t>
            </a:r>
          </a:p>
          <a:p>
            <a:r>
              <a:rPr lang="en-US" sz="1500" b="1" dirty="0"/>
              <a:t>3. What are the key components of Bootstrap?</a:t>
            </a:r>
          </a:p>
          <a:p>
            <a:r>
              <a:rPr lang="en-US" sz="1500" dirty="0"/>
              <a:t>The key components of Bootstrap include CSS, Scaffolding, Layout Components, JavaScript Plugins, Customize.</a:t>
            </a:r>
          </a:p>
          <a:p>
            <a:r>
              <a:rPr lang="en-US" sz="1500" b="1" dirty="0"/>
              <a:t>4. What are Class loaders in Bootstrap?</a:t>
            </a:r>
          </a:p>
          <a:p>
            <a:r>
              <a:rPr lang="en-US" sz="1500" dirty="0"/>
              <a:t>A class loader is a part of JRE or Java Runtime Environment which loads Java classes into Java virtual environment. Class loaders also perform the process of converting a named class into its equivalent binary form.</a:t>
            </a:r>
          </a:p>
          <a:p>
            <a:r>
              <a:rPr lang="en-US" sz="1500" b="1" dirty="0"/>
              <a:t>5. What is Contextual classes of table in Bootstrap?</a:t>
            </a:r>
          </a:p>
          <a:p>
            <a:r>
              <a:rPr lang="en-US" sz="1500" dirty="0"/>
              <a:t>The classes are .active, .success, .warning, .danger.</a:t>
            </a:r>
          </a:p>
          <a:p>
            <a:r>
              <a:rPr lang="en-US" sz="1500" b="1" dirty="0"/>
              <a:t>6. How many types of layout are available in Bootstrap?</a:t>
            </a:r>
          </a:p>
          <a:p>
            <a:r>
              <a:rPr lang="en-US" sz="1500" dirty="0"/>
              <a:t>There are two major layouts for Bootstrap: Fluid Layout- the layout that is necessary for creating an app that is 100 % wider and covers all the screen width and Fixed Layout that is used only for a standard screen (940px). Both layouts can be used for creating a responsive design.</a:t>
            </a:r>
          </a:p>
          <a:p>
            <a:r>
              <a:rPr lang="en-US" sz="1500" b="1" dirty="0"/>
              <a:t>7. What is Bootstrap Grid System?</a:t>
            </a:r>
          </a:p>
          <a:p>
            <a:r>
              <a:rPr lang="en-US" sz="1500" dirty="0"/>
              <a:t>Bootstrap includes a responsive, mobile-first fluid grid system that appropriately scales up to 12 columns as the device or viewport size increases. It includes predefined classes for easy layout options, as well as powerful </a:t>
            </a:r>
            <a:r>
              <a:rPr lang="en-US" sz="1500" dirty="0" err="1"/>
              <a:t>mixins</a:t>
            </a:r>
            <a:r>
              <a:rPr lang="en-US" sz="1500" dirty="0"/>
              <a:t> for generating more semantic layouts.</a:t>
            </a:r>
          </a:p>
          <a:p>
            <a:r>
              <a:rPr lang="en-US" sz="1500" b="1" dirty="0"/>
              <a:t>8. Why do we use Jumbotron in Bootstrap?</a:t>
            </a:r>
          </a:p>
          <a:p>
            <a:r>
              <a:rPr lang="en-US" sz="1500" dirty="0"/>
              <a:t>Jumbotron is used for highlighting content in bootstrap. It could either be a slogan or probably a headline. It increases the heading size and gives a margin for the content of the landing page.</a:t>
            </a:r>
          </a:p>
          <a:p>
            <a:r>
              <a:rPr lang="en-US" sz="1500" b="1" dirty="0"/>
              <a:t>9. Explain the typography and links in Bootstrap.</a:t>
            </a:r>
          </a:p>
          <a:p>
            <a:r>
              <a:rPr lang="en-US" sz="1500" dirty="0"/>
              <a:t>Bootstrap sets typography and link styles. Typography uses the @font-family-base, @font-size-base, and @line-height-base attributes as the typographic base and link styles sets the global link color via attribute @link-color and applies link underlines only on :hover.</a:t>
            </a:r>
          </a:p>
          <a:p>
            <a:r>
              <a:rPr lang="en-US" sz="1500" b="1" dirty="0"/>
              <a:t>10. How do you make images responsive?</a:t>
            </a:r>
          </a:p>
          <a:p>
            <a:r>
              <a:rPr lang="en-US" sz="1500" dirty="0"/>
              <a:t>Bootstrap allows to make the images responsive by adding a class .</a:t>
            </a:r>
            <a:r>
              <a:rPr lang="en-US" sz="1500" dirty="0" err="1"/>
              <a:t>img</a:t>
            </a:r>
            <a:r>
              <a:rPr lang="en-US" sz="1500" dirty="0"/>
              <a:t>-responsive to the &lt;</a:t>
            </a:r>
            <a:r>
              <a:rPr lang="en-US" sz="1500" dirty="0" err="1"/>
              <a:t>img</a:t>
            </a:r>
            <a:r>
              <a:rPr lang="en-US" sz="1500" dirty="0"/>
              <a:t>&gt; tag.</a:t>
            </a:r>
          </a:p>
        </p:txBody>
      </p:sp>
    </p:spTree>
    <p:extLst>
      <p:ext uri="{BB962C8B-B14F-4D97-AF65-F5344CB8AC3E}">
        <p14:creationId xmlns:p14="http://schemas.microsoft.com/office/powerpoint/2010/main" val="339870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a:t>HTML</a:t>
            </a:r>
          </a:p>
        </p:txBody>
      </p:sp>
      <p:sp>
        <p:nvSpPr>
          <p:cNvPr id="6" name="TextBox 5">
            <a:extLst>
              <a:ext uri="{FF2B5EF4-FFF2-40B4-BE49-F238E27FC236}">
                <a16:creationId xmlns:a16="http://schemas.microsoft.com/office/drawing/2014/main" id="{525D06B5-0F9E-420E-BB02-D34BFD56D6ED}"/>
              </a:ext>
            </a:extLst>
          </p:cNvPr>
          <p:cNvSpPr txBox="1"/>
          <p:nvPr/>
        </p:nvSpPr>
        <p:spPr>
          <a:xfrm>
            <a:off x="108010" y="437964"/>
            <a:ext cx="11833934" cy="6324808"/>
          </a:xfrm>
          <a:prstGeom prst="rect">
            <a:avLst/>
          </a:prstGeom>
          <a:noFill/>
        </p:spPr>
        <p:txBody>
          <a:bodyPr wrap="square" rtlCol="0">
            <a:spAutoFit/>
          </a:bodyPr>
          <a:lstStyle/>
          <a:p>
            <a:r>
              <a:rPr lang="en-US" sz="1500" b="1" dirty="0"/>
              <a:t>1. What is HTML?</a:t>
            </a:r>
          </a:p>
          <a:p>
            <a:r>
              <a:rPr lang="en-US" sz="1500" dirty="0"/>
              <a:t>HTML stands for Hyper Text Markup Language. It is a language of World Wide Web. It is a standard text formatting language which is used to create and display pages on the Web.2. What are Bootstrap features?</a:t>
            </a:r>
          </a:p>
          <a:p>
            <a:r>
              <a:rPr lang="en-US" sz="1500" b="1" dirty="0"/>
              <a:t>2. What are HTML tags?</a:t>
            </a:r>
          </a:p>
          <a:p>
            <a:r>
              <a:rPr lang="en-US" sz="1500" dirty="0"/>
              <a:t>When a web browser reads an HTML document, the browser reads it from top to bottom and left to right. HTML tags are used to create HTML documents and render their properties. Each HTML tags have different properties.</a:t>
            </a:r>
          </a:p>
          <a:p>
            <a:r>
              <a:rPr lang="en-US" sz="1500" b="1" dirty="0"/>
              <a:t>3. Do all HTML tags have an end tag?</a:t>
            </a:r>
          </a:p>
          <a:p>
            <a:r>
              <a:rPr lang="en-US" sz="1500" dirty="0"/>
              <a:t>No. There are some HTML tags that don't need a closing tag. For example: &lt;image&gt; tag, &lt;</a:t>
            </a:r>
            <a:r>
              <a:rPr lang="en-US" sz="1500" dirty="0" err="1"/>
              <a:t>br</a:t>
            </a:r>
            <a:r>
              <a:rPr lang="en-US" sz="1500" dirty="0"/>
              <a:t>&gt; tag.</a:t>
            </a:r>
          </a:p>
          <a:p>
            <a:r>
              <a:rPr lang="en-US" sz="1500" b="1" dirty="0"/>
              <a:t>4. What is formatting in HTML?</a:t>
            </a:r>
          </a:p>
          <a:p>
            <a:r>
              <a:rPr lang="en-US" sz="1500" dirty="0"/>
              <a:t>The HTML formatting is a process of format the text for a better look and feel. It uses different tags to make text bold, italicized, underlined.</a:t>
            </a:r>
          </a:p>
          <a:p>
            <a:r>
              <a:rPr lang="en-US" sz="1500" b="1" dirty="0"/>
              <a:t>5. What is the difference between HTML elements and tags?</a:t>
            </a:r>
          </a:p>
          <a:p>
            <a:r>
              <a:rPr lang="en-US" sz="1500" dirty="0"/>
              <a:t>HTML elements communicate to the browser to render text. When the elements are enclosed by brackets &lt;&gt;, they form HTML tags. Most of the time, tags come in a pair and surround content.</a:t>
            </a:r>
          </a:p>
          <a:p>
            <a:r>
              <a:rPr lang="en-US" sz="1500" b="1" dirty="0"/>
              <a:t>6. What is semantic HTML?</a:t>
            </a:r>
          </a:p>
          <a:p>
            <a:r>
              <a:rPr lang="en-US" sz="1500" dirty="0"/>
              <a:t>Semantic HTML is a coding style. It is the use of HTML markup to reinforce the semantics or meaning of the content. For example: In semantic HTML &lt;b&gt; &lt;/b&gt; tag is not used for bold statement as well as &lt;</a:t>
            </a:r>
            <a:r>
              <a:rPr lang="en-US" sz="1500" dirty="0" err="1"/>
              <a:t>i</a:t>
            </a:r>
            <a:r>
              <a:rPr lang="en-US" sz="1500" dirty="0"/>
              <a:t>&gt; &lt;/</a:t>
            </a:r>
            <a:r>
              <a:rPr lang="en-US" sz="1500" dirty="0" err="1"/>
              <a:t>i</a:t>
            </a:r>
            <a:r>
              <a:rPr lang="en-US" sz="1500" dirty="0"/>
              <a:t>&gt; tag is used for italic. Instead of these we use &lt;strong&gt;&lt;/strong&gt; and &lt;</a:t>
            </a:r>
            <a:r>
              <a:rPr lang="en-US" sz="1500" dirty="0" err="1"/>
              <a:t>em</a:t>
            </a:r>
            <a:r>
              <a:rPr lang="en-US" sz="1500" dirty="0"/>
              <a:t>&gt;&lt;/</a:t>
            </a:r>
            <a:r>
              <a:rPr lang="en-US" sz="1500" dirty="0" err="1"/>
              <a:t>em</a:t>
            </a:r>
            <a:r>
              <a:rPr lang="en-US" sz="1500" dirty="0"/>
              <a:t>&gt; tags.</a:t>
            </a:r>
          </a:p>
          <a:p>
            <a:r>
              <a:rPr lang="en-US" sz="1500" b="1" dirty="0"/>
              <a:t>7. What is an image map?</a:t>
            </a:r>
          </a:p>
          <a:p>
            <a:r>
              <a:rPr lang="en-US" sz="1500" dirty="0"/>
              <a:t>Image map facilitates you to link many different web pages using a single image. It is represented by &lt;map&gt; tag. You can define shapes in images that you want to make part of an image mapping.</a:t>
            </a:r>
          </a:p>
          <a:p>
            <a:r>
              <a:rPr lang="en-US" sz="1500" b="1" dirty="0"/>
              <a:t>8. How to insert a copyright symbol on a browser page?</a:t>
            </a:r>
          </a:p>
          <a:p>
            <a:r>
              <a:rPr lang="en-US" sz="1500" dirty="0"/>
              <a:t>You can insert a copyright symbol by using &amp;copy; or &amp;#169; in an HTML file.</a:t>
            </a:r>
          </a:p>
          <a:p>
            <a:r>
              <a:rPr lang="en-US" sz="1500" b="1" dirty="0"/>
              <a:t>9. Why is a URL encoded in HTML?</a:t>
            </a:r>
          </a:p>
          <a:p>
            <a:r>
              <a:rPr lang="en-US" sz="1500" dirty="0"/>
              <a:t>An URL is encoded to convert non-ASCII characters into a format that can be used over the Internet because a URL is sent over the Internet by using the ASCII character-set only. If a URL contains characters outside the ASCII set, the URL has to be converted. The non-ASCII characters are replaced with a "%" followed by hexadecimal digits.</a:t>
            </a:r>
          </a:p>
          <a:p>
            <a:r>
              <a:rPr lang="en-US" sz="1500" b="1" dirty="0"/>
              <a:t>10. Is there any need to change the web browsers to support HTML5?</a:t>
            </a:r>
          </a:p>
          <a:p>
            <a:r>
              <a:rPr lang="en-US" sz="1500" dirty="0"/>
              <a:t>No. Almost all browsers (updated versions) support HTML 5. For example Chrome, Firefox, Opera, Safari, IE.</a:t>
            </a:r>
          </a:p>
        </p:txBody>
      </p:sp>
    </p:spTree>
    <p:extLst>
      <p:ext uri="{BB962C8B-B14F-4D97-AF65-F5344CB8AC3E}">
        <p14:creationId xmlns:p14="http://schemas.microsoft.com/office/powerpoint/2010/main" val="30769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a:t>Markdown</a:t>
            </a:r>
          </a:p>
        </p:txBody>
      </p:sp>
      <p:sp>
        <p:nvSpPr>
          <p:cNvPr id="6" name="TextBox 5">
            <a:extLst>
              <a:ext uri="{FF2B5EF4-FFF2-40B4-BE49-F238E27FC236}">
                <a16:creationId xmlns:a16="http://schemas.microsoft.com/office/drawing/2014/main" id="{525D06B5-0F9E-420E-BB02-D34BFD56D6ED}"/>
              </a:ext>
            </a:extLst>
          </p:cNvPr>
          <p:cNvSpPr txBox="1"/>
          <p:nvPr/>
        </p:nvSpPr>
        <p:spPr>
          <a:xfrm>
            <a:off x="81377" y="1059402"/>
            <a:ext cx="11833934" cy="5016758"/>
          </a:xfrm>
          <a:prstGeom prst="rect">
            <a:avLst/>
          </a:prstGeom>
          <a:noFill/>
        </p:spPr>
        <p:txBody>
          <a:bodyPr wrap="square" rtlCol="0">
            <a:spAutoFit/>
          </a:bodyPr>
          <a:lstStyle/>
          <a:p>
            <a:r>
              <a:rPr lang="en-US" sz="1600" b="1" dirty="0"/>
              <a:t>1. What is Markdown?</a:t>
            </a:r>
          </a:p>
          <a:p>
            <a:r>
              <a:rPr lang="en-US" sz="1600" dirty="0"/>
              <a:t>Markdown is a lightweight markup language. The extension for a Markdown file is .md or .markdown.</a:t>
            </a:r>
          </a:p>
          <a:p>
            <a:r>
              <a:rPr lang="en-US" sz="1600" b="1" dirty="0"/>
              <a:t>2. How are Markdown docs processed?</a:t>
            </a:r>
          </a:p>
          <a:p>
            <a:r>
              <a:rPr lang="en-US" sz="1600" dirty="0"/>
              <a:t>To compile a markdown file, you need an application capable of processing markdown files like Microsoft Word, Dillinger, etc. These applications use a Markdown processor or parser which converts a markdown file to printable HTML code. </a:t>
            </a:r>
          </a:p>
          <a:p>
            <a:r>
              <a:rPr lang="en-US" sz="1600" b="1" dirty="0"/>
              <a:t>3. What is Markdown primarily used for?</a:t>
            </a:r>
          </a:p>
          <a:p>
            <a:r>
              <a:rPr lang="en-US" sz="1600" dirty="0"/>
              <a:t>It is heavily used to write formatted pages across various WEB platforms like </a:t>
            </a:r>
            <a:r>
              <a:rPr lang="en-US" sz="1600" dirty="0" err="1"/>
              <a:t>StackOverflow</a:t>
            </a:r>
            <a:r>
              <a:rPr lang="en-US" sz="1600" dirty="0"/>
              <a:t>, </a:t>
            </a:r>
            <a:r>
              <a:rPr lang="en-US" sz="1600" dirty="0" err="1"/>
              <a:t>Github</a:t>
            </a:r>
            <a:r>
              <a:rPr lang="en-US" sz="1600" dirty="0"/>
              <a:t> and many more.</a:t>
            </a:r>
          </a:p>
          <a:p>
            <a:r>
              <a:rPr lang="en-US" sz="1600" b="1" dirty="0"/>
              <a:t>4. What formats can Markdown file be converted to?</a:t>
            </a:r>
          </a:p>
          <a:p>
            <a:r>
              <a:rPr lang="en-US" sz="1600" dirty="0" err="1"/>
              <a:t>Convertable</a:t>
            </a:r>
            <a:r>
              <a:rPr lang="en-US" sz="1600" dirty="0"/>
              <a:t> to formats like PDF, HTML, docs etc.</a:t>
            </a:r>
          </a:p>
          <a:p>
            <a:r>
              <a:rPr lang="en-US" sz="1600" b="1" dirty="0"/>
              <a:t>5. How to define a header in markdown?</a:t>
            </a:r>
          </a:p>
          <a:p>
            <a:r>
              <a:rPr lang="en-US" sz="1600" dirty="0"/>
              <a:t>You should use “# Header1”.</a:t>
            </a:r>
          </a:p>
          <a:p>
            <a:r>
              <a:rPr lang="en-US" sz="1600" b="1" dirty="0"/>
              <a:t>6. What can be used as Markdown manual?</a:t>
            </a:r>
          </a:p>
          <a:p>
            <a:r>
              <a:rPr lang="en-US" sz="1600" dirty="0"/>
              <a:t>Full markdown documentation is open-source and can be found </a:t>
            </a:r>
            <a:r>
              <a:rPr lang="en-US" sz="1600" dirty="0" err="1"/>
              <a:t>throught</a:t>
            </a:r>
            <a:r>
              <a:rPr lang="en-US" sz="1600" dirty="0"/>
              <a:t> the web, for example sourceforge.net</a:t>
            </a:r>
          </a:p>
          <a:p>
            <a:r>
              <a:rPr lang="en-US" sz="1600" b="1" dirty="0"/>
              <a:t>7. Does markdown apply for WEB only?</a:t>
            </a:r>
          </a:p>
          <a:p>
            <a:r>
              <a:rPr lang="en-US" sz="1600" dirty="0"/>
              <a:t>HTML is wide-spread </a:t>
            </a:r>
            <a:r>
              <a:rPr lang="en-US" sz="1600" dirty="0" err="1"/>
              <a:t>powerfool</a:t>
            </a:r>
            <a:r>
              <a:rPr lang="en-US" sz="1600" dirty="0"/>
              <a:t> tool that can be used in many cases, for example, as decoration to text message in messengers.</a:t>
            </a:r>
          </a:p>
          <a:p>
            <a:r>
              <a:rPr lang="en-US" sz="1600" b="1" dirty="0"/>
              <a:t>8. What are line break best practices?</a:t>
            </a:r>
          </a:p>
          <a:p>
            <a:r>
              <a:rPr lang="en-US" sz="1600" dirty="0"/>
              <a:t>You can use two or more spaces (commonly referred to as “trailing whitespace”) for line breaks in nearly every Markdown application, but it’s controversial. It’s hard to see trailing whitespace in an editor, and many people accidentally or intentionally put two spaces after every sentence. For this reason, you may want to use something other than trailing whitespace for line breaks. Fortunately, there is another option supported by nearly every Markdown application: the &lt;</a:t>
            </a:r>
            <a:r>
              <a:rPr lang="en-US" sz="1600" dirty="0" err="1"/>
              <a:t>br</a:t>
            </a:r>
            <a:r>
              <a:rPr lang="en-US" sz="1600" dirty="0"/>
              <a:t>&gt; HTML tag.</a:t>
            </a:r>
          </a:p>
        </p:txBody>
      </p:sp>
    </p:spTree>
    <p:extLst>
      <p:ext uri="{BB962C8B-B14F-4D97-AF65-F5344CB8AC3E}">
        <p14:creationId xmlns:p14="http://schemas.microsoft.com/office/powerpoint/2010/main" val="337874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B9186-EED0-45A3-B1CC-E4B58FBD353C}"/>
              </a:ext>
            </a:extLst>
          </p:cNvPr>
          <p:cNvSpPr>
            <a:spLocks noGrp="1"/>
          </p:cNvSpPr>
          <p:nvPr>
            <p:ph type="title"/>
          </p:nvPr>
        </p:nvSpPr>
        <p:spPr>
          <a:xfrm>
            <a:off x="1030287" y="0"/>
            <a:ext cx="10131425" cy="588885"/>
          </a:xfrm>
        </p:spPr>
        <p:txBody>
          <a:bodyPr>
            <a:normAutofit fontScale="90000"/>
          </a:bodyPr>
          <a:lstStyle/>
          <a:p>
            <a:pPr algn="ctr"/>
            <a:r>
              <a:rPr lang="en-US" dirty="0"/>
              <a:t>SQL (H2)</a:t>
            </a:r>
          </a:p>
        </p:txBody>
      </p:sp>
      <p:sp>
        <p:nvSpPr>
          <p:cNvPr id="6" name="TextBox 5">
            <a:extLst>
              <a:ext uri="{FF2B5EF4-FFF2-40B4-BE49-F238E27FC236}">
                <a16:creationId xmlns:a16="http://schemas.microsoft.com/office/drawing/2014/main" id="{525D06B5-0F9E-420E-BB02-D34BFD56D6ED}"/>
              </a:ext>
            </a:extLst>
          </p:cNvPr>
          <p:cNvSpPr txBox="1"/>
          <p:nvPr/>
        </p:nvSpPr>
        <p:spPr>
          <a:xfrm>
            <a:off x="116888" y="482353"/>
            <a:ext cx="11833934" cy="6555641"/>
          </a:xfrm>
          <a:prstGeom prst="rect">
            <a:avLst/>
          </a:prstGeom>
          <a:noFill/>
        </p:spPr>
        <p:txBody>
          <a:bodyPr wrap="square" rtlCol="0">
            <a:spAutoFit/>
          </a:bodyPr>
          <a:lstStyle/>
          <a:p>
            <a:r>
              <a:rPr lang="en-US" sz="1500" b="1" dirty="0"/>
              <a:t>1. What is SQL?</a:t>
            </a:r>
          </a:p>
          <a:p>
            <a:r>
              <a:rPr lang="en-US" sz="1500" dirty="0"/>
              <a:t>Structured Query Language. SQL is used to communicate with a database. According to ANSI (American National Standards Institute), it is the standard language for relational database management systems. SQL statements are used to perform tasks such as update data on a database, or retrieve data from a database.</a:t>
            </a:r>
          </a:p>
          <a:p>
            <a:r>
              <a:rPr lang="en-US" sz="1500" b="1" dirty="0"/>
              <a:t>2. What is H2?</a:t>
            </a:r>
          </a:p>
          <a:p>
            <a:r>
              <a:rPr lang="en-US" sz="1500" dirty="0"/>
              <a:t>H2 is an open-source lightweight Java database. It can be embedded in Java applications or run in the client-server mode.</a:t>
            </a:r>
          </a:p>
          <a:p>
            <a:r>
              <a:rPr lang="en-US" sz="1500" b="1" dirty="0"/>
              <a:t>3. How To Connect To H2 Database During Development/testing Using Spring-boot?</a:t>
            </a:r>
          </a:p>
          <a:p>
            <a:r>
              <a:rPr lang="en-US" sz="1500" dirty="0"/>
              <a:t>Spring-boot offers a convenient way to hook up the H2 database. All we need to do is offer the dependency in pom.xml.</a:t>
            </a:r>
          </a:p>
          <a:p>
            <a:r>
              <a:rPr lang="en-US" sz="1500" b="1" dirty="0"/>
              <a:t>4. What is the name of the default H2 database configured by Spring Boot?</a:t>
            </a:r>
          </a:p>
          <a:p>
            <a:r>
              <a:rPr lang="en-US" sz="1500" dirty="0"/>
              <a:t>H2 database is an in-memory database configured by </a:t>
            </a:r>
            <a:r>
              <a:rPr lang="en-US" sz="1500" dirty="0" err="1"/>
              <a:t>SpringBoot</a:t>
            </a:r>
            <a:r>
              <a:rPr lang="en-US" sz="1500" dirty="0"/>
              <a:t>. The default name of the H2 database that is configured by spring boot is </a:t>
            </a:r>
            <a:r>
              <a:rPr lang="en-US" sz="1500" dirty="0" err="1"/>
              <a:t>testdb</a:t>
            </a:r>
            <a:r>
              <a:rPr lang="en-US" sz="1500" dirty="0"/>
              <a:t>.</a:t>
            </a:r>
          </a:p>
          <a:p>
            <a:r>
              <a:rPr lang="en-US" sz="1500" b="1" dirty="0"/>
              <a:t>5. What file is used to configure H2 in Spring Boot application?</a:t>
            </a:r>
          </a:p>
          <a:p>
            <a:r>
              <a:rPr lang="en-US" sz="1500" dirty="0"/>
              <a:t>By default, </a:t>
            </a:r>
            <a:r>
              <a:rPr lang="en-US" sz="1500" dirty="0" err="1"/>
              <a:t>application.properties</a:t>
            </a:r>
            <a:r>
              <a:rPr lang="en-US" sz="1500" dirty="0"/>
              <a:t> is used. There, for example, we can set H2 dialect.</a:t>
            </a:r>
          </a:p>
          <a:p>
            <a:r>
              <a:rPr lang="en-US" sz="1500" b="1" dirty="0"/>
              <a:t>6. What is RDBMS?</a:t>
            </a:r>
          </a:p>
          <a:p>
            <a:r>
              <a:rPr lang="en-US" sz="1500" dirty="0"/>
              <a:t>RDBMS stands for Relational Database Management System. RDBMS store the data into the collection of tables, which is related by common fields between the columns of the table. It also provides relational operators to manipulate the data stored into the tables.</a:t>
            </a:r>
          </a:p>
          <a:p>
            <a:r>
              <a:rPr lang="en-US" sz="1500" b="1" dirty="0"/>
              <a:t>7. What is a primary key?</a:t>
            </a:r>
          </a:p>
          <a:p>
            <a:r>
              <a:rPr lang="en-US" sz="1500" dirty="0"/>
              <a:t>A primary key is a combination of fields which uniquely specify a row. This is a special kind of unique key, and it has implicit NOT NULL constraint. It means, Primary key values cannot be NULL.</a:t>
            </a:r>
          </a:p>
          <a:p>
            <a:r>
              <a:rPr lang="en-US" sz="1500" b="1" dirty="0"/>
              <a:t>8. What is a foreign key?</a:t>
            </a:r>
          </a:p>
          <a:p>
            <a:r>
              <a:rPr lang="en-US" sz="1500" dirty="0"/>
              <a:t>A foreign key is one table which can be related to the primary key of another table. Relationship needs to be created between two tables by referencing foreign key with the primary key of another table.</a:t>
            </a:r>
          </a:p>
          <a:p>
            <a:r>
              <a:rPr lang="en-US" sz="1500" b="1" dirty="0"/>
              <a:t>9. What is a join?</a:t>
            </a:r>
          </a:p>
          <a:p>
            <a:r>
              <a:rPr lang="en-US" sz="1500" dirty="0"/>
              <a:t>This is a keyword used to query data from more tables based on the relationship between the fields of the tables. Keys play a major role when JOINs are used.</a:t>
            </a:r>
          </a:p>
          <a:p>
            <a:r>
              <a:rPr lang="en-US" sz="1500" b="1" dirty="0"/>
              <a:t>10. What is a Cursor?</a:t>
            </a:r>
          </a:p>
          <a:p>
            <a:r>
              <a:rPr lang="en-US" sz="1500" dirty="0"/>
              <a:t>A database Cursor is a control which enables traversal over the rows or records in the table. This can be viewed as a pointer to one row in a set of rows. Cursor is very much useful for traversing such as retrieval, addition and removal of database records.</a:t>
            </a:r>
          </a:p>
        </p:txBody>
      </p:sp>
    </p:spTree>
    <p:extLst>
      <p:ext uri="{BB962C8B-B14F-4D97-AF65-F5344CB8AC3E}">
        <p14:creationId xmlns:p14="http://schemas.microsoft.com/office/powerpoint/2010/main" val="2092555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565</TotalTime>
  <Words>3795</Words>
  <Application>Microsoft Office PowerPoint</Application>
  <PresentationFormat>Widescreen</PresentationFormat>
  <Paragraphs>212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PowerPoint Presentation</vt:lpstr>
      <vt:lpstr>JUnit</vt:lpstr>
      <vt:lpstr>Mockito</vt:lpstr>
      <vt:lpstr>Spring Boot</vt:lpstr>
      <vt:lpstr>Thymeleaf</vt:lpstr>
      <vt:lpstr>Bootstrap CSS</vt:lpstr>
      <vt:lpstr>HTML</vt:lpstr>
      <vt:lpstr>Markdown</vt:lpstr>
      <vt:lpstr>SQL (H2)</vt:lpstr>
      <vt:lpstr>Swagger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Uladzislau Maksimuk</dc:creator>
  <cp:lastModifiedBy>Uladzislau Maksimuk</cp:lastModifiedBy>
  <cp:revision>37</cp:revision>
  <dcterms:created xsi:type="dcterms:W3CDTF">2021-06-03T08:01:49Z</dcterms:created>
  <dcterms:modified xsi:type="dcterms:W3CDTF">2021-06-07T19:26:14Z</dcterms:modified>
</cp:coreProperties>
</file>