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71" r:id="rId5"/>
    <p:sldId id="258" r:id="rId6"/>
    <p:sldId id="259" r:id="rId7"/>
    <p:sldId id="261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09-Jun-21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09-Jun-21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DF64-4D2C-4828-B166-7C35451A4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Maksimukv</a:t>
            </a:r>
            <a:r>
              <a:rPr lang="en-US" dirty="0"/>
              <a:t>-football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40284-CD7C-4C65-AC2E-141A6DD8A3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EPAM Java CRUD project</a:t>
            </a:r>
          </a:p>
        </p:txBody>
      </p:sp>
    </p:spTree>
    <p:extLst>
      <p:ext uri="{BB962C8B-B14F-4D97-AF65-F5344CB8AC3E}">
        <p14:creationId xmlns:p14="http://schemas.microsoft.com/office/powerpoint/2010/main" val="587729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2A82E4-B0D3-4A16-AB23-4157CA06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82" y="0"/>
            <a:ext cx="9905998" cy="713132"/>
          </a:xfrm>
        </p:spPr>
        <p:txBody>
          <a:bodyPr/>
          <a:lstStyle/>
          <a:p>
            <a:pPr algn="ctr"/>
            <a:r>
              <a:rPr lang="en-US" dirty="0" err="1"/>
              <a:t>db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07247-49B9-4890-AD3E-5DB940002E89}"/>
              </a:ext>
            </a:extLst>
          </p:cNvPr>
          <p:cNvSpPr txBox="1"/>
          <p:nvPr/>
        </p:nvSpPr>
        <p:spPr>
          <a:xfrm>
            <a:off x="3203942" y="4704207"/>
            <a:ext cx="7950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SQL files.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38C56E-39BD-448F-8F21-3C20A0B06555}"/>
              </a:ext>
            </a:extLst>
          </p:cNvPr>
          <p:cNvSpPr txBox="1"/>
          <p:nvPr/>
        </p:nvSpPr>
        <p:spPr>
          <a:xfrm>
            <a:off x="3203943" y="723616"/>
            <a:ext cx="7950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Database configuration file. Sets up all needed dependencies, points scripts, creates beans.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2CCEFD-B678-431C-838F-DA756442E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07" y="995350"/>
            <a:ext cx="2686425" cy="260068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D9A750-F08A-45C1-B4C1-9BAC4CD2DE7C}"/>
              </a:ext>
            </a:extLst>
          </p:cNvPr>
          <p:cNvCxnSpPr/>
          <p:nvPr/>
        </p:nvCxnSpPr>
        <p:spPr>
          <a:xfrm>
            <a:off x="1344930" y="2204085"/>
            <a:ext cx="0" cy="17907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83A53D-F177-4A7A-8C65-EBC5519EEF23}"/>
              </a:ext>
            </a:extLst>
          </p:cNvPr>
          <p:cNvCxnSpPr>
            <a:cxnSpLocks/>
          </p:cNvCxnSpPr>
          <p:nvPr/>
        </p:nvCxnSpPr>
        <p:spPr>
          <a:xfrm>
            <a:off x="1156335" y="2678430"/>
            <a:ext cx="0" cy="42291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77E318D-84DB-4B86-872C-FC4B547DC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126" y="1138299"/>
            <a:ext cx="4569037" cy="34512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39C91E-80E8-4BD0-AA50-857F44A240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90"/>
          <a:stretch/>
        </p:blipFill>
        <p:spPr>
          <a:xfrm>
            <a:off x="3329126" y="5157440"/>
            <a:ext cx="8788893" cy="83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17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E76239-8A9D-400A-B032-3BEDF32E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82" y="0"/>
            <a:ext cx="9905998" cy="71313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DBEAF3-FEBE-4891-8DC6-F19D0001D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13" y="866775"/>
            <a:ext cx="11860373" cy="529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6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BBCD64-49A4-423D-AFB9-64652931A2C2}"/>
              </a:ext>
            </a:extLst>
          </p:cNvPr>
          <p:cNvSpPr txBox="1"/>
          <p:nvPr/>
        </p:nvSpPr>
        <p:spPr>
          <a:xfrm>
            <a:off x="1207363" y="142043"/>
            <a:ext cx="959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Used technologies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48165F-DF0C-4D38-86D0-9AA00D29A2FB}"/>
              </a:ext>
            </a:extLst>
          </p:cNvPr>
          <p:cNvSpPr txBox="1"/>
          <p:nvPr/>
        </p:nvSpPr>
        <p:spPr>
          <a:xfrm>
            <a:off x="1811046" y="1004655"/>
            <a:ext cx="26899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Tools</a:t>
            </a:r>
          </a:p>
          <a:p>
            <a:endParaRPr lang="en-US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IntelliJ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Apache 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Apache Tomcat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C27643-19A0-4AEC-89D9-551E3B2AD290}"/>
              </a:ext>
            </a:extLst>
          </p:cNvPr>
          <p:cNvSpPr txBox="1"/>
          <p:nvPr/>
        </p:nvSpPr>
        <p:spPr>
          <a:xfrm>
            <a:off x="7068106" y="1004655"/>
            <a:ext cx="268993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Language</a:t>
            </a:r>
          </a:p>
          <a:p>
            <a:endParaRPr lang="en-US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JUnit 4/5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Mockito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Thymeleaf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Swagger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SLF4J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6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C877-DBCA-4544-B2C4-52F8ECF2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82" y="0"/>
            <a:ext cx="9905998" cy="713132"/>
          </a:xfrm>
        </p:spPr>
        <p:txBody>
          <a:bodyPr/>
          <a:lstStyle/>
          <a:p>
            <a:pPr algn="ctr"/>
            <a:r>
              <a:rPr lang="en-US" dirty="0"/>
              <a:t>Project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BBC3F-2AA3-4CD2-AD66-0DC262B0C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82" y="713132"/>
            <a:ext cx="2968978" cy="5723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0A397F-18D9-4C6A-9B33-BCBAAE2C64DD}"/>
              </a:ext>
            </a:extLst>
          </p:cNvPr>
          <p:cNvSpPr txBox="1"/>
          <p:nvPr/>
        </p:nvSpPr>
        <p:spPr>
          <a:xfrm>
            <a:off x="4740675" y="1049163"/>
            <a:ext cx="6906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Data Access Object part. Implemented through </a:t>
            </a:r>
            <a:r>
              <a:rPr lang="en-US" sz="1600" dirty="0" err="1"/>
              <a:t>dao-api</a:t>
            </a:r>
            <a:r>
              <a:rPr lang="en-US" sz="1600" dirty="0"/>
              <a:t> module to provide unique universal interface for all DAO implementations regardless of what DB it is referred to.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9DC19-7CE0-47E9-AE19-F414ED9DCAA9}"/>
              </a:ext>
            </a:extLst>
          </p:cNvPr>
          <p:cNvSpPr txBox="1"/>
          <p:nvPr/>
        </p:nvSpPr>
        <p:spPr>
          <a:xfrm>
            <a:off x="4740674" y="1991676"/>
            <a:ext cx="6835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Database handle part, includes its creation/initialization SQL scripts and a configuration class that connects DB to Spring Boot application.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F348F1-7643-40DD-8F3A-7250E0EFF1D2}"/>
              </a:ext>
            </a:extLst>
          </p:cNvPr>
          <p:cNvSpPr txBox="1"/>
          <p:nvPr/>
        </p:nvSpPr>
        <p:spPr>
          <a:xfrm>
            <a:off x="4740674" y="2687967"/>
            <a:ext cx="6835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Model part. Contains several Java-classes that are used to describe instances, used in application.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38238-57E8-44AC-A041-049F48B4CA77}"/>
              </a:ext>
            </a:extLst>
          </p:cNvPr>
          <p:cNvSpPr txBox="1"/>
          <p:nvPr/>
        </p:nvSpPr>
        <p:spPr>
          <a:xfrm>
            <a:off x="4740674" y="3384258"/>
            <a:ext cx="6835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“Server” module handle part. Consists of configuration class that is used to start REST-application (this is where “void main” is placed) and REST-controllers.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22529-AA68-40E9-913A-C9E9E54580B5}"/>
              </a:ext>
            </a:extLst>
          </p:cNvPr>
          <p:cNvSpPr txBox="1"/>
          <p:nvPr/>
        </p:nvSpPr>
        <p:spPr>
          <a:xfrm>
            <a:off x="4740674" y="4326771"/>
            <a:ext cx="6835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Service modules part. Those modules are capable of coordinating web-app/rest-app modules and rest-app controllers/DAO modules interaction.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35DE0-2009-48FE-8B15-712EF3E865E3}"/>
              </a:ext>
            </a:extLst>
          </p:cNvPr>
          <p:cNvSpPr txBox="1"/>
          <p:nvPr/>
        </p:nvSpPr>
        <p:spPr>
          <a:xfrm>
            <a:off x="4740674" y="5023062"/>
            <a:ext cx="6835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“Client” module handle part. This module is responsible for deploying operations results through user-friendly UI. It refers directly to rest-app module to perform any kind of transactions, as it lacks business logics itself. As well as rest-app, this module contains configuration class.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BBE8A6E-DF27-40C4-8462-FB09F176713A}"/>
              </a:ext>
            </a:extLst>
          </p:cNvPr>
          <p:cNvCxnSpPr>
            <a:cxnSpLocks/>
          </p:cNvCxnSpPr>
          <p:nvPr/>
        </p:nvCxnSpPr>
        <p:spPr>
          <a:xfrm>
            <a:off x="1483360" y="1697840"/>
            <a:ext cx="0" cy="5272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B732F67-86EA-4F49-BB57-DD2472CEE07E}"/>
              </a:ext>
            </a:extLst>
          </p:cNvPr>
          <p:cNvCxnSpPr>
            <a:cxnSpLocks/>
          </p:cNvCxnSpPr>
          <p:nvPr/>
        </p:nvCxnSpPr>
        <p:spPr>
          <a:xfrm>
            <a:off x="1483360" y="2312851"/>
            <a:ext cx="0" cy="2636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7215245-32AA-491B-913C-C31DDD665E90}"/>
              </a:ext>
            </a:extLst>
          </p:cNvPr>
          <p:cNvCxnSpPr>
            <a:cxnSpLocks/>
          </p:cNvCxnSpPr>
          <p:nvPr/>
        </p:nvCxnSpPr>
        <p:spPr>
          <a:xfrm>
            <a:off x="1483360" y="2932611"/>
            <a:ext cx="0" cy="2636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D1A3CE2-242E-449C-B106-9726A81D49E5}"/>
              </a:ext>
            </a:extLst>
          </p:cNvPr>
          <p:cNvCxnSpPr>
            <a:cxnSpLocks/>
          </p:cNvCxnSpPr>
          <p:nvPr/>
        </p:nvCxnSpPr>
        <p:spPr>
          <a:xfrm>
            <a:off x="1483360" y="3252458"/>
            <a:ext cx="0" cy="2636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E5FF692-B922-41E3-B9DC-80BD6B2B3900}"/>
              </a:ext>
            </a:extLst>
          </p:cNvPr>
          <p:cNvCxnSpPr>
            <a:cxnSpLocks/>
          </p:cNvCxnSpPr>
          <p:nvPr/>
        </p:nvCxnSpPr>
        <p:spPr>
          <a:xfrm>
            <a:off x="1483360" y="3574721"/>
            <a:ext cx="0" cy="87535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4D93DD5-73F3-49CA-8EC8-33CF6BA44200}"/>
              </a:ext>
            </a:extLst>
          </p:cNvPr>
          <p:cNvCxnSpPr>
            <a:cxnSpLocks/>
          </p:cNvCxnSpPr>
          <p:nvPr/>
        </p:nvCxnSpPr>
        <p:spPr>
          <a:xfrm>
            <a:off x="1483360" y="4527538"/>
            <a:ext cx="0" cy="2636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39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C877-DBCA-4544-B2C4-52F8ECF2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82" y="0"/>
            <a:ext cx="9905998" cy="713132"/>
          </a:xfrm>
        </p:spPr>
        <p:txBody>
          <a:bodyPr/>
          <a:lstStyle/>
          <a:p>
            <a:pPr algn="ctr"/>
            <a:r>
              <a:rPr lang="en-US" dirty="0"/>
              <a:t>Project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23105-4FD0-4301-AA8D-49C021734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36" y="821574"/>
            <a:ext cx="9379527" cy="562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69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C877-DBCA-4544-B2C4-52F8ECF2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82" y="0"/>
            <a:ext cx="9905998" cy="713132"/>
          </a:xfrm>
        </p:spPr>
        <p:txBody>
          <a:bodyPr/>
          <a:lstStyle/>
          <a:p>
            <a:pPr algn="ctr"/>
            <a:r>
              <a:rPr lang="en-US" dirty="0"/>
              <a:t>WEB-app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A1883-CCC1-4B2B-9A1E-837C03E2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66" y="713131"/>
            <a:ext cx="3124349" cy="57181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A35F13-82FB-4AEB-8C93-392EF614F8E6}"/>
              </a:ext>
            </a:extLst>
          </p:cNvPr>
          <p:cNvSpPr txBox="1"/>
          <p:nvPr/>
        </p:nvSpPr>
        <p:spPr>
          <a:xfrm>
            <a:off x="3773282" y="601791"/>
            <a:ext cx="7950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Special configurational java-class, providing connection between web- and rest-app. There some beans are created to be used for receiving data through rest-services.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6F0796-BD50-4A24-8C18-DF3182D7E91A}"/>
              </a:ext>
            </a:extLst>
          </p:cNvPr>
          <p:cNvSpPr txBox="1"/>
          <p:nvPr/>
        </p:nvSpPr>
        <p:spPr>
          <a:xfrm>
            <a:off x="3773281" y="2222299"/>
            <a:ext cx="7950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Web-app entry point.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D4CCA5-B519-492B-854F-F731CF08F83A}"/>
              </a:ext>
            </a:extLst>
          </p:cNvPr>
          <p:cNvSpPr txBox="1"/>
          <p:nvPr/>
        </p:nvSpPr>
        <p:spPr>
          <a:xfrm>
            <a:off x="3773279" y="3370721"/>
            <a:ext cx="81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Front-end controllers. Those are used to define which services to trigger to get data and put this data to a model. The model will be used later to deploy information into UI by </a:t>
            </a:r>
            <a:r>
              <a:rPr lang="en-US" sz="1600" dirty="0" err="1"/>
              <a:t>Thymeleaf</a:t>
            </a:r>
            <a:r>
              <a:rPr lang="en-US" sz="1600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DA59E5-B764-48CB-A255-EE34FE1EBA89}"/>
              </a:ext>
            </a:extLst>
          </p:cNvPr>
          <p:cNvSpPr txBox="1"/>
          <p:nvPr/>
        </p:nvSpPr>
        <p:spPr>
          <a:xfrm>
            <a:off x="3773279" y="5266036"/>
            <a:ext cx="7950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Some front-end resources, such as CSS for HTML templates, static vector SVG images, JavaScript.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763E0A-99A1-4642-9A56-1DB9EA2E8122}"/>
              </a:ext>
            </a:extLst>
          </p:cNvPr>
          <p:cNvSpPr txBox="1"/>
          <p:nvPr/>
        </p:nvSpPr>
        <p:spPr>
          <a:xfrm>
            <a:off x="3773279" y="5914173"/>
            <a:ext cx="7950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HTML templates, used to </a:t>
            </a:r>
            <a:r>
              <a:rPr lang="en-US" sz="1600" dirty="0" err="1"/>
              <a:t>vusualise</a:t>
            </a:r>
            <a:r>
              <a:rPr lang="en-US" sz="1600" dirty="0"/>
              <a:t> received info. Data is taken from models and inserted directly into HTML components by </a:t>
            </a:r>
            <a:r>
              <a:rPr lang="en-US" sz="1600" dirty="0" err="1"/>
              <a:t>Thymeleaf</a:t>
            </a:r>
            <a:r>
              <a:rPr lang="en-US" sz="1600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34ED82-5711-476D-8863-D3F8B51478A0}"/>
              </a:ext>
            </a:extLst>
          </p:cNvPr>
          <p:cNvSpPr txBox="1"/>
          <p:nvPr/>
        </p:nvSpPr>
        <p:spPr>
          <a:xfrm>
            <a:off x="9986701" y="1397462"/>
            <a:ext cx="1377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An example of a bean.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435937-BEE5-4053-8C4D-CDC842D19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152" y="2543379"/>
            <a:ext cx="6545468" cy="78844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47804F1-41C8-44D5-88FB-CDF931B588E3}"/>
              </a:ext>
            </a:extLst>
          </p:cNvPr>
          <p:cNvSpPr txBox="1"/>
          <p:nvPr/>
        </p:nvSpPr>
        <p:spPr>
          <a:xfrm>
            <a:off x="10675620" y="2560853"/>
            <a:ext cx="1377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Application class with its main method.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10E61F2-A480-493D-A0C7-3AE055282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152" y="3987096"/>
            <a:ext cx="4407460" cy="11421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F2BC09D-2AAD-45C4-BB87-B103AA43D414}"/>
              </a:ext>
            </a:extLst>
          </p:cNvPr>
          <p:cNvSpPr txBox="1"/>
          <p:nvPr/>
        </p:nvSpPr>
        <p:spPr>
          <a:xfrm>
            <a:off x="8641080" y="4282337"/>
            <a:ext cx="1377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An example of a controller.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0642CEF-3AAB-4F89-98FA-D6BA2EA759A2}"/>
              </a:ext>
            </a:extLst>
          </p:cNvPr>
          <p:cNvCxnSpPr>
            <a:cxnSpLocks/>
          </p:cNvCxnSpPr>
          <p:nvPr/>
        </p:nvCxnSpPr>
        <p:spPr>
          <a:xfrm>
            <a:off x="1750060" y="2007870"/>
            <a:ext cx="0" cy="13716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229B67-9948-4BDF-BAE0-8D7A854C2E2F}"/>
              </a:ext>
            </a:extLst>
          </p:cNvPr>
          <p:cNvCxnSpPr>
            <a:cxnSpLocks/>
          </p:cNvCxnSpPr>
          <p:nvPr/>
        </p:nvCxnSpPr>
        <p:spPr>
          <a:xfrm>
            <a:off x="1582420" y="2222299"/>
            <a:ext cx="0" cy="13609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A7D576F-8FE2-4602-8F5D-1C6AD9FA0C65}"/>
              </a:ext>
            </a:extLst>
          </p:cNvPr>
          <p:cNvCxnSpPr>
            <a:cxnSpLocks/>
          </p:cNvCxnSpPr>
          <p:nvPr/>
        </p:nvCxnSpPr>
        <p:spPr>
          <a:xfrm>
            <a:off x="1582420" y="2424762"/>
            <a:ext cx="0" cy="7642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D9C535-6015-4C61-86B2-C3C56ACE3F3B}"/>
              </a:ext>
            </a:extLst>
          </p:cNvPr>
          <p:cNvCxnSpPr>
            <a:cxnSpLocks/>
          </p:cNvCxnSpPr>
          <p:nvPr/>
        </p:nvCxnSpPr>
        <p:spPr>
          <a:xfrm>
            <a:off x="1410970" y="3704922"/>
            <a:ext cx="0" cy="52036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CB3A65-06F5-4F65-8DF0-E50E830CDE0A}"/>
              </a:ext>
            </a:extLst>
          </p:cNvPr>
          <p:cNvCxnSpPr>
            <a:cxnSpLocks/>
          </p:cNvCxnSpPr>
          <p:nvPr/>
        </p:nvCxnSpPr>
        <p:spPr>
          <a:xfrm>
            <a:off x="1579880" y="4545373"/>
            <a:ext cx="2540" cy="98674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0F756C3B-B57F-473D-9C87-39A3E6887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152" y="1167290"/>
            <a:ext cx="5795082" cy="107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C877-DBCA-4544-B2C4-52F8ECF2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82" y="0"/>
            <a:ext cx="9905998" cy="713132"/>
          </a:xfrm>
        </p:spPr>
        <p:txBody>
          <a:bodyPr/>
          <a:lstStyle/>
          <a:p>
            <a:pPr algn="ctr"/>
            <a:r>
              <a:rPr lang="en-US" dirty="0"/>
              <a:t>WEB-app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65599-43DF-4B96-9FB5-9D2832F48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49" y="713132"/>
            <a:ext cx="4464326" cy="5893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F8A1F1-6DF8-4B1B-A7E0-70F5763DB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039" y="713132"/>
            <a:ext cx="4475714" cy="589359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4C028E6-B844-45EC-AFA8-39455C10EC15}"/>
              </a:ext>
            </a:extLst>
          </p:cNvPr>
          <p:cNvSpPr/>
          <p:nvPr/>
        </p:nvSpPr>
        <p:spPr>
          <a:xfrm>
            <a:off x="4244340" y="1470660"/>
            <a:ext cx="674370" cy="243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24EA4-2EEF-431F-A36D-E52F67E39BBA}"/>
              </a:ext>
            </a:extLst>
          </p:cNvPr>
          <p:cNvCxnSpPr>
            <a:stCxn id="10" idx="6"/>
          </p:cNvCxnSpPr>
          <p:nvPr/>
        </p:nvCxnSpPr>
        <p:spPr>
          <a:xfrm>
            <a:off x="4918710" y="1592580"/>
            <a:ext cx="2280329" cy="5410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CCD8BE8-5A5E-41C2-BD3C-EC07A8FCAC41}"/>
              </a:ext>
            </a:extLst>
          </p:cNvPr>
          <p:cNvSpPr/>
          <p:nvPr/>
        </p:nvSpPr>
        <p:spPr>
          <a:xfrm>
            <a:off x="7444740" y="1158240"/>
            <a:ext cx="1607820" cy="3124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712FD0-2529-4ED6-A46A-6803FC091D0A}"/>
              </a:ext>
            </a:extLst>
          </p:cNvPr>
          <p:cNvCxnSpPr>
            <a:cxnSpLocks/>
          </p:cNvCxnSpPr>
          <p:nvPr/>
        </p:nvCxnSpPr>
        <p:spPr>
          <a:xfrm flipH="1" flipV="1">
            <a:off x="6842760" y="1082040"/>
            <a:ext cx="601980" cy="2209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58DF16-07D4-416C-AC8F-D8B94D8E0149}"/>
              </a:ext>
            </a:extLst>
          </p:cNvPr>
          <p:cNvSpPr txBox="1"/>
          <p:nvPr/>
        </p:nvSpPr>
        <p:spPr>
          <a:xfrm>
            <a:off x="5741736" y="804385"/>
            <a:ext cx="1165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Navigation bar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4706477-80C0-4100-BD41-87E067E13236}"/>
              </a:ext>
            </a:extLst>
          </p:cNvPr>
          <p:cNvSpPr/>
          <p:nvPr/>
        </p:nvSpPr>
        <p:spPr>
          <a:xfrm>
            <a:off x="11104245" y="4297680"/>
            <a:ext cx="459106" cy="344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CB5E32-6720-4C10-8F30-A662A1E2C9BD}"/>
              </a:ext>
            </a:extLst>
          </p:cNvPr>
          <p:cNvCxnSpPr>
            <a:stCxn id="25" idx="4"/>
          </p:cNvCxnSpPr>
          <p:nvPr/>
        </p:nvCxnSpPr>
        <p:spPr>
          <a:xfrm flipH="1">
            <a:off x="11047095" y="4642485"/>
            <a:ext cx="286703" cy="3752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0DDAD8A-26C1-4504-9F8D-A7FCFF2782EF}"/>
              </a:ext>
            </a:extLst>
          </p:cNvPr>
          <p:cNvSpPr txBox="1"/>
          <p:nvPr/>
        </p:nvSpPr>
        <p:spPr>
          <a:xfrm>
            <a:off x="10034017" y="5017770"/>
            <a:ext cx="1529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Submit form and send new/updated data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437A6F-9EB4-4CD9-A5E3-D6DA3650DA50}"/>
              </a:ext>
            </a:extLst>
          </p:cNvPr>
          <p:cNvSpPr/>
          <p:nvPr/>
        </p:nvSpPr>
        <p:spPr>
          <a:xfrm>
            <a:off x="7381875" y="1470660"/>
            <a:ext cx="809625" cy="243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A6F8AD1-F5D2-4BB5-BF74-68F38DB7ED3E}"/>
              </a:ext>
            </a:extLst>
          </p:cNvPr>
          <p:cNvCxnSpPr/>
          <p:nvPr/>
        </p:nvCxnSpPr>
        <p:spPr>
          <a:xfrm flipH="1" flipV="1">
            <a:off x="6583680" y="1507864"/>
            <a:ext cx="798195" cy="847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EF6AFF-D498-4E78-9349-57FC7FCBC91B}"/>
              </a:ext>
            </a:extLst>
          </p:cNvPr>
          <p:cNvSpPr txBox="1"/>
          <p:nvPr/>
        </p:nvSpPr>
        <p:spPr>
          <a:xfrm>
            <a:off x="5590244" y="1239827"/>
            <a:ext cx="962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form unique name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DC31FAC-799A-485F-9860-FB7463A8C0EE}"/>
              </a:ext>
            </a:extLst>
          </p:cNvPr>
          <p:cNvSpPr/>
          <p:nvPr/>
        </p:nvSpPr>
        <p:spPr>
          <a:xfrm>
            <a:off x="4278630" y="2311400"/>
            <a:ext cx="28067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62E24F8-7B9F-479E-B409-86FC8491C88F}"/>
              </a:ext>
            </a:extLst>
          </p:cNvPr>
          <p:cNvCxnSpPr>
            <a:cxnSpLocks/>
          </p:cNvCxnSpPr>
          <p:nvPr/>
        </p:nvCxnSpPr>
        <p:spPr>
          <a:xfrm flipV="1">
            <a:off x="4551396" y="2296795"/>
            <a:ext cx="810260" cy="654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67E8E85-E9F8-46A9-9F54-695DCD137961}"/>
              </a:ext>
            </a:extLst>
          </p:cNvPr>
          <p:cNvSpPr txBox="1"/>
          <p:nvPr/>
        </p:nvSpPr>
        <p:spPr>
          <a:xfrm>
            <a:off x="5361656" y="2037080"/>
            <a:ext cx="148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Triggers edit form, just like “Add player”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B48F0CD-3B97-42FC-83F8-F816554D7605}"/>
              </a:ext>
            </a:extLst>
          </p:cNvPr>
          <p:cNvSpPr/>
          <p:nvPr/>
        </p:nvSpPr>
        <p:spPr>
          <a:xfrm>
            <a:off x="4536156" y="2776855"/>
            <a:ext cx="325404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798D7C-03C3-4FBD-830A-A290EA133014}"/>
              </a:ext>
            </a:extLst>
          </p:cNvPr>
          <p:cNvCxnSpPr>
            <a:stCxn id="48" idx="6"/>
          </p:cNvCxnSpPr>
          <p:nvPr/>
        </p:nvCxnSpPr>
        <p:spPr>
          <a:xfrm>
            <a:off x="4861560" y="2868295"/>
            <a:ext cx="594360" cy="1995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B4FE8C4-9ADB-45FD-B485-94D3A6469D9D}"/>
              </a:ext>
            </a:extLst>
          </p:cNvPr>
          <p:cNvSpPr txBox="1"/>
          <p:nvPr/>
        </p:nvSpPr>
        <p:spPr>
          <a:xfrm>
            <a:off x="5436870" y="277685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Calls deletion confirmation dialogue</a:t>
            </a:r>
          </a:p>
        </p:txBody>
      </p:sp>
    </p:spTree>
    <p:extLst>
      <p:ext uri="{BB962C8B-B14F-4D97-AF65-F5344CB8AC3E}">
        <p14:creationId xmlns:p14="http://schemas.microsoft.com/office/powerpoint/2010/main" val="229375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AA702C-A360-49BD-85A5-4BC44B5E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82" y="0"/>
            <a:ext cx="9905998" cy="713132"/>
          </a:xfrm>
        </p:spPr>
        <p:txBody>
          <a:bodyPr/>
          <a:lstStyle/>
          <a:p>
            <a:pPr algn="ctr"/>
            <a:r>
              <a:rPr lang="en-US" dirty="0"/>
              <a:t>Rest-app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DCB196-D772-42C4-A745-4AD9736CE9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3"/>
          <a:stretch/>
        </p:blipFill>
        <p:spPr>
          <a:xfrm>
            <a:off x="191162" y="1138811"/>
            <a:ext cx="2818771" cy="41017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03964D-38FE-40A7-891E-1616EE6D1957}"/>
              </a:ext>
            </a:extLst>
          </p:cNvPr>
          <p:cNvSpPr txBox="1"/>
          <p:nvPr/>
        </p:nvSpPr>
        <p:spPr>
          <a:xfrm>
            <a:off x="3150677" y="1050484"/>
            <a:ext cx="7950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Swagger configuration class. Sets up swagger dependencies.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625945-C025-4910-8377-6100BB6279AE}"/>
              </a:ext>
            </a:extLst>
          </p:cNvPr>
          <p:cNvSpPr txBox="1"/>
          <p:nvPr/>
        </p:nvSpPr>
        <p:spPr>
          <a:xfrm>
            <a:off x="3150674" y="2050031"/>
            <a:ext cx="7950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Rest-app entry point.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1B5CC-F4C7-419D-81D2-0C9C8246949E}"/>
              </a:ext>
            </a:extLst>
          </p:cNvPr>
          <p:cNvSpPr txBox="1"/>
          <p:nvPr/>
        </p:nvSpPr>
        <p:spPr>
          <a:xfrm>
            <a:off x="3150674" y="3702518"/>
            <a:ext cx="81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Back-end controllers. Just like web-app ones, those are used to define which services to trigger to get/send data. Response entities are deployed on defined mapping.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FA3392-BD9D-46DB-B62E-10B2D60CA41C}"/>
              </a:ext>
            </a:extLst>
          </p:cNvPr>
          <p:cNvSpPr txBox="1"/>
          <p:nvPr/>
        </p:nvSpPr>
        <p:spPr>
          <a:xfrm>
            <a:off x="3150674" y="5597833"/>
            <a:ext cx="7950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Property file with REST-server configuration (server port).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308D0-8E5E-481F-ADAD-0CF771842802}"/>
              </a:ext>
            </a:extLst>
          </p:cNvPr>
          <p:cNvSpPr txBox="1"/>
          <p:nvPr/>
        </p:nvSpPr>
        <p:spPr>
          <a:xfrm>
            <a:off x="3150674" y="1430947"/>
            <a:ext cx="7950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Exception handlers. Triggered when a controller meets an exceptional situation in sending/receiving data.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29369D-641C-4415-9E59-96169B64B666}"/>
              </a:ext>
            </a:extLst>
          </p:cNvPr>
          <p:cNvSpPr txBox="1"/>
          <p:nvPr/>
        </p:nvSpPr>
        <p:spPr>
          <a:xfrm>
            <a:off x="10728975" y="2515257"/>
            <a:ext cx="1377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400" dirty="0" err="1">
                <a:solidFill>
                  <a:schemeClr val="tx1">
                    <a:lumMod val="95000"/>
                  </a:schemeClr>
                </a:solidFill>
              </a:rPr>
              <a:t>ApplicationRest</a:t>
            </a: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 class with its main method.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A8A26F-BA29-4D3C-AB21-2CD2208E337B}"/>
              </a:ext>
            </a:extLst>
          </p:cNvPr>
          <p:cNvSpPr txBox="1"/>
          <p:nvPr/>
        </p:nvSpPr>
        <p:spPr>
          <a:xfrm>
            <a:off x="10814162" y="4708072"/>
            <a:ext cx="1377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An example of a controller.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87F1C0C-593A-4069-AC4C-411646083A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503" b="44634"/>
          <a:stretch/>
        </p:blipFill>
        <p:spPr>
          <a:xfrm>
            <a:off x="3507547" y="2371956"/>
            <a:ext cx="7221428" cy="10086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FB608EA-AE15-4C1E-9440-D808A7ED9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547" y="4289223"/>
            <a:ext cx="7306615" cy="122268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A56AA6-7549-4295-87BF-220221D0A293}"/>
              </a:ext>
            </a:extLst>
          </p:cNvPr>
          <p:cNvCxnSpPr>
            <a:cxnSpLocks/>
          </p:cNvCxnSpPr>
          <p:nvPr/>
        </p:nvCxnSpPr>
        <p:spPr>
          <a:xfrm>
            <a:off x="1249680" y="2388585"/>
            <a:ext cx="0" cy="14887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046FC9-5ADD-4B84-867B-E9DA42110791}"/>
              </a:ext>
            </a:extLst>
          </p:cNvPr>
          <p:cNvCxnSpPr>
            <a:cxnSpLocks/>
          </p:cNvCxnSpPr>
          <p:nvPr/>
        </p:nvCxnSpPr>
        <p:spPr>
          <a:xfrm>
            <a:off x="1239520" y="2810225"/>
            <a:ext cx="0" cy="53241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902F65-01AE-4DE6-8746-636128601E39}"/>
              </a:ext>
            </a:extLst>
          </p:cNvPr>
          <p:cNvCxnSpPr>
            <a:cxnSpLocks/>
          </p:cNvCxnSpPr>
          <p:nvPr/>
        </p:nvCxnSpPr>
        <p:spPr>
          <a:xfrm>
            <a:off x="1062355" y="3409950"/>
            <a:ext cx="0" cy="14887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434717-3643-499D-A7F1-DCF41F4426F9}"/>
              </a:ext>
            </a:extLst>
          </p:cNvPr>
          <p:cNvCxnSpPr>
            <a:cxnSpLocks/>
          </p:cNvCxnSpPr>
          <p:nvPr/>
        </p:nvCxnSpPr>
        <p:spPr>
          <a:xfrm>
            <a:off x="1062355" y="3609975"/>
            <a:ext cx="0" cy="5638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BDCEB1-F185-4CBE-B636-A0A07D07B4D0}"/>
              </a:ext>
            </a:extLst>
          </p:cNvPr>
          <p:cNvCxnSpPr>
            <a:cxnSpLocks/>
          </p:cNvCxnSpPr>
          <p:nvPr/>
        </p:nvCxnSpPr>
        <p:spPr>
          <a:xfrm>
            <a:off x="881380" y="4440555"/>
            <a:ext cx="0" cy="14887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98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AA702C-A360-49BD-85A5-4BC44B5E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82" y="0"/>
            <a:ext cx="9905998" cy="713132"/>
          </a:xfrm>
        </p:spPr>
        <p:txBody>
          <a:bodyPr/>
          <a:lstStyle/>
          <a:p>
            <a:pPr algn="ctr"/>
            <a:r>
              <a:rPr lang="en-US" dirty="0"/>
              <a:t>Rest-app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25AAB-C443-475D-B88B-449DDAC895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672"/>
          <a:stretch/>
        </p:blipFill>
        <p:spPr>
          <a:xfrm>
            <a:off x="1658644" y="918079"/>
            <a:ext cx="8189981" cy="502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43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22E7C94-B083-4774-940D-D2FF918C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82" y="0"/>
            <a:ext cx="9905998" cy="713132"/>
          </a:xfrm>
        </p:spPr>
        <p:txBody>
          <a:bodyPr/>
          <a:lstStyle/>
          <a:p>
            <a:pPr algn="ctr"/>
            <a:r>
              <a:rPr lang="en-US" dirty="0"/>
              <a:t>DAO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EFABD1-0753-4ADF-ABD4-88DFB9D72A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4"/>
          <a:stretch/>
        </p:blipFill>
        <p:spPr>
          <a:xfrm>
            <a:off x="399496" y="713132"/>
            <a:ext cx="2489939" cy="2949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8DD7FB-5C37-478C-934E-1E86281AC1F0}"/>
              </a:ext>
            </a:extLst>
          </p:cNvPr>
          <p:cNvSpPr txBox="1"/>
          <p:nvPr/>
        </p:nvSpPr>
        <p:spPr>
          <a:xfrm>
            <a:off x="3150677" y="1050484"/>
            <a:ext cx="7950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 set of DAO classes that implement </a:t>
            </a:r>
            <a:r>
              <a:rPr lang="en-US" sz="1600" dirty="0" err="1"/>
              <a:t>dao-api</a:t>
            </a:r>
            <a:r>
              <a:rPr lang="en-US" sz="1600" dirty="0"/>
              <a:t> module. They are responsible for database and project connection.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6748C-5B62-4641-88EB-4E2781D2FD5F}"/>
              </a:ext>
            </a:extLst>
          </p:cNvPr>
          <p:cNvSpPr txBox="1"/>
          <p:nvPr/>
        </p:nvSpPr>
        <p:spPr>
          <a:xfrm>
            <a:off x="3053023" y="5468962"/>
            <a:ext cx="7950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Logger file.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B5F1AB-5E7A-4774-9FAD-7A0A6F7A99A1}"/>
              </a:ext>
            </a:extLst>
          </p:cNvPr>
          <p:cNvSpPr txBox="1"/>
          <p:nvPr/>
        </p:nvSpPr>
        <p:spPr>
          <a:xfrm>
            <a:off x="3053023" y="4999180"/>
            <a:ext cx="7950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Property file in which all SQL scripts are written.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7B187A-72A0-42D6-945A-1A3953C7C9FA}"/>
              </a:ext>
            </a:extLst>
          </p:cNvPr>
          <p:cNvSpPr txBox="1"/>
          <p:nvPr/>
        </p:nvSpPr>
        <p:spPr>
          <a:xfrm>
            <a:off x="10090438" y="2767280"/>
            <a:ext cx="1826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An example of DAO function.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DF614F4-FFC4-4C20-81D2-04F04F55D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279" y="1689543"/>
            <a:ext cx="6571611" cy="297509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478A4D-9922-45DF-B032-93A5B2BC2C8C}"/>
              </a:ext>
            </a:extLst>
          </p:cNvPr>
          <p:cNvCxnSpPr/>
          <p:nvPr/>
        </p:nvCxnSpPr>
        <p:spPr>
          <a:xfrm>
            <a:off x="1331020" y="1793289"/>
            <a:ext cx="0" cy="55041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D1AB0B-8EFE-40F0-9153-DDFF1C313DF8}"/>
              </a:ext>
            </a:extLst>
          </p:cNvPr>
          <p:cNvCxnSpPr>
            <a:cxnSpLocks/>
          </p:cNvCxnSpPr>
          <p:nvPr/>
        </p:nvCxnSpPr>
        <p:spPr>
          <a:xfrm>
            <a:off x="1137980" y="2626672"/>
            <a:ext cx="0" cy="1774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6AA05C-9B57-441D-99F5-1D4FF55C237C}"/>
              </a:ext>
            </a:extLst>
          </p:cNvPr>
          <p:cNvCxnSpPr>
            <a:cxnSpLocks/>
          </p:cNvCxnSpPr>
          <p:nvPr/>
        </p:nvCxnSpPr>
        <p:spPr>
          <a:xfrm>
            <a:off x="1137980" y="2851402"/>
            <a:ext cx="0" cy="177488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899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490</TotalTime>
  <Words>505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Maksimukv-football</vt:lpstr>
      <vt:lpstr>PowerPoint Presentation</vt:lpstr>
      <vt:lpstr>Project structure</vt:lpstr>
      <vt:lpstr>Project architecture</vt:lpstr>
      <vt:lpstr>WEB-app</vt:lpstr>
      <vt:lpstr>WEB-app</vt:lpstr>
      <vt:lpstr>Rest-app</vt:lpstr>
      <vt:lpstr>Rest-app</vt:lpstr>
      <vt:lpstr>DAO</vt:lpstr>
      <vt:lpstr>db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Maksimukv-football</dc:title>
  <dc:creator>Uladzislau Maksimuk</dc:creator>
  <cp:lastModifiedBy>Uladzislau Maksimuk</cp:lastModifiedBy>
  <cp:revision>40</cp:revision>
  <dcterms:created xsi:type="dcterms:W3CDTF">2021-06-02T07:17:37Z</dcterms:created>
  <dcterms:modified xsi:type="dcterms:W3CDTF">2021-06-09T08:36:23Z</dcterms:modified>
</cp:coreProperties>
</file>