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9D8A75-C519-4404-B00D-222C42DD1148}">
  <a:tblStyle styleId="{1D9D8A75-C519-4404-B00D-222C42DD11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e989413c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e989413c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e989413c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e989413c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e989413ce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e989413ce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989413ce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e989413ce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e989413ce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e989413ce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bc3f18f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bc3f18f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ee2812f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ee2812f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bc3f18f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bc3f18f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Music </a:t>
            </a:r>
            <a:r>
              <a:rPr lang="ru"/>
              <a:t>notebook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Goals of the project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3222875"/>
            <a:ext cx="7688700" cy="15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Should be built in 2 jar files: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Web-app provides 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Rest-app provides API for database access </a:t>
            </a:r>
            <a:r>
              <a:rPr lang="ru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Root </a:t>
            </a:r>
            <a:r>
              <a:rPr lang="ru"/>
              <a:t>framework</a:t>
            </a:r>
            <a:r>
              <a:rPr lang="ru"/>
              <a:t> is Spring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564150" y="2087950"/>
            <a:ext cx="1215000" cy="6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Web-app</a:t>
            </a:r>
            <a:endParaRPr/>
          </a:p>
        </p:txBody>
      </p:sp>
      <p:cxnSp>
        <p:nvCxnSpPr>
          <p:cNvPr id="95" name="Google Shape;95;p14"/>
          <p:cNvCxnSpPr/>
          <p:nvPr/>
        </p:nvCxnSpPr>
        <p:spPr>
          <a:xfrm>
            <a:off x="2786375" y="2408050"/>
            <a:ext cx="902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4"/>
          <p:cNvSpPr/>
          <p:nvPr/>
        </p:nvSpPr>
        <p:spPr>
          <a:xfrm>
            <a:off x="3681200" y="2037025"/>
            <a:ext cx="1215000" cy="68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Rest-app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5899950" y="1866025"/>
            <a:ext cx="1098600" cy="1040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Database</a:t>
            </a:r>
            <a:endParaRPr/>
          </a:p>
        </p:txBody>
      </p:sp>
      <p:cxnSp>
        <p:nvCxnSpPr>
          <p:cNvPr id="98" name="Google Shape;98;p14"/>
          <p:cNvCxnSpPr>
            <a:stCxn id="96" idx="3"/>
            <a:endCxn id="97" idx="2"/>
          </p:cNvCxnSpPr>
          <p:nvPr/>
        </p:nvCxnSpPr>
        <p:spPr>
          <a:xfrm>
            <a:off x="4896200" y="2379025"/>
            <a:ext cx="1003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Project theme 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Music Notebook is an application for recording descriptions of your favorite songs and making playlists from them.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Music notebook must provide: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CRUD for songs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CRUD for playlists</a:t>
            </a:r>
            <a:r>
              <a:rPr lang="ru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Sort songs by playlists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Filter songs by release date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Database </a:t>
            </a:r>
            <a:r>
              <a:rPr lang="ru"/>
              <a:t>structure </a:t>
            </a:r>
            <a:endParaRPr/>
          </a:p>
        </p:txBody>
      </p:sp>
      <p:graphicFrame>
        <p:nvGraphicFramePr>
          <p:cNvPr id="110" name="Google Shape;110;p16"/>
          <p:cNvGraphicFramePr/>
          <p:nvPr/>
        </p:nvGraphicFramePr>
        <p:xfrm>
          <a:off x="988875" y="229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{1D9D8A75-C519-4404-B00D-222C42DD1148}</a:tableStyleId>
              </a:tblPr>
              <a:tblGrid>
                <a:gridCol w="169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playlists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playlist_Id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Title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Google Shape;111;p16"/>
          <p:cNvGraphicFramePr/>
          <p:nvPr/>
        </p:nvGraphicFramePr>
        <p:xfrm>
          <a:off x="3724325" y="2298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{1D9D8A75-C519-4404-B00D-222C42DD1148}</a:tableStyleId>
              </a:tblPr>
              <a:tblGrid>
                <a:gridCol w="1779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playlists_songs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playlist_id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song_id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Google Shape;112;p16"/>
          <p:cNvGraphicFramePr/>
          <p:nvPr/>
        </p:nvGraphicFramePr>
        <p:xfrm>
          <a:off x="6408825" y="229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{1D9D8A75-C519-4404-B00D-222C42DD1148}</a:tableStyleId>
              </a:tblPr>
              <a:tblGrid>
                <a:gridCol w="164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songs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song_id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singer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title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album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release_date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cxnSp>
        <p:nvCxnSpPr>
          <p:cNvPr id="113" name="Google Shape;113;p16"/>
          <p:cNvCxnSpPr/>
          <p:nvPr/>
        </p:nvCxnSpPr>
        <p:spPr>
          <a:xfrm rot="10800000">
            <a:off x="2684525" y="2902775"/>
            <a:ext cx="104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6"/>
          <p:cNvCxnSpPr/>
          <p:nvPr/>
        </p:nvCxnSpPr>
        <p:spPr>
          <a:xfrm flipH="1" rot="10800000">
            <a:off x="5514525" y="2917250"/>
            <a:ext cx="909300" cy="37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5" name="Google Shape;115;p16"/>
          <p:cNvSpPr txBox="1"/>
          <p:nvPr/>
        </p:nvSpPr>
        <p:spPr>
          <a:xfrm>
            <a:off x="2047925" y="4030400"/>
            <a:ext cx="23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Many-to-many relationship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Project structure 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27650" y="1964275"/>
            <a:ext cx="7688700" cy="28008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2142400" y="2101888"/>
            <a:ext cx="1004100" cy="385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Web-app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565525" y="2087350"/>
            <a:ext cx="1004100" cy="414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Rest-app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2502625" y="3797600"/>
            <a:ext cx="2619000" cy="34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service-api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572000" y="4415875"/>
            <a:ext cx="836700" cy="349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3C47D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630925" y="3804875"/>
            <a:ext cx="1004100" cy="34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dao-api</a:t>
            </a:r>
            <a:endParaRPr/>
          </a:p>
        </p:txBody>
      </p:sp>
      <p:cxnSp>
        <p:nvCxnSpPr>
          <p:cNvPr id="127" name="Google Shape;127;p17"/>
          <p:cNvCxnSpPr>
            <a:stCxn id="125" idx="0"/>
            <a:endCxn id="126" idx="2"/>
          </p:cNvCxnSpPr>
          <p:nvPr/>
        </p:nvCxnSpPr>
        <p:spPr>
          <a:xfrm rot="-5400000">
            <a:off x="5430750" y="3713575"/>
            <a:ext cx="261900" cy="11427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8" name="Google Shape;128;p17"/>
          <p:cNvSpPr/>
          <p:nvPr/>
        </p:nvSpPr>
        <p:spPr>
          <a:xfrm>
            <a:off x="6831325" y="4415875"/>
            <a:ext cx="836700" cy="349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test-db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5636325" y="3302863"/>
            <a:ext cx="2044500" cy="349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dao-jdbc</a:t>
            </a:r>
            <a:endParaRPr/>
          </a:p>
        </p:txBody>
      </p:sp>
      <p:cxnSp>
        <p:nvCxnSpPr>
          <p:cNvPr id="130" name="Google Shape;130;p17"/>
          <p:cNvCxnSpPr>
            <a:stCxn id="128" idx="0"/>
          </p:cNvCxnSpPr>
          <p:nvPr/>
        </p:nvCxnSpPr>
        <p:spPr>
          <a:xfrm rot="10800000">
            <a:off x="7238875" y="3659275"/>
            <a:ext cx="1080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7"/>
          <p:cNvSpPr/>
          <p:nvPr/>
        </p:nvSpPr>
        <p:spPr>
          <a:xfrm>
            <a:off x="4466925" y="2735450"/>
            <a:ext cx="3201300" cy="414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service-dao</a:t>
            </a:r>
            <a:endParaRPr/>
          </a:p>
        </p:txBody>
      </p:sp>
      <p:cxnSp>
        <p:nvCxnSpPr>
          <p:cNvPr id="132" name="Google Shape;132;p17"/>
          <p:cNvCxnSpPr/>
          <p:nvPr/>
        </p:nvCxnSpPr>
        <p:spPr>
          <a:xfrm rot="10800000">
            <a:off x="4830675" y="3164675"/>
            <a:ext cx="0" cy="6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>
            <a:stCxn id="131" idx="0"/>
            <a:endCxn id="123" idx="2"/>
          </p:cNvCxnSpPr>
          <p:nvPr/>
        </p:nvCxnSpPr>
        <p:spPr>
          <a:xfrm rot="10800000">
            <a:off x="6067575" y="2502050"/>
            <a:ext cx="0" cy="2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7"/>
          <p:cNvSpPr/>
          <p:nvPr/>
        </p:nvSpPr>
        <p:spPr>
          <a:xfrm>
            <a:off x="1258600" y="2735450"/>
            <a:ext cx="2771700" cy="414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service-rest</a:t>
            </a:r>
            <a:endParaRPr/>
          </a:p>
        </p:txBody>
      </p:sp>
      <p:cxnSp>
        <p:nvCxnSpPr>
          <p:cNvPr id="135" name="Google Shape;135;p17"/>
          <p:cNvCxnSpPr/>
          <p:nvPr/>
        </p:nvCxnSpPr>
        <p:spPr>
          <a:xfrm flipH="1" rot="10800000">
            <a:off x="3281075" y="3164600"/>
            <a:ext cx="7200" cy="6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>
            <a:stCxn id="134" idx="0"/>
            <a:endCxn id="122" idx="2"/>
          </p:cNvCxnSpPr>
          <p:nvPr/>
        </p:nvCxnSpPr>
        <p:spPr>
          <a:xfrm rot="10800000">
            <a:off x="2644450" y="2487350"/>
            <a:ext cx="0" cy="2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>
            <a:stCxn id="125" idx="0"/>
            <a:endCxn id="124" idx="2"/>
          </p:cNvCxnSpPr>
          <p:nvPr/>
        </p:nvCxnSpPr>
        <p:spPr>
          <a:xfrm flipH="1" rot="5400000">
            <a:off x="4266750" y="3692275"/>
            <a:ext cx="269100" cy="1178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" name="Google Shape;138;p17"/>
          <p:cNvCxnSpPr>
            <a:stCxn id="126" idx="0"/>
          </p:cNvCxnSpPr>
          <p:nvPr/>
        </p:nvCxnSpPr>
        <p:spPr>
          <a:xfrm rot="10800000">
            <a:off x="6132975" y="3659375"/>
            <a:ext cx="0" cy="1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7"/>
          <p:cNvCxnSpPr>
            <a:stCxn id="129" idx="0"/>
          </p:cNvCxnSpPr>
          <p:nvPr/>
        </p:nvCxnSpPr>
        <p:spPr>
          <a:xfrm rot="10800000">
            <a:off x="6656775" y="3157363"/>
            <a:ext cx="1800" cy="1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729450" y="1318650"/>
            <a:ext cx="3213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Rest-app </a:t>
            </a:r>
            <a:r>
              <a:rPr lang="ru"/>
              <a:t>description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5029025" y="982150"/>
            <a:ext cx="3842400" cy="3797700"/>
          </a:xfrm>
          <a:prstGeom prst="rect">
            <a:avLst/>
          </a:prstGeom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</a:t>
            </a:r>
            <a:r>
              <a:rPr lang="ru"/>
              <a:t>echnologies: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Spring Boot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Spring Jdbc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Spring MVC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Spring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Jupiter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Mockito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MockMVC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Logback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Jackson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H2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MySQL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PostgreSQL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Swagger2 UI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Hibernate validator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Apache Maven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829350" y="1855150"/>
            <a:ext cx="4199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Features: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Independent testing of each layer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Handling exceptions with a controller advice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By default, the Н2 </a:t>
            </a:r>
            <a:r>
              <a:rPr lang="ru">
                <a:latin typeface="Lato"/>
                <a:ea typeface="Lato"/>
                <a:cs typeface="Lato"/>
                <a:sym typeface="Lato"/>
              </a:rPr>
              <a:t> in memory</a:t>
            </a:r>
            <a:r>
              <a:rPr lang="ru">
                <a:latin typeface="Lato"/>
                <a:ea typeface="Lato"/>
                <a:cs typeface="Lato"/>
                <a:sym typeface="Lato"/>
              </a:rPr>
              <a:t> database is used, but it is possible to launch the application with profiles for mysql or postgres databases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729450" y="1318650"/>
            <a:ext cx="3213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</a:t>
            </a:r>
            <a:r>
              <a:rPr lang="ru"/>
              <a:t>-app description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5029025" y="982150"/>
            <a:ext cx="3842400" cy="3797700"/>
          </a:xfrm>
          <a:prstGeom prst="rect">
            <a:avLst/>
          </a:prstGeom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Technologies: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Spring Boot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Spring MVC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Spring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Bootstrap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Thymeleaf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Logback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Jupiter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Jackson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MockMVC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Apache Maven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829350" y="1855150"/>
            <a:ext cx="419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Features: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ru">
                <a:latin typeface="Lato"/>
                <a:ea typeface="Lato"/>
                <a:cs typeface="Lato"/>
                <a:sym typeface="Lato"/>
              </a:rPr>
              <a:t>daptive design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Handling exceptions with a controller advice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ru">
                <a:latin typeface="Lato"/>
                <a:ea typeface="Lato"/>
                <a:cs typeface="Lato"/>
                <a:sym typeface="Lato"/>
              </a:rPr>
              <a:t>ntegration tests covering all layers at once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Adaptive </a:t>
            </a:r>
            <a:r>
              <a:rPr lang="ru"/>
              <a:t>design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975" y="1897500"/>
            <a:ext cx="2633799" cy="29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800" y="1897500"/>
            <a:ext cx="5298451" cy="25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r>
              <a:rPr lang="ru"/>
              <a:t>uilding and running the application  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Building tool is Apache Maven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The Maven builds two executable jar files. When you run these files, the application is automatically deployed to the embedded Tomcat server.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Can be r</a:t>
            </a:r>
            <a:r>
              <a:rPr lang="ru"/>
              <a:t>un separately as standalone applications with docker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Can be run as a single application with docker-compose (with mySQL database)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