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7"/>
  </p:sldMasterIdLst>
  <p:notesMasterIdLst>
    <p:notesMasterId r:id="rId61"/>
  </p:notesMasterIdLst>
  <p:sldIdLst>
    <p:sldId id="259" r:id="rId38"/>
    <p:sldId id="296" r:id="rId39"/>
    <p:sldId id="288" r:id="rId40"/>
    <p:sldId id="295" r:id="rId41"/>
    <p:sldId id="304" r:id="rId42"/>
    <p:sldId id="298" r:id="rId43"/>
    <p:sldId id="302" r:id="rId44"/>
    <p:sldId id="299" r:id="rId45"/>
    <p:sldId id="301" r:id="rId46"/>
    <p:sldId id="300" r:id="rId47"/>
    <p:sldId id="303" r:id="rId48"/>
    <p:sldId id="297" r:id="rId49"/>
    <p:sldId id="289" r:id="rId50"/>
    <p:sldId id="290" r:id="rId51"/>
    <p:sldId id="291" r:id="rId52"/>
    <p:sldId id="293" r:id="rId53"/>
    <p:sldId id="294" r:id="rId54"/>
    <p:sldId id="277" r:id="rId55"/>
    <p:sldId id="286" r:id="rId56"/>
    <p:sldId id="285" r:id="rId57"/>
    <p:sldId id="270" r:id="rId58"/>
    <p:sldId id="279" r:id="rId59"/>
    <p:sldId id="28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93F83D-A86D-41ED-8B33-05F83E98E11F}">
          <p14:sldIdLst>
            <p14:sldId id="259"/>
            <p14:sldId id="296"/>
            <p14:sldId id="288"/>
            <p14:sldId id="295"/>
            <p14:sldId id="304"/>
            <p14:sldId id="298"/>
            <p14:sldId id="302"/>
            <p14:sldId id="299"/>
            <p14:sldId id="301"/>
            <p14:sldId id="300"/>
            <p14:sldId id="303"/>
            <p14:sldId id="297"/>
          </p14:sldIdLst>
        </p14:section>
        <p14:section name="Backup" id="{59A59000-B87C-4FB3-8A17-56EEAE2266BA}">
          <p14:sldIdLst>
            <p14:sldId id="289"/>
            <p14:sldId id="290"/>
            <p14:sldId id="291"/>
            <p14:sldId id="293"/>
            <p14:sldId id="294"/>
            <p14:sldId id="277"/>
            <p14:sldId id="286"/>
            <p14:sldId id="285"/>
            <p14:sldId id="270"/>
            <p14:sldId id="27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E91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63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slide" Target="slides/slide21.xml"/><Relationship Id="rId66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2.xml"/><Relationship Id="rId57" Type="http://schemas.openxmlformats.org/officeDocument/2006/relationships/slide" Target="slides/slide20.xml"/><Relationship Id="rId61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slide" Target="slides/slide23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B9EA-60E3-4C78-B8F2-08BFC04B3D6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3F4F5-FD02-46D3-A1E5-FE51391E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6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3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02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9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46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6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F4F5-FD02-46D3-A1E5-FE51391E8A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5251-22E3-4B13-912D-CAFB787FC7A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C46C-5A6C-44DC-86DE-B732890B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customXml" Target="../../customXml/item27.xml"/><Relationship Id="rId6" Type="http://schemas.microsoft.com/office/2007/relationships/media" Target="../media/media1.mp4"/><Relationship Id="rId5" Type="http://schemas.openxmlformats.org/officeDocument/2006/relationships/tags" Target="../tags/tag2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26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customXml" Target="../../customXml/item10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customXml" Target="../../customXml/item2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customXml" Target="../../customXml/item2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customXml" Target="../../customXml/item3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customXml" Target="../../customXml/item7.xml"/><Relationship Id="rId6" Type="http://schemas.openxmlformats.org/officeDocument/2006/relationships/hyperlink" Target="https://microsoft.sharepoint.com/teams/dd_VSClient/_layouts/15/guestaccess.aspx?guestaccesstoken=zhWLfBR4qODqPH1ZyVCJSEqGgkWSHlMo7JENowzxknc%3d&amp;docid=2_116f6a5a14e454b978e2204420f50f674" TargetMode="External"/><Relationship Id="rId5" Type="http://schemas.openxmlformats.org/officeDocument/2006/relationships/hyperlink" Target="https://visualstudio.uservoice.com/forums/121579-visual-studio-2015/category/44115-xaml-tools" TargetMode="Externa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customXml" Target="../../customXml/item1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customXml" Target="../../customXml/item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customXml" Target="../../customXml/item1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customXml" Target="../../customXml/item20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2.xml"/><Relationship Id="rId7" Type="http://schemas.openxmlformats.org/officeDocument/2006/relationships/image" Target="../media/image7.wmf"/><Relationship Id="rId2" Type="http://schemas.openxmlformats.org/officeDocument/2006/relationships/customXml" Target="../../customXml/item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2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customXml" Target="../../customXml/item18.xml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customXml" Target="../../customXml/item3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customXml" Target="../../customXml/item3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customXml" Target="../../customXml/item2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customXml" Target="../../customXml/item3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customXml" Target="../../customXml/item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customXml" Target="../../customXml/item3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4147190"/>
            <a:ext cx="102339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LUX – a better way to develop app UI and full apps</a:t>
            </a:r>
          </a:p>
          <a:p>
            <a:r>
              <a:rPr lang="en-US" sz="2800" dirty="0"/>
              <a:t>Empowering developers, designers, and really anyone to more easily turn an app vision into a cross platform app reality</a:t>
            </a:r>
          </a:p>
        </p:txBody>
      </p:sp>
      <p:pic>
        <p:nvPicPr>
          <p:cNvPr id="92" name="tmp4A7E">
            <a:hlinkClick r:id="" action="ppaction://media"/>
          </p:cNvPr>
          <p:cNvPicPr>
            <a:picLocks noChangeAspect="1"/>
          </p:cNvPicPr>
          <p:nvPr>
            <a:videoFile r:link="rId3"/>
            <p:custDataLst>
              <p:custData r:id="rId4"/>
              <p:tags r:id="rId5"/>
            </p:custDataLst>
            <p:extLst>
              <p:ext uri="{DAA4B4D4-6D71-4841-9C94-3DE7FCFB9230}">
                <p14:media xmlns:p14="http://schemas.microsoft.com/office/powerpoint/2010/main" r:embed="rId6">
                  <p14:trim end="230487.88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861800" y="101600"/>
            <a:ext cx="228600" cy="228600"/>
          </a:xfrm>
          <a:prstGeom prst="rect">
            <a:avLst/>
          </a:prstGeom>
        </p:spPr>
      </p:pic>
      <p:pic>
        <p:nvPicPr>
          <p:cNvPr id="4098" name="Picture 2" descr="Works on multiple platforms&#10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8" y="1134032"/>
            <a:ext cx="381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3685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 </a:t>
            </a:r>
            <a:r>
              <a:rPr lang="en-US" b="1" dirty="0"/>
              <a:t>reactive</a:t>
            </a:r>
            <a:r>
              <a:rPr lang="en-US" dirty="0"/>
              <a:t>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8744" y="1776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enableLogging</a:t>
            </a:r>
            <a:r>
              <a:rPr lang="en-US" sz="18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.checked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Text: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directory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loggingDirectorySetting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0290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</a:t>
            </a:r>
            <a:r>
              <a:rPr lang="en-US" b="1" dirty="0"/>
              <a:t>supports localization</a:t>
            </a:r>
            <a:r>
              <a:rPr lang="en-US" dirty="0"/>
              <a:t>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580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StackPanel</a:t>
            </a:r>
            <a:b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Label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en-US" sz="18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Placeholder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  </a:t>
            </a:r>
            <a:r>
              <a:rPr lang="en-US" sz="18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nameControl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localization is part of the language—localizable text is a separate type (</a:t>
            </a:r>
            <a:r>
              <a:rPr lang="en-US" sz="2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  It’s green above.</a:t>
            </a: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tooling knows about localizable strings and can extract them.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6873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conventions--fuzzy match to make everyone happy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/>
              <a:t>Want to appeal to 3 constituencies</a:t>
            </a:r>
          </a:p>
          <a:p>
            <a:pPr lvl="2">
              <a:buFontTx/>
              <a:buChar char="-"/>
            </a:pPr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devs (use </a:t>
            </a:r>
            <a:r>
              <a:rPr lang="en-US" dirty="0" err="1"/>
              <a:t>PascalCase</a:t>
            </a:r>
            <a:r>
              <a:rPr lang="en-US" dirty="0"/>
              <a:t>)</a:t>
            </a:r>
          </a:p>
          <a:p>
            <a:pPr lvl="2">
              <a:buFontTx/>
              <a:buChar char="-"/>
            </a:pPr>
            <a:r>
              <a:rPr lang="en-US" dirty="0"/>
              <a:t>JavaScript/Java/Swift devs (use camelCase)</a:t>
            </a:r>
          </a:p>
          <a:p>
            <a:pPr lvl="2">
              <a:buFontTx/>
              <a:buChar char="-"/>
            </a:pPr>
            <a:r>
              <a:rPr lang="en-US" dirty="0"/>
              <a:t>Web/CSS devs and designers (use dash-delimiters)</a:t>
            </a:r>
          </a:p>
          <a:p>
            <a:pPr lvl="1">
              <a:buFontTx/>
              <a:buChar char="-"/>
            </a:pPr>
            <a:r>
              <a:rPr lang="en-US" dirty="0"/>
              <a:t>LUX supports all 3 naming conventions</a:t>
            </a:r>
          </a:p>
          <a:p>
            <a:pPr lvl="1">
              <a:buFontTx/>
              <a:buChar char="-"/>
            </a:pPr>
            <a:r>
              <a:rPr lang="en-US" dirty="0"/>
              <a:t>Calling code (e.g. LUX) and </a:t>
            </a:r>
            <a:r>
              <a:rPr lang="en-US" dirty="0" err="1"/>
              <a:t>callee</a:t>
            </a:r>
            <a:r>
              <a:rPr lang="en-US" dirty="0"/>
              <a:t> code (e.g. C#) do NOT have to use the same convention; LUX will do fuzzy match and convert</a:t>
            </a:r>
          </a:p>
          <a:p>
            <a:pPr lvl="1">
              <a:buFontTx/>
              <a:buChar char="-"/>
            </a:pPr>
            <a:r>
              <a:rPr lang="en-US" dirty="0"/>
              <a:t>Matching rules:</a:t>
            </a:r>
          </a:p>
          <a:p>
            <a:pPr lvl="2">
              <a:buFontTx/>
              <a:buChar char="-"/>
            </a:pPr>
            <a:r>
              <a:rPr lang="en-US" dirty="0"/>
              <a:t>Matching is case insensitive, with any “-” characters removed</a:t>
            </a:r>
          </a:p>
          <a:p>
            <a:pPr lvl="1">
              <a:buFontTx/>
              <a:buChar char="-"/>
            </a:pPr>
            <a:r>
              <a:rPr lang="en-US" dirty="0"/>
              <a:t>LUX encourages </a:t>
            </a:r>
            <a:r>
              <a:rPr lang="en-US" i="1" dirty="0"/>
              <a:t>consistent </a:t>
            </a:r>
            <a:r>
              <a:rPr lang="en-US" dirty="0"/>
              <a:t>naming conventions in a code base</a:t>
            </a:r>
          </a:p>
          <a:p>
            <a:pPr lvl="2">
              <a:buFontTx/>
              <a:buChar char="-"/>
            </a:pPr>
            <a:r>
              <a:rPr lang="en-US" dirty="0"/>
              <a:t>Declare in project settings what naming convention want to use</a:t>
            </a:r>
          </a:p>
          <a:p>
            <a:pPr lvl="2">
              <a:buFontTx/>
              <a:buChar char="-"/>
            </a:pPr>
            <a:r>
              <a:rPr lang="en-US" dirty="0"/>
              <a:t>LUX warns if you deviate from that in your LUX code (both in what it defines and calls)</a:t>
            </a:r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07967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more declarative app building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Declarative dev is </a:t>
            </a:r>
            <a:r>
              <a:rPr lang="en-US" b="1" dirty="0"/>
              <a:t>easier</a:t>
            </a:r>
            <a:r>
              <a:rPr lang="en-US" dirty="0"/>
              <a:t>, for both pro &amp; citizen </a:t>
            </a:r>
            <a:r>
              <a:rPr lang="en-US" dirty="0" err="1"/>
              <a:t>devs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That means moving more to </a:t>
            </a:r>
            <a:r>
              <a:rPr lang="en-US" b="1" i="1" dirty="0"/>
              <a:t>low code</a:t>
            </a:r>
          </a:p>
          <a:p>
            <a:pPr>
              <a:buFontTx/>
              <a:buChar char="-"/>
            </a:pPr>
            <a:r>
              <a:rPr lang="en-US" dirty="0"/>
              <a:t>Still, having a </a:t>
            </a:r>
            <a:r>
              <a:rPr lang="en-US" b="1" i="1" dirty="0"/>
              <a:t>textual</a:t>
            </a:r>
            <a:r>
              <a:rPr lang="en-US" dirty="0"/>
              <a:t>, not only GUI, representation of the app is </a:t>
            </a:r>
            <a:r>
              <a:rPr lang="en-US" b="1" i="1" dirty="0"/>
              <a:t>desirable</a:t>
            </a:r>
          </a:p>
          <a:p>
            <a:pPr lvl="1">
              <a:buFontTx/>
              <a:buChar char="-"/>
            </a:pPr>
            <a:r>
              <a:rPr lang="en-US" dirty="0"/>
              <a:t>Pro </a:t>
            </a:r>
            <a:r>
              <a:rPr lang="en-US" dirty="0" err="1"/>
              <a:t>devs</a:t>
            </a:r>
            <a:r>
              <a:rPr lang="en-US" dirty="0"/>
              <a:t> prefer, even require, this</a:t>
            </a:r>
          </a:p>
          <a:p>
            <a:pPr lvl="1">
              <a:buFontTx/>
              <a:buChar char="-"/>
            </a:pPr>
            <a:r>
              <a:rPr lang="en-US" dirty="0"/>
              <a:t>Useful for citizen </a:t>
            </a:r>
            <a:r>
              <a:rPr lang="en-US" dirty="0" err="1"/>
              <a:t>devs</a:t>
            </a:r>
            <a:r>
              <a:rPr lang="en-US" dirty="0"/>
              <a:t> too, as it’s the most concise way to view the app</a:t>
            </a:r>
          </a:p>
          <a:p>
            <a:pPr>
              <a:buFontTx/>
              <a:buChar char="-"/>
            </a:pPr>
            <a:r>
              <a:rPr lang="en-US" dirty="0"/>
              <a:t>Declarative language (with associated tooling) is the </a:t>
            </a:r>
            <a:r>
              <a:rPr lang="en-US" b="1" i="1" dirty="0"/>
              <a:t>core</a:t>
            </a:r>
            <a:r>
              <a:rPr lang="en-US" i="1" dirty="0"/>
              <a:t> </a:t>
            </a:r>
            <a:r>
              <a:rPr lang="en-US" dirty="0"/>
              <a:t>of the declarative app building experience</a:t>
            </a:r>
          </a:p>
          <a:p>
            <a:pPr>
              <a:buFontTx/>
              <a:buChar char="-"/>
            </a:pPr>
            <a:r>
              <a:rPr lang="en-US" dirty="0"/>
              <a:t>Thus</a:t>
            </a:r>
          </a:p>
          <a:p>
            <a:pPr lvl="1">
              <a:buFontTx/>
              <a:buChar char="-"/>
            </a:pPr>
            <a:r>
              <a:rPr lang="en-US" dirty="0"/>
              <a:t>A better, easier declarative app building experience needs a </a:t>
            </a:r>
            <a:r>
              <a:rPr lang="en-US" b="1" i="1" dirty="0"/>
              <a:t>better declarative language </a:t>
            </a:r>
            <a:r>
              <a:rPr lang="en-US" dirty="0"/>
              <a:t>(plus associated tooling)</a:t>
            </a:r>
          </a:p>
          <a:p>
            <a:pPr lvl="1">
              <a:buFontTx/>
              <a:buChar char="-"/>
            </a:pPr>
            <a:r>
              <a:rPr lang="en-US" dirty="0"/>
              <a:t>That’s LUX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19756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A general purpose functional, reactive, declarative language</a:t>
            </a:r>
          </a:p>
          <a:p>
            <a:pPr lvl="1">
              <a:buFontTx/>
              <a:buChar char="-"/>
            </a:pPr>
            <a:r>
              <a:rPr lang="en-US" dirty="0"/>
              <a:t>Think better XML, useful for any declarative configuration</a:t>
            </a:r>
          </a:p>
          <a:p>
            <a:pPr>
              <a:buFontTx/>
              <a:buChar char="-"/>
            </a:pPr>
            <a:r>
              <a:rPr lang="en-US" dirty="0"/>
              <a:t>A better way to </a:t>
            </a:r>
            <a:r>
              <a:rPr lang="en-US" b="1" i="1" dirty="0"/>
              <a:t>build UI</a:t>
            </a:r>
          </a:p>
          <a:p>
            <a:pPr lvl="1">
              <a:buFontTx/>
              <a:buChar char="-"/>
            </a:pPr>
            <a:r>
              <a:rPr lang="en-US" dirty="0"/>
              <a:t>Think </a:t>
            </a:r>
            <a:r>
              <a:rPr lang="en-US" b="1" i="1" dirty="0"/>
              <a:t>better XAML </a:t>
            </a:r>
            <a:r>
              <a:rPr lang="en-US" dirty="0"/>
              <a:t>(or better HTML, if we want to go there)</a:t>
            </a:r>
          </a:p>
          <a:p>
            <a:pPr>
              <a:buFontTx/>
              <a:buChar char="-"/>
            </a:pPr>
            <a:r>
              <a:rPr lang="en-US" dirty="0"/>
              <a:t>A better way to </a:t>
            </a:r>
            <a:r>
              <a:rPr lang="en-US" b="1" i="1" dirty="0"/>
              <a:t>build full blown, simpler apps</a:t>
            </a:r>
            <a:r>
              <a:rPr lang="en-US" dirty="0"/>
              <a:t>, with </a:t>
            </a:r>
            <a:r>
              <a:rPr lang="en-US" b="1" i="1" dirty="0"/>
              <a:t>service connections</a:t>
            </a:r>
          </a:p>
          <a:p>
            <a:pPr lvl="1">
              <a:buFontTx/>
              <a:buChar char="-"/>
            </a:pPr>
            <a:r>
              <a:rPr lang="en-US" dirty="0"/>
              <a:t>Think </a:t>
            </a:r>
            <a:r>
              <a:rPr lang="en-US" b="1" i="1" dirty="0"/>
              <a:t>low code </a:t>
            </a:r>
            <a:r>
              <a:rPr lang="en-US" dirty="0"/>
              <a:t>or think </a:t>
            </a:r>
            <a:r>
              <a:rPr lang="en-US" dirty="0" err="1"/>
              <a:t>PowerApps</a:t>
            </a:r>
            <a:r>
              <a:rPr lang="en-US" dirty="0"/>
              <a:t> but in VS with native Xamarin Forms controls</a:t>
            </a:r>
          </a:p>
          <a:p>
            <a:pPr>
              <a:buFontTx/>
              <a:buChar char="-"/>
            </a:pPr>
            <a:r>
              <a:rPr lang="en-US" dirty="0"/>
              <a:t>For </a:t>
            </a:r>
            <a:r>
              <a:rPr lang="en-US" b="1" i="1" dirty="0"/>
              <a:t>pro </a:t>
            </a:r>
            <a:r>
              <a:rPr lang="en-US" b="1" i="1" dirty="0" err="1"/>
              <a:t>devs</a:t>
            </a:r>
            <a:r>
              <a:rPr lang="en-US" b="1" i="1" dirty="0"/>
              <a:t> </a:t>
            </a:r>
            <a:r>
              <a:rPr lang="en-US" dirty="0"/>
              <a:t>(and </a:t>
            </a:r>
            <a:r>
              <a:rPr lang="en-US" b="1" i="1" dirty="0"/>
              <a:t>motivated citizen </a:t>
            </a:r>
            <a:r>
              <a:rPr lang="en-US" b="1" i="1" dirty="0" err="1"/>
              <a:t>devs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b="1" i="1" dirty="0"/>
              <a:t>Makes the easy stuff easy but the hard stuff possible</a:t>
            </a:r>
          </a:p>
          <a:p>
            <a:pPr lvl="1">
              <a:buFontTx/>
              <a:buChar char="-"/>
            </a:pPr>
            <a:r>
              <a:rPr lang="en-US" dirty="0"/>
              <a:t>Can write code in C# (or JavaScript, if we want to go there) when needed; think XAML but more of the app is declarative</a:t>
            </a:r>
          </a:p>
          <a:p>
            <a:pPr lvl="1">
              <a:buFontTx/>
              <a:buChar char="-"/>
            </a:pPr>
            <a:r>
              <a:rPr lang="en-US" dirty="0"/>
              <a:t>Uses Visual Studio (or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Pro </a:t>
            </a:r>
            <a:r>
              <a:rPr lang="en-US" dirty="0" err="1"/>
              <a:t>devs</a:t>
            </a:r>
            <a:r>
              <a:rPr lang="en-US" dirty="0"/>
              <a:t> loves easy too; and motivated non-pro </a:t>
            </a:r>
            <a:r>
              <a:rPr lang="en-US" dirty="0" err="1"/>
              <a:t>devs</a:t>
            </a:r>
            <a:r>
              <a:rPr lang="en-US" dirty="0"/>
              <a:t> like the flexibility to use code if needed—not two </a:t>
            </a:r>
            <a:r>
              <a:rPr lang="en-US" dirty="0" err="1"/>
              <a:t>silo’ed</a:t>
            </a:r>
            <a:r>
              <a:rPr lang="en-US" dirty="0"/>
              <a:t> dev stacks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7352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prop: LUX addresses customer needs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b="1" i="1" dirty="0"/>
              <a:t>Slow UI inner loop </a:t>
            </a:r>
            <a:r>
              <a:rPr lang="en-US" dirty="0"/>
              <a:t>was main pain point we heard from both Xamarin and Android Native </a:t>
            </a:r>
            <a:r>
              <a:rPr lang="en-US" dirty="0" err="1"/>
              <a:t>devs</a:t>
            </a:r>
            <a:r>
              <a:rPr lang="en-US" dirty="0"/>
              <a:t>; GUI UI designers (both Android Native and XAML) frequently described as unreliable and not used in practice</a:t>
            </a:r>
          </a:p>
          <a:p>
            <a:pPr lvl="1">
              <a:buFontTx/>
              <a:buChar char="-"/>
            </a:pPr>
            <a:r>
              <a:rPr lang="en-US" dirty="0"/>
              <a:t>LUX as you type live update of the real app means no inner loop delays</a:t>
            </a:r>
          </a:p>
          <a:p>
            <a:pPr>
              <a:buFontTx/>
              <a:buChar char="-"/>
            </a:pPr>
            <a:r>
              <a:rPr lang="en-US" dirty="0"/>
              <a:t>Addresses several </a:t>
            </a:r>
            <a:r>
              <a:rPr lang="en-US" b="1" i="1" dirty="0"/>
              <a:t>XAML pain points</a:t>
            </a:r>
          </a:p>
          <a:p>
            <a:pPr lvl="1">
              <a:buFontTx/>
              <a:buChar char="-"/>
            </a:pPr>
            <a:r>
              <a:rPr lang="en-US" dirty="0"/>
              <a:t>More </a:t>
            </a:r>
            <a:r>
              <a:rPr lang="en-US" b="1" i="1" dirty="0"/>
              <a:t>concise, intuitive, and powerful syntax </a:t>
            </a:r>
            <a:r>
              <a:rPr lang="en-US" dirty="0"/>
              <a:t>(verbosity is frequent XAML complaint)</a:t>
            </a:r>
          </a:p>
          <a:p>
            <a:pPr lvl="1">
              <a:buFontTx/>
              <a:buChar char="-"/>
            </a:pPr>
            <a:r>
              <a:rPr lang="en-US" dirty="0"/>
              <a:t>Supports </a:t>
            </a:r>
            <a:r>
              <a:rPr lang="en-US" b="1" i="1" dirty="0"/>
              <a:t>conditionals </a:t>
            </a:r>
            <a:r>
              <a:rPr lang="en-US" dirty="0"/>
              <a:t>(highly ranked user voice request, see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) </a:t>
            </a:r>
          </a:p>
          <a:p>
            <a:pPr lvl="1">
              <a:buFontTx/>
              <a:buChar char="-"/>
            </a:pPr>
            <a:r>
              <a:rPr lang="en-US" b="1" i="1" dirty="0"/>
              <a:t>Better localization experience</a:t>
            </a:r>
            <a:r>
              <a:rPr lang="en-US" dirty="0"/>
              <a:t> (addressing several of the pain points </a:t>
            </a:r>
            <a:r>
              <a:rPr lang="en-US" u="sng" dirty="0">
                <a:hlinkClick r:id="rId6"/>
              </a:rPr>
              <a:t>here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Supports </a:t>
            </a:r>
            <a:r>
              <a:rPr lang="en-US" b="1" i="1" dirty="0"/>
              <a:t>expressions</a:t>
            </a:r>
            <a:r>
              <a:rPr lang="en-US" dirty="0"/>
              <a:t>, better </a:t>
            </a:r>
            <a:r>
              <a:rPr lang="en-US" b="1" i="1" dirty="0"/>
              <a:t>data binding</a:t>
            </a:r>
            <a:r>
              <a:rPr lang="en-US" dirty="0"/>
              <a:t>, </a:t>
            </a:r>
            <a:r>
              <a:rPr lang="en-US" b="1" i="1" dirty="0"/>
              <a:t>less MVVM boilerplate code </a:t>
            </a:r>
            <a:r>
              <a:rPr lang="en-US" dirty="0"/>
              <a:t>behind (several customer requests around these things)</a:t>
            </a:r>
          </a:p>
          <a:p>
            <a:pPr>
              <a:buFontTx/>
              <a:buChar char="-"/>
            </a:pPr>
            <a:r>
              <a:rPr lang="en-US" dirty="0"/>
              <a:t>Many (e.g. Gartner) believe </a:t>
            </a:r>
            <a:r>
              <a:rPr lang="en-US" b="1" i="1" dirty="0"/>
              <a:t>low code </a:t>
            </a:r>
            <a:r>
              <a:rPr lang="en-US" dirty="0"/>
              <a:t>is the future, esp. for enterprise apps</a:t>
            </a:r>
          </a:p>
          <a:p>
            <a:pPr lvl="1">
              <a:buFontTx/>
              <a:buChar char="-"/>
            </a:pPr>
            <a:r>
              <a:rPr lang="en-US" dirty="0"/>
              <a:t>LUX can help us move more into that space, with Xamarin-backed native controls and in way that makes life better for pro </a:t>
            </a:r>
            <a:r>
              <a:rPr lang="en-US" dirty="0" err="1"/>
              <a:t>devs</a:t>
            </a:r>
            <a:r>
              <a:rPr lang="en-US" dirty="0"/>
              <a:t> too</a:t>
            </a:r>
          </a:p>
          <a:p>
            <a:pPr lvl="1">
              <a:buFontTx/>
              <a:buChar char="-"/>
            </a:pPr>
            <a:r>
              <a:rPr lang="en-US" b="1" i="1" dirty="0"/>
              <a:t>Complements </a:t>
            </a:r>
            <a:r>
              <a:rPr lang="en-US" b="1" i="1" dirty="0" err="1"/>
              <a:t>PowerApps</a:t>
            </a:r>
            <a:r>
              <a:rPr lang="en-US" b="1" i="1" dirty="0"/>
              <a:t> </a:t>
            </a:r>
            <a:r>
              <a:rPr lang="en-US" dirty="0"/>
              <a:t>and can use (potentially) same connectors</a:t>
            </a:r>
          </a:p>
          <a:p>
            <a:pPr lvl="1">
              <a:buFontTx/>
              <a:buChar char="-"/>
            </a:pPr>
            <a:r>
              <a:rPr lang="en-US" dirty="0"/>
              <a:t>This especially can </a:t>
            </a:r>
            <a:r>
              <a:rPr lang="en-US" b="1" i="1" dirty="0"/>
              <a:t>drive service attach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07296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next steps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Get customer feedback, both from existing XAML </a:t>
            </a:r>
            <a:r>
              <a:rPr lang="en-US" dirty="0" err="1"/>
              <a:t>devs</a:t>
            </a:r>
            <a:r>
              <a:rPr lang="en-US" dirty="0"/>
              <a:t> and others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7548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/>
              <a:t>Moneyball</a:t>
            </a:r>
            <a:r>
              <a:rPr lang="en-US" dirty="0"/>
              <a:t> learnings</a:t>
            </a:r>
          </a:p>
          <a:p>
            <a:pPr lvl="1">
              <a:buFontTx/>
              <a:buChar char="-"/>
            </a:pPr>
            <a:r>
              <a:rPr lang="en-US" dirty="0"/>
              <a:t>Xamarin </a:t>
            </a:r>
            <a:r>
              <a:rPr lang="en-US" dirty="0" err="1"/>
              <a:t>devs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/>
              <a:t>#1 feature related pain point we heard is lack of Xamarin Forms designer / immediate UI feedback</a:t>
            </a:r>
          </a:p>
          <a:p>
            <a:pPr lvl="1">
              <a:buFontTx/>
              <a:buChar char="-"/>
            </a:pPr>
            <a:r>
              <a:rPr lang="en-US" dirty="0"/>
              <a:t>Android native </a:t>
            </a:r>
            <a:r>
              <a:rPr lang="en-US" dirty="0" err="1"/>
              <a:t>devs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/>
              <a:t>Many complained about slow UI dev inner loop, with long waits to see UI updates</a:t>
            </a:r>
          </a:p>
          <a:p>
            <a:pPr lvl="2">
              <a:buFontTx/>
              <a:buChar char="-"/>
            </a:pPr>
            <a:r>
              <a:rPr lang="en-US" dirty="0"/>
              <a:t>Google’s Android Studio 2.0 (currently preview) Instant Run feature helps address this, but it doesn’t do anything for our customers</a:t>
            </a:r>
          </a:p>
          <a:p>
            <a:pPr>
              <a:buFontTx/>
              <a:buChar char="-"/>
            </a:pPr>
            <a:r>
              <a:rPr lang="en-US" dirty="0"/>
              <a:t>In general</a:t>
            </a:r>
          </a:p>
          <a:p>
            <a:pPr lvl="1">
              <a:buFontTx/>
              <a:buChar char="-"/>
            </a:pPr>
            <a:r>
              <a:rPr lang="en-US" dirty="0"/>
              <a:t>UI dev is a core part of all</a:t>
            </a:r>
            <a:r>
              <a:rPr lang="en-US" i="1" dirty="0"/>
              <a:t> </a:t>
            </a:r>
            <a:r>
              <a:rPr lang="en-US" dirty="0"/>
              <a:t>app construction</a:t>
            </a:r>
          </a:p>
          <a:p>
            <a:pPr lvl="1">
              <a:buFontTx/>
              <a:buChar char="-"/>
            </a:pPr>
            <a:r>
              <a:rPr lang="en-US" dirty="0"/>
              <a:t>It’s the </a:t>
            </a:r>
            <a:r>
              <a:rPr lang="en-US" i="1" dirty="0"/>
              <a:t>only </a:t>
            </a:r>
            <a:r>
              <a:rPr lang="en-US" dirty="0"/>
              <a:t>part of UI prototype construction</a:t>
            </a:r>
          </a:p>
          <a:p>
            <a:pPr lvl="1">
              <a:buFontTx/>
              <a:buChar char="-"/>
            </a:pPr>
            <a:r>
              <a:rPr lang="en-US" dirty="0"/>
              <a:t>So it’s worth some effort to find innovative ways to make it easier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48241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does this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It’s: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declarative</a:t>
            </a:r>
            <a:r>
              <a:rPr lang="en-US" dirty="0"/>
              <a:t> markup language first &amp; foremost</a:t>
            </a:r>
          </a:p>
          <a:p>
            <a:pPr>
              <a:buFontTx/>
              <a:buChar char="-"/>
            </a:pPr>
            <a:r>
              <a:rPr lang="en-US" b="1" dirty="0"/>
              <a:t>Functional</a:t>
            </a:r>
            <a:r>
              <a:rPr lang="en-US" dirty="0"/>
              <a:t>—Turing complete, think a simplified version of Haskell</a:t>
            </a:r>
          </a:p>
          <a:p>
            <a:pPr>
              <a:buFontTx/>
              <a:buChar char="-"/>
            </a:pPr>
            <a:r>
              <a:rPr lang="en-US" dirty="0"/>
              <a:t>Functional </a:t>
            </a:r>
            <a:r>
              <a:rPr lang="en-US" b="1" i="1" dirty="0"/>
              <a:t>reactive</a:t>
            </a:r>
            <a:r>
              <a:rPr lang="en-US" dirty="0"/>
              <a:t>—when data changes, stuff updates automatically</a:t>
            </a:r>
          </a:p>
          <a:p>
            <a:pPr>
              <a:buFontTx/>
              <a:buChar char="-"/>
            </a:pPr>
            <a:r>
              <a:rPr lang="en-US" b="1" dirty="0"/>
              <a:t>General purpose</a:t>
            </a:r>
            <a:r>
              <a:rPr lang="en-US" dirty="0"/>
              <a:t> but </a:t>
            </a:r>
            <a:r>
              <a:rPr lang="en-US" b="1" dirty="0"/>
              <a:t>optimized for UI</a:t>
            </a:r>
          </a:p>
          <a:p>
            <a:pPr>
              <a:buFontTx/>
              <a:buChar char="-"/>
            </a:pPr>
            <a:r>
              <a:rPr lang="en-US" b="1" dirty="0"/>
              <a:t>Strongly typed</a:t>
            </a:r>
            <a:r>
              <a:rPr lang="en-US" dirty="0"/>
              <a:t>, with type inference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/>
              <a:t>Ease of use</a:t>
            </a:r>
            <a:r>
              <a:rPr lang="en-US" dirty="0"/>
              <a:t> is a primary goal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49217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Customer problem: It should be easier to build apps</a:t>
            </a:r>
          </a:p>
          <a:p>
            <a:pPr lvl="1">
              <a:buFontTx/>
              <a:buChar char="-"/>
            </a:pPr>
            <a:r>
              <a:rPr lang="en-US" dirty="0"/>
              <a:t>It should be easier to do for experienced folks (dev productivity)</a:t>
            </a:r>
          </a:p>
          <a:p>
            <a:pPr lvl="1">
              <a:buFontTx/>
              <a:buChar char="-"/>
            </a:pPr>
            <a:r>
              <a:rPr lang="en-US" dirty="0"/>
              <a:t>It should be easier to learn &amp; do for less technical folks (broaden reach)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 solution: LUX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How better client UI tooling, help Microsoft achieve its business goals?</a:t>
            </a:r>
          </a:p>
          <a:p>
            <a:pPr lvl="1">
              <a:buFontTx/>
              <a:buChar char="-"/>
            </a:pPr>
            <a:r>
              <a:rPr lang="en-US" dirty="0"/>
              <a:t>Microsoft goal—service attach (monetize on the server)</a:t>
            </a:r>
          </a:p>
          <a:p>
            <a:pPr lvl="1">
              <a:buFontTx/>
              <a:buChar char="-"/>
            </a:pPr>
            <a:r>
              <a:rPr lang="en-US" dirty="0"/>
              <a:t>Build service support in by default—a great (and easy) service experience starts on the client</a:t>
            </a:r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38416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LUX = Logical UI and Transformation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It’s: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declarative</a:t>
            </a:r>
            <a:r>
              <a:rPr lang="en-US" dirty="0"/>
              <a:t> markup language first &amp; foremost</a:t>
            </a:r>
          </a:p>
          <a:p>
            <a:pPr>
              <a:buFontTx/>
              <a:buChar char="-"/>
            </a:pPr>
            <a:r>
              <a:rPr lang="en-US" b="1" dirty="0"/>
              <a:t>Functional</a:t>
            </a:r>
            <a:r>
              <a:rPr lang="en-US" dirty="0"/>
              <a:t>—Turing complete, think a simplified version of Haskell</a:t>
            </a:r>
          </a:p>
          <a:p>
            <a:pPr>
              <a:buFontTx/>
              <a:buChar char="-"/>
            </a:pPr>
            <a:r>
              <a:rPr lang="en-US" dirty="0"/>
              <a:t>Functional </a:t>
            </a:r>
            <a:r>
              <a:rPr lang="en-US" b="1" i="1" dirty="0"/>
              <a:t>reactive</a:t>
            </a:r>
            <a:r>
              <a:rPr lang="en-US" dirty="0"/>
              <a:t>—when data changes, stuff updates automatically</a:t>
            </a:r>
          </a:p>
          <a:p>
            <a:pPr>
              <a:buFontTx/>
              <a:buChar char="-"/>
            </a:pPr>
            <a:r>
              <a:rPr lang="en-US" b="1" dirty="0"/>
              <a:t>General purpose</a:t>
            </a:r>
            <a:r>
              <a:rPr lang="en-US" dirty="0"/>
              <a:t> but </a:t>
            </a:r>
            <a:r>
              <a:rPr lang="en-US" b="1" dirty="0"/>
              <a:t>optimized for UI</a:t>
            </a:r>
          </a:p>
          <a:p>
            <a:pPr>
              <a:buFontTx/>
              <a:buChar char="-"/>
            </a:pPr>
            <a:r>
              <a:rPr lang="en-US" b="1" dirty="0"/>
              <a:t>Strongly typed</a:t>
            </a:r>
            <a:r>
              <a:rPr lang="en-US" dirty="0"/>
              <a:t>, with type inference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/>
              <a:t>Ease of use</a:t>
            </a:r>
            <a:r>
              <a:rPr lang="en-US" dirty="0"/>
              <a:t> is a primary goal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28071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637" y="1736783"/>
            <a:ext cx="3012574" cy="3418878"/>
            <a:chOff x="1383956" y="1367215"/>
            <a:chExt cx="2181094" cy="2475257"/>
          </a:xfrm>
        </p:grpSpPr>
        <p:pic>
          <p:nvPicPr>
            <p:cNvPr id="1026" name="Picture 2" descr="http://www.techdreams.org/wp-content/uploads/2009/01/xaml-code-for-creating-wpf-checkedlistbox-control.png?d8207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956" y="1367215"/>
              <a:ext cx="2181094" cy="198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478997" y="3350029"/>
              <a:ext cx="19910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XAML</a:t>
              </a:r>
              <a:br>
                <a:rPr lang="en-US" sz="1200" dirty="0"/>
              </a:br>
              <a:r>
                <a:rPr lang="en-US" sz="1000" dirty="0"/>
                <a:t>with C# - Windows </a:t>
              </a:r>
              <a:r>
                <a:rPr lang="en-US" sz="1000" dirty="0" err="1"/>
                <a:t>Xamarin</a:t>
              </a:r>
              <a:endParaRPr lang="en-US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34484" y="1869939"/>
            <a:ext cx="3702336" cy="2898094"/>
            <a:chOff x="3671859" y="1641535"/>
            <a:chExt cx="3247749" cy="2542255"/>
          </a:xfrm>
        </p:grpSpPr>
        <p:sp>
          <p:nvSpPr>
            <p:cNvPr id="33" name="TextBox 32"/>
            <p:cNvSpPr txBox="1"/>
            <p:nvPr/>
          </p:nvSpPr>
          <p:spPr>
            <a:xfrm>
              <a:off x="3825957" y="3751811"/>
              <a:ext cx="1991011" cy="43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Android XML</a:t>
              </a:r>
              <a:br>
                <a:rPr lang="en-US" sz="1200" dirty="0"/>
              </a:br>
              <a:r>
                <a:rPr lang="en-US" sz="1000" dirty="0"/>
                <a:t>with Java</a:t>
              </a:r>
            </a:p>
          </p:txBody>
        </p:sp>
        <p:pic>
          <p:nvPicPr>
            <p:cNvPr id="1028" name="Picture 4" descr="android-radiogroup.png (784×478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859" y="1641535"/>
              <a:ext cx="3247749" cy="1980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339435" y="1905926"/>
            <a:ext cx="3808650" cy="2859356"/>
            <a:chOff x="5990613" y="1736783"/>
            <a:chExt cx="3808650" cy="28593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0613" y="1736783"/>
              <a:ext cx="3808650" cy="1840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115160" y="4103696"/>
              <a:ext cx="26600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iOS XIB XML</a:t>
              </a:r>
              <a:br>
                <a:rPr lang="en-US" sz="1200" dirty="0"/>
              </a:br>
              <a:r>
                <a:rPr lang="en-US" sz="1000" dirty="0"/>
                <a:t>with Objective-C / Swift; rarely created by hand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759886" y="1736783"/>
            <a:ext cx="4342448" cy="3266723"/>
            <a:chOff x="8741664" y="1730158"/>
            <a:chExt cx="4342448" cy="3266723"/>
          </a:xfrm>
        </p:grpSpPr>
        <p:pic>
          <p:nvPicPr>
            <p:cNvPr id="1034" name="Picture 10" descr="http://image.slidesharecdn.com/react-native-150516150039-lva1-app6892/95/mobile-applications-in-a-new-way-with-react-native-18-638.jpg?cb=1431788519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76" r="-20976"/>
            <a:stretch/>
          </p:blipFill>
          <p:spPr bwMode="auto">
            <a:xfrm>
              <a:off x="8741664" y="1730158"/>
              <a:ext cx="4342448" cy="279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8924871" y="4504438"/>
              <a:ext cx="309974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React Native / Angular</a:t>
              </a:r>
              <a:br>
                <a:rPr lang="en-US" sz="1600" dirty="0"/>
              </a:br>
              <a:r>
                <a:rPr lang="en-US" sz="1000" dirty="0"/>
                <a:t>with JavaScript + declarative language extensions</a:t>
              </a:r>
            </a:p>
          </p:txBody>
        </p:sp>
      </p:grpSp>
      <p:sp>
        <p:nvSpPr>
          <p:cNvPr id="40" name="Title 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“</a:t>
            </a:r>
            <a:r>
              <a:rPr lang="en-US" b="1" dirty="0"/>
              <a:t>state of the art</a:t>
            </a:r>
            <a:r>
              <a:rPr lang="en-US" dirty="0"/>
              <a:t>”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5891" y="5345260"/>
            <a:ext cx="10978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Primarily declarative, but every platform is different &amp; coupled to the platform preferred programming language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85% of mobile app </a:t>
            </a:r>
            <a:r>
              <a:rPr lang="en-US" dirty="0" err="1"/>
              <a:t>devs</a:t>
            </a:r>
            <a:r>
              <a:rPr lang="en-US" dirty="0"/>
              <a:t> look first to build native;   good native support is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Existing markup languages have room for improvement: poor support for abstraction,</a:t>
            </a:r>
            <a:br>
              <a:rPr lang="en-US" dirty="0"/>
            </a:br>
            <a:r>
              <a:rPr lang="en-US" dirty="0"/>
              <a:t>poor tooling support for localization, etc.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24667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b="1" dirty="0"/>
              <a:t>Proposition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Creating multi platform, native mobile apps today is much </a:t>
            </a:r>
            <a:r>
              <a:rPr lang="en-US" b="1" dirty="0"/>
              <a:t>harder </a:t>
            </a:r>
            <a:r>
              <a:rPr lang="en-US" dirty="0"/>
              <a:t>than it has to be.</a:t>
            </a:r>
          </a:p>
          <a:p>
            <a:pPr marL="0" indent="0">
              <a:buNone/>
            </a:pPr>
            <a:r>
              <a:rPr lang="en-US" dirty="0"/>
              <a:t>Making it easier would be great for the industry &amp; great for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LUX…</a:t>
            </a:r>
          </a:p>
          <a:p>
            <a:pPr>
              <a:buFontTx/>
              <a:buChar char="-"/>
            </a:pPr>
            <a:r>
              <a:rPr lang="en-US" dirty="0"/>
              <a:t>Let’s you build </a:t>
            </a:r>
            <a:r>
              <a:rPr lang="en-US" b="1" dirty="0"/>
              <a:t>native</a:t>
            </a:r>
            <a:r>
              <a:rPr lang="en-US" dirty="0"/>
              <a:t> mobile UIs</a:t>
            </a:r>
          </a:p>
          <a:p>
            <a:pPr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all</a:t>
            </a:r>
            <a:r>
              <a:rPr lang="en-US" dirty="0"/>
              <a:t> platforms</a:t>
            </a:r>
          </a:p>
          <a:p>
            <a:pPr>
              <a:buFontTx/>
              <a:buChar char="-"/>
            </a:pPr>
            <a:r>
              <a:rPr lang="en-US" b="1" dirty="0"/>
              <a:t>Easy </a:t>
            </a:r>
            <a:r>
              <a:rPr lang="en-US" dirty="0"/>
              <a:t>for semi-technical users, building concept prototypes</a:t>
            </a:r>
          </a:p>
          <a:p>
            <a:pPr>
              <a:buFontTx/>
              <a:buChar char="-"/>
            </a:pPr>
            <a:r>
              <a:rPr lang="en-US" b="1" dirty="0"/>
              <a:t>Powerful </a:t>
            </a:r>
            <a:r>
              <a:rPr lang="en-US" dirty="0"/>
              <a:t>and </a:t>
            </a:r>
            <a:r>
              <a:rPr lang="en-US" b="1" dirty="0"/>
              <a:t>performant </a:t>
            </a:r>
            <a:r>
              <a:rPr lang="en-US" dirty="0"/>
              <a:t>enough for </a:t>
            </a:r>
            <a:r>
              <a:rPr lang="en-US" b="1" dirty="0"/>
              <a:t>all </a:t>
            </a:r>
            <a:r>
              <a:rPr lang="en-US" dirty="0"/>
              <a:t>production apps; no compromises</a:t>
            </a:r>
          </a:p>
          <a:p>
            <a:pPr>
              <a:buFontTx/>
              <a:buChar char="-"/>
            </a:pPr>
            <a:r>
              <a:rPr lang="en-US" dirty="0"/>
              <a:t>Blends </a:t>
            </a:r>
            <a:r>
              <a:rPr lang="en-US" b="1" dirty="0"/>
              <a:t>seamlessly</a:t>
            </a:r>
            <a:r>
              <a:rPr lang="en-US" dirty="0"/>
              <a:t> with current platform technology, as is </a:t>
            </a:r>
            <a:r>
              <a:rPr lang="en-US" dirty="0" err="1"/>
              <a:t>transpiled</a:t>
            </a:r>
            <a:r>
              <a:rPr lang="en-US" dirty="0"/>
              <a:t> to Java/C#/Swift/JavaScript;   low barrier to adoption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17014"/>
              </p:ext>
            </p:extLst>
          </p:nvPr>
        </p:nvGraphicFramePr>
        <p:xfrm>
          <a:off x="7368458" y="2875850"/>
          <a:ext cx="1582609" cy="161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r:id="rId6" imgW="3695040" imgH="3771360" progId="">
                  <p:embed/>
                </p:oleObj>
              </mc:Choice>
              <mc:Fallback>
                <p:oleObj r:id="rId6" imgW="3695040" imgH="3771360" progId="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8458" y="2875850"/>
                        <a:ext cx="1582609" cy="161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57124"/>
              </p:ext>
            </p:extLst>
          </p:nvPr>
        </p:nvGraphicFramePr>
        <p:xfrm>
          <a:off x="5831186" y="3023070"/>
          <a:ext cx="1193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r:id="rId8" imgW="1193400" imgH="660240" progId="">
                  <p:embed/>
                </p:oleObj>
              </mc:Choice>
              <mc:Fallback>
                <p:oleObj r:id="rId8" imgW="1193400" imgH="660240" progId="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31186" y="3023070"/>
                        <a:ext cx="11938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http://elearnexcel.iact.netdna-cdn.com/wp-content/uploads/2013/07/easy-image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2" y="2858704"/>
            <a:ext cx="1582609" cy="9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2"/>
      <p:tags r:id="rId3"/>
    </p:custDataLst>
    <p:extLst>
      <p:ext uri="{BB962C8B-B14F-4D97-AF65-F5344CB8AC3E}">
        <p14:creationId xmlns:p14="http://schemas.microsoft.com/office/powerpoint/2010/main" val="3322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Synergy, from owning UI Layer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/>
              <a:t>Code Push </a:t>
            </a:r>
            <a:r>
              <a:rPr lang="en-US" dirty="0"/>
              <a:t>to devices—deploy enterprise apps (if LUX only) with no need to install SDK, sign, etc.</a:t>
            </a:r>
          </a:p>
          <a:p>
            <a:pPr>
              <a:buFontTx/>
              <a:buChar char="-"/>
            </a:pPr>
            <a:r>
              <a:rPr lang="en-US" b="1" dirty="0"/>
              <a:t>Hockey App </a:t>
            </a:r>
            <a:r>
              <a:rPr lang="en-US" dirty="0"/>
              <a:t>analytics of what screens users visit</a:t>
            </a:r>
          </a:p>
          <a:p>
            <a:pPr>
              <a:buFontTx/>
              <a:buChar char="-"/>
            </a:pPr>
            <a:r>
              <a:rPr lang="en-US" b="1" dirty="0"/>
              <a:t>Live Reload </a:t>
            </a:r>
            <a:r>
              <a:rPr lang="en-US" dirty="0"/>
              <a:t>as primary UI design tool</a:t>
            </a:r>
            <a:r>
              <a:rPr lang="en-US" b="1" dirty="0"/>
              <a:t> </a:t>
            </a:r>
          </a:p>
          <a:p>
            <a:pPr>
              <a:buFontTx/>
              <a:buChar char="-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6312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Make it as </a:t>
            </a:r>
            <a:r>
              <a:rPr lang="en-US" b="1" i="1" dirty="0"/>
              <a:t>easy as possible </a:t>
            </a:r>
            <a:r>
              <a:rPr lang="en-US" dirty="0"/>
              <a:t>to build mobile apps, esp. those that use MS services</a:t>
            </a:r>
          </a:p>
          <a:p>
            <a:pPr marL="457200" lvl="1" indent="0">
              <a:buNone/>
            </a:pPr>
            <a:r>
              <a:rPr lang="en-US" dirty="0"/>
              <a:t>Easy = more apps = greater service use = $$ (plus a better world)</a:t>
            </a:r>
          </a:p>
          <a:p>
            <a:pPr>
              <a:buFontTx/>
              <a:buChar char="-"/>
            </a:pPr>
            <a:r>
              <a:rPr lang="en-US" dirty="0"/>
              <a:t>Remove complexity &amp; cruft whenever possible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84755" y="3777359"/>
            <a:ext cx="2559332" cy="7743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via simpler but more powerful, </a:t>
            </a:r>
            <a:r>
              <a:rPr lang="en-US" sz="1600" b="1" i="1" dirty="0"/>
              <a:t>purpose built declarative </a:t>
            </a:r>
            <a:r>
              <a:rPr lang="en-US" sz="1600" b="1" i="1" dirty="0" err="1"/>
              <a:t>lang</a:t>
            </a:r>
            <a:endParaRPr lang="en-US" sz="16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4622441" y="3887677"/>
            <a:ext cx="921603" cy="52873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52127" y="3777360"/>
            <a:ext cx="2559329" cy="774346"/>
          </a:xfrm>
          <a:prstGeom prst="rect">
            <a:avLst/>
          </a:prstGeom>
          <a:solidFill>
            <a:srgbClr val="AD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in </a:t>
            </a:r>
            <a:r>
              <a:rPr lang="en-US" sz="1600" b="1" i="1" dirty="0"/>
              <a:t>XML + extensions</a:t>
            </a:r>
            <a:br>
              <a:rPr lang="en-US" sz="1600" dirty="0"/>
            </a:br>
            <a:r>
              <a:rPr lang="en-US" sz="1600" dirty="0" err="1"/>
              <a:t>lang</a:t>
            </a:r>
            <a:r>
              <a:rPr lang="en-US" sz="1600" dirty="0"/>
              <a:t> hybrid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84754" y="4678177"/>
            <a:ext cx="2559333" cy="7743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Inner loop interpreted with</a:t>
            </a:r>
            <a:br>
              <a:rPr lang="en-US" sz="1600" dirty="0"/>
            </a:br>
            <a:r>
              <a:rPr lang="en-US" sz="1600" dirty="0"/>
              <a:t>as you type live update;</a:t>
            </a:r>
          </a:p>
          <a:p>
            <a:pPr algn="ctr"/>
            <a:r>
              <a:rPr lang="en-US" sz="1600" b="1" i="1" dirty="0"/>
              <a:t>fast and intuitive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622440" y="4767953"/>
            <a:ext cx="891879" cy="52873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52127" y="4678178"/>
            <a:ext cx="2559329" cy="774346"/>
          </a:xfrm>
          <a:prstGeom prst="rect">
            <a:avLst/>
          </a:prstGeom>
          <a:solidFill>
            <a:srgbClr val="AD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Install GBs of SDKs,</a:t>
            </a:r>
            <a:br>
              <a:rPr lang="en-US" sz="1600" dirty="0"/>
            </a:br>
            <a:r>
              <a:rPr lang="en-US" sz="1600" b="1" i="1" dirty="0"/>
              <a:t>slow compile inner loop</a:t>
            </a:r>
            <a:r>
              <a:rPr lang="en-US" sz="1600" dirty="0"/>
              <a:t>, Mac/PC compatibility woes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84754" y="5587556"/>
            <a:ext cx="2559333" cy="825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Templates + </a:t>
            </a:r>
            <a:r>
              <a:rPr lang="en-US" sz="1600" b="1" i="1" dirty="0"/>
              <a:t>low code;</a:t>
            </a:r>
          </a:p>
          <a:p>
            <a:pPr algn="ctr"/>
            <a:r>
              <a:rPr lang="en-US" sz="1600" b="1" i="1" dirty="0"/>
              <a:t>pro dev skills optional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652165" y="5732063"/>
            <a:ext cx="891879" cy="52873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52126" y="5587556"/>
            <a:ext cx="2559329" cy="825743"/>
          </a:xfrm>
          <a:prstGeom prst="rect">
            <a:avLst/>
          </a:prstGeom>
          <a:solidFill>
            <a:srgbClr val="AD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from scratch;</a:t>
            </a:r>
          </a:p>
          <a:p>
            <a:pPr algn="ctr"/>
            <a:r>
              <a:rPr lang="en-US" sz="1600" b="1" i="1" dirty="0"/>
              <a:t>pro dev skills required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6917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A general purpose functional, reactive, declarative language</a:t>
            </a:r>
          </a:p>
          <a:p>
            <a:pPr lvl="1">
              <a:buFontTx/>
              <a:buChar char="-"/>
            </a:pPr>
            <a:r>
              <a:rPr lang="en-US" dirty="0"/>
              <a:t>Think better XML, useful for any declarative configuration</a:t>
            </a:r>
          </a:p>
          <a:p>
            <a:pPr>
              <a:buFontTx/>
              <a:buChar char="-"/>
            </a:pPr>
            <a:r>
              <a:rPr lang="en-US" dirty="0"/>
              <a:t>A better way to </a:t>
            </a:r>
            <a:r>
              <a:rPr lang="en-US" b="1" i="1" dirty="0"/>
              <a:t>build UI</a:t>
            </a:r>
          </a:p>
          <a:p>
            <a:pPr lvl="1">
              <a:buFontTx/>
              <a:buChar char="-"/>
            </a:pPr>
            <a:r>
              <a:rPr lang="en-US" dirty="0"/>
              <a:t>Think </a:t>
            </a:r>
            <a:r>
              <a:rPr lang="en-US" b="1" i="1" dirty="0"/>
              <a:t>better XAML </a:t>
            </a:r>
            <a:r>
              <a:rPr lang="en-US" dirty="0"/>
              <a:t>(or better HTML, if we want to go there)</a:t>
            </a:r>
          </a:p>
          <a:p>
            <a:pPr>
              <a:buFontTx/>
              <a:buChar char="-"/>
            </a:pPr>
            <a:r>
              <a:rPr lang="en-US" dirty="0"/>
              <a:t>A better way to </a:t>
            </a:r>
            <a:r>
              <a:rPr lang="en-US" b="1" i="1" dirty="0"/>
              <a:t>build full blown, simpler apps</a:t>
            </a:r>
            <a:r>
              <a:rPr lang="en-US" dirty="0"/>
              <a:t>, with </a:t>
            </a:r>
            <a:r>
              <a:rPr lang="en-US" b="1" i="1" dirty="0"/>
              <a:t>service connections</a:t>
            </a:r>
          </a:p>
          <a:p>
            <a:pPr lvl="1">
              <a:buFontTx/>
              <a:buChar char="-"/>
            </a:pPr>
            <a:r>
              <a:rPr lang="en-US" dirty="0"/>
              <a:t>Think </a:t>
            </a:r>
            <a:r>
              <a:rPr lang="en-US" b="1" i="1" dirty="0"/>
              <a:t>low code </a:t>
            </a:r>
            <a:r>
              <a:rPr lang="en-US" dirty="0"/>
              <a:t>or think </a:t>
            </a:r>
            <a:r>
              <a:rPr lang="en-US" dirty="0" err="1"/>
              <a:t>PowerApps</a:t>
            </a:r>
            <a:r>
              <a:rPr lang="en-US" dirty="0"/>
              <a:t> but in VS with native Xamarin Forms controls</a:t>
            </a:r>
          </a:p>
          <a:p>
            <a:pPr>
              <a:buFontTx/>
              <a:buChar char="-"/>
            </a:pPr>
            <a:r>
              <a:rPr lang="en-US" dirty="0"/>
              <a:t>For </a:t>
            </a:r>
            <a:r>
              <a:rPr lang="en-US" b="1" i="1" dirty="0"/>
              <a:t>pro </a:t>
            </a:r>
            <a:r>
              <a:rPr lang="en-US" b="1" i="1" dirty="0" err="1"/>
              <a:t>devs</a:t>
            </a:r>
            <a:r>
              <a:rPr lang="en-US" b="1" i="1" dirty="0"/>
              <a:t> </a:t>
            </a:r>
            <a:r>
              <a:rPr lang="en-US" dirty="0"/>
              <a:t>(and </a:t>
            </a:r>
            <a:r>
              <a:rPr lang="en-US" b="1" i="1" dirty="0"/>
              <a:t>motivated citizen </a:t>
            </a:r>
            <a:r>
              <a:rPr lang="en-US" b="1" i="1" dirty="0" err="1"/>
              <a:t>devs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b="1" i="1" dirty="0"/>
              <a:t>Makes the easy stuff easy but the hard stuff possible</a:t>
            </a:r>
          </a:p>
          <a:p>
            <a:pPr lvl="1">
              <a:buFontTx/>
              <a:buChar char="-"/>
            </a:pPr>
            <a:r>
              <a:rPr lang="en-US" dirty="0"/>
              <a:t>Can write code in C# (or JavaScript, if we want to go there) when needed; think XAML but more of the app is declarative</a:t>
            </a:r>
          </a:p>
          <a:p>
            <a:pPr lvl="1">
              <a:buFontTx/>
              <a:buChar char="-"/>
            </a:pPr>
            <a:r>
              <a:rPr lang="en-US" dirty="0"/>
              <a:t>Uses Visual Studio (or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Pro </a:t>
            </a:r>
            <a:r>
              <a:rPr lang="en-US" dirty="0" err="1"/>
              <a:t>devs</a:t>
            </a:r>
            <a:r>
              <a:rPr lang="en-US" dirty="0"/>
              <a:t> loves easy too; and motivated non-pro </a:t>
            </a:r>
            <a:r>
              <a:rPr lang="en-US" dirty="0" err="1"/>
              <a:t>devs</a:t>
            </a:r>
            <a:r>
              <a:rPr lang="en-US" dirty="0"/>
              <a:t> like the flexibility to use code if needed—not two </a:t>
            </a:r>
            <a:r>
              <a:rPr lang="en-US" dirty="0" err="1"/>
              <a:t>silo’ed</a:t>
            </a:r>
            <a:r>
              <a:rPr lang="en-US" dirty="0"/>
              <a:t> dev stacks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584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UI construction approaches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Enhance general purpose markup language:  XML -&gt; XAML</a:t>
            </a:r>
          </a:p>
          <a:p>
            <a:pPr lvl="1">
              <a:buFontTx/>
              <a:buChar char="-"/>
            </a:pPr>
            <a:r>
              <a:rPr lang="en-US" dirty="0"/>
              <a:t>The seams show through</a:t>
            </a:r>
          </a:p>
          <a:p>
            <a:pPr lvl="1">
              <a:buFontTx/>
              <a:buChar char="-"/>
            </a:pPr>
            <a:r>
              <a:rPr lang="en-US" dirty="0"/>
              <a:t>Extra syntax ceremony and complexity</a:t>
            </a:r>
          </a:p>
          <a:p>
            <a:pPr>
              <a:buFontTx/>
              <a:buChar char="-"/>
            </a:pPr>
            <a:r>
              <a:rPr lang="en-US" dirty="0"/>
              <a:t>Enhance general purpose programming language:  JavaScript -&gt; JSX</a:t>
            </a:r>
          </a:p>
          <a:p>
            <a:pPr lvl="1">
              <a:buFontTx/>
              <a:buChar char="-"/>
            </a:pPr>
            <a:r>
              <a:rPr lang="en-US" dirty="0"/>
              <a:t>The seams show through</a:t>
            </a:r>
          </a:p>
          <a:p>
            <a:pPr lvl="1">
              <a:buFontTx/>
              <a:buChar char="-"/>
            </a:pPr>
            <a:r>
              <a:rPr lang="en-US" dirty="0"/>
              <a:t>Extra syntax ceremony and complexity</a:t>
            </a:r>
          </a:p>
          <a:p>
            <a:pPr>
              <a:buFontTx/>
              <a:buChar char="-"/>
            </a:pPr>
            <a:r>
              <a:rPr lang="en-US" dirty="0"/>
              <a:t>Custom drag &amp; drop UI design GUI</a:t>
            </a:r>
          </a:p>
          <a:p>
            <a:pPr lvl="1">
              <a:buFontTx/>
              <a:buChar char="-"/>
            </a:pPr>
            <a:r>
              <a:rPr lang="en-US" dirty="0"/>
              <a:t>Limited in power—and complexity when trying to remove those limits</a:t>
            </a:r>
          </a:p>
          <a:p>
            <a:pPr lvl="1">
              <a:buFontTx/>
              <a:buChar char="-"/>
            </a:pPr>
            <a:r>
              <a:rPr lang="en-US" dirty="0"/>
              <a:t>Often a textual language is the clearest, most concise way to express the UI</a:t>
            </a:r>
          </a:p>
          <a:p>
            <a:pPr lvl="2">
              <a:buFontTx/>
              <a:buChar char="-"/>
            </a:pPr>
            <a:r>
              <a:rPr lang="en-US" dirty="0"/>
              <a:t>It’s why humans communicate primarily with words</a:t>
            </a:r>
          </a:p>
          <a:p>
            <a:pPr lvl="2">
              <a:buFontTx/>
              <a:buChar char="-"/>
            </a:pPr>
            <a:r>
              <a:rPr lang="en-US" dirty="0"/>
              <a:t>Pictures </a:t>
            </a:r>
            <a:r>
              <a:rPr lang="en-US" i="1" dirty="0"/>
              <a:t>supplement </a:t>
            </a:r>
            <a:r>
              <a:rPr lang="en-US" dirty="0"/>
              <a:t>the words, but don’t replace them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1622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 </a:t>
            </a:r>
            <a:r>
              <a:rPr lang="en-US" b="1" dirty="0"/>
              <a:t>declarative</a:t>
            </a:r>
            <a:r>
              <a:rPr lang="en-US" dirty="0"/>
              <a:t>…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118" y="18130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YAML/JSON like syntax</a:t>
            </a:r>
            <a:br>
              <a:rPr lang="en-US" sz="1800" dirty="0"/>
            </a:br>
            <a:br>
              <a:rPr lang="en-US" sz="1800" dirty="0"/>
            </a:b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Chai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UnitsInStock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12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>Supports </a:t>
            </a:r>
            <a:r>
              <a:rPr lang="en-US" sz="2400" b="1" dirty="0"/>
              <a:t>text</a:t>
            </a:r>
            <a:r>
              <a:rPr lang="en-US" sz="2400" dirty="0"/>
              <a:t> </a:t>
            </a:r>
            <a:r>
              <a:rPr lang="en-US" sz="2400" b="1" dirty="0"/>
              <a:t>markup</a:t>
            </a:r>
            <a:r>
              <a:rPr lang="en-US" sz="2400" dirty="0"/>
              <a:t>, with power equivalent to XML</a:t>
            </a:r>
            <a:br>
              <a:rPr lang="en-US" sz="2400" dirty="0"/>
            </a:br>
            <a:br>
              <a:rPr lang="en-US" sz="1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Chai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 the Middle East the drink is commonly called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{karak chai}, which literally means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italics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{strong tea}.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Learn more at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{https://en.wikipedia.org/wiki/Masala_chai </a:t>
            </a:r>
            <a:r>
              <a:rPr lang="en-US" sz="1800" i="1" dirty="0" err="1">
                <a:solidFill>
                  <a:srgbClr val="ED7D3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:Wikipedia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234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 </a:t>
            </a:r>
            <a:r>
              <a:rPr lang="en-US" b="1" dirty="0"/>
              <a:t>functional</a:t>
            </a:r>
            <a:r>
              <a:rPr lang="en-US" dirty="0"/>
              <a:t>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8744" y="1776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LabelColor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#777777</a:t>
            </a:r>
            <a:b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LabeledField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Label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:UI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Value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=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Grid.Row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:0 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Grid.Column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:0 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:{Label}  </a:t>
            </a:r>
            <a:r>
              <a:rPr lang="en-US" sz="18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ForegroundColor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:{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LabelColor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Grid.Row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:0 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Grid.Column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:1 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:{Value}  </a:t>
            </a:r>
            <a:r>
              <a:rPr lang="en-US" sz="18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ForegroundColor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:Black</a:t>
            </a:r>
            <a:b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Functions can be simple constants or take parameters and return any object tree.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Note that calling a function and instantiating an object are syntactically identical. Instantiating can be thought of as calling the “constructor function” (which maps to a C# constructor or sets frozen properties on a C# object).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2388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 </a:t>
            </a:r>
            <a:r>
              <a:rPr lang="en-US" b="1" dirty="0"/>
              <a:t>functional</a:t>
            </a:r>
            <a:r>
              <a:rPr lang="en-US" dirty="0"/>
              <a:t>…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9491" y="175806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StudentDetails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9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Students:StudentList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MinAge:Integer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=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9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ItemsList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Students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sz="29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 &gt; </a:t>
            </a:r>
            <a:r>
              <a:rPr lang="en-US" sz="29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MinAge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sz="29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sz="29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br>
              <a:rPr lang="en-US" sz="29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Item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9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LabeledField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n-US" sz="29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9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:{Name}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9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LabeledField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n-US" sz="29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9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:{Age}</a:t>
            </a:r>
            <a:br>
              <a:rPr lang="en-US" sz="2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LUX LINQ </a:t>
            </a:r>
            <a:r>
              <a:rPr lang="en-US" dirty="0"/>
              <a:t>allows using LINQ operators for data transformation.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Since LUX is reactive, LUX LINQ is also RX-like:</a:t>
            </a:r>
            <a:br>
              <a:rPr lang="en-US" dirty="0"/>
            </a:br>
            <a:r>
              <a:rPr lang="en-US" dirty="0"/>
              <a:t>	As input changes are </a:t>
            </a:r>
            <a:r>
              <a:rPr lang="en-US" i="1" dirty="0"/>
              <a:t>pushed</a:t>
            </a:r>
            <a:r>
              <a:rPr lang="en-US" dirty="0"/>
              <a:t>, the output updates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Typical application:  </a:t>
            </a:r>
            <a:r>
              <a:rPr lang="en-US" i="1" dirty="0"/>
              <a:t>Transform </a:t>
            </a:r>
            <a:r>
              <a:rPr lang="en-US" dirty="0"/>
              <a:t>business data into UI—and an app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91818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 is </a:t>
            </a:r>
            <a:r>
              <a:rPr lang="en-US" b="1" dirty="0"/>
              <a:t>functional</a:t>
            </a:r>
            <a:r>
              <a:rPr lang="en-US" dirty="0"/>
              <a:t>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5806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LUX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 support conditionals, case functionality, and pattern matching.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LetterGrade</a:t>
            </a:r>
            <a:r>
              <a:rPr lang="en-US" sz="1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Integer} =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95: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great job!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90: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good work!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80: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70: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C, be sure to study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60: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D, please see me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F, please see me!!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LetterGrade</a:t>
            </a:r>
            <a:r>
              <a:rPr lang="en-US" sz="1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Integer} =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i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95: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great job!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90: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good work!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80: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70: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C, be sure to study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60: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D, please see me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F, please see me!!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localization is part of the language—localizable text is a separate type.   It’s green above.</a:t>
            </a: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tooling knows about localizable strings and can extract them.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89938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CF351CA8-5BF1-4D0D-906C-AAB16E577927}"/>
  <p:tag name="ATHENA.CUSTOMXMLCONTENT" val="&lt;?xml version=&quot;1.0&quot;?&gt;&lt;athena xmlns=&quot;http://schemas.microsoft.com/edu/athena&quot; version=&quot;0.1.3885.0&quot;&gt;&lt;timings duration=&quot;15014&quot;/&gt;&lt;/athena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E6BE4672-982C-44F3-8E6F-5E3FD5CFF88E}"/>
  <p:tag name="ATHENA.CUSTOMXMLCONTENT" val="&lt;?xml version=&quot;1.0&quot;?&gt;&lt;athena xmlns=&quot;http://schemas.microsoft.com/edu/athena&quot; version=&quot;0.1.3885.0&quot;&gt;&lt;timings duration=&quot;54285&quot;/&gt;&lt;/athena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0B5D8749-D86F-4CEC-9E84-F92014B53352}"/>
  <p:tag name="ATHENA.CUSTOMXMLCONTENT" val="&lt;?xml version=&quot;1.0&quot;?&gt;&lt;athena xmlns=&quot;http://schemas.microsoft.com/edu/athena&quot; version=&quot;0.1.3885.0&quot;&gt;&lt;timings duration=&quot;29628&quot;/&gt;&lt;/athena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E6BE4672-982C-44F3-8E6F-5E3FD5CFF88E}"/>
  <p:tag name="ATHENA.CUSTOMXMLCONTENT" val="&lt;?xml version=&quot;1.0&quot;?&gt;&lt;athena xmlns=&quot;http://schemas.microsoft.com/edu/athena&quot; version=&quot;0.1.3885.0&quot;&gt;&lt;timings duration=&quot;54285&quot;/&gt;&lt;/athena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90C73833-C74A-4215-A53D-7162325D2A40}"/>
  <p:tag name="ATHENA.CUSTOMXMLCONTENT" val="&lt;?xml version=&quot;1.0&quot;?&gt;&lt;athena xmlns=&quot;http://schemas.microsoft.com/edu/athena&quot; version=&quot;0.1.3885.0&quot;&gt;&lt;media streamable=&quot;true&quot; recordStart=&quot;0&quot; recordEnd=&quot;15014&quot; recordLength=&quot;245501&quot; audioOnly=&quot;true&quot; start=&quot;0&quot; end=&quot;15014&quot; audioFormat=&quot;{00001610-0000-0010-8000-00AA00389B71}&quot; audioRate=&quot;44100&quot; muted=&quot;false&quot; volume=&quot;0.8&quot; fadeIn=&quot;0&quot; fadeOut=&quot;0&quot; videoFormat=&quot;{34363248-0000-0010-8000-00AA00389B71}&quot; videoRate=&quot;15&quot; videoWidth=&quot;256&quot; videoHeight=&quot;256&quot;/&gt;&lt;/athena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B0418D08-2006-4738-ADB9-8E763A609615}"/>
  <p:tag name="ATHENA.CUSTOMXMLCONTENT" val="&lt;?xml version=&quot;1.0&quot;?&gt;&lt;athena xmlns=&quot;http://schemas.microsoft.com/edu/athena&quot; version=&quot;0.1.3885.0&quot;&gt;&lt;timings duration=&quot;23274&quot;/&gt;&lt;/athena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6D617B7E-AB51-4A76-AECF-1C5C1EECD5D4}"/>
  <p:tag name="ATHENA.CUSTOMXMLCONTENT" val="&lt;?xml version=&quot;1.0&quot;?&gt;&lt;athena xmlns=&quot;http://schemas.microsoft.com/edu/athena&quot; version=&quot;0.1.3885.0&quot;&gt;&lt;timings duration=&quot;63603&quot;&gt;&lt;event time=&quot;3017&quot; type=&quot;OnNext&quot; clickIndex=&quot;1&quot; wacClickIndex=&quot;1&quot;/&gt;&lt;event time=&quot;4004&quot; type=&quot;OnNext&quot; clickIndex=&quot;2&quot; wacClickIndex=&quot;2&quot;/&gt;&lt;event time=&quot;6687&quot; type=&quot;OnNext&quot; clickIndex=&quot;3&quot; wacClickIndex=&quot;3&quot;/&gt;&lt;event time=&quot;10408&quot; type=&quot;OnNext&quot; clickIndex=&quot;4&quot; wacClickIndex=&quot;4&quot;/&gt;&lt;event time=&quot;20317&quot; type=&quot;OnNext&quot; clickIndex=&quot;5&quot; wacClickIndex=&quot;5&quot;/&gt;&lt;/timings&gt;&lt;/athena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6D617B7E-AB51-4A76-AECF-1C5C1EECD5D4}"/>
  <p:tag name="ATHENA.CUSTOMXMLCONTENT" val="&lt;?xml version=&quot;1.0&quot;?&gt;&lt;athena xmlns=&quot;http://schemas.microsoft.com/edu/athena&quot; version=&quot;0.1.3885.0&quot;&gt;&lt;timings duration=&quot;63603&quot;&gt;&lt;event time=&quot;3017&quot; type=&quot;OnNext&quot; clickIndex=&quot;1&quot; wacClickIndex=&quot;1&quot;/&gt;&lt;event time=&quot;4004&quot; type=&quot;OnNext&quot; clickIndex=&quot;2&quot; wacClickIndex=&quot;2&quot;/&gt;&lt;event time=&quot;6687&quot; type=&quot;OnNext&quot; clickIndex=&quot;3&quot; wacClickIndex=&quot;3&quot;/&gt;&lt;event time=&quot;10408&quot; type=&quot;OnNext&quot; clickIndex=&quot;4&quot; wacClickIndex=&quot;4&quot;/&gt;&lt;event time=&quot;20317&quot; type=&quot;OnNext&quot; clickIndex=&quot;5&quot; wacClickIndex=&quot;5&quot;/&gt;&lt;/timings&gt;&lt;/athen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4B14CAF-0019-4F4D-A3AC-F7C01C44E79A}"/>
  <p:tag name="ATHENA.CUSTOMXMLCONTENT" val="&lt;?xml version=&quot;1.0&quot;?&gt;&lt;athena xmlns=&quot;http://schemas.microsoft.com/edu/athena&quot; version=&quot;0.1.3885.0&quot;&gt;&lt;timings duration=&quot;33645&quot;/&gt;&lt;/athena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27D0CF8E-1729-4473-9433-EFD16A996BC3}"/>
  <p:tag name="ATHENA.CUSTOMXMLCONTENT" val="&lt;?xml version=&quot;1.0&quot;?&gt;&lt;athena xmlns=&quot;http://schemas.microsoft.com/edu/athena&quot; version=&quot;0.1.3885.0&quot;&gt;&lt;timings duration=&quot;22761&quot;/&gt;&lt;/athena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0B5D8749-D86F-4CEC-9E84-F92014B53352}"/>
  <p:tag name="ATHENA.CUSTOMXMLCONTENT" val="&lt;?xml version=&quot;1.0&quot;?&gt;&lt;athena xmlns=&quot;http://schemas.microsoft.com/edu/athena&quot; version=&quot;0.1.3885.0&quot;&gt;&lt;timings duration=&quot;29628&quot;/&gt;&lt;/athena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E6BE4672-982C-44F3-8E6F-5E3FD5CFF88E}"/>
  <p:tag name="ATHENA.CUSTOMXMLCONTENT" val="&lt;?xml version=&quot;1.0&quot;?&gt;&lt;athena xmlns=&quot;http://schemas.microsoft.com/edu/athena&quot; version=&quot;0.1.3885.0&quot;&gt;&lt;timings duration=&quot;54285&quot;/&gt;&lt;/athena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3885.0">
  <media streamable="true" recordStart="15014" recordEnd="38288" recordLength="245501" audioOnly="true" start="15014" end="38288" audioFormat="{00001610-0000-0010-8000-00AA00389B71}" audioRate="44100" muted="false" volume="0.8" fadeIn="0" fadeOut="0" videoFormat="{34363248-0000-0010-8000-00AA00389B71}" videoRate="15" videoWidth="256" videoHeight="256"/>
</athena>
</file>

<file path=customXml/item10.xml><?xml version="1.0" encoding="utf-8"?>
<athena xmlns="http://schemas.microsoft.com/edu/athena" version="0.1.3885.0">
  <timings duration="29628"/>
</athena>
</file>

<file path=customXml/item11.xml><?xml version="1.0" encoding="utf-8"?>
<athena xmlns="http://schemas.microsoft.com/edu/athena" version="0.1.3885.0">
  <timings duration="33645"/>
</athena>
</file>

<file path=customXml/item12.xml><?xml version="1.0" encoding="utf-8"?>
<athena xmlns="http://schemas.microsoft.com/edu/athena" version="0.1.3885.0">
  <media embedded="true" recordStart="0" recordEnd="72656" recordLength="72656" start="0" end="72656" audioFormat="{00001610-0000-0010-8000-00AA00389B71}" audioRate="44100" muted="false" volume="0.8" fadeIn="0" fadeOut="0" videoFormat="{34363248-0000-0010-8000-00AA00389B71}" videoRate="10" videoWidth="1390" videoHeight="1080"/>
</athena>
</file>

<file path=customXml/item13.xml><?xml version="1.0" encoding="utf-8"?>
<athena xmlns="http://schemas.microsoft.com/edu/athena" version="0.1.3885.0">
  <timings duration="33645"/>
</athena>
</file>

<file path=customXml/item14.xml><?xml version="1.0" encoding="utf-8"?>
<athena xmlns="http://schemas.microsoft.com/edu/athena" version="0.1.3885.0">
  <timings duration="33645"/>
</athena>
</file>

<file path=customXml/item15.xml><?xml version="1.0" encoding="utf-8"?>
<athena xmlns="http://schemas.microsoft.com/edu/athena" version="0.1.3885.0">
  <media streamable="true" recordStart="101891" recordEnd="135536" recordLength="245501" audioOnly="true" start="101891" end="135536" audioFormat="{00001610-0000-0010-8000-00AA00389B71}" audioRate="44100" muted="false" volume="0.8" fadeIn="0" fadeOut="0" videoFormat="{34363248-0000-0010-8000-00AA00389B71}" videoRate="15" videoWidth="256" videoHeight="256"/>
</athena>
</file>

<file path=customXml/item16.xml><?xml version="1.0" encoding="utf-8"?>
<athena xmlns="http://schemas.microsoft.com/edu/athena" version="0.1.3885.0">
  <media streamable="true" recordStart="212582" recordEnd="242210" recordLength="245501" audioOnly="true" start="212582" end="242210" audioFormat="{00001610-0000-0010-8000-00AA00389B71}" audioRate="44100" muted="false" volume="0.8" fadeIn="0" fadeOut="0" videoFormat="{34363248-0000-0010-8000-00AA00389B71}" videoRate="15" videoWidth="256" videoHeight="256"/>
</athena>
</file>

<file path=customXml/item17.xml><?xml version="1.0" encoding="utf-8"?>
<athena xmlns="http://schemas.microsoft.com/edu/athena" version="0.1.3885.0">
  <timings duration="54285"/>
</athena>
</file>

<file path=customXml/item18.xml><?xml version="1.0" encoding="utf-8"?>
<athena xmlns="http://schemas.microsoft.com/edu/athena" version="0.1.3885.0">
  <timings duration="63603">
    <event time="3017" type="OnNext" clickIndex="1" wacClickIndex="1"/>
    <event time="4004" type="OnNext" clickIndex="2" wacClickIndex="2"/>
    <event time="6687" type="OnNext" clickIndex="3" wacClickIndex="3"/>
    <event time="10408" type="OnNext" clickIndex="4" wacClickIndex="4"/>
    <event time="20317" type="OnNext" clickIndex="5" wacClickIndex="5"/>
  </timings>
</athena>
</file>

<file path=customXml/item19.xml><?xml version="1.0" encoding="utf-8"?>
<athena xmlns="http://schemas.microsoft.com/edu/athena" version="0.1.3885.0">
  <media streamable="true" recordStart="101891" recordEnd="135536" recordLength="245501" audioOnly="true" start="101891" end="135536" audioFormat="{00001610-0000-0010-8000-00AA00389B71}" audioRate="44100" muted="false" volume="0.8" fadeIn="0" fadeOut="0" videoFormat="{34363248-0000-0010-8000-00AA00389B71}" videoRate="15" videoWidth="256" videoHeight="256"/>
</athena>
</file>

<file path=customXml/item2.xml><?xml version="1.0" encoding="utf-8"?>
<athena xmlns="http://schemas.microsoft.com/edu/athena" version="0.1.3885.0">
  <media streamable="true" recordStart="101891" recordEnd="135536" recordLength="245501" audioOnly="true" start="101891" end="135536" audioFormat="{00001610-0000-0010-8000-00AA00389B71}" audioRate="44100" muted="false" volume="0.8" fadeIn="0" fadeOut="0" videoFormat="{34363248-0000-0010-8000-00AA00389B71}" videoRate="15" videoWidth="256" videoHeight="256"/>
</athena>
</file>

<file path=customXml/item20.xml><?xml version="1.0" encoding="utf-8"?>
<athena xmlns="http://schemas.microsoft.com/edu/athena" version="0.1.3885.0">
  <timings duration="33645"/>
</athena>
</file>

<file path=customXml/item21.xml><?xml version="1.0" encoding="utf-8"?>
<athena xmlns="http://schemas.microsoft.com/edu/athena" version="0.1.3885.0">
  <timings duration="33645"/>
</athena>
</file>

<file path=customXml/item22.xml><?xml version="1.0" encoding="utf-8"?>
<athena xmlns="http://schemas.microsoft.com/edu/athena" version="0.1.3885.0">
  <media streamable="true" recordStart="38288" recordEnd="101891" recordLength="245501" audioOnly="true" start="38288" end="101891" audioFormat="{00001610-0000-0010-8000-00AA00389B71}" audioRate="44100" muted="false" volume="0.8" fadeIn="0" fadeOut="0" videoFormat="{34363248-0000-0010-8000-00AA00389B71}" videoRate="15" videoWidth="256" videoHeight="256"/>
</athena>
</file>

<file path=customXml/item23.xml><?xml version="1.0" encoding="utf-8"?>
<athena xmlns="http://schemas.microsoft.com/edu/athena" version="0.1.3885.0">
  <timings duration="22761"/>
</athena>
</file>

<file path=customXml/item24.xml><?xml version="1.0" encoding="utf-8"?>
<athena xmlns="http://schemas.microsoft.com/edu/athena" version="0.1.3885.0">
  <timings duration="54285"/>
</athena>
</file>

<file path=customXml/item25.xml><?xml version="1.0" encoding="utf-8"?>
<athena xmlns="http://schemas.microsoft.com/edu/athena" version="0.1.3885.0">
  <timings duration="63603">
    <event time="3017" type="OnNext" clickIndex="1" wacClickIndex="1"/>
    <event time="4004" type="OnNext" clickIndex="2" wacClickIndex="2"/>
    <event time="6687" type="OnNext" clickIndex="3" wacClickIndex="3"/>
    <event time="10408" type="OnNext" clickIndex="4" wacClickIndex="4"/>
    <event time="20317" type="OnNext" clickIndex="5" wacClickIndex="5"/>
  </timings>
</athena>
</file>

<file path=customXml/item26.xml><?xml version="1.0" encoding="utf-8"?>
<athena xmlns="http://schemas.microsoft.com/edu/athena" version="0.1.3885.0">
  <media streamable="true" recordStart="0" recordEnd="15014" recordLength="245501" audioOnly="true" start="0" end="15014" audioFormat="{00001610-0000-0010-8000-00AA00389B71}" audioRate="44100" muted="false" volume="0.8" fadeIn="0" fadeOut="0" videoFormat="{34363248-0000-0010-8000-00AA00389B71}" videoRate="15" videoWidth="256" videoHeight="256"/>
</athena>
</file>

<file path=customXml/item27.xml><?xml version="1.0" encoding="utf-8"?>
<athena xmlns="http://schemas.microsoft.com/edu/athena" version="0.1.3885.0">
  <timings duration="15014"/>
</athena>
</file>

<file path=customXml/item28.xml><?xml version="1.0" encoding="utf-8"?>
<athena xmlns="http://schemas.microsoft.com/edu/athena" version="0.1.3885.0">
  <timings duration="3272"/>
</athena>
</file>

<file path=customXml/item29.xml><?xml version="1.0" encoding="utf-8"?>
<athena xmlns="http://schemas.microsoft.com/edu/athena" version="0.1.3885.0">
  <timings duration="23274"/>
</athena>
</file>

<file path=customXml/item3.xml><?xml version="1.0" encoding="utf-8"?>
<athena xmlns="http://schemas.microsoft.com/edu/athena" version="0.1.3885.0">
  <timings duration="72656"/>
</athena>
</file>

<file path=customXml/item30.xml><?xml version="1.0" encoding="utf-8"?>
<athena xmlns="http://schemas.microsoft.com/edu/athena" version="0.1.3885.0">
  <timings duration="54285"/>
</athena>
</file>

<file path=customXml/item31.xml><?xml version="1.0" encoding="utf-8"?>
<athena xmlns="http://schemas.microsoft.com/edu/athena" version="0.1.3885.0">
  <media streamable="true" recordStart="38288" recordEnd="101891" recordLength="245501" audioOnly="true" start="38288" end="101891" audioFormat="{00001610-0000-0010-8000-00AA00389B71}" audioRate="44100" muted="false" volume="0.8" fadeIn="0" fadeOut="0" videoFormat="{34363248-0000-0010-8000-00AA00389B71}" videoRate="15" videoWidth="256" videoHeight="256"/>
</athena>
</file>

<file path=customXml/item32.xml><?xml version="1.0" encoding="utf-8"?>
<athena xmlns="http://schemas.microsoft.com/edu/athena" version="0.1.3885.0">
  <timings duration="33645"/>
</athena>
</file>

<file path=customXml/item33.xml><?xml version="1.0" encoding="utf-8"?>
<athena xmlns="http://schemas.microsoft.com/edu/athena" version="0.1.3885.0">
  <media streamable="true" recordStart="158297" recordEnd="212582" recordLength="245501" audioOnly="true" start="158297" end="212582" audioFormat="{00001610-0000-0010-8000-00AA00389B71}" audioRate="44100" muted="false" volume="0.8" fadeIn="0" fadeOut="0" videoFormat="{34363248-0000-0010-8000-00AA00389B71}" videoRate="15" videoWidth="256" videoHeight="256"/>
</athena>
</file>

<file path=customXml/item34.xml><?xml version="1.0" encoding="utf-8"?>
<athena xmlns="http://schemas.microsoft.com/edu/athena" version="0.1.3885.0">
  <timings duration="33645"/>
</athena>
</file>

<file path=customXml/item35.xml><?xml version="1.0" encoding="utf-8"?>
<athena xmlns="http://schemas.microsoft.com/edu/athena" version="0.1.3885.0">
  <timings duration="29628"/>
</athena>
</file>

<file path=customXml/item36.xml><?xml version="1.0" encoding="utf-8"?>
<athena xmlns="http://schemas.microsoft.com/edu/athena" version="0.1.3885.0">
  <timings duration="33645"/>
</athena>
</file>

<file path=customXml/item4.xml><?xml version="1.0" encoding="utf-8"?>
<athena xmlns="http://schemas.microsoft.com/edu/athena" version="0.1.3885.0">
  <media streamable="true" recordStart="135536" recordEnd="158297" recordLength="245501" audioOnly="true" start="135536" end="158297" audioFormat="{00001610-0000-0010-8000-00AA00389B71}" audioRate="44100" muted="false" volume="0.8" fadeIn="0" fadeOut="0" videoFormat="{34363248-0000-0010-8000-00AA00389B71}" videoRate="15" videoWidth="256" videoHeight="256"/>
</athena>
</file>

<file path=customXml/item5.xml><?xml version="1.0" encoding="utf-8"?>
<athena xmlns="http://schemas.microsoft.com/edu/athena" version="0.1.3885.0">
  <timings duration="33645"/>
</athena>
</file>

<file path=customXml/item6.xml><?xml version="1.0" encoding="utf-8"?>
<athena xmlns="http://schemas.microsoft.com/edu/athena" version="0.1.3885.0">
  <media streamable="true" recordStart="242210" recordEnd="245482" recordLength="245501" audioOnly="true" start="242210" end="245482" audioFormat="{00001610-0000-0010-8000-00AA00389B71}" audioRate="44100" muted="false" volume="0.8" fadeIn="0" fadeOut="0" videoFormat="{34363248-0000-0010-8000-00AA00389B71}" videoRate="15" videoWidth="256" videoHeight="256"/>
</athena>
</file>

<file path=customXml/item7.xml><?xml version="1.0" encoding="utf-8"?>
<athena xmlns="http://schemas.microsoft.com/edu/athena" version="0.1.3885.0">
  <timings duration="33645"/>
</athena>
</file>

<file path=customXml/item8.xml><?xml version="1.0" encoding="utf-8"?>
<athena xmlns="http://schemas.microsoft.com/edu/athena" version="0.1.3885.0">
  <timings duration="33645"/>
</athena>
</file>

<file path=customXml/item9.xml><?xml version="1.0" encoding="utf-8"?>
<athena xmlns="http://schemas.microsoft.com/edu/athena" version="0.1.3885.0">
  <timings duration="33645"/>
</athena>
</file>

<file path=customXml/itemProps1.xml><?xml version="1.0" encoding="utf-8"?>
<ds:datastoreItem xmlns:ds="http://schemas.openxmlformats.org/officeDocument/2006/customXml" ds:itemID="{9808EC79-7893-4333-811C-90BB70382EA7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1A067158-FF4A-4C93-8E4D-C3703F4FF227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D0A622D6-02DD-4F94-BFB7-919CFD8CAD5E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DE24F469-8DBC-461E-BB16-F2EC1A37240E}">
  <ds:schemaRefs>
    <ds:schemaRef ds:uri="http://schemas.microsoft.com/edu/athena"/>
  </ds:schemaRefs>
</ds:datastoreItem>
</file>

<file path=customXml/itemProps13.xml><?xml version="1.0" encoding="utf-8"?>
<ds:datastoreItem xmlns:ds="http://schemas.openxmlformats.org/officeDocument/2006/customXml" ds:itemID="{AAFEB795-2B40-4473-BF42-CAA491B79DF3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B16C7289-3FC6-4183-839E-F514A2E305D4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B3855EA9-2D32-46A7-9B7B-28CE06AA9567}">
  <ds:schemaRefs>
    <ds:schemaRef ds:uri="http://schemas.microsoft.com/edu/athena"/>
  </ds:schemaRefs>
</ds:datastoreItem>
</file>

<file path=customXml/itemProps16.xml><?xml version="1.0" encoding="utf-8"?>
<ds:datastoreItem xmlns:ds="http://schemas.openxmlformats.org/officeDocument/2006/customXml" ds:itemID="{AC939595-12E8-428A-8B49-A082A79D3270}">
  <ds:schemaRefs>
    <ds:schemaRef ds:uri="http://schemas.microsoft.com/edu/athena"/>
  </ds:schemaRefs>
</ds:datastoreItem>
</file>

<file path=customXml/itemProps17.xml><?xml version="1.0" encoding="utf-8"?>
<ds:datastoreItem xmlns:ds="http://schemas.openxmlformats.org/officeDocument/2006/customXml" ds:itemID="{4D469963-D76F-4921-AFEC-36951AC79BDC}">
  <ds:schemaRefs>
    <ds:schemaRef ds:uri="http://schemas.microsoft.com/edu/athena"/>
  </ds:schemaRefs>
</ds:datastoreItem>
</file>

<file path=customXml/itemProps18.xml><?xml version="1.0" encoding="utf-8"?>
<ds:datastoreItem xmlns:ds="http://schemas.openxmlformats.org/officeDocument/2006/customXml" ds:itemID="{49104215-6AA1-4F71-95B5-E5ADBFF917DF}">
  <ds:schemaRefs>
    <ds:schemaRef ds:uri="http://schemas.microsoft.com/edu/athena"/>
  </ds:schemaRefs>
</ds:datastoreItem>
</file>

<file path=customXml/itemProps19.xml><?xml version="1.0" encoding="utf-8"?>
<ds:datastoreItem xmlns:ds="http://schemas.openxmlformats.org/officeDocument/2006/customXml" ds:itemID="{8EA19ADF-E078-48E8-A297-85564B742C4B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E3414B2F-2D49-41DF-B016-6A04D4EB0A6C}">
  <ds:schemaRefs>
    <ds:schemaRef ds:uri="http://schemas.microsoft.com/edu/athena"/>
  </ds:schemaRefs>
</ds:datastoreItem>
</file>

<file path=customXml/itemProps20.xml><?xml version="1.0" encoding="utf-8"?>
<ds:datastoreItem xmlns:ds="http://schemas.openxmlformats.org/officeDocument/2006/customXml" ds:itemID="{729BEA27-2993-44B2-AA99-1128218950AD}">
  <ds:schemaRefs>
    <ds:schemaRef ds:uri="http://schemas.microsoft.com/edu/athena"/>
  </ds:schemaRefs>
</ds:datastoreItem>
</file>

<file path=customXml/itemProps21.xml><?xml version="1.0" encoding="utf-8"?>
<ds:datastoreItem xmlns:ds="http://schemas.openxmlformats.org/officeDocument/2006/customXml" ds:itemID="{04EA4622-E2E3-4973-83A5-ECFF9438A83A}">
  <ds:schemaRefs>
    <ds:schemaRef ds:uri="http://schemas.microsoft.com/edu/athena"/>
  </ds:schemaRefs>
</ds:datastoreItem>
</file>

<file path=customXml/itemProps22.xml><?xml version="1.0" encoding="utf-8"?>
<ds:datastoreItem xmlns:ds="http://schemas.openxmlformats.org/officeDocument/2006/customXml" ds:itemID="{93041290-25A0-42FD-BF9A-F583E689D900}">
  <ds:schemaRefs>
    <ds:schemaRef ds:uri="http://schemas.microsoft.com/edu/athena"/>
  </ds:schemaRefs>
</ds:datastoreItem>
</file>

<file path=customXml/itemProps23.xml><?xml version="1.0" encoding="utf-8"?>
<ds:datastoreItem xmlns:ds="http://schemas.openxmlformats.org/officeDocument/2006/customXml" ds:itemID="{E76343B6-2C93-4275-9DFA-AED0AC82E9F2}">
  <ds:schemaRefs>
    <ds:schemaRef ds:uri="http://schemas.microsoft.com/edu/athena"/>
  </ds:schemaRefs>
</ds:datastoreItem>
</file>

<file path=customXml/itemProps24.xml><?xml version="1.0" encoding="utf-8"?>
<ds:datastoreItem xmlns:ds="http://schemas.openxmlformats.org/officeDocument/2006/customXml" ds:itemID="{0A839CFB-1985-48FB-9628-6DB6D5520341}">
  <ds:schemaRefs>
    <ds:schemaRef ds:uri="http://schemas.microsoft.com/edu/athena"/>
  </ds:schemaRefs>
</ds:datastoreItem>
</file>

<file path=customXml/itemProps25.xml><?xml version="1.0" encoding="utf-8"?>
<ds:datastoreItem xmlns:ds="http://schemas.openxmlformats.org/officeDocument/2006/customXml" ds:itemID="{6D617B7E-AB51-4A76-AECF-1C5C1EECD5D4}">
  <ds:schemaRefs>
    <ds:schemaRef ds:uri="http://schemas.microsoft.com/edu/athena"/>
  </ds:schemaRefs>
</ds:datastoreItem>
</file>

<file path=customXml/itemProps26.xml><?xml version="1.0" encoding="utf-8"?>
<ds:datastoreItem xmlns:ds="http://schemas.openxmlformats.org/officeDocument/2006/customXml" ds:itemID="{90C73833-C74A-4215-A53D-7162325D2A40}">
  <ds:schemaRefs>
    <ds:schemaRef ds:uri="http://schemas.microsoft.com/edu/athena"/>
  </ds:schemaRefs>
</ds:datastoreItem>
</file>

<file path=customXml/itemProps27.xml><?xml version="1.0" encoding="utf-8"?>
<ds:datastoreItem xmlns:ds="http://schemas.openxmlformats.org/officeDocument/2006/customXml" ds:itemID="{CF351CA8-5BF1-4D0D-906C-AAB16E577927}">
  <ds:schemaRefs>
    <ds:schemaRef ds:uri="http://schemas.microsoft.com/edu/athena"/>
  </ds:schemaRefs>
</ds:datastoreItem>
</file>

<file path=customXml/itemProps28.xml><?xml version="1.0" encoding="utf-8"?>
<ds:datastoreItem xmlns:ds="http://schemas.openxmlformats.org/officeDocument/2006/customXml" ds:itemID="{ACF769D9-A6B8-4080-8DD4-53952DDFC45B}">
  <ds:schemaRefs>
    <ds:schemaRef ds:uri="http://schemas.microsoft.com/edu/athena"/>
  </ds:schemaRefs>
</ds:datastoreItem>
</file>

<file path=customXml/itemProps29.xml><?xml version="1.0" encoding="utf-8"?>
<ds:datastoreItem xmlns:ds="http://schemas.openxmlformats.org/officeDocument/2006/customXml" ds:itemID="{B0418D08-2006-4738-ADB9-8E763A609615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C890B4D8-CB5E-467C-A901-9FB67830221B}">
  <ds:schemaRefs>
    <ds:schemaRef ds:uri="http://schemas.microsoft.com/edu/athena"/>
  </ds:schemaRefs>
</ds:datastoreItem>
</file>

<file path=customXml/itemProps30.xml><?xml version="1.0" encoding="utf-8"?>
<ds:datastoreItem xmlns:ds="http://schemas.openxmlformats.org/officeDocument/2006/customXml" ds:itemID="{D168A622-5BD6-441B-9519-C2CFAAFCB58C}">
  <ds:schemaRefs>
    <ds:schemaRef ds:uri="http://schemas.microsoft.com/edu/athena"/>
  </ds:schemaRefs>
</ds:datastoreItem>
</file>

<file path=customXml/itemProps31.xml><?xml version="1.0" encoding="utf-8"?>
<ds:datastoreItem xmlns:ds="http://schemas.openxmlformats.org/officeDocument/2006/customXml" ds:itemID="{0FAE2968-F291-4594-BF76-3B3AE3DF8B18}">
  <ds:schemaRefs>
    <ds:schemaRef ds:uri="http://schemas.microsoft.com/edu/athena"/>
  </ds:schemaRefs>
</ds:datastoreItem>
</file>

<file path=customXml/itemProps32.xml><?xml version="1.0" encoding="utf-8"?>
<ds:datastoreItem xmlns:ds="http://schemas.openxmlformats.org/officeDocument/2006/customXml" ds:itemID="{2DA06E76-F829-4C23-BBD2-72A2950331B6}">
  <ds:schemaRefs>
    <ds:schemaRef ds:uri="http://schemas.microsoft.com/edu/athena"/>
  </ds:schemaRefs>
</ds:datastoreItem>
</file>

<file path=customXml/itemProps33.xml><?xml version="1.0" encoding="utf-8"?>
<ds:datastoreItem xmlns:ds="http://schemas.openxmlformats.org/officeDocument/2006/customXml" ds:itemID="{017A58BE-19A5-4DB6-93B1-6D6C79695F4E}">
  <ds:schemaRefs>
    <ds:schemaRef ds:uri="http://schemas.microsoft.com/edu/athena"/>
  </ds:schemaRefs>
</ds:datastoreItem>
</file>

<file path=customXml/itemProps34.xml><?xml version="1.0" encoding="utf-8"?>
<ds:datastoreItem xmlns:ds="http://schemas.openxmlformats.org/officeDocument/2006/customXml" ds:itemID="{5C1AD729-8513-4A7D-A842-97F392ECFCD5}">
  <ds:schemaRefs>
    <ds:schemaRef ds:uri="http://schemas.microsoft.com/edu/athena"/>
  </ds:schemaRefs>
</ds:datastoreItem>
</file>

<file path=customXml/itemProps35.xml><?xml version="1.0" encoding="utf-8"?>
<ds:datastoreItem xmlns:ds="http://schemas.openxmlformats.org/officeDocument/2006/customXml" ds:itemID="{1CEAEF21-CFB9-4BE2-B372-1137046339B9}">
  <ds:schemaRefs>
    <ds:schemaRef ds:uri="http://schemas.microsoft.com/edu/athena"/>
  </ds:schemaRefs>
</ds:datastoreItem>
</file>

<file path=customXml/itemProps36.xml><?xml version="1.0" encoding="utf-8"?>
<ds:datastoreItem xmlns:ds="http://schemas.openxmlformats.org/officeDocument/2006/customXml" ds:itemID="{CC703C40-37F0-4096-9CF5-B7E30C0CA510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0DAC152D-A49B-47D7-9A37-30F6732C5202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81F90E3B-61E2-4F38-AB40-404849BAA691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189D7448-E29F-4E32-B9E0-8C37D9173A6A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9DEED2DA-AFE7-4C0D-8967-485EF4D9432C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F4653F09-2E26-414D-93CC-E3973AAD442B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54B14CAF-0019-4F4D-A3AC-F7C01C44E79A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10945</TotalTime>
  <Words>1513</Words>
  <Application>Microsoft Office PowerPoint</Application>
  <PresentationFormat>Widescreen</PresentationFormat>
  <Paragraphs>269</Paragraphs>
  <Slides>23</Slides>
  <Notes>23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The Problem</vt:lpstr>
      <vt:lpstr>Overall goals</vt:lpstr>
      <vt:lpstr>LUX is…</vt:lpstr>
      <vt:lpstr>Declarative UI construction approaches</vt:lpstr>
      <vt:lpstr>LUX is declarative…</vt:lpstr>
      <vt:lpstr>LUX is functional…</vt:lpstr>
      <vt:lpstr>LUX is functional…</vt:lpstr>
      <vt:lpstr>LUX is functional…</vt:lpstr>
      <vt:lpstr>LUX is reactive…</vt:lpstr>
      <vt:lpstr>LUX supports localization…</vt:lpstr>
      <vt:lpstr>Naming conventions--fuzzy match to make everyone happy</vt:lpstr>
      <vt:lpstr>Supporting slides</vt:lpstr>
      <vt:lpstr>Moving to more declarative app building</vt:lpstr>
      <vt:lpstr>LUX is…</vt:lpstr>
      <vt:lpstr>Value prop: LUX addresses customer needs</vt:lpstr>
      <vt:lpstr>Suggested next steps</vt:lpstr>
      <vt:lpstr>Motivation</vt:lpstr>
      <vt:lpstr>LUX does this</vt:lpstr>
      <vt:lpstr>LUX is…</vt:lpstr>
      <vt:lpstr>PowerPoint Presentation</vt:lpstr>
      <vt:lpstr>The Value Proposition</vt:lpstr>
      <vt:lpstr>Synergy, from owning UI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Lewis</dc:creator>
  <cp:lastModifiedBy>Bret Johnson</cp:lastModifiedBy>
  <cp:revision>179</cp:revision>
  <dcterms:created xsi:type="dcterms:W3CDTF">2015-07-28T02:27:00Z</dcterms:created>
  <dcterms:modified xsi:type="dcterms:W3CDTF">2017-05-09T00:01:28Z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bretjohn@microsoft.com</vt:lpwstr>
  </property>
  <property fmtid="{D5CDD505-2E9C-101B-9397-08002B2CF9AE}" pid="6" name="MSIP_Label_f42aa342-8706-4288-bd11-ebb85995028c_SetDate">
    <vt:lpwstr>2017-05-07T17:24:39.8533715-04:00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