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2" r:id="rId6"/>
    <p:sldMasterId id="2147483789" r:id="rId7"/>
    <p:sldMasterId id="2147483822" r:id="rId8"/>
  </p:sldMasterIdLst>
  <p:notesMasterIdLst>
    <p:notesMasterId r:id="rId37"/>
  </p:notesMasterIdLst>
  <p:handoutMasterIdLst>
    <p:handoutMasterId r:id="rId38"/>
  </p:handoutMasterIdLst>
  <p:sldIdLst>
    <p:sldId id="717" r:id="rId9"/>
    <p:sldId id="702" r:id="rId10"/>
    <p:sldId id="701" r:id="rId11"/>
    <p:sldId id="676" r:id="rId12"/>
    <p:sldId id="677" r:id="rId13"/>
    <p:sldId id="678" r:id="rId14"/>
    <p:sldId id="679" r:id="rId15"/>
    <p:sldId id="680" r:id="rId16"/>
    <p:sldId id="684" r:id="rId17"/>
    <p:sldId id="685" r:id="rId18"/>
    <p:sldId id="686" r:id="rId19"/>
    <p:sldId id="687" r:id="rId20"/>
    <p:sldId id="688" r:id="rId21"/>
    <p:sldId id="722" r:id="rId22"/>
    <p:sldId id="689" r:id="rId23"/>
    <p:sldId id="690" r:id="rId24"/>
    <p:sldId id="691" r:id="rId25"/>
    <p:sldId id="692" r:id="rId26"/>
    <p:sldId id="693" r:id="rId27"/>
    <p:sldId id="694" r:id="rId28"/>
    <p:sldId id="695" r:id="rId29"/>
    <p:sldId id="723" r:id="rId30"/>
    <p:sldId id="704" r:id="rId31"/>
    <p:sldId id="705" r:id="rId32"/>
    <p:sldId id="713" r:id="rId33"/>
    <p:sldId id="719" r:id="rId34"/>
    <p:sldId id="720" r:id="rId35"/>
    <p:sldId id="724" r:id="rId36"/>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717"/>
            <p14:sldId id="702"/>
            <p14:sldId id="701"/>
            <p14:sldId id="676"/>
            <p14:sldId id="677"/>
            <p14:sldId id="678"/>
            <p14:sldId id="679"/>
            <p14:sldId id="680"/>
            <p14:sldId id="684"/>
            <p14:sldId id="685"/>
            <p14:sldId id="686"/>
            <p14:sldId id="687"/>
            <p14:sldId id="688"/>
            <p14:sldId id="722"/>
            <p14:sldId id="689"/>
            <p14:sldId id="690"/>
            <p14:sldId id="691"/>
            <p14:sldId id="692"/>
            <p14:sldId id="693"/>
            <p14:sldId id="694"/>
            <p14:sldId id="695"/>
            <p14:sldId id="723"/>
            <p14:sldId id="704"/>
            <p14:sldId id="705"/>
            <p14:sldId id="713"/>
            <p14:sldId id="719"/>
            <p14:sldId id="720"/>
            <p14:sldId id="724"/>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AEEF"/>
    <a:srgbClr val="5BADFF"/>
    <a:srgbClr val="9A009A"/>
    <a:srgbClr val="92D050"/>
    <a:srgbClr val="FFFFFF"/>
    <a:srgbClr val="000000"/>
    <a:srgbClr val="A6A6A6"/>
    <a:srgbClr val="FF33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6" autoAdjust="0"/>
    <p:restoredTop sz="79568" autoAdjust="0"/>
  </p:normalViewPr>
  <p:slideViewPr>
    <p:cSldViewPr snapToGrid="0">
      <p:cViewPr varScale="1">
        <p:scale>
          <a:sx n="54" d="100"/>
          <a:sy n="54" d="100"/>
        </p:scale>
        <p:origin x="408" y="66"/>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commentAuthors" Target="commentAuthors.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BE1E8-E374-4700-A113-2B8F60D6361B}"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F8E85A6D-76E6-4990-B154-6CE12683D6A3}">
      <dgm:prSet phldrT="[Text]" custT="1"/>
      <dgm:spPr>
        <a:solidFill>
          <a:srgbClr val="00AEEF"/>
        </a:solidFill>
      </dgm:spPr>
      <dgm:t>
        <a:bodyPr/>
        <a:lstStyle/>
        <a:p>
          <a:r>
            <a:rPr lang="en-US" sz="2000" dirty="0" smtClean="0">
              <a:solidFill>
                <a:schemeClr val="bg1"/>
              </a:solidFill>
            </a:rPr>
            <a:t>Up to $150 in Azure credit per month</a:t>
          </a:r>
          <a:endParaRPr lang="en-US" sz="2000" dirty="0">
            <a:solidFill>
              <a:schemeClr val="bg1"/>
            </a:solidFill>
          </a:endParaRPr>
        </a:p>
      </dgm:t>
    </dgm:pt>
    <dgm:pt modelId="{7FC160B7-7D42-4527-B3AB-0D0D9FF0553B}" type="parTrans" cxnId="{56517AC0-07A6-4C63-8FE6-BA2F5FE7B507}">
      <dgm:prSet/>
      <dgm:spPr/>
      <dgm:t>
        <a:bodyPr/>
        <a:lstStyle/>
        <a:p>
          <a:endParaRPr lang="en-US" sz="1200">
            <a:solidFill>
              <a:srgbClr val="292929"/>
            </a:solidFill>
          </a:endParaRPr>
        </a:p>
      </dgm:t>
    </dgm:pt>
    <dgm:pt modelId="{BC4E8F9A-CE0E-4D8A-9379-45C07103BECD}" type="sibTrans" cxnId="{56517AC0-07A6-4C63-8FE6-BA2F5FE7B507}">
      <dgm:prSet/>
      <dgm:spPr/>
      <dgm:t>
        <a:bodyPr/>
        <a:lstStyle/>
        <a:p>
          <a:endParaRPr lang="en-US" sz="1200">
            <a:solidFill>
              <a:srgbClr val="292929"/>
            </a:solidFill>
          </a:endParaRPr>
        </a:p>
      </dgm:t>
    </dgm:pt>
    <dgm:pt modelId="{B26F969C-5AD2-4A47-A2D1-FC1E1705DED6}">
      <dgm:prSet phldrT="[Text]" custT="1"/>
      <dgm:spPr/>
      <dgm:t>
        <a:bodyPr/>
        <a:lstStyle/>
        <a:p>
          <a:r>
            <a:rPr lang="en-US" sz="1600" dirty="0" smtClean="0">
              <a:solidFill>
                <a:srgbClr val="292929"/>
              </a:solidFill>
            </a:rPr>
            <a:t>Use credits on any Windows Azure service you want for </a:t>
          </a:r>
          <a:r>
            <a:rPr lang="en-US" sz="1600" dirty="0" err="1" smtClean="0">
              <a:solidFill>
                <a:srgbClr val="292929"/>
              </a:solidFill>
            </a:rPr>
            <a:t>dev</a:t>
          </a:r>
          <a:r>
            <a:rPr lang="en-US" sz="1600" dirty="0" smtClean="0">
              <a:solidFill>
                <a:srgbClr val="292929"/>
              </a:solidFill>
            </a:rPr>
            <a:t>/test incl. Virtual Machines (VMs), Web Sites, Cloud Services, Mobile Services, Storage, SQL Database, Content Delivery Network, </a:t>
          </a:r>
          <a:r>
            <a:rPr lang="en-US" sz="1600" dirty="0" err="1" smtClean="0">
              <a:solidFill>
                <a:srgbClr val="292929"/>
              </a:solidFill>
            </a:rPr>
            <a:t>HDInsight</a:t>
          </a:r>
          <a:r>
            <a:rPr lang="en-US" sz="1600" dirty="0" smtClean="0">
              <a:solidFill>
                <a:srgbClr val="292929"/>
              </a:solidFill>
            </a:rPr>
            <a:t>, Media Services, and more.  </a:t>
          </a:r>
          <a:endParaRPr lang="en-US" sz="1600" dirty="0">
            <a:solidFill>
              <a:srgbClr val="292929"/>
            </a:solidFill>
          </a:endParaRPr>
        </a:p>
      </dgm:t>
    </dgm:pt>
    <dgm:pt modelId="{D75FCE49-17B0-431F-B0C1-EEECB69F6251}" type="parTrans" cxnId="{AD331486-0641-4138-9F77-A18A90CA148E}">
      <dgm:prSet/>
      <dgm:spPr/>
      <dgm:t>
        <a:bodyPr/>
        <a:lstStyle/>
        <a:p>
          <a:endParaRPr lang="en-US" sz="1200">
            <a:solidFill>
              <a:srgbClr val="292929"/>
            </a:solidFill>
          </a:endParaRPr>
        </a:p>
      </dgm:t>
    </dgm:pt>
    <dgm:pt modelId="{FB3ABD5E-097F-4529-9191-8F816FC6729C}" type="sibTrans" cxnId="{AD331486-0641-4138-9F77-A18A90CA148E}">
      <dgm:prSet/>
      <dgm:spPr/>
      <dgm:t>
        <a:bodyPr/>
        <a:lstStyle/>
        <a:p>
          <a:endParaRPr lang="en-US" sz="1200">
            <a:solidFill>
              <a:srgbClr val="292929"/>
            </a:solidFill>
          </a:endParaRPr>
        </a:p>
      </dgm:t>
    </dgm:pt>
    <dgm:pt modelId="{425519D7-0CCD-4F5C-83C9-00FD4B194E89}">
      <dgm:prSet phldrT="[Text]" custT="1"/>
      <dgm:spPr>
        <a:solidFill>
          <a:srgbClr val="00AEEF"/>
        </a:solidFill>
      </dgm:spPr>
      <dgm:t>
        <a:bodyPr/>
        <a:lstStyle/>
        <a:p>
          <a:r>
            <a:rPr lang="en-US" sz="2000" dirty="0" smtClean="0">
              <a:solidFill>
                <a:srgbClr val="FFFFFF"/>
              </a:solidFill>
            </a:rPr>
            <a:t>Discounted rates</a:t>
          </a:r>
          <a:endParaRPr lang="en-US" sz="2000" dirty="0">
            <a:solidFill>
              <a:srgbClr val="FFFFFF"/>
            </a:solidFill>
          </a:endParaRPr>
        </a:p>
      </dgm:t>
    </dgm:pt>
    <dgm:pt modelId="{4D833B49-7F40-434D-8C99-30096D8070E9}" type="parTrans" cxnId="{621A8F06-58CE-4D85-8C24-144F7AFB59E0}">
      <dgm:prSet/>
      <dgm:spPr/>
      <dgm:t>
        <a:bodyPr/>
        <a:lstStyle/>
        <a:p>
          <a:endParaRPr lang="en-US" sz="1200">
            <a:solidFill>
              <a:srgbClr val="292929"/>
            </a:solidFill>
          </a:endParaRPr>
        </a:p>
      </dgm:t>
    </dgm:pt>
    <dgm:pt modelId="{04E98565-CE47-4FDA-8F7D-32F72C8D1434}" type="sibTrans" cxnId="{621A8F06-58CE-4D85-8C24-144F7AFB59E0}">
      <dgm:prSet/>
      <dgm:spPr/>
      <dgm:t>
        <a:bodyPr/>
        <a:lstStyle/>
        <a:p>
          <a:endParaRPr lang="en-US" sz="1200">
            <a:solidFill>
              <a:srgbClr val="292929"/>
            </a:solidFill>
          </a:endParaRPr>
        </a:p>
      </dgm:t>
    </dgm:pt>
    <dgm:pt modelId="{90275400-6D67-4402-82EA-6AC869274BE7}">
      <dgm:prSet phldrT="[Text]" custT="1"/>
      <dgm:spPr/>
      <dgm:t>
        <a:bodyPr/>
        <a:lstStyle/>
        <a:p>
          <a:r>
            <a:rPr lang="en-US" sz="1600" dirty="0" smtClean="0">
              <a:solidFill>
                <a:srgbClr val="292929"/>
              </a:solidFill>
            </a:rPr>
            <a:t>MSDN subscribers receive:</a:t>
          </a:r>
          <a:endParaRPr lang="en-US" sz="1600" dirty="0">
            <a:solidFill>
              <a:srgbClr val="292929"/>
            </a:solidFill>
          </a:endParaRPr>
        </a:p>
      </dgm:t>
    </dgm:pt>
    <dgm:pt modelId="{EE418AAC-52ED-4DAB-8D87-6EC670AE9A3E}" type="parTrans" cxnId="{0BDE8B0A-A96E-4CF6-A1A6-70295D229284}">
      <dgm:prSet/>
      <dgm:spPr/>
      <dgm:t>
        <a:bodyPr/>
        <a:lstStyle/>
        <a:p>
          <a:endParaRPr lang="en-US" sz="1200">
            <a:solidFill>
              <a:srgbClr val="292929"/>
            </a:solidFill>
          </a:endParaRPr>
        </a:p>
      </dgm:t>
    </dgm:pt>
    <dgm:pt modelId="{7BD0C932-7628-4B3C-AF02-26DE44BAACC8}" type="sibTrans" cxnId="{0BDE8B0A-A96E-4CF6-A1A6-70295D229284}">
      <dgm:prSet/>
      <dgm:spPr/>
      <dgm:t>
        <a:bodyPr/>
        <a:lstStyle/>
        <a:p>
          <a:endParaRPr lang="en-US" sz="1200">
            <a:solidFill>
              <a:srgbClr val="292929"/>
            </a:solidFill>
          </a:endParaRPr>
        </a:p>
      </dgm:t>
    </dgm:pt>
    <dgm:pt modelId="{AE57C85B-FCE3-4EBE-8C1A-BE5E3DC6CCDD}">
      <dgm:prSet custT="1"/>
      <dgm:spPr/>
      <dgm:t>
        <a:bodyPr/>
        <a:lstStyle/>
        <a:p>
          <a:r>
            <a:rPr lang="en-US" sz="1400" dirty="0" smtClean="0">
              <a:solidFill>
                <a:srgbClr val="292929"/>
              </a:solidFill>
            </a:rPr>
            <a:t>Visual Studio Professional with MSDN OR Visual Studio Test Professional: </a:t>
          </a:r>
          <a:r>
            <a:rPr lang="en-US" sz="1400" b="1" dirty="0" smtClean="0">
              <a:solidFill>
                <a:srgbClr val="292929"/>
              </a:solidFill>
            </a:rPr>
            <a:t>$50 per month</a:t>
          </a:r>
        </a:p>
      </dgm:t>
    </dgm:pt>
    <dgm:pt modelId="{1D14F421-2F7C-4BB0-BC1B-0A22A394B18A}" type="parTrans" cxnId="{D3297530-77C5-4FFF-AFC2-F21D7037F4F6}">
      <dgm:prSet/>
      <dgm:spPr/>
      <dgm:t>
        <a:bodyPr/>
        <a:lstStyle/>
        <a:p>
          <a:endParaRPr lang="en-US" sz="1200">
            <a:solidFill>
              <a:srgbClr val="292929"/>
            </a:solidFill>
          </a:endParaRPr>
        </a:p>
      </dgm:t>
    </dgm:pt>
    <dgm:pt modelId="{9606DF4B-372D-4912-8310-664D0BAF883E}" type="sibTrans" cxnId="{D3297530-77C5-4FFF-AFC2-F21D7037F4F6}">
      <dgm:prSet/>
      <dgm:spPr/>
      <dgm:t>
        <a:bodyPr/>
        <a:lstStyle/>
        <a:p>
          <a:endParaRPr lang="en-US" sz="1200">
            <a:solidFill>
              <a:srgbClr val="292929"/>
            </a:solidFill>
          </a:endParaRPr>
        </a:p>
      </dgm:t>
    </dgm:pt>
    <dgm:pt modelId="{FD350BCD-36FC-46EE-A571-B2965A6B8276}">
      <dgm:prSet custT="1"/>
      <dgm:spPr/>
      <dgm:t>
        <a:bodyPr/>
        <a:lstStyle/>
        <a:p>
          <a:r>
            <a:rPr lang="en-US" sz="1400" dirty="0" smtClean="0">
              <a:solidFill>
                <a:srgbClr val="292929"/>
              </a:solidFill>
            </a:rPr>
            <a:t>Visual Studio Premium with MSDN OR MSDN Platforms: </a:t>
          </a:r>
          <a:r>
            <a:rPr lang="en-US" sz="1400" b="1" dirty="0" smtClean="0">
              <a:solidFill>
                <a:srgbClr val="292929"/>
              </a:solidFill>
            </a:rPr>
            <a:t>$100 per month</a:t>
          </a:r>
        </a:p>
      </dgm:t>
    </dgm:pt>
    <dgm:pt modelId="{D6C8E8F6-FDAF-45F8-985B-B45ABFE696E5}" type="parTrans" cxnId="{BAEE5967-643E-4D20-A836-B622E81F80EB}">
      <dgm:prSet/>
      <dgm:spPr/>
      <dgm:t>
        <a:bodyPr/>
        <a:lstStyle/>
        <a:p>
          <a:endParaRPr lang="en-US" sz="1200">
            <a:solidFill>
              <a:srgbClr val="292929"/>
            </a:solidFill>
          </a:endParaRPr>
        </a:p>
      </dgm:t>
    </dgm:pt>
    <dgm:pt modelId="{38FB55C2-B30C-4522-846F-163341907DF8}" type="sibTrans" cxnId="{BAEE5967-643E-4D20-A836-B622E81F80EB}">
      <dgm:prSet/>
      <dgm:spPr/>
      <dgm:t>
        <a:bodyPr/>
        <a:lstStyle/>
        <a:p>
          <a:endParaRPr lang="en-US" sz="1200">
            <a:solidFill>
              <a:srgbClr val="292929"/>
            </a:solidFill>
          </a:endParaRPr>
        </a:p>
      </dgm:t>
    </dgm:pt>
    <dgm:pt modelId="{BF997783-0F8F-4E85-970D-869DAA7F81A9}">
      <dgm:prSet custT="1"/>
      <dgm:spPr/>
      <dgm:t>
        <a:bodyPr/>
        <a:lstStyle/>
        <a:p>
          <a:r>
            <a:rPr lang="en-US" sz="1400" dirty="0" smtClean="0">
              <a:solidFill>
                <a:srgbClr val="292929"/>
              </a:solidFill>
            </a:rPr>
            <a:t>Visual Studio Ultimate with MSDN: </a:t>
          </a:r>
          <a:r>
            <a:rPr lang="en-US" sz="1400" b="1" dirty="0" smtClean="0">
              <a:solidFill>
                <a:srgbClr val="292929"/>
              </a:solidFill>
            </a:rPr>
            <a:t>$150 per month </a:t>
          </a:r>
          <a:r>
            <a:rPr lang="en-US" sz="1400" dirty="0" smtClean="0">
              <a:solidFill>
                <a:srgbClr val="292929"/>
              </a:solidFill>
            </a:rPr>
            <a:t>– </a:t>
          </a:r>
          <a:r>
            <a:rPr lang="en-US" sz="1400" b="1" i="1" dirty="0" smtClean="0">
              <a:solidFill>
                <a:srgbClr val="292929"/>
              </a:solidFill>
            </a:rPr>
            <a:t>Example: Three live </a:t>
          </a:r>
          <a:r>
            <a:rPr lang="en-US" sz="1400" b="1" i="1" dirty="0" err="1" smtClean="0">
              <a:solidFill>
                <a:srgbClr val="292929"/>
              </a:solidFill>
            </a:rPr>
            <a:t>dev</a:t>
          </a:r>
          <a:r>
            <a:rPr lang="en-US" sz="1400" b="1" i="1" dirty="0" smtClean="0">
              <a:solidFill>
                <a:srgbClr val="292929"/>
              </a:solidFill>
            </a:rPr>
            <a:t>/test machines every day!</a:t>
          </a:r>
          <a:endParaRPr lang="en-US" sz="1400" b="1" i="1" dirty="0">
            <a:solidFill>
              <a:srgbClr val="292929"/>
            </a:solidFill>
          </a:endParaRPr>
        </a:p>
      </dgm:t>
    </dgm:pt>
    <dgm:pt modelId="{ED0D4CE3-FAF8-43D8-9086-42F1A4702577}" type="parTrans" cxnId="{07D9F94F-A9C6-4BA8-ADD0-F5EF563CDBA8}">
      <dgm:prSet/>
      <dgm:spPr/>
      <dgm:t>
        <a:bodyPr/>
        <a:lstStyle/>
        <a:p>
          <a:endParaRPr lang="en-US" sz="1200">
            <a:solidFill>
              <a:srgbClr val="292929"/>
            </a:solidFill>
          </a:endParaRPr>
        </a:p>
      </dgm:t>
    </dgm:pt>
    <dgm:pt modelId="{97DB0F11-D7A5-4DE9-A86B-035BC54B9E01}" type="sibTrans" cxnId="{07D9F94F-A9C6-4BA8-ADD0-F5EF563CDBA8}">
      <dgm:prSet/>
      <dgm:spPr/>
      <dgm:t>
        <a:bodyPr/>
        <a:lstStyle/>
        <a:p>
          <a:endParaRPr lang="en-US" sz="1200">
            <a:solidFill>
              <a:srgbClr val="292929"/>
            </a:solidFill>
          </a:endParaRPr>
        </a:p>
      </dgm:t>
    </dgm:pt>
    <dgm:pt modelId="{D422FAB1-DD2C-4397-86A0-72D5C63DA71B}">
      <dgm:prSet custT="1"/>
      <dgm:spPr/>
      <dgm:t>
        <a:bodyPr/>
        <a:lstStyle/>
        <a:p>
          <a:r>
            <a:rPr lang="en-US" sz="1400" dirty="0" smtClean="0">
              <a:solidFill>
                <a:srgbClr val="292929"/>
              </a:solidFill>
            </a:rPr>
            <a:t>33% discount on Windows Virtual Machines</a:t>
          </a:r>
        </a:p>
      </dgm:t>
    </dgm:pt>
    <dgm:pt modelId="{0AA3265A-4FD6-4E16-9D2D-D59B22752436}" type="parTrans" cxnId="{AF568ACB-8C9E-4711-98E2-B125B792A0CF}">
      <dgm:prSet/>
      <dgm:spPr/>
      <dgm:t>
        <a:bodyPr/>
        <a:lstStyle/>
        <a:p>
          <a:endParaRPr lang="en-US">
            <a:solidFill>
              <a:srgbClr val="292929"/>
            </a:solidFill>
          </a:endParaRPr>
        </a:p>
      </dgm:t>
    </dgm:pt>
    <dgm:pt modelId="{01BD2149-A4E3-4803-A7B8-C5650011F845}" type="sibTrans" cxnId="{AF568ACB-8C9E-4711-98E2-B125B792A0CF}">
      <dgm:prSet/>
      <dgm:spPr/>
      <dgm:t>
        <a:bodyPr/>
        <a:lstStyle/>
        <a:p>
          <a:endParaRPr lang="en-US">
            <a:solidFill>
              <a:srgbClr val="292929"/>
            </a:solidFill>
          </a:endParaRPr>
        </a:p>
      </dgm:t>
    </dgm:pt>
    <dgm:pt modelId="{EC8418E3-285A-4B96-ABAE-B3A348657138}">
      <dgm:prSet custT="1"/>
      <dgm:spPr/>
      <dgm:t>
        <a:bodyPr/>
        <a:lstStyle/>
        <a:p>
          <a:r>
            <a:rPr lang="en-US" sz="1400" dirty="0" smtClean="0">
              <a:solidFill>
                <a:srgbClr val="292929"/>
              </a:solidFill>
            </a:rPr>
            <a:t>25% discounts on Cloud Services, </a:t>
          </a:r>
          <a:r>
            <a:rPr lang="en-US" sz="1400" dirty="0" err="1" smtClean="0">
              <a:solidFill>
                <a:srgbClr val="292929"/>
              </a:solidFill>
            </a:rPr>
            <a:t>HDInsight</a:t>
          </a:r>
          <a:r>
            <a:rPr lang="en-US" sz="1400" dirty="0" smtClean="0">
              <a:solidFill>
                <a:srgbClr val="292929"/>
              </a:solidFill>
            </a:rPr>
            <a:t>, and Reserved Websites. </a:t>
          </a:r>
        </a:p>
      </dgm:t>
    </dgm:pt>
    <dgm:pt modelId="{CFF20868-4165-47CC-BECC-B7F9945C336D}" type="parTrans" cxnId="{4DF324AF-3188-460A-8341-A3A9388CC10D}">
      <dgm:prSet/>
      <dgm:spPr/>
      <dgm:t>
        <a:bodyPr/>
        <a:lstStyle/>
        <a:p>
          <a:endParaRPr lang="en-US">
            <a:solidFill>
              <a:srgbClr val="292929"/>
            </a:solidFill>
          </a:endParaRPr>
        </a:p>
      </dgm:t>
    </dgm:pt>
    <dgm:pt modelId="{B0BCCDFB-FD84-4976-9A82-DF4119470789}" type="sibTrans" cxnId="{4DF324AF-3188-460A-8341-A3A9388CC10D}">
      <dgm:prSet/>
      <dgm:spPr/>
      <dgm:t>
        <a:bodyPr/>
        <a:lstStyle/>
        <a:p>
          <a:endParaRPr lang="en-US">
            <a:solidFill>
              <a:srgbClr val="292929"/>
            </a:solidFill>
          </a:endParaRPr>
        </a:p>
      </dgm:t>
    </dgm:pt>
    <dgm:pt modelId="{DAD7F3FC-1FEF-47AA-B0B9-D1E29AAF2237}">
      <dgm:prSet custT="1"/>
      <dgm:spPr>
        <a:solidFill>
          <a:srgbClr val="00AEEF"/>
        </a:solidFill>
      </dgm:spPr>
      <dgm:t>
        <a:bodyPr/>
        <a:lstStyle/>
        <a:p>
          <a:r>
            <a:rPr lang="en-US" sz="2000" dirty="0" smtClean="0">
              <a:solidFill>
                <a:srgbClr val="FFFFFF"/>
              </a:solidFill>
            </a:rPr>
            <a:t>Access to preconfigured virtual machine images</a:t>
          </a:r>
        </a:p>
      </dgm:t>
    </dgm:pt>
    <dgm:pt modelId="{01AF8D33-70DA-43D6-BDFB-C5C1A96C3898}" type="parTrans" cxnId="{FF572606-0BF2-4338-9836-6C9C54815E21}">
      <dgm:prSet/>
      <dgm:spPr/>
      <dgm:t>
        <a:bodyPr/>
        <a:lstStyle/>
        <a:p>
          <a:endParaRPr lang="en-US">
            <a:solidFill>
              <a:srgbClr val="292929"/>
            </a:solidFill>
          </a:endParaRPr>
        </a:p>
      </dgm:t>
    </dgm:pt>
    <dgm:pt modelId="{BFFF8E34-8B4A-41A2-B260-EEF9D01605C6}" type="sibTrans" cxnId="{FF572606-0BF2-4338-9836-6C9C54815E21}">
      <dgm:prSet/>
      <dgm:spPr/>
      <dgm:t>
        <a:bodyPr/>
        <a:lstStyle/>
        <a:p>
          <a:endParaRPr lang="en-US">
            <a:solidFill>
              <a:srgbClr val="292929"/>
            </a:solidFill>
          </a:endParaRPr>
        </a:p>
      </dgm:t>
    </dgm:pt>
    <dgm:pt modelId="{FF8FF8B4-8668-4E1A-9C53-5C9D450B32C2}">
      <dgm:prSet custT="1"/>
      <dgm:spPr>
        <a:solidFill>
          <a:srgbClr val="00AEEF"/>
        </a:solidFill>
      </dgm:spPr>
      <dgm:t>
        <a:bodyPr/>
        <a:lstStyle/>
        <a:p>
          <a:r>
            <a:rPr lang="en-US" sz="2000" dirty="0" smtClean="0">
              <a:solidFill>
                <a:srgbClr val="FFFFFF"/>
              </a:solidFill>
            </a:rPr>
            <a:t>Dev/Test usage</a:t>
          </a:r>
        </a:p>
      </dgm:t>
    </dgm:pt>
    <dgm:pt modelId="{C89A3020-0625-4379-83EA-30911CD70F9F}" type="parTrans" cxnId="{78819005-DD04-404F-88F5-E0B8E6AD2B2A}">
      <dgm:prSet/>
      <dgm:spPr/>
      <dgm:t>
        <a:bodyPr/>
        <a:lstStyle/>
        <a:p>
          <a:endParaRPr lang="en-US">
            <a:solidFill>
              <a:srgbClr val="292929"/>
            </a:solidFill>
          </a:endParaRPr>
        </a:p>
      </dgm:t>
    </dgm:pt>
    <dgm:pt modelId="{0FCAA275-62E9-46A3-B5C6-60124EDD2342}" type="sibTrans" cxnId="{78819005-DD04-404F-88F5-E0B8E6AD2B2A}">
      <dgm:prSet/>
      <dgm:spPr/>
      <dgm:t>
        <a:bodyPr/>
        <a:lstStyle/>
        <a:p>
          <a:endParaRPr lang="en-US">
            <a:solidFill>
              <a:srgbClr val="292929"/>
            </a:solidFill>
          </a:endParaRPr>
        </a:p>
      </dgm:t>
    </dgm:pt>
    <dgm:pt modelId="{44CF1E37-FF68-4C31-B312-2C205D08A775}">
      <dgm:prSet custT="1"/>
      <dgm:spPr/>
      <dgm:t>
        <a:bodyPr/>
        <a:lstStyle/>
        <a:p>
          <a:r>
            <a:rPr lang="en-US" sz="1600" dirty="0" smtClean="0">
              <a:solidFill>
                <a:srgbClr val="292929"/>
              </a:solidFill>
            </a:rPr>
            <a:t>SQL Server, BizTalk Server and other software over time included with MSDN subscription </a:t>
          </a:r>
        </a:p>
      </dgm:t>
    </dgm:pt>
    <dgm:pt modelId="{FDAB6906-DA61-4D90-9EC2-E4397800D518}" type="parTrans" cxnId="{B1D966B0-CC41-4A95-AC45-28B4AFD54890}">
      <dgm:prSet/>
      <dgm:spPr/>
      <dgm:t>
        <a:bodyPr/>
        <a:lstStyle/>
        <a:p>
          <a:endParaRPr lang="en-US">
            <a:solidFill>
              <a:srgbClr val="292929"/>
            </a:solidFill>
          </a:endParaRPr>
        </a:p>
      </dgm:t>
    </dgm:pt>
    <dgm:pt modelId="{B1DD2829-5712-4F75-A4AE-9B0F153C0149}" type="sibTrans" cxnId="{B1D966B0-CC41-4A95-AC45-28B4AFD54890}">
      <dgm:prSet/>
      <dgm:spPr/>
      <dgm:t>
        <a:bodyPr/>
        <a:lstStyle/>
        <a:p>
          <a:endParaRPr lang="en-US">
            <a:solidFill>
              <a:srgbClr val="292929"/>
            </a:solidFill>
          </a:endParaRPr>
        </a:p>
      </dgm:t>
    </dgm:pt>
    <dgm:pt modelId="{CF67D045-E3A3-4401-9F1F-166AF9130101}">
      <dgm:prSet custT="1"/>
      <dgm:spPr/>
      <dgm:t>
        <a:bodyPr/>
        <a:lstStyle/>
        <a:p>
          <a:r>
            <a:rPr lang="en-US" sz="1600" dirty="0" smtClean="0">
              <a:solidFill>
                <a:srgbClr val="292929"/>
              </a:solidFill>
            </a:rPr>
            <a:t>Or upload your own virtual machine with their MSDN software. </a:t>
          </a:r>
        </a:p>
      </dgm:t>
    </dgm:pt>
    <dgm:pt modelId="{8B55725A-E10F-4155-A40B-DAF09ECA3DFE}" type="parTrans" cxnId="{3CF672A2-3C51-4F8A-9527-B4DF2B2DD745}">
      <dgm:prSet/>
      <dgm:spPr/>
      <dgm:t>
        <a:bodyPr/>
        <a:lstStyle/>
        <a:p>
          <a:endParaRPr lang="en-US">
            <a:solidFill>
              <a:srgbClr val="292929"/>
            </a:solidFill>
          </a:endParaRPr>
        </a:p>
      </dgm:t>
    </dgm:pt>
    <dgm:pt modelId="{45F58046-EFB3-4100-9C7E-F33C03E7A674}" type="sibTrans" cxnId="{3CF672A2-3C51-4F8A-9527-B4DF2B2DD745}">
      <dgm:prSet/>
      <dgm:spPr/>
      <dgm:t>
        <a:bodyPr/>
        <a:lstStyle/>
        <a:p>
          <a:endParaRPr lang="en-US">
            <a:solidFill>
              <a:srgbClr val="292929"/>
            </a:solidFill>
          </a:endParaRPr>
        </a:p>
      </dgm:t>
    </dgm:pt>
    <dgm:pt modelId="{0955D669-CDF3-4868-9FED-13B7F3828982}">
      <dgm:prSet custT="1"/>
      <dgm:spPr/>
      <dgm:t>
        <a:bodyPr/>
        <a:lstStyle/>
        <a:p>
          <a:r>
            <a:rPr lang="en-US" sz="1600" dirty="0" smtClean="0">
              <a:solidFill>
                <a:srgbClr val="292929"/>
              </a:solidFill>
            </a:rPr>
            <a:t>Benefit is for </a:t>
          </a:r>
          <a:r>
            <a:rPr lang="en-US" sz="1600" dirty="0" err="1" smtClean="0">
              <a:solidFill>
                <a:srgbClr val="292929"/>
              </a:solidFill>
            </a:rPr>
            <a:t>dev</a:t>
          </a:r>
          <a:r>
            <a:rPr lang="en-US" sz="1600" dirty="0" smtClean="0">
              <a:solidFill>
                <a:srgbClr val="292929"/>
              </a:solidFill>
            </a:rPr>
            <a:t>/test scenarios (no production usage)</a:t>
          </a:r>
        </a:p>
      </dgm:t>
    </dgm:pt>
    <dgm:pt modelId="{23E4B888-850E-4412-B95C-38AB2A4D61AF}" type="parTrans" cxnId="{A0720973-5EB8-4503-A481-0BADF6A2EFF0}">
      <dgm:prSet/>
      <dgm:spPr/>
      <dgm:t>
        <a:bodyPr/>
        <a:lstStyle/>
        <a:p>
          <a:endParaRPr lang="en-US">
            <a:solidFill>
              <a:srgbClr val="292929"/>
            </a:solidFill>
          </a:endParaRPr>
        </a:p>
      </dgm:t>
    </dgm:pt>
    <dgm:pt modelId="{9C52E121-B02C-4E5D-913A-8D0731DE167F}" type="sibTrans" cxnId="{A0720973-5EB8-4503-A481-0BADF6A2EFF0}">
      <dgm:prSet/>
      <dgm:spPr/>
      <dgm:t>
        <a:bodyPr/>
        <a:lstStyle/>
        <a:p>
          <a:endParaRPr lang="en-US">
            <a:solidFill>
              <a:srgbClr val="292929"/>
            </a:solidFill>
          </a:endParaRPr>
        </a:p>
      </dgm:t>
    </dgm:pt>
    <dgm:pt modelId="{31A6762C-DA6C-4A70-9C96-E0A1420EEF67}" type="pres">
      <dgm:prSet presAssocID="{772BE1E8-E374-4700-A113-2B8F60D6361B}" presName="linear" presStyleCnt="0">
        <dgm:presLayoutVars>
          <dgm:animLvl val="lvl"/>
          <dgm:resizeHandles val="exact"/>
        </dgm:presLayoutVars>
      </dgm:prSet>
      <dgm:spPr/>
      <dgm:t>
        <a:bodyPr/>
        <a:lstStyle/>
        <a:p>
          <a:endParaRPr lang="en-US"/>
        </a:p>
      </dgm:t>
    </dgm:pt>
    <dgm:pt modelId="{56B44B64-61CD-4BA2-A254-2FA0E2A13DBB}" type="pres">
      <dgm:prSet presAssocID="{F8E85A6D-76E6-4990-B154-6CE12683D6A3}" presName="parentText" presStyleLbl="node1" presStyleIdx="0" presStyleCnt="4">
        <dgm:presLayoutVars>
          <dgm:chMax val="0"/>
          <dgm:bulletEnabled val="1"/>
        </dgm:presLayoutVars>
      </dgm:prSet>
      <dgm:spPr/>
      <dgm:t>
        <a:bodyPr/>
        <a:lstStyle/>
        <a:p>
          <a:endParaRPr lang="en-US"/>
        </a:p>
      </dgm:t>
    </dgm:pt>
    <dgm:pt modelId="{D5B40591-B023-4A41-AA08-6EC8FA324396}" type="pres">
      <dgm:prSet presAssocID="{F8E85A6D-76E6-4990-B154-6CE12683D6A3}" presName="childText" presStyleLbl="revTx" presStyleIdx="0" presStyleCnt="4">
        <dgm:presLayoutVars>
          <dgm:bulletEnabled val="1"/>
        </dgm:presLayoutVars>
      </dgm:prSet>
      <dgm:spPr/>
      <dgm:t>
        <a:bodyPr/>
        <a:lstStyle/>
        <a:p>
          <a:endParaRPr lang="en-US"/>
        </a:p>
      </dgm:t>
    </dgm:pt>
    <dgm:pt modelId="{798C5277-B835-4B0A-AE23-2F8D0237B9DB}" type="pres">
      <dgm:prSet presAssocID="{DAD7F3FC-1FEF-47AA-B0B9-D1E29AAF2237}" presName="parentText" presStyleLbl="node1" presStyleIdx="1" presStyleCnt="4">
        <dgm:presLayoutVars>
          <dgm:chMax val="0"/>
          <dgm:bulletEnabled val="1"/>
        </dgm:presLayoutVars>
      </dgm:prSet>
      <dgm:spPr/>
      <dgm:t>
        <a:bodyPr/>
        <a:lstStyle/>
        <a:p>
          <a:endParaRPr lang="en-US"/>
        </a:p>
      </dgm:t>
    </dgm:pt>
    <dgm:pt modelId="{827EC95E-56CE-4235-9AFC-F79ED28E56AE}" type="pres">
      <dgm:prSet presAssocID="{DAD7F3FC-1FEF-47AA-B0B9-D1E29AAF2237}" presName="childText" presStyleLbl="revTx" presStyleIdx="1" presStyleCnt="4">
        <dgm:presLayoutVars>
          <dgm:bulletEnabled val="1"/>
        </dgm:presLayoutVars>
      </dgm:prSet>
      <dgm:spPr/>
      <dgm:t>
        <a:bodyPr/>
        <a:lstStyle/>
        <a:p>
          <a:endParaRPr lang="en-US"/>
        </a:p>
      </dgm:t>
    </dgm:pt>
    <dgm:pt modelId="{54587B47-4A7B-482B-AC61-37CA16DDF6D8}" type="pres">
      <dgm:prSet presAssocID="{425519D7-0CCD-4F5C-83C9-00FD4B194E89}" presName="parentText" presStyleLbl="node1" presStyleIdx="2" presStyleCnt="4">
        <dgm:presLayoutVars>
          <dgm:chMax val="0"/>
          <dgm:bulletEnabled val="1"/>
        </dgm:presLayoutVars>
      </dgm:prSet>
      <dgm:spPr/>
      <dgm:t>
        <a:bodyPr/>
        <a:lstStyle/>
        <a:p>
          <a:endParaRPr lang="en-US"/>
        </a:p>
      </dgm:t>
    </dgm:pt>
    <dgm:pt modelId="{6703B7B5-D48B-4E43-BD5A-843D9B6473CD}" type="pres">
      <dgm:prSet presAssocID="{425519D7-0CCD-4F5C-83C9-00FD4B194E89}" presName="childText" presStyleLbl="revTx" presStyleIdx="2" presStyleCnt="4">
        <dgm:presLayoutVars>
          <dgm:bulletEnabled val="1"/>
        </dgm:presLayoutVars>
      </dgm:prSet>
      <dgm:spPr/>
      <dgm:t>
        <a:bodyPr/>
        <a:lstStyle/>
        <a:p>
          <a:endParaRPr lang="en-US"/>
        </a:p>
      </dgm:t>
    </dgm:pt>
    <dgm:pt modelId="{8855B52E-1030-42B4-981D-6C1F8D711858}" type="pres">
      <dgm:prSet presAssocID="{FF8FF8B4-8668-4E1A-9C53-5C9D450B32C2}" presName="parentText" presStyleLbl="node1" presStyleIdx="3" presStyleCnt="4">
        <dgm:presLayoutVars>
          <dgm:chMax val="0"/>
          <dgm:bulletEnabled val="1"/>
        </dgm:presLayoutVars>
      </dgm:prSet>
      <dgm:spPr/>
      <dgm:t>
        <a:bodyPr/>
        <a:lstStyle/>
        <a:p>
          <a:endParaRPr lang="en-US"/>
        </a:p>
      </dgm:t>
    </dgm:pt>
    <dgm:pt modelId="{EEFF9E73-54AA-45EE-A2F9-B4A7E7E371B6}" type="pres">
      <dgm:prSet presAssocID="{FF8FF8B4-8668-4E1A-9C53-5C9D450B32C2}" presName="childText" presStyleLbl="revTx" presStyleIdx="3" presStyleCnt="4">
        <dgm:presLayoutVars>
          <dgm:bulletEnabled val="1"/>
        </dgm:presLayoutVars>
      </dgm:prSet>
      <dgm:spPr/>
      <dgm:t>
        <a:bodyPr/>
        <a:lstStyle/>
        <a:p>
          <a:endParaRPr lang="en-US"/>
        </a:p>
      </dgm:t>
    </dgm:pt>
  </dgm:ptLst>
  <dgm:cxnLst>
    <dgm:cxn modelId="{F8E6E39E-A29E-9943-A0BA-5DA4DF515AD6}" type="presOf" srcId="{0955D669-CDF3-4868-9FED-13B7F3828982}" destId="{EEFF9E73-54AA-45EE-A2F9-B4A7E7E371B6}" srcOrd="0" destOrd="0" presId="urn:microsoft.com/office/officeart/2005/8/layout/vList2"/>
    <dgm:cxn modelId="{B1D966B0-CC41-4A95-AC45-28B4AFD54890}" srcId="{DAD7F3FC-1FEF-47AA-B0B9-D1E29AAF2237}" destId="{44CF1E37-FF68-4C31-B312-2C205D08A775}" srcOrd="0" destOrd="0" parTransId="{FDAB6906-DA61-4D90-9EC2-E4397800D518}" sibTransId="{B1DD2829-5712-4F75-A4AE-9B0F153C0149}"/>
    <dgm:cxn modelId="{4F6E36DF-F965-684F-BEBB-7C34C399B926}" type="presOf" srcId="{D422FAB1-DD2C-4397-86A0-72D5C63DA71B}" destId="{6703B7B5-D48B-4E43-BD5A-843D9B6473CD}" srcOrd="0" destOrd="1" presId="urn:microsoft.com/office/officeart/2005/8/layout/vList2"/>
    <dgm:cxn modelId="{AF568ACB-8C9E-4711-98E2-B125B792A0CF}" srcId="{90275400-6D67-4402-82EA-6AC869274BE7}" destId="{D422FAB1-DD2C-4397-86A0-72D5C63DA71B}" srcOrd="0" destOrd="0" parTransId="{0AA3265A-4FD6-4E16-9D2D-D59B22752436}" sibTransId="{01BD2149-A4E3-4803-A7B8-C5650011F845}"/>
    <dgm:cxn modelId="{B70C556E-BAB5-1149-B301-B6C89C7BDF87}" type="presOf" srcId="{AE57C85B-FCE3-4EBE-8C1A-BE5E3DC6CCDD}" destId="{D5B40591-B023-4A41-AA08-6EC8FA324396}" srcOrd="0" destOrd="1" presId="urn:microsoft.com/office/officeart/2005/8/layout/vList2"/>
    <dgm:cxn modelId="{FF572606-0BF2-4338-9836-6C9C54815E21}" srcId="{772BE1E8-E374-4700-A113-2B8F60D6361B}" destId="{DAD7F3FC-1FEF-47AA-B0B9-D1E29AAF2237}" srcOrd="1" destOrd="0" parTransId="{01AF8D33-70DA-43D6-BDFB-C5C1A96C3898}" sibTransId="{BFFF8E34-8B4A-41A2-B260-EEF9D01605C6}"/>
    <dgm:cxn modelId="{E6F094AD-9961-AC4F-988A-9AAB325950FF}" type="presOf" srcId="{772BE1E8-E374-4700-A113-2B8F60D6361B}" destId="{31A6762C-DA6C-4A70-9C96-E0A1420EEF67}" srcOrd="0" destOrd="0" presId="urn:microsoft.com/office/officeart/2005/8/layout/vList2"/>
    <dgm:cxn modelId="{05D5D095-3474-FE48-AC9C-525C9B5A4997}" type="presOf" srcId="{425519D7-0CCD-4F5C-83C9-00FD4B194E89}" destId="{54587B47-4A7B-482B-AC61-37CA16DDF6D8}" srcOrd="0" destOrd="0" presId="urn:microsoft.com/office/officeart/2005/8/layout/vList2"/>
    <dgm:cxn modelId="{386B5C0E-3714-6C48-AD1E-9A1B6ECF2864}" type="presOf" srcId="{BF997783-0F8F-4E85-970D-869DAA7F81A9}" destId="{D5B40591-B023-4A41-AA08-6EC8FA324396}" srcOrd="0" destOrd="3" presId="urn:microsoft.com/office/officeart/2005/8/layout/vList2"/>
    <dgm:cxn modelId="{05C006AA-004C-9A45-9E8D-5175041D629C}" type="presOf" srcId="{FF8FF8B4-8668-4E1A-9C53-5C9D450B32C2}" destId="{8855B52E-1030-42B4-981D-6C1F8D711858}" srcOrd="0" destOrd="0" presId="urn:microsoft.com/office/officeart/2005/8/layout/vList2"/>
    <dgm:cxn modelId="{56517AC0-07A6-4C63-8FE6-BA2F5FE7B507}" srcId="{772BE1E8-E374-4700-A113-2B8F60D6361B}" destId="{F8E85A6D-76E6-4990-B154-6CE12683D6A3}" srcOrd="0" destOrd="0" parTransId="{7FC160B7-7D42-4527-B3AB-0D0D9FF0553B}" sibTransId="{BC4E8F9A-CE0E-4D8A-9379-45C07103BECD}"/>
    <dgm:cxn modelId="{BAEE5967-643E-4D20-A836-B622E81F80EB}" srcId="{B26F969C-5AD2-4A47-A2D1-FC1E1705DED6}" destId="{FD350BCD-36FC-46EE-A571-B2965A6B8276}" srcOrd="1" destOrd="0" parTransId="{D6C8E8F6-FDAF-45F8-985B-B45ABFE696E5}" sibTransId="{38FB55C2-B30C-4522-846F-163341907DF8}"/>
    <dgm:cxn modelId="{B11CF4CA-F7E6-8144-8DF0-2A2431F76BCF}" type="presOf" srcId="{FD350BCD-36FC-46EE-A571-B2965A6B8276}" destId="{D5B40591-B023-4A41-AA08-6EC8FA324396}" srcOrd="0" destOrd="2" presId="urn:microsoft.com/office/officeart/2005/8/layout/vList2"/>
    <dgm:cxn modelId="{4DF324AF-3188-460A-8341-A3A9388CC10D}" srcId="{90275400-6D67-4402-82EA-6AC869274BE7}" destId="{EC8418E3-285A-4B96-ABAE-B3A348657138}" srcOrd="1" destOrd="0" parTransId="{CFF20868-4165-47CC-BECC-B7F9945C336D}" sibTransId="{B0BCCDFB-FD84-4976-9A82-DF4119470789}"/>
    <dgm:cxn modelId="{AD331486-0641-4138-9F77-A18A90CA148E}" srcId="{F8E85A6D-76E6-4990-B154-6CE12683D6A3}" destId="{B26F969C-5AD2-4A47-A2D1-FC1E1705DED6}" srcOrd="0" destOrd="0" parTransId="{D75FCE49-17B0-431F-B0C1-EEECB69F6251}" sibTransId="{FB3ABD5E-097F-4529-9191-8F816FC6729C}"/>
    <dgm:cxn modelId="{0E4FA4F2-A288-214F-B032-49102CE22311}" type="presOf" srcId="{EC8418E3-285A-4B96-ABAE-B3A348657138}" destId="{6703B7B5-D48B-4E43-BD5A-843D9B6473CD}" srcOrd="0" destOrd="2" presId="urn:microsoft.com/office/officeart/2005/8/layout/vList2"/>
    <dgm:cxn modelId="{BBE03863-993F-7D4B-9DD6-DC8C1E62A62E}" type="presOf" srcId="{90275400-6D67-4402-82EA-6AC869274BE7}" destId="{6703B7B5-D48B-4E43-BD5A-843D9B6473CD}" srcOrd="0" destOrd="0" presId="urn:microsoft.com/office/officeart/2005/8/layout/vList2"/>
    <dgm:cxn modelId="{08F73CE6-16BF-0348-AA7A-C23C1E26742C}" type="presOf" srcId="{44CF1E37-FF68-4C31-B312-2C205D08A775}" destId="{827EC95E-56CE-4235-9AFC-F79ED28E56AE}" srcOrd="0" destOrd="0" presId="urn:microsoft.com/office/officeart/2005/8/layout/vList2"/>
    <dgm:cxn modelId="{A0720973-5EB8-4503-A481-0BADF6A2EFF0}" srcId="{FF8FF8B4-8668-4E1A-9C53-5C9D450B32C2}" destId="{0955D669-CDF3-4868-9FED-13B7F3828982}" srcOrd="0" destOrd="0" parTransId="{23E4B888-850E-4412-B95C-38AB2A4D61AF}" sibTransId="{9C52E121-B02C-4E5D-913A-8D0731DE167F}"/>
    <dgm:cxn modelId="{D3297530-77C5-4FFF-AFC2-F21D7037F4F6}" srcId="{B26F969C-5AD2-4A47-A2D1-FC1E1705DED6}" destId="{AE57C85B-FCE3-4EBE-8C1A-BE5E3DC6CCDD}" srcOrd="0" destOrd="0" parTransId="{1D14F421-2F7C-4BB0-BC1B-0A22A394B18A}" sibTransId="{9606DF4B-372D-4912-8310-664D0BAF883E}"/>
    <dgm:cxn modelId="{0FE49C5D-7831-D647-8FEC-1E984412B952}" type="presOf" srcId="{F8E85A6D-76E6-4990-B154-6CE12683D6A3}" destId="{56B44B64-61CD-4BA2-A254-2FA0E2A13DBB}" srcOrd="0" destOrd="0" presId="urn:microsoft.com/office/officeart/2005/8/layout/vList2"/>
    <dgm:cxn modelId="{0BDE8B0A-A96E-4CF6-A1A6-70295D229284}" srcId="{425519D7-0CCD-4F5C-83C9-00FD4B194E89}" destId="{90275400-6D67-4402-82EA-6AC869274BE7}" srcOrd="0" destOrd="0" parTransId="{EE418AAC-52ED-4DAB-8D87-6EC670AE9A3E}" sibTransId="{7BD0C932-7628-4B3C-AF02-26DE44BAACC8}"/>
    <dgm:cxn modelId="{3CF672A2-3C51-4F8A-9527-B4DF2B2DD745}" srcId="{DAD7F3FC-1FEF-47AA-B0B9-D1E29AAF2237}" destId="{CF67D045-E3A3-4401-9F1F-166AF9130101}" srcOrd="1" destOrd="0" parTransId="{8B55725A-E10F-4155-A40B-DAF09ECA3DFE}" sibTransId="{45F58046-EFB3-4100-9C7E-F33C03E7A674}"/>
    <dgm:cxn modelId="{98C242AB-196B-3D43-9A6D-5CFD2A06AD58}" type="presOf" srcId="{B26F969C-5AD2-4A47-A2D1-FC1E1705DED6}" destId="{D5B40591-B023-4A41-AA08-6EC8FA324396}" srcOrd="0" destOrd="0" presId="urn:microsoft.com/office/officeart/2005/8/layout/vList2"/>
    <dgm:cxn modelId="{78819005-DD04-404F-88F5-E0B8E6AD2B2A}" srcId="{772BE1E8-E374-4700-A113-2B8F60D6361B}" destId="{FF8FF8B4-8668-4E1A-9C53-5C9D450B32C2}" srcOrd="3" destOrd="0" parTransId="{C89A3020-0625-4379-83EA-30911CD70F9F}" sibTransId="{0FCAA275-62E9-46A3-B5C6-60124EDD2342}"/>
    <dgm:cxn modelId="{07D9F94F-A9C6-4BA8-ADD0-F5EF563CDBA8}" srcId="{B26F969C-5AD2-4A47-A2D1-FC1E1705DED6}" destId="{BF997783-0F8F-4E85-970D-869DAA7F81A9}" srcOrd="2" destOrd="0" parTransId="{ED0D4CE3-FAF8-43D8-9086-42F1A4702577}" sibTransId="{97DB0F11-D7A5-4DE9-A86B-035BC54B9E01}"/>
    <dgm:cxn modelId="{621A8F06-58CE-4D85-8C24-144F7AFB59E0}" srcId="{772BE1E8-E374-4700-A113-2B8F60D6361B}" destId="{425519D7-0CCD-4F5C-83C9-00FD4B194E89}" srcOrd="2" destOrd="0" parTransId="{4D833B49-7F40-434D-8C99-30096D8070E9}" sibTransId="{04E98565-CE47-4FDA-8F7D-32F72C8D1434}"/>
    <dgm:cxn modelId="{885B1B2B-EBDF-7245-A34A-62ED447F90DD}" type="presOf" srcId="{CF67D045-E3A3-4401-9F1F-166AF9130101}" destId="{827EC95E-56CE-4235-9AFC-F79ED28E56AE}" srcOrd="0" destOrd="1" presId="urn:microsoft.com/office/officeart/2005/8/layout/vList2"/>
    <dgm:cxn modelId="{FF2DA5C6-0A6F-D048-833D-7A759AC6A106}" type="presOf" srcId="{DAD7F3FC-1FEF-47AA-B0B9-D1E29AAF2237}" destId="{798C5277-B835-4B0A-AE23-2F8D0237B9DB}" srcOrd="0" destOrd="0" presId="urn:microsoft.com/office/officeart/2005/8/layout/vList2"/>
    <dgm:cxn modelId="{2563D526-51EB-DD48-BE6D-E63780B85E29}" type="presParOf" srcId="{31A6762C-DA6C-4A70-9C96-E0A1420EEF67}" destId="{56B44B64-61CD-4BA2-A254-2FA0E2A13DBB}" srcOrd="0" destOrd="0" presId="urn:microsoft.com/office/officeart/2005/8/layout/vList2"/>
    <dgm:cxn modelId="{4351C50F-91A6-DD41-9F04-72A52370BC4A}" type="presParOf" srcId="{31A6762C-DA6C-4A70-9C96-E0A1420EEF67}" destId="{D5B40591-B023-4A41-AA08-6EC8FA324396}" srcOrd="1" destOrd="0" presId="urn:microsoft.com/office/officeart/2005/8/layout/vList2"/>
    <dgm:cxn modelId="{AC52AFCC-B6D7-F646-889B-3D39A257C855}" type="presParOf" srcId="{31A6762C-DA6C-4A70-9C96-E0A1420EEF67}" destId="{798C5277-B835-4B0A-AE23-2F8D0237B9DB}" srcOrd="2" destOrd="0" presId="urn:microsoft.com/office/officeart/2005/8/layout/vList2"/>
    <dgm:cxn modelId="{EF20B8B8-BD54-4F40-B536-84A3340B5695}" type="presParOf" srcId="{31A6762C-DA6C-4A70-9C96-E0A1420EEF67}" destId="{827EC95E-56CE-4235-9AFC-F79ED28E56AE}" srcOrd="3" destOrd="0" presId="urn:microsoft.com/office/officeart/2005/8/layout/vList2"/>
    <dgm:cxn modelId="{CC833C3E-5D8F-464F-B729-8522CCF7A4E6}" type="presParOf" srcId="{31A6762C-DA6C-4A70-9C96-E0A1420EEF67}" destId="{54587B47-4A7B-482B-AC61-37CA16DDF6D8}" srcOrd="4" destOrd="0" presId="urn:microsoft.com/office/officeart/2005/8/layout/vList2"/>
    <dgm:cxn modelId="{D866C0E8-5898-D04D-B8A7-26B46E43A177}" type="presParOf" srcId="{31A6762C-DA6C-4A70-9C96-E0A1420EEF67}" destId="{6703B7B5-D48B-4E43-BD5A-843D9B6473CD}" srcOrd="5" destOrd="0" presId="urn:microsoft.com/office/officeart/2005/8/layout/vList2"/>
    <dgm:cxn modelId="{3709511F-D757-594A-88FF-E3CBA2007588}" type="presParOf" srcId="{31A6762C-DA6C-4A70-9C96-E0A1420EEF67}" destId="{8855B52E-1030-42B4-981D-6C1F8D711858}" srcOrd="6" destOrd="0" presId="urn:microsoft.com/office/officeart/2005/8/layout/vList2"/>
    <dgm:cxn modelId="{FAB761C2-0AA3-D544-A4F6-F4C39F1548E7}" type="presParOf" srcId="{31A6762C-DA6C-4A70-9C96-E0A1420EEF67}" destId="{EEFF9E73-54AA-45EE-A2F9-B4A7E7E371B6}"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44B64-61CD-4BA2-A254-2FA0E2A13DBB}">
      <dsp:nvSpPr>
        <dsp:cNvPr id="0" name=""/>
        <dsp:cNvSpPr/>
      </dsp:nvSpPr>
      <dsp:spPr>
        <a:xfrm>
          <a:off x="0" y="17064"/>
          <a:ext cx="11202270" cy="542880"/>
        </a:xfrm>
        <a:prstGeom prst="roundRect">
          <a:avLst/>
        </a:prstGeom>
        <a:solidFill>
          <a:srgbClr val="00AEEF"/>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chemeClr val="bg1"/>
              </a:solidFill>
            </a:rPr>
            <a:t>Up to $150 in Azure credit per month</a:t>
          </a:r>
          <a:endParaRPr lang="en-US" sz="2000" kern="1200" dirty="0">
            <a:solidFill>
              <a:schemeClr val="bg1"/>
            </a:solidFill>
          </a:endParaRPr>
        </a:p>
      </dsp:txBody>
      <dsp:txXfrm>
        <a:off x="26501" y="43565"/>
        <a:ext cx="11149268" cy="489878"/>
      </dsp:txXfrm>
    </dsp:sp>
    <dsp:sp modelId="{D5B40591-B023-4A41-AA08-6EC8FA324396}">
      <dsp:nvSpPr>
        <dsp:cNvPr id="0" name=""/>
        <dsp:cNvSpPr/>
      </dsp:nvSpPr>
      <dsp:spPr>
        <a:xfrm>
          <a:off x="0" y="559945"/>
          <a:ext cx="11202270" cy="1320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7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solidFill>
                <a:srgbClr val="292929"/>
              </a:solidFill>
            </a:rPr>
            <a:t>Use credits on any Windows Azure service you want for </a:t>
          </a:r>
          <a:r>
            <a:rPr lang="en-US" sz="1600" kern="1200" dirty="0" err="1" smtClean="0">
              <a:solidFill>
                <a:srgbClr val="292929"/>
              </a:solidFill>
            </a:rPr>
            <a:t>dev</a:t>
          </a:r>
          <a:r>
            <a:rPr lang="en-US" sz="1600" kern="1200" dirty="0" smtClean="0">
              <a:solidFill>
                <a:srgbClr val="292929"/>
              </a:solidFill>
            </a:rPr>
            <a:t>/test incl. Virtual Machines (VMs), Web Sites, Cloud Services, Mobile Services, Storage, SQL Database, Content Delivery Network, </a:t>
          </a:r>
          <a:r>
            <a:rPr lang="en-US" sz="1600" kern="1200" dirty="0" err="1" smtClean="0">
              <a:solidFill>
                <a:srgbClr val="292929"/>
              </a:solidFill>
            </a:rPr>
            <a:t>HDInsight</a:t>
          </a:r>
          <a:r>
            <a:rPr lang="en-US" sz="1600" kern="1200" dirty="0" smtClean="0">
              <a:solidFill>
                <a:srgbClr val="292929"/>
              </a:solidFill>
            </a:rPr>
            <a:t>, Media Services, and more.  </a:t>
          </a:r>
          <a:endParaRPr lang="en-US" sz="1600" kern="1200" dirty="0">
            <a:solidFill>
              <a:srgbClr val="292929"/>
            </a:solidFill>
          </a:endParaRPr>
        </a:p>
        <a:p>
          <a:pPr marL="228600" lvl="2" indent="-114300" algn="l" defTabSz="622300">
            <a:lnSpc>
              <a:spcPct val="90000"/>
            </a:lnSpc>
            <a:spcBef>
              <a:spcPct val="0"/>
            </a:spcBef>
            <a:spcAft>
              <a:spcPct val="20000"/>
            </a:spcAft>
            <a:buChar char="••"/>
          </a:pPr>
          <a:r>
            <a:rPr lang="en-US" sz="1400" kern="1200" dirty="0" smtClean="0">
              <a:solidFill>
                <a:srgbClr val="292929"/>
              </a:solidFill>
            </a:rPr>
            <a:t>Visual Studio Professional with MSDN OR Visual Studio Test Professional: </a:t>
          </a:r>
          <a:r>
            <a:rPr lang="en-US" sz="1400" b="1" kern="1200" dirty="0" smtClean="0">
              <a:solidFill>
                <a:srgbClr val="292929"/>
              </a:solidFill>
            </a:rPr>
            <a:t>$50 per month</a:t>
          </a:r>
        </a:p>
        <a:p>
          <a:pPr marL="228600" lvl="2" indent="-114300" algn="l" defTabSz="622300">
            <a:lnSpc>
              <a:spcPct val="90000"/>
            </a:lnSpc>
            <a:spcBef>
              <a:spcPct val="0"/>
            </a:spcBef>
            <a:spcAft>
              <a:spcPct val="20000"/>
            </a:spcAft>
            <a:buChar char="••"/>
          </a:pPr>
          <a:r>
            <a:rPr lang="en-US" sz="1400" kern="1200" dirty="0" smtClean="0">
              <a:solidFill>
                <a:srgbClr val="292929"/>
              </a:solidFill>
            </a:rPr>
            <a:t>Visual Studio Premium with MSDN OR MSDN Platforms: </a:t>
          </a:r>
          <a:r>
            <a:rPr lang="en-US" sz="1400" b="1" kern="1200" dirty="0" smtClean="0">
              <a:solidFill>
                <a:srgbClr val="292929"/>
              </a:solidFill>
            </a:rPr>
            <a:t>$100 per month</a:t>
          </a:r>
        </a:p>
        <a:p>
          <a:pPr marL="228600" lvl="2" indent="-114300" algn="l" defTabSz="622300">
            <a:lnSpc>
              <a:spcPct val="90000"/>
            </a:lnSpc>
            <a:spcBef>
              <a:spcPct val="0"/>
            </a:spcBef>
            <a:spcAft>
              <a:spcPct val="20000"/>
            </a:spcAft>
            <a:buChar char="••"/>
          </a:pPr>
          <a:r>
            <a:rPr lang="en-US" sz="1400" kern="1200" dirty="0" smtClean="0">
              <a:solidFill>
                <a:srgbClr val="292929"/>
              </a:solidFill>
            </a:rPr>
            <a:t>Visual Studio Ultimate with MSDN: </a:t>
          </a:r>
          <a:r>
            <a:rPr lang="en-US" sz="1400" b="1" kern="1200" dirty="0" smtClean="0">
              <a:solidFill>
                <a:srgbClr val="292929"/>
              </a:solidFill>
            </a:rPr>
            <a:t>$150 per month </a:t>
          </a:r>
          <a:r>
            <a:rPr lang="en-US" sz="1400" kern="1200" dirty="0" smtClean="0">
              <a:solidFill>
                <a:srgbClr val="292929"/>
              </a:solidFill>
            </a:rPr>
            <a:t>– </a:t>
          </a:r>
          <a:r>
            <a:rPr lang="en-US" sz="1400" b="1" i="1" kern="1200" dirty="0" smtClean="0">
              <a:solidFill>
                <a:srgbClr val="292929"/>
              </a:solidFill>
            </a:rPr>
            <a:t>Example: Three live </a:t>
          </a:r>
          <a:r>
            <a:rPr lang="en-US" sz="1400" b="1" i="1" kern="1200" dirty="0" err="1" smtClean="0">
              <a:solidFill>
                <a:srgbClr val="292929"/>
              </a:solidFill>
            </a:rPr>
            <a:t>dev</a:t>
          </a:r>
          <a:r>
            <a:rPr lang="en-US" sz="1400" b="1" i="1" kern="1200" dirty="0" smtClean="0">
              <a:solidFill>
                <a:srgbClr val="292929"/>
              </a:solidFill>
            </a:rPr>
            <a:t>/test machines every day!</a:t>
          </a:r>
          <a:endParaRPr lang="en-US" sz="1400" b="1" i="1" kern="1200" dirty="0">
            <a:solidFill>
              <a:srgbClr val="292929"/>
            </a:solidFill>
          </a:endParaRPr>
        </a:p>
      </dsp:txBody>
      <dsp:txXfrm>
        <a:off x="0" y="559945"/>
        <a:ext cx="11202270" cy="1320659"/>
      </dsp:txXfrm>
    </dsp:sp>
    <dsp:sp modelId="{798C5277-B835-4B0A-AE23-2F8D0237B9DB}">
      <dsp:nvSpPr>
        <dsp:cNvPr id="0" name=""/>
        <dsp:cNvSpPr/>
      </dsp:nvSpPr>
      <dsp:spPr>
        <a:xfrm>
          <a:off x="0" y="1880604"/>
          <a:ext cx="11202270" cy="542880"/>
        </a:xfrm>
        <a:prstGeom prst="roundRect">
          <a:avLst/>
        </a:prstGeom>
        <a:solidFill>
          <a:srgbClr val="00AEEF"/>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FFFFFF"/>
              </a:solidFill>
            </a:rPr>
            <a:t>Access to preconfigured virtual machine images</a:t>
          </a:r>
        </a:p>
      </dsp:txBody>
      <dsp:txXfrm>
        <a:off x="26501" y="1907105"/>
        <a:ext cx="11149268" cy="489878"/>
      </dsp:txXfrm>
    </dsp:sp>
    <dsp:sp modelId="{827EC95E-56CE-4235-9AFC-F79ED28E56AE}">
      <dsp:nvSpPr>
        <dsp:cNvPr id="0" name=""/>
        <dsp:cNvSpPr/>
      </dsp:nvSpPr>
      <dsp:spPr>
        <a:xfrm>
          <a:off x="0" y="2423485"/>
          <a:ext cx="11202270" cy="585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7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solidFill>
                <a:srgbClr val="292929"/>
              </a:solidFill>
            </a:rPr>
            <a:t>SQL Server, BizTalk Server and other software over time included with MSDN subscription </a:t>
          </a:r>
        </a:p>
        <a:p>
          <a:pPr marL="171450" lvl="1" indent="-171450" algn="l" defTabSz="711200">
            <a:lnSpc>
              <a:spcPct val="90000"/>
            </a:lnSpc>
            <a:spcBef>
              <a:spcPct val="0"/>
            </a:spcBef>
            <a:spcAft>
              <a:spcPct val="20000"/>
            </a:spcAft>
            <a:buChar char="••"/>
          </a:pPr>
          <a:r>
            <a:rPr lang="en-US" sz="1600" kern="1200" dirty="0" smtClean="0">
              <a:solidFill>
                <a:srgbClr val="292929"/>
              </a:solidFill>
            </a:rPr>
            <a:t>Or upload your own virtual machine with their MSDN software. </a:t>
          </a:r>
        </a:p>
      </dsp:txBody>
      <dsp:txXfrm>
        <a:off x="0" y="2423485"/>
        <a:ext cx="11202270" cy="585292"/>
      </dsp:txXfrm>
    </dsp:sp>
    <dsp:sp modelId="{54587B47-4A7B-482B-AC61-37CA16DDF6D8}">
      <dsp:nvSpPr>
        <dsp:cNvPr id="0" name=""/>
        <dsp:cNvSpPr/>
      </dsp:nvSpPr>
      <dsp:spPr>
        <a:xfrm>
          <a:off x="0" y="3008777"/>
          <a:ext cx="11202270" cy="542880"/>
        </a:xfrm>
        <a:prstGeom prst="roundRect">
          <a:avLst/>
        </a:prstGeom>
        <a:solidFill>
          <a:srgbClr val="00AEEF"/>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FFFFFF"/>
              </a:solidFill>
            </a:rPr>
            <a:t>Discounted rates</a:t>
          </a:r>
          <a:endParaRPr lang="en-US" sz="2000" kern="1200" dirty="0">
            <a:solidFill>
              <a:srgbClr val="FFFFFF"/>
            </a:solidFill>
          </a:endParaRPr>
        </a:p>
      </dsp:txBody>
      <dsp:txXfrm>
        <a:off x="26501" y="3035278"/>
        <a:ext cx="11149268" cy="489878"/>
      </dsp:txXfrm>
    </dsp:sp>
    <dsp:sp modelId="{6703B7B5-D48B-4E43-BD5A-843D9B6473CD}">
      <dsp:nvSpPr>
        <dsp:cNvPr id="0" name=""/>
        <dsp:cNvSpPr/>
      </dsp:nvSpPr>
      <dsp:spPr>
        <a:xfrm>
          <a:off x="0" y="3551657"/>
          <a:ext cx="11202270" cy="825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7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solidFill>
                <a:srgbClr val="292929"/>
              </a:solidFill>
            </a:rPr>
            <a:t>MSDN subscribers receive:</a:t>
          </a:r>
          <a:endParaRPr lang="en-US" sz="1600" kern="1200" dirty="0">
            <a:solidFill>
              <a:srgbClr val="292929"/>
            </a:solidFill>
          </a:endParaRPr>
        </a:p>
        <a:p>
          <a:pPr marL="228600" lvl="2" indent="-114300" algn="l" defTabSz="622300">
            <a:lnSpc>
              <a:spcPct val="90000"/>
            </a:lnSpc>
            <a:spcBef>
              <a:spcPct val="0"/>
            </a:spcBef>
            <a:spcAft>
              <a:spcPct val="20000"/>
            </a:spcAft>
            <a:buChar char="••"/>
          </a:pPr>
          <a:r>
            <a:rPr lang="en-US" sz="1400" kern="1200" dirty="0" smtClean="0">
              <a:solidFill>
                <a:srgbClr val="292929"/>
              </a:solidFill>
            </a:rPr>
            <a:t>33% discount on Windows Virtual Machines</a:t>
          </a:r>
        </a:p>
        <a:p>
          <a:pPr marL="228600" lvl="2" indent="-114300" algn="l" defTabSz="622300">
            <a:lnSpc>
              <a:spcPct val="90000"/>
            </a:lnSpc>
            <a:spcBef>
              <a:spcPct val="0"/>
            </a:spcBef>
            <a:spcAft>
              <a:spcPct val="20000"/>
            </a:spcAft>
            <a:buChar char="••"/>
          </a:pPr>
          <a:r>
            <a:rPr lang="en-US" sz="1400" kern="1200" dirty="0" smtClean="0">
              <a:solidFill>
                <a:srgbClr val="292929"/>
              </a:solidFill>
            </a:rPr>
            <a:t>25% discounts on Cloud Services, </a:t>
          </a:r>
          <a:r>
            <a:rPr lang="en-US" sz="1400" kern="1200" dirty="0" err="1" smtClean="0">
              <a:solidFill>
                <a:srgbClr val="292929"/>
              </a:solidFill>
            </a:rPr>
            <a:t>HDInsight</a:t>
          </a:r>
          <a:r>
            <a:rPr lang="en-US" sz="1400" kern="1200" dirty="0" smtClean="0">
              <a:solidFill>
                <a:srgbClr val="292929"/>
              </a:solidFill>
            </a:rPr>
            <a:t>, and Reserved Websites. </a:t>
          </a:r>
        </a:p>
      </dsp:txBody>
      <dsp:txXfrm>
        <a:off x="0" y="3551657"/>
        <a:ext cx="11202270" cy="825412"/>
      </dsp:txXfrm>
    </dsp:sp>
    <dsp:sp modelId="{8855B52E-1030-42B4-981D-6C1F8D711858}">
      <dsp:nvSpPr>
        <dsp:cNvPr id="0" name=""/>
        <dsp:cNvSpPr/>
      </dsp:nvSpPr>
      <dsp:spPr>
        <a:xfrm>
          <a:off x="0" y="4377069"/>
          <a:ext cx="11202270" cy="542880"/>
        </a:xfrm>
        <a:prstGeom prst="roundRect">
          <a:avLst/>
        </a:prstGeom>
        <a:solidFill>
          <a:srgbClr val="00AEEF"/>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FFFFFF"/>
              </a:solidFill>
            </a:rPr>
            <a:t>Dev/Test usage</a:t>
          </a:r>
        </a:p>
      </dsp:txBody>
      <dsp:txXfrm>
        <a:off x="26501" y="4403570"/>
        <a:ext cx="11149268" cy="489878"/>
      </dsp:txXfrm>
    </dsp:sp>
    <dsp:sp modelId="{EEFF9E73-54AA-45EE-A2F9-B4A7E7E371B6}">
      <dsp:nvSpPr>
        <dsp:cNvPr id="0" name=""/>
        <dsp:cNvSpPr/>
      </dsp:nvSpPr>
      <dsp:spPr>
        <a:xfrm>
          <a:off x="0" y="4919949"/>
          <a:ext cx="11202270"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7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solidFill>
                <a:srgbClr val="292929"/>
              </a:solidFill>
            </a:rPr>
            <a:t>Benefit is for </a:t>
          </a:r>
          <a:r>
            <a:rPr lang="en-US" sz="1600" kern="1200" dirty="0" err="1" smtClean="0">
              <a:solidFill>
                <a:srgbClr val="292929"/>
              </a:solidFill>
            </a:rPr>
            <a:t>dev</a:t>
          </a:r>
          <a:r>
            <a:rPr lang="en-US" sz="1600" kern="1200" dirty="0" smtClean="0">
              <a:solidFill>
                <a:srgbClr val="292929"/>
              </a:solidFill>
            </a:rPr>
            <a:t>/test scenarios (no production usage)</a:t>
          </a:r>
        </a:p>
      </dsp:txBody>
      <dsp:txXfrm>
        <a:off x="0" y="4919949"/>
        <a:ext cx="11202270" cy="4802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11/21/2013</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11/21/2013</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544589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0981">
              <a:lnSpc>
                <a:spcPct val="90000"/>
              </a:lnSpc>
              <a:spcAft>
                <a:spcPts val="347"/>
              </a:spcAft>
              <a:defRPr/>
            </a:pPr>
            <a:r>
              <a:rPr lang="en-US" dirty="0" smtClean="0"/>
              <a:t>You</a:t>
            </a:r>
            <a:r>
              <a:rPr lang="en-US" baseline="0" dirty="0" smtClean="0"/>
              <a:t> have more options than using just the images in the Virtual Machine Image Gallery. When you have custom images created in VHD format using Hyper-V, you can easily bring them into Windows Azure as well. These images can simply be your favorite Linux stacks obtained from VM Depot, images for existing applications running on-premises or images with Microsoft server workloads such as SharePoint that you need to build your collaboration environments. Simply upload to blob storage – you can do that using PowerShell commands and then create your disks using the image in the management portal. Voila, your Virtual Machine is booted with the right pieces in it.</a:t>
            </a:r>
          </a:p>
          <a:p>
            <a:pPr defTabSz="950981">
              <a:lnSpc>
                <a:spcPct val="90000"/>
              </a:lnSpc>
              <a:spcAft>
                <a:spcPts val="347"/>
              </a:spcAft>
              <a:defRPr/>
            </a:pPr>
            <a:endParaRPr lang="en-US" baseline="0" dirty="0" smtClean="0"/>
          </a:p>
          <a:p>
            <a:pPr defTabSz="950981">
              <a:lnSpc>
                <a:spcPct val="90000"/>
              </a:lnSpc>
              <a:spcAft>
                <a:spcPts val="347"/>
              </a:spcAft>
              <a:defRPr/>
            </a:pPr>
            <a:r>
              <a:rPr lang="en-US" baseline="0" dirty="0" smtClean="0"/>
              <a:t>In this case, you have the full option and control of maintaining and updating your image as it fits your needs. </a:t>
            </a:r>
          </a:p>
          <a:p>
            <a:pPr defTabSz="950981">
              <a:lnSpc>
                <a:spcPct val="90000"/>
              </a:lnSpc>
              <a:spcAft>
                <a:spcPts val="347"/>
              </a:spcAft>
              <a:defRPr/>
            </a:pPr>
            <a:endParaRPr lang="en-US" baseline="0" dirty="0" smtClean="0"/>
          </a:p>
          <a:p>
            <a:pPr defTabSz="950981">
              <a:lnSpc>
                <a:spcPct val="90000"/>
              </a:lnSpc>
              <a:spcAft>
                <a:spcPts val="347"/>
              </a:spcAft>
              <a:defRPr/>
            </a:pPr>
            <a:endParaRPr lang="en-US" dirty="0" smtClean="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A70138AC-2339-4703-8352-FC8FC048C587}" type="datetime1">
              <a:rPr lang="en-US" smtClean="0"/>
              <a:t>11/21/2013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106385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0981">
              <a:lnSpc>
                <a:spcPct val="90000"/>
              </a:lnSpc>
              <a:spcAft>
                <a:spcPts val="347"/>
              </a:spcAft>
              <a:defRPr/>
            </a:pPr>
            <a:r>
              <a:rPr lang="en-US" dirty="0" smtClean="0"/>
              <a:t>You</a:t>
            </a:r>
            <a:r>
              <a:rPr lang="en-US" baseline="0" dirty="0" smtClean="0"/>
              <a:t> have more options than using just the images in the Virtual Machine Image Gallery. When you have custom images created in VHD format using Hyper-V, you can easily bring them into Windows Azure as well. These images can simply be your favorite Linux stacks obtained from VM Depot, images for existing applications running on-premises or images with Microsoft server workloads such as SharePoint that you need to build your collaboration environments. Simply upload to blob storage – you can do that using PowerShell commands and then create your disks using the image in the management portal. Voila, your Virtual Machine is booted with the right pieces in it.</a:t>
            </a:r>
          </a:p>
          <a:p>
            <a:pPr defTabSz="950981">
              <a:lnSpc>
                <a:spcPct val="90000"/>
              </a:lnSpc>
              <a:spcAft>
                <a:spcPts val="347"/>
              </a:spcAft>
              <a:defRPr/>
            </a:pPr>
            <a:endParaRPr lang="en-US" baseline="0" dirty="0" smtClean="0"/>
          </a:p>
          <a:p>
            <a:pPr defTabSz="950981">
              <a:lnSpc>
                <a:spcPct val="90000"/>
              </a:lnSpc>
              <a:spcAft>
                <a:spcPts val="347"/>
              </a:spcAft>
              <a:defRPr/>
            </a:pPr>
            <a:r>
              <a:rPr lang="en-US" baseline="0" dirty="0" smtClean="0"/>
              <a:t>In this case, you have the full option and control of maintaining and updating your image as it fits your needs. </a:t>
            </a:r>
          </a:p>
          <a:p>
            <a:pPr defTabSz="950981">
              <a:lnSpc>
                <a:spcPct val="90000"/>
              </a:lnSpc>
              <a:spcAft>
                <a:spcPts val="347"/>
              </a:spcAft>
              <a:defRPr/>
            </a:pPr>
            <a:endParaRPr lang="en-US" baseline="0" dirty="0" smtClean="0"/>
          </a:p>
          <a:p>
            <a:pPr defTabSz="950981">
              <a:lnSpc>
                <a:spcPct val="90000"/>
              </a:lnSpc>
              <a:spcAft>
                <a:spcPts val="347"/>
              </a:spcAft>
              <a:defRPr/>
            </a:pPr>
            <a:endParaRPr lang="en-US" dirty="0" smtClean="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A70138AC-2339-4703-8352-FC8FC048C587}" type="datetime1">
              <a:rPr lang="en-US" smtClean="0"/>
              <a:t>11/21/2013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01707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everything</a:t>
            </a:r>
            <a:r>
              <a:rPr lang="en-US" baseline="0" dirty="0" smtClean="0"/>
              <a:t> is developed and tested, you, of course, have the choice of running in Azure or bringing it back to production environment on your premises. </a:t>
            </a:r>
          </a:p>
          <a:p>
            <a:endParaRPr lang="en-US" dirty="0" smtClean="0"/>
          </a:p>
          <a:p>
            <a:r>
              <a:rPr lang="en-US" dirty="0" smtClean="0"/>
              <a:t>If that’s the case, moving the deployment</a:t>
            </a:r>
            <a:r>
              <a:rPr lang="en-US" baseline="0" dirty="0" smtClean="0"/>
              <a:t> is easy</a:t>
            </a:r>
            <a:r>
              <a:rPr lang="en-US" dirty="0" smtClean="0"/>
              <a:t>. Because Windows Azure VMs use the exact same format as the Windows Server Hyper-V i.e. VHD. So if it runs on Hyper-V it runs in Azure and vice-versa. In fact, Windows Azure is built on the same foundation as Windows Server 2012!</a:t>
            </a:r>
          </a:p>
          <a:p>
            <a:endParaRPr lang="en-US" dirty="0" smtClean="0"/>
          </a:p>
          <a:p>
            <a:r>
              <a:rPr lang="en-US" dirty="0" smtClean="0"/>
              <a:t>This is unique</a:t>
            </a:r>
            <a:r>
              <a:rPr lang="en-US" baseline="0" dirty="0" smtClean="0"/>
              <a:t> for us. Other public cloud vendors will convert the image into proprietary formats and it becomes hard to convert back.</a:t>
            </a:r>
            <a:endParaRPr lang="en-US" dirty="0" smtClean="0"/>
          </a:p>
          <a:p>
            <a:endParaRPr lang="en-US" dirty="0" smtClean="0"/>
          </a:p>
          <a:p>
            <a:r>
              <a:rPr lang="en-US" sz="1000" dirty="0">
                <a:latin typeface="Segoe UI Light" pitchFamily="34" charset="0"/>
              </a:rPr>
              <a:t>If you have your on-premises environment on a different platform other than Hyper-V, the Microsoft Virtual Machine Converter (MVMC) Solution Accelerator is a Microsoft-supported, stand-alone solution to convert VMware-based virtual machines and disks to Hyper-V®-based virtual machines and disks.</a:t>
            </a:r>
            <a:r>
              <a:rPr lang="en-US" dirty="0" smtClean="0"/>
              <a:t> </a:t>
            </a:r>
          </a:p>
          <a:p>
            <a:endParaRPr lang="en-US" dirty="0" smtClean="0"/>
          </a:p>
          <a:p>
            <a:r>
              <a:rPr lang="en-US" dirty="0" smtClean="0"/>
              <a:t>How about management? While you can use the Windows Azure management portal, you can also use the familiar System Center 2012 management console. System Center 2012 introduced the App Controller component to enable organizations to optimize resource usage across their private cloud and Windows Azure resources from a single pane of glass. In SP1, we’ve extended App Controller’s capabilities to integrate with Windows Azure Virtual Machines enabling you to migrate on-premises Virtual Machines to run in Windows Azure and manage them from your on-premises System Center installation.</a:t>
            </a:r>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6D82055B-8D21-4958-B1A6-DF7545B40AC4}" type="datetime1">
              <a:rPr lang="en-US" smtClean="0"/>
              <a:t>11/21/2013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479554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Extend your </a:t>
            </a:r>
            <a:r>
              <a:rPr lang="en-US" b="1" dirty="0" smtClean="0"/>
              <a:t>Datacenter </a:t>
            </a:r>
            <a:endParaRPr lang="en-US" dirty="0" smtClean="0"/>
          </a:p>
          <a:p>
            <a:r>
              <a:rPr lang="en-US" dirty="0" smtClean="0"/>
              <a:t> </a:t>
            </a:r>
          </a:p>
          <a:p>
            <a:r>
              <a:rPr lang="en-US" dirty="0" smtClean="0"/>
              <a:t>Own </a:t>
            </a:r>
            <a:r>
              <a:rPr lang="en-US" dirty="0"/>
              <a:t>the base, rent the rest! Extend your datacenter by building capacity on-demand.</a:t>
            </a:r>
          </a:p>
          <a:p>
            <a:r>
              <a:rPr lang="en-US" dirty="0"/>
              <a:t> </a:t>
            </a:r>
          </a:p>
          <a:p>
            <a:pPr defTabSz="951713">
              <a:lnSpc>
                <a:spcPct val="90000"/>
              </a:lnSpc>
              <a:spcAft>
                <a:spcPts val="347"/>
              </a:spcAft>
              <a:defRPr/>
            </a:pPr>
            <a:r>
              <a:rPr lang="en-US" dirty="0"/>
              <a:t>With Windows Azure, you can literally create a virtual “datacenter” in the Cloud. You can do this by leveraging a feature called </a:t>
            </a:r>
            <a:r>
              <a:rPr lang="en-US" b="1" dirty="0"/>
              <a:t>Virtual </a:t>
            </a:r>
            <a:r>
              <a:rPr lang="en-US" b="1" dirty="0" smtClean="0"/>
              <a:t>Network (VNET) </a:t>
            </a:r>
            <a:r>
              <a:rPr lang="en-US" dirty="0"/>
              <a:t>which allows you to </a:t>
            </a:r>
            <a:r>
              <a:rPr lang="en-US" dirty="0" smtClean="0"/>
              <a:t>create a logically isolated section of Azure </a:t>
            </a:r>
            <a:r>
              <a:rPr lang="en-US" dirty="0"/>
              <a:t>and treat it like your own network. You can </a:t>
            </a:r>
            <a:r>
              <a:rPr lang="en-US" dirty="0" smtClean="0"/>
              <a:t>customize</a:t>
            </a:r>
            <a:r>
              <a:rPr lang="en-US" baseline="0" dirty="0" smtClean="0"/>
              <a:t> the network configuration for a VNET - </a:t>
            </a:r>
            <a:r>
              <a:rPr lang="en-US" dirty="0" smtClean="0"/>
              <a:t>create </a:t>
            </a:r>
            <a:r>
              <a:rPr lang="en-US" dirty="0"/>
              <a:t>subnets, assign private IP addresses and bring your own DNS server if you wish</a:t>
            </a:r>
            <a:r>
              <a:rPr lang="en-US" dirty="0" smtClean="0"/>
              <a:t>. </a:t>
            </a:r>
            <a:r>
              <a:rPr lang="en-US" sz="1000" dirty="0">
                <a:latin typeface="Segoe UI Light" pitchFamily="34" charset="0"/>
              </a:rPr>
              <a:t> Within a virtual network for example, you can create a public-facing subnet for your webservers that has access to the Internet, and place your backend systems such as databases or application servers in a private-facing subnet with no Internet access.</a:t>
            </a:r>
            <a:endParaRPr lang="en-US" dirty="0" smtClean="0"/>
          </a:p>
          <a:p>
            <a:endParaRPr lang="en-US" dirty="0" smtClean="0"/>
          </a:p>
          <a:p>
            <a:endParaRPr lang="en-US" dirty="0" smtClean="0"/>
          </a:p>
          <a:p>
            <a:r>
              <a:rPr lang="en-US" dirty="0"/>
              <a:t> </a:t>
            </a:r>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B7A500E9-33F6-47FE-95D0-50F637164353}" type="datetime1">
              <a:rPr lang="en-US" smtClean="0"/>
              <a:t>11/21/2013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87290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once you set up VPN connectivity, you’re treating the virtual network in Azure almost as if it were an </a:t>
            </a:r>
            <a:r>
              <a:rPr lang="en-US" b="1" dirty="0"/>
              <a:t>extension of your on-</a:t>
            </a:r>
            <a:r>
              <a:rPr lang="en-US" b="1" dirty="0" err="1"/>
              <a:t>prem</a:t>
            </a:r>
            <a:r>
              <a:rPr lang="en-US" b="1" dirty="0"/>
              <a:t> datacenter</a:t>
            </a:r>
            <a:r>
              <a:rPr lang="en-US" dirty="0"/>
              <a:t>. You can domain join your VMs with an AD running on-premises or an AD running inside of the virtual network.  You can have hybrid multi-tier apps with perhaps the presentation and logic tiers running in Azure, and the database tier running on-premises for compliance reasons. </a:t>
            </a:r>
          </a:p>
          <a:p>
            <a:r>
              <a:rPr lang="en-US" dirty="0"/>
              <a:t> </a:t>
            </a:r>
          </a:p>
          <a:p>
            <a:r>
              <a:rPr lang="en-US" dirty="0"/>
              <a:t>A good example is SharePoint that uses all of the features we outlined (cross-premises VPN connectivity, Active Directory, VMs). </a:t>
            </a:r>
          </a:p>
          <a:p>
            <a:r>
              <a:rPr lang="en-US" dirty="0"/>
              <a:t> </a:t>
            </a:r>
          </a:p>
          <a:p>
            <a:r>
              <a:rPr lang="en-US" dirty="0"/>
              <a:t>Windows Azure provides </a:t>
            </a:r>
            <a:r>
              <a:rPr lang="en-US" dirty="0" smtClean="0"/>
              <a:t>first-party </a:t>
            </a:r>
            <a:r>
              <a:rPr lang="en-US" dirty="0"/>
              <a:t>tested Windows Server images for easily deploying SharePoint, SQL and Active Directory. </a:t>
            </a:r>
          </a:p>
          <a:p>
            <a:r>
              <a:rPr lang="en-US" dirty="0"/>
              <a:t> </a:t>
            </a:r>
          </a:p>
          <a:p>
            <a:r>
              <a:rPr lang="en-US" dirty="0"/>
              <a:t>&lt;From </a:t>
            </a:r>
            <a:r>
              <a:rPr lang="en-US" dirty="0" err="1"/>
              <a:t>IaaS</a:t>
            </a:r>
            <a:r>
              <a:rPr lang="en-US" dirty="0"/>
              <a:t> scenario for </a:t>
            </a:r>
            <a:r>
              <a:rPr lang="en-US" dirty="0" err="1"/>
              <a:t>Sharepoint</a:t>
            </a:r>
            <a:r>
              <a:rPr lang="en-US" dirty="0"/>
              <a:t>&gt;</a:t>
            </a:r>
          </a:p>
          <a:p>
            <a:pPr lvl="0"/>
            <a:r>
              <a:rPr lang="en-US" dirty="0"/>
              <a:t>When you need more from your </a:t>
            </a:r>
            <a:r>
              <a:rPr lang="en-US" b="1" dirty="0"/>
              <a:t>collaboration infrastructure </a:t>
            </a:r>
            <a:r>
              <a:rPr lang="en-US" dirty="0"/>
              <a:t>vs. Office 365 and the ability scale in real time, count on Windows Azure. Start with </a:t>
            </a:r>
            <a:r>
              <a:rPr lang="en-US" dirty="0" err="1"/>
              <a:t>dev</a:t>
            </a:r>
            <a:r>
              <a:rPr lang="en-US" dirty="0"/>
              <a:t> &amp; test work and maintain control as you grow.  You can deeply customize with full trust custom code on top of Windows Azure infrastructure services. Support provided directly by Microsoft.</a:t>
            </a:r>
          </a:p>
          <a:p>
            <a:pPr lvl="0"/>
            <a:r>
              <a:rPr lang="en-US" b="1" dirty="0"/>
              <a:t>Internet sites with SharePoint: </a:t>
            </a:r>
            <a:r>
              <a:rPr lang="en-US" dirty="0"/>
              <a:t>When you need to roll-out customized public or anonymous internet sites, count on Windows Azure. You can closely manage your infrastructure versus Office 365 and get real time scalable resources vs. on-premises datacenters. Get started quickly with direct Microsoft supported images.</a:t>
            </a:r>
          </a:p>
          <a:p>
            <a:r>
              <a:rPr lang="en-US" dirty="0"/>
              <a:t> </a:t>
            </a:r>
          </a:p>
          <a:p>
            <a:r>
              <a:rPr lang="en-US" dirty="0"/>
              <a:t>&lt;From </a:t>
            </a:r>
            <a:r>
              <a:rPr lang="en-US" dirty="0" err="1"/>
              <a:t>IaaS</a:t>
            </a:r>
            <a:r>
              <a:rPr lang="en-US" dirty="0"/>
              <a:t> scenario for AD&gt;</a:t>
            </a:r>
          </a:p>
          <a:p>
            <a:r>
              <a:rPr lang="en-US" b="1" dirty="0"/>
              <a:t>Identity with AD in Virtual Machines</a:t>
            </a:r>
            <a:endParaRPr lang="en-US" dirty="0"/>
          </a:p>
          <a:p>
            <a:pPr lvl="0"/>
            <a:r>
              <a:rPr lang="en-US" b="1" dirty="0"/>
              <a:t>Hybrid apps and hybrid IT: </a:t>
            </a:r>
            <a:r>
              <a:rPr lang="en-US" dirty="0"/>
              <a:t>When apps live both in the cloud and on-premises, and need to synch with on-premises directory, simply bring </a:t>
            </a:r>
            <a:r>
              <a:rPr lang="en-US" dirty="0" err="1"/>
              <a:t>DirSync</a:t>
            </a:r>
            <a:r>
              <a:rPr lang="en-US" dirty="0"/>
              <a:t> into Virtual Machines. </a:t>
            </a:r>
          </a:p>
          <a:p>
            <a:pPr lvl="0"/>
            <a:r>
              <a:rPr lang="en-US" b="1" dirty="0"/>
              <a:t>Specific AD capabilities in the cloud: </a:t>
            </a:r>
            <a:r>
              <a:rPr lang="en-US" dirty="0"/>
              <a:t>When applications in need of on-premises optimized AD capabilities are moving to cloud and Windows Azure Active Directory is not the solution, bring your AD into Virtual Machines. Same AD, same skill sets and same trustworthy capabilities. </a:t>
            </a:r>
          </a:p>
          <a:p>
            <a:r>
              <a:rPr lang="en-US" b="1" dirty="0"/>
              <a:t>Identity synch with Office 365: </a:t>
            </a:r>
            <a:r>
              <a:rPr lang="en-US" dirty="0"/>
              <a:t>When you need  to synch identity with O365 and want to minimize your on premise identity infrastructure, rely on running AD in Virtual Machines. Even when you have an on-premises identity infrastructure synching with Office 365, simply build your high availability copy in Virtual Machines and keep working when internet connectivity is down.</a:t>
            </a:r>
          </a:p>
          <a:p>
            <a:r>
              <a:rPr lang="en-US" dirty="0"/>
              <a:t> </a:t>
            </a:r>
          </a:p>
          <a:p>
            <a:r>
              <a:rPr lang="en-US" dirty="0"/>
              <a:t>&lt;From </a:t>
            </a:r>
            <a:r>
              <a:rPr lang="en-US" dirty="0" err="1"/>
              <a:t>IaaS</a:t>
            </a:r>
            <a:r>
              <a:rPr lang="en-US" dirty="0"/>
              <a:t> scenario for Scalable, On-Demand Infrastructure For .NET apps&gt;</a:t>
            </a:r>
          </a:p>
          <a:p>
            <a:pPr lvl="0"/>
            <a:r>
              <a:rPr lang="en-US" dirty="0"/>
              <a:t>When you need to accommodate variable and increasing needs of </a:t>
            </a:r>
            <a:r>
              <a:rPr lang="en-US" b="1" dirty="0"/>
              <a:t>.NET and Windows Server apps</a:t>
            </a:r>
            <a:r>
              <a:rPr lang="en-US" dirty="0"/>
              <a:t>, spin up trustworthy infrastructure with no code changes required.  And, it is more than just infrastructure. Use Windows Azure building blocks – such as Service Bus or Media Services and many more from partners in Windows Azure Store – to boost your existing app.</a:t>
            </a:r>
          </a:p>
          <a:p>
            <a:pPr lvl="0"/>
            <a:r>
              <a:rPr lang="en-US" dirty="0"/>
              <a:t>When you want to participate in software as a service business model as an app vendor and </a:t>
            </a:r>
            <a:r>
              <a:rPr lang="en-US" b="1" dirty="0"/>
              <a:t>host </a:t>
            </a:r>
            <a:r>
              <a:rPr lang="en-US" dirty="0"/>
              <a:t>all or part of an existing .NET or Windows Server app in the cloud with no changes, build your offer on scalable, trustworthy Windows Azure infrastructure.</a:t>
            </a:r>
          </a:p>
          <a:p>
            <a:r>
              <a:rPr lang="en-US" dirty="0"/>
              <a:t> </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59A0D577-7625-48DC-B897-41F7A5B47ECB}" type="datetime1">
              <a:rPr lang="en-US" smtClean="0"/>
              <a:t>11/21/2013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930842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0981">
              <a:lnSpc>
                <a:spcPct val="90000"/>
              </a:lnSpc>
              <a:spcAft>
                <a:spcPts val="347"/>
              </a:spcAft>
              <a:defRPr/>
            </a:pPr>
            <a:r>
              <a:rPr lang="en-US" sz="1200" spc="-51" dirty="0">
                <a:gradFill>
                  <a:gsLst>
                    <a:gs pos="0">
                      <a:schemeClr val="accent1"/>
                    </a:gs>
                    <a:gs pos="100000">
                      <a:schemeClr val="accent1"/>
                    </a:gs>
                  </a:gsLst>
                  <a:lin ang="5400000" scaled="1"/>
                </a:gradFill>
                <a:ea typeface="Segoe UI" pitchFamily="34" charset="0"/>
                <a:cs typeface="Segoe UI" pitchFamily="34" charset="0"/>
              </a:rPr>
              <a:t>For many customers and partners, scripting and automation is the key to efficient operations. Fear not! Microsoft’s popular task automation framework PowerShell is available for use with Windows Azure as well.  Whether you want to automate provisioning of lots and lots of Virtual Machines or configure your Virtual Network settings through scripts, PowerShell </a:t>
            </a:r>
            <a:r>
              <a:rPr lang="en-US" sz="1200" spc="-51" dirty="0" err="1">
                <a:gradFill>
                  <a:gsLst>
                    <a:gs pos="0">
                      <a:schemeClr val="accent1"/>
                    </a:gs>
                    <a:gs pos="100000">
                      <a:schemeClr val="accent1"/>
                    </a:gs>
                  </a:gsLst>
                  <a:lin ang="5400000" scaled="1"/>
                </a:gradFill>
                <a:ea typeface="Segoe UI" pitchFamily="34" charset="0"/>
                <a:cs typeface="Segoe UI" pitchFamily="34" charset="0"/>
              </a:rPr>
              <a:t>cmdlets</a:t>
            </a:r>
            <a:r>
              <a:rPr lang="en-US" sz="1200" spc="-51" dirty="0">
                <a:gradFill>
                  <a:gsLst>
                    <a:gs pos="0">
                      <a:schemeClr val="accent1"/>
                    </a:gs>
                    <a:gs pos="100000">
                      <a:schemeClr val="accent1"/>
                    </a:gs>
                  </a:gsLst>
                  <a:lin ang="5400000" scaled="1"/>
                </a:gradFill>
                <a:ea typeface="Segoe UI" pitchFamily="34" charset="0"/>
                <a:cs typeface="Segoe UI" pitchFamily="34" charset="0"/>
              </a:rPr>
              <a:t> are ready for you.  You can download PowerShell </a:t>
            </a:r>
            <a:r>
              <a:rPr lang="en-US" sz="1200" spc="-51" dirty="0" err="1">
                <a:gradFill>
                  <a:gsLst>
                    <a:gs pos="0">
                      <a:schemeClr val="accent1"/>
                    </a:gs>
                    <a:gs pos="100000">
                      <a:schemeClr val="accent1"/>
                    </a:gs>
                  </a:gsLst>
                  <a:lin ang="5400000" scaled="1"/>
                </a:gradFill>
                <a:ea typeface="Segoe UI" pitchFamily="34" charset="0"/>
                <a:cs typeface="Segoe UI" pitchFamily="34" charset="0"/>
              </a:rPr>
              <a:t>cmdlets</a:t>
            </a:r>
            <a:r>
              <a:rPr lang="en-US" sz="1200" spc="-51" dirty="0">
                <a:gradFill>
                  <a:gsLst>
                    <a:gs pos="0">
                      <a:schemeClr val="accent1"/>
                    </a:gs>
                    <a:gs pos="100000">
                      <a:schemeClr val="accent1"/>
                    </a:gs>
                  </a:gsLst>
                  <a:lin ang="5400000" scaled="1"/>
                </a:gradFill>
                <a:ea typeface="Segoe UI" pitchFamily="34" charset="0"/>
                <a:cs typeface="Segoe UI" pitchFamily="34" charset="0"/>
              </a:rPr>
              <a:t> from  </a:t>
            </a:r>
            <a:r>
              <a:rPr lang="en-US" sz="1200" b="1" spc="-51" dirty="0">
                <a:gradFill>
                  <a:gsLst>
                    <a:gs pos="0">
                      <a:schemeClr val="accent1"/>
                    </a:gs>
                    <a:gs pos="100000">
                      <a:schemeClr val="accent1"/>
                    </a:gs>
                  </a:gsLst>
                  <a:lin ang="5400000" scaled="1"/>
                </a:gradFill>
                <a:ea typeface="Segoe UI" pitchFamily="34" charset="0"/>
                <a:cs typeface="Segoe UI" pitchFamily="34" charset="0"/>
              </a:rPr>
              <a:t>http://www.windowsazure.com/en-us/downloads/</a:t>
            </a:r>
            <a:r>
              <a:rPr lang="en-US" sz="1200" spc="-51" dirty="0">
                <a:gradFill>
                  <a:gsLst>
                    <a:gs pos="0">
                      <a:schemeClr val="accent1"/>
                    </a:gs>
                    <a:gs pos="100000">
                      <a:schemeClr val="accent1"/>
                    </a:gs>
                  </a:gsLst>
                  <a:lin ang="5400000" scaled="1"/>
                </a:gradFill>
                <a:ea typeface="Segoe UI" pitchFamily="34" charset="0"/>
                <a:cs typeface="Segoe UI" pitchFamily="34" charset="0"/>
              </a:rPr>
              <a:t> to get started.</a:t>
            </a:r>
          </a:p>
          <a:p>
            <a:endParaRPr lang="en-US" sz="1200" dirty="0"/>
          </a:p>
          <a:p>
            <a:r>
              <a:rPr lang="en-US" sz="1200" dirty="0"/>
              <a:t>You can configure and manage all 3 elements of infrastructure services (</a:t>
            </a:r>
            <a:r>
              <a:rPr lang="en-US" sz="1200" dirty="0" err="1"/>
              <a:t>IaaS</a:t>
            </a:r>
            <a:r>
              <a:rPr lang="en-US" sz="1200" dirty="0"/>
              <a:t>) with PowerShell: Virtual Machines, Virtual Network and Storage. When you want to upload  custom VHDs into Windows Azure or bring your images back to on-premises, at scale, use PowerShell.  When you are working across many Windows Azure subscriptions and need to copy VHDs in between, use PowerShell. Or when you want to convert images virtualized with VMware (VMDK format) into VHD to run in Virtual Machines, use the Microsoft Virtual Machine Converter (MVMC Toolkit) first and then upload the converted images using PowerShell </a:t>
            </a:r>
            <a:r>
              <a:rPr lang="en-US" sz="1200" dirty="0" err="1"/>
              <a:t>cmdlets</a:t>
            </a:r>
            <a:r>
              <a:rPr lang="en-US" sz="1200" dirty="0"/>
              <a:t>.</a:t>
            </a:r>
          </a:p>
          <a:p>
            <a:endParaRPr lang="en-US" sz="1200" dirty="0"/>
          </a:p>
          <a:p>
            <a:r>
              <a:rPr lang="en-US" sz="1200" dirty="0"/>
              <a:t>PowerShell is here to help increase your productivity, and to give you advanced management options.  </a:t>
            </a:r>
          </a:p>
          <a:p>
            <a:endParaRPr lang="en-US" dirty="0" smtClean="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7D8C0FAB-3609-4A33-998D-F0CAA2A2040D}" type="datetime1">
              <a:rPr lang="en-US" smtClean="0"/>
              <a:t>11/21/2013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427788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Customize. Collaborate. Maintain. - SharePoint on Windows Azure Infrastructure Services.</a:t>
            </a:r>
            <a:endParaRPr lang="en-US" dirty="0"/>
          </a:p>
          <a:p>
            <a:r>
              <a:rPr lang="en-US" dirty="0"/>
              <a:t>Let’s move on to another scenario:  SharePoint on Windows Azure Infrastructure Services.  This one has been in high demand since Virtual Machines became available in preview and began offering a robust infrastructure for SharePoint Server.  </a:t>
            </a:r>
          </a:p>
          <a:p>
            <a:endParaRPr lang="en-US" dirty="0"/>
          </a:p>
          <a:p>
            <a:r>
              <a:rPr lang="en-US" dirty="0"/>
              <a:t>Windows Azure Virtual Machines is one of the deployment options for SharePoint. Some of the other options  include Office 365 and on-premises deployment. We’ll go over the situations where SharePoint 2010 and SharePoint 2013 deployments on Windows Azure Virtual Machines have distinct advantages. </a:t>
            </a:r>
          </a:p>
          <a:p>
            <a:endParaRPr lang="en-US" dirty="0"/>
          </a:p>
          <a:p>
            <a:r>
              <a:rPr lang="en-US" dirty="0"/>
              <a:t>One is Web Content Management (or SharePoint for Internet Sites - FIS), when customers want to minimize on-premises infrastructure and need real-time scale. These public-facing, anonymous sites are often highly customized so they can scale and contract on demand according to traffic and load needs. FIS is unsupported in Office 365. Windows Azure infrastructure Services offers the right, robust foundation for complex designs like these that need to support memory intensive instances. </a:t>
            </a:r>
          </a:p>
          <a:p>
            <a:endParaRPr lang="en-US" dirty="0"/>
          </a:p>
          <a:p>
            <a:r>
              <a:rPr lang="en-US" dirty="0"/>
              <a:t>The second scenario is for collaboration sites, where we keep documents, and list and share content with coworkers.  Windows Azure Virtual Machines is ideal for these sites, especially when they need deep customization, typically with full-trust custom code.  Many of our customers start </a:t>
            </a:r>
            <a:r>
              <a:rPr lang="en-US" dirty="0" err="1"/>
              <a:t>dev</a:t>
            </a:r>
            <a:r>
              <a:rPr lang="en-US" dirty="0"/>
              <a:t> and test work for full-trust custom code environments on Windows Azure Virtual Machines connected to on-premises via Virtual Network and Active Directory Federation Services running in Virtual Machines.  When they complete their development cycles, the farm either continues to live in Windows Azure or moves to on-premises.   Office 365 does not support full-trust custom code.</a:t>
            </a:r>
          </a:p>
          <a:p>
            <a:endParaRPr lang="en-US" dirty="0"/>
          </a:p>
          <a:p>
            <a:r>
              <a:rPr lang="en-US" dirty="0"/>
              <a:t>When you choose SharePoint to power your file sharing and collaboration workloads, Windows Azure Infrastructure Services is a robust platform option. Through the 180-day evaluation image in our gallery, you can get started quickly and then upgrade to a full edition by bringing your own licenses under License Mobility rights that come with Volume Licensing programs. [might have to remove if the </a:t>
            </a:r>
            <a:r>
              <a:rPr lang="en-US" dirty="0" err="1"/>
              <a:t>eval</a:t>
            </a:r>
            <a:r>
              <a:rPr lang="en-US" dirty="0"/>
              <a:t> image does not come through] </a:t>
            </a:r>
          </a:p>
          <a:p>
            <a:endParaRPr lang="en-US" dirty="0"/>
          </a:p>
          <a:p>
            <a:r>
              <a:rPr lang="en-US" dirty="0"/>
              <a:t>Microsoft provides end-to-end, direct support for SharePoint Server running in Windows Azure. Pick up the phone and call us using your Windows Azure support plan.  There’s no hand- offs to another organization and no additional charges. You can call a single support organization for your cloud and non-cloud questions when you work with Windows Azure and Microsoft.</a:t>
            </a:r>
          </a:p>
          <a:p>
            <a:pPr>
              <a:lnSpc>
                <a:spcPct val="115000"/>
              </a:lnSpc>
              <a:spcAft>
                <a:spcPts val="1031"/>
              </a:spcAft>
            </a:pPr>
            <a:endParaRPr lang="en-US" dirty="0">
              <a:latin typeface="Calibri"/>
              <a:ea typeface="Calibri"/>
              <a:cs typeface="Times New Roman"/>
            </a:endParaRPr>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066"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066"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9AC6A9FE-A1DE-47AF-8A4A-D1158C469C45}" type="datetime1">
              <a:rPr lang="en-US" smtClean="0"/>
              <a:t>11/21/2013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822123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a:t>
            </a:r>
            <a:r>
              <a:rPr lang="en-US" baseline="0" dirty="0" smtClean="0"/>
              <a:t> minutes)</a:t>
            </a:r>
            <a:endParaRPr lang="en-US" dirty="0"/>
          </a:p>
        </p:txBody>
      </p:sp>
      <p:sp>
        <p:nvSpPr>
          <p:cNvPr id="4" name="Slide Number Placeholder 3"/>
          <p:cNvSpPr>
            <a:spLocks noGrp="1"/>
          </p:cNvSpPr>
          <p:nvPr>
            <p:ph type="sldNum" sz="quarter" idx="10"/>
          </p:nvPr>
        </p:nvSpPr>
        <p:spPr/>
        <p:txBody>
          <a:bodyPr/>
          <a:lstStyle/>
          <a:p>
            <a:fld id="{FD2819EC-0734-4243-936A-32507629FBE5}"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414641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2971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462">
              <a:lnSpc>
                <a:spcPct val="90000"/>
              </a:lnSpc>
              <a:spcAft>
                <a:spcPts val="340"/>
              </a:spcAft>
              <a:defRPr/>
            </a:pPr>
            <a:r>
              <a:rPr lang="en-US" b="1" dirty="0" smtClean="0"/>
              <a:t>Slide Objective:</a:t>
            </a:r>
          </a:p>
          <a:p>
            <a:pPr defTabSz="932462">
              <a:lnSpc>
                <a:spcPct val="90000"/>
              </a:lnSpc>
              <a:spcAft>
                <a:spcPts val="340"/>
              </a:spcAft>
              <a:defRPr/>
            </a:pPr>
            <a:r>
              <a:rPr lang="en-US" b="0" dirty="0" smtClean="0"/>
              <a:t>DEMO</a:t>
            </a:r>
          </a:p>
          <a:p>
            <a:pPr defTabSz="932462">
              <a:lnSpc>
                <a:spcPct val="90000"/>
              </a:lnSpc>
              <a:spcAft>
                <a:spcPts val="340"/>
              </a:spcAft>
              <a:defRPr/>
            </a:pPr>
            <a:r>
              <a:rPr lang="en-US" b="1" dirty="0" smtClean="0"/>
              <a:t>Notes:</a:t>
            </a:r>
          </a:p>
          <a:p>
            <a:pPr defTabSz="932462">
              <a:lnSpc>
                <a:spcPct val="90000"/>
              </a:lnSpc>
              <a:spcAft>
                <a:spcPts val="340"/>
              </a:spcAft>
              <a:defRPr/>
            </a:pPr>
            <a:r>
              <a:rPr lang="en-US" b="0" dirty="0" smtClean="0"/>
              <a:t>Essentially</a:t>
            </a:r>
            <a:r>
              <a:rPr lang="en-US" b="0" baseline="0" dirty="0" smtClean="0"/>
              <a:t> this is quick run through of the hands on lab, minus unit testing and load testing</a:t>
            </a:r>
            <a:endParaRPr lang="en-US" b="0" dirty="0" smtClean="0"/>
          </a:p>
          <a:p>
            <a:pPr marL="342900" indent="-342900">
              <a:buAutoNum type="arabicPeriod"/>
            </a:pPr>
            <a:r>
              <a:rPr lang="en-US" dirty="0" smtClean="0"/>
              <a:t>Create a TFS project</a:t>
            </a:r>
          </a:p>
          <a:p>
            <a:pPr marL="342900" indent="-342900">
              <a:buAutoNum type="arabicPeriod"/>
            </a:pPr>
            <a:r>
              <a:rPr lang="en-US" dirty="0" smtClean="0"/>
              <a:t>Create a Windows Azure Web Site</a:t>
            </a:r>
          </a:p>
          <a:p>
            <a:pPr marL="342900" indent="-342900">
              <a:buAutoNum type="arabicPeriod"/>
            </a:pPr>
            <a:r>
              <a:rPr lang="en-US" dirty="0" smtClean="0"/>
              <a:t>Link the Web Site to the TFS Project</a:t>
            </a:r>
          </a:p>
          <a:p>
            <a:pPr marL="342900" indent="-342900">
              <a:buAutoNum type="arabicPeriod"/>
            </a:pPr>
            <a:r>
              <a:rPr lang="en-US" dirty="0" smtClean="0"/>
              <a:t>Use VS to update the Web Site</a:t>
            </a:r>
            <a:r>
              <a:rPr lang="en-US" baseline="0" dirty="0" smtClean="0"/>
              <a:t> and check in</a:t>
            </a:r>
          </a:p>
          <a:p>
            <a:pPr marL="342900" indent="-342900">
              <a:buAutoNum type="arabicPeriod"/>
            </a:pPr>
            <a:r>
              <a:rPr lang="en-US" baseline="0" dirty="0" smtClean="0"/>
              <a:t>Show continuous deployment in TFS and Windows Azure management portals</a:t>
            </a:r>
          </a:p>
          <a:p>
            <a:pPr marL="342900" indent="-342900">
              <a:buAutoNum type="arabicPeriod"/>
            </a:pP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716867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yourself the</a:t>
            </a:r>
            <a:r>
              <a:rPr lang="en-US" baseline="0" dirty="0" smtClean="0"/>
              <a:t> process to provision </a:t>
            </a:r>
            <a:r>
              <a:rPr lang="en-US" baseline="0" dirty="0" err="1" smtClean="0"/>
              <a:t>dev</a:t>
            </a:r>
            <a:r>
              <a:rPr lang="en-US" baseline="0" dirty="0" smtClean="0"/>
              <a:t> and test environments in your organization today.</a:t>
            </a:r>
          </a:p>
          <a:p>
            <a:endParaRPr lang="en-US" baseline="0" dirty="0" smtClean="0"/>
          </a:p>
          <a:p>
            <a:r>
              <a:rPr lang="en-US" b="1" baseline="0" dirty="0" smtClean="0"/>
              <a:t>Speed</a:t>
            </a:r>
            <a:r>
              <a:rPr lang="en-US" baseline="0" dirty="0" smtClean="0"/>
              <a:t>. Its not uncommon to wait weeks or more to get a virtual machine provisioned.</a:t>
            </a:r>
          </a:p>
          <a:p>
            <a:r>
              <a:rPr lang="en-US" b="1" dirty="0" smtClean="0"/>
              <a:t>Scale</a:t>
            </a:r>
            <a:r>
              <a:rPr lang="en-US" dirty="0" smtClean="0"/>
              <a:t>. What if you asked IT to have your own</a:t>
            </a:r>
            <a:r>
              <a:rPr lang="en-US" baseline="0" dirty="0" smtClean="0"/>
              <a:t> development environment of three servers? What if everyone on your team wanted their own environment? What if QA did as well? And, what if you wanted to do some load testing, so in addition to the application environment, you also need several beefy machines to simulate user load.</a:t>
            </a:r>
          </a:p>
          <a:p>
            <a:r>
              <a:rPr lang="en-US" b="1" baseline="0" dirty="0" smtClean="0"/>
              <a:t>Economics</a:t>
            </a:r>
            <a:r>
              <a:rPr lang="en-US" baseline="0" dirty="0" smtClean="0"/>
              <a:t>. Your organization may implement departmental chargebacks or something similar, so you know roughly what it costs to assemble and maintain the environments above. The cloud puts this capability in your control and your budget – and Microsoft will give you amazing value.</a:t>
            </a:r>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660988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462">
              <a:lnSpc>
                <a:spcPct val="90000"/>
              </a:lnSpc>
              <a:spcAft>
                <a:spcPts val="340"/>
              </a:spcAft>
              <a:defRPr/>
            </a:pPr>
            <a:r>
              <a:rPr lang="en-US" b="1" dirty="0" smtClean="0"/>
              <a:t>Slide Objective:</a:t>
            </a:r>
          </a:p>
          <a:p>
            <a:pPr defTabSz="932462">
              <a:lnSpc>
                <a:spcPct val="90000"/>
              </a:lnSpc>
              <a:spcAft>
                <a:spcPts val="340"/>
              </a:spcAft>
              <a:defRPr/>
            </a:pPr>
            <a:r>
              <a:rPr lang="en-US" b="0" dirty="0" smtClean="0"/>
              <a:t>DEMO</a:t>
            </a:r>
          </a:p>
          <a:p>
            <a:pPr defTabSz="932462">
              <a:lnSpc>
                <a:spcPct val="90000"/>
              </a:lnSpc>
              <a:spcAft>
                <a:spcPts val="340"/>
              </a:spcAft>
              <a:defRPr/>
            </a:pPr>
            <a:r>
              <a:rPr lang="en-US" b="1" dirty="0" smtClean="0"/>
              <a:t>Notes:</a:t>
            </a:r>
          </a:p>
          <a:p>
            <a:pPr defTabSz="932462">
              <a:lnSpc>
                <a:spcPct val="90000"/>
              </a:lnSpc>
              <a:spcAft>
                <a:spcPts val="340"/>
              </a:spcAft>
              <a:defRPr/>
            </a:pPr>
            <a:r>
              <a:rPr lang="en-US" b="0" dirty="0" smtClean="0"/>
              <a:t>Essentially</a:t>
            </a:r>
            <a:r>
              <a:rPr lang="en-US" b="0" baseline="0" dirty="0" smtClean="0"/>
              <a:t> this is quick run through of the hands on lab, minus unit testing and load testing</a:t>
            </a:r>
            <a:endParaRPr lang="en-US" b="0" dirty="0" smtClean="0"/>
          </a:p>
          <a:p>
            <a:pPr marL="342900" indent="-342900">
              <a:buAutoNum type="arabicPeriod"/>
            </a:pPr>
            <a:r>
              <a:rPr lang="en-US" dirty="0" smtClean="0"/>
              <a:t>Create a TFS project</a:t>
            </a:r>
          </a:p>
          <a:p>
            <a:pPr marL="342900" indent="-342900">
              <a:buAutoNum type="arabicPeriod"/>
            </a:pPr>
            <a:r>
              <a:rPr lang="en-US" dirty="0" smtClean="0"/>
              <a:t>Create a Windows Azure Web Site</a:t>
            </a:r>
          </a:p>
          <a:p>
            <a:pPr marL="342900" indent="-342900">
              <a:buAutoNum type="arabicPeriod"/>
            </a:pPr>
            <a:r>
              <a:rPr lang="en-US" dirty="0" smtClean="0"/>
              <a:t>Link the Web Site to the TFS Project</a:t>
            </a:r>
          </a:p>
          <a:p>
            <a:pPr marL="342900" indent="-342900">
              <a:buAutoNum type="arabicPeriod"/>
            </a:pPr>
            <a:r>
              <a:rPr lang="en-US" dirty="0" smtClean="0"/>
              <a:t>Use VS to update the Web Site</a:t>
            </a:r>
            <a:r>
              <a:rPr lang="en-US" baseline="0" dirty="0" smtClean="0"/>
              <a:t> and check in</a:t>
            </a:r>
          </a:p>
          <a:p>
            <a:pPr marL="342900" indent="-342900">
              <a:buAutoNum type="arabicPeriod"/>
            </a:pPr>
            <a:r>
              <a:rPr lang="en-US" baseline="0" dirty="0" smtClean="0"/>
              <a:t>Show continuous deployment in TFS and Windows Azure </a:t>
            </a:r>
            <a:r>
              <a:rPr lang="en-US" baseline="0" smtClean="0"/>
              <a:t>management portals</a:t>
            </a:r>
            <a:endParaRPr lang="en-US" baseline="0" dirty="0" smtClean="0"/>
          </a:p>
          <a:p>
            <a:pPr marL="342900" indent="-342900">
              <a:buAutoNum type="arabicPeriod"/>
            </a:pP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1060429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(2</a:t>
            </a:r>
            <a:r>
              <a:rPr lang="en-US" baseline="0" dirty="0" smtClean="0"/>
              <a:t> minutes)</a:t>
            </a:r>
          </a:p>
          <a:p>
            <a:endParaRPr lang="en-US" dirty="0" smtClean="0"/>
          </a:p>
          <a:p>
            <a:r>
              <a:rPr lang="en-US" b="1" dirty="0" smtClean="0"/>
              <a:t>Why should</a:t>
            </a:r>
            <a:r>
              <a:rPr lang="en-US" b="1" baseline="0" dirty="0" smtClean="0"/>
              <a:t> I care about </a:t>
            </a:r>
            <a:r>
              <a:rPr lang="en-US" b="1" baseline="0" dirty="0" err="1" smtClean="0"/>
              <a:t>dev</a:t>
            </a:r>
            <a:r>
              <a:rPr lang="en-US" b="1" baseline="0" dirty="0" smtClean="0"/>
              <a:t>/test?</a:t>
            </a:r>
            <a:r>
              <a:rPr lang="en-US" baseline="0" dirty="0" smtClean="0"/>
              <a:t>  Development &amp; test is the #1 and most important workload in the cloud.  One of two things happen after they introduced to </a:t>
            </a:r>
            <a:r>
              <a:rPr lang="en-US" baseline="0" dirty="0" err="1" smtClean="0"/>
              <a:t>dev</a:t>
            </a:r>
            <a:r>
              <a:rPr lang="en-US" baseline="0" dirty="0" smtClean="0"/>
              <a:t>/test in the cloud:  1) go to production on-premises or 2) go to production in the cloud.  Either way, they have a better understanding of the cloud which is the right road we want to lead our customers down.</a:t>
            </a:r>
            <a:endParaRPr lang="en-US" dirty="0" smtClean="0"/>
          </a:p>
          <a:p>
            <a:endParaRPr lang="en-US" dirty="0" smtClean="0"/>
          </a:p>
          <a:p>
            <a:r>
              <a:rPr lang="en-US" dirty="0" smtClean="0"/>
              <a:t>Here’s an easy way to do this - an IT administrator or a developer can use the Windows Azure Management Portal to create VMs in the cloud (step 1). Those VMs are created using Windows Azure Virtual Machines, the platform’s Infrastructure as a Service (</a:t>
            </a:r>
            <a:r>
              <a:rPr lang="en-US" dirty="0" err="1" smtClean="0"/>
              <a:t>IaaS</a:t>
            </a:r>
            <a:r>
              <a:rPr lang="en-US" dirty="0" smtClean="0"/>
              <a:t>) offering. Developers can supply their own VM images as ordinary VHDs or use VHDs provided by Windows Azure, with support for both Windows Server and Linux. Once the VMs exist, developers and testers can use them to build and test a new application, customizing the VMs as they see fit (step 2).</a:t>
            </a:r>
          </a:p>
          <a:p>
            <a:r>
              <a:rPr lang="en-US" dirty="0" smtClean="0"/>
              <a:t> </a:t>
            </a:r>
          </a:p>
          <a:p>
            <a:r>
              <a:rPr lang="en-US" dirty="0" smtClean="0"/>
              <a:t>Why would you want to do this? Two main reasons </a:t>
            </a:r>
            <a:r>
              <a:rPr lang="en-US" b="1" dirty="0" smtClean="0"/>
              <a:t>- low cost and speed</a:t>
            </a:r>
            <a:r>
              <a:rPr lang="en-US" dirty="0" smtClean="0"/>
              <a:t>. Windows Azure VMs are available to their users in a few minutes, while deploying VMs in an organization’s own datacenter can take days or weeks. Also, an organization pays for public cloud VMs by the hour, at prices ranging from $0.02 to $1.10 per hour. This is relatively inexpensive, and the VMs can be shut down when they’re not in use, making them even cheaper.</a:t>
            </a:r>
          </a:p>
          <a:p>
            <a:r>
              <a:rPr lang="en-US" dirty="0" smtClean="0"/>
              <a:t> </a:t>
            </a:r>
          </a:p>
          <a:p>
            <a:r>
              <a:rPr lang="en-US" dirty="0" smtClean="0"/>
              <a:t>Furthermore, with a </a:t>
            </a:r>
            <a:r>
              <a:rPr lang="en-US" b="1" dirty="0" smtClean="0"/>
              <a:t>gallery of images </a:t>
            </a:r>
            <a:r>
              <a:rPr lang="en-US" dirty="0" smtClean="0"/>
              <a:t>to readily choose from - like Windows Server, SQL Server, and various Linux distributions - your developers can quickly grab the images and start building or testing applications.</a:t>
            </a:r>
          </a:p>
          <a:p>
            <a:r>
              <a:rPr lang="en-US" dirty="0" smtClean="0"/>
              <a:t> </a:t>
            </a:r>
          </a:p>
          <a:p>
            <a:pPr marL="0" marR="0" indent="0" algn="l" defTabSz="932503" rtl="0" eaLnBrk="1" fontAlgn="auto" latinLnBrk="0" hangingPunct="1">
              <a:lnSpc>
                <a:spcPct val="90000"/>
              </a:lnSpc>
              <a:spcBef>
                <a:spcPts val="0"/>
              </a:spcBef>
              <a:spcAft>
                <a:spcPts val="340"/>
              </a:spcAft>
              <a:buClrTx/>
              <a:buSzTx/>
              <a:buFontTx/>
              <a:buNone/>
              <a:tabLst/>
              <a:defRPr/>
            </a:pPr>
            <a:r>
              <a:rPr lang="en-US" dirty="0" smtClean="0"/>
              <a:t>In addition to using VMs in Azure to build a test and </a:t>
            </a:r>
            <a:r>
              <a:rPr lang="en-US" dirty="0" err="1" smtClean="0"/>
              <a:t>dev</a:t>
            </a:r>
            <a:r>
              <a:rPr lang="en-US" dirty="0" smtClean="0"/>
              <a:t> environment, your developers can rapidly create apps using the various other services that would usually require time to set up on-premises. For example, there are </a:t>
            </a:r>
            <a:r>
              <a:rPr lang="en-US" b="1" dirty="0" smtClean="0"/>
              <a:t>ready- to-use-services</a:t>
            </a:r>
            <a:r>
              <a:rPr lang="en-US" dirty="0" smtClean="0"/>
              <a:t> in Windows Azure such as caching or </a:t>
            </a:r>
            <a:r>
              <a:rPr lang="en-US" dirty="0" err="1" smtClean="0"/>
              <a:t>NoSQL</a:t>
            </a:r>
            <a:r>
              <a:rPr lang="en-US" dirty="0" smtClean="0"/>
              <a:t> databases or SQL Database which are offered as services. Typically, if you had to setup a development environment on-premises, you’d need up servers for all of these and you’d need licenses. With Azure, you eliminate all of this and give your developers a developer friendly environment. </a:t>
            </a:r>
          </a:p>
          <a:p>
            <a:endParaRPr lang="en-US" dirty="0" smtClean="0"/>
          </a:p>
          <a:p>
            <a:endParaRPr lang="en-US" dirty="0" smtClean="0"/>
          </a:p>
          <a:p>
            <a:pPr>
              <a:lnSpc>
                <a:spcPct val="90000"/>
              </a:lnSpc>
            </a:pPr>
            <a:r>
              <a:rPr lang="en-US" b="1" spc="-50" dirty="0" smtClean="0">
                <a:gradFill>
                  <a:gsLst>
                    <a:gs pos="2917">
                      <a:schemeClr val="tx1"/>
                    </a:gs>
                    <a:gs pos="30000">
                      <a:schemeClr val="tx1"/>
                    </a:gs>
                  </a:gsLst>
                  <a:lin ang="5400000" scaled="0"/>
                </a:gradFill>
              </a:rPr>
              <a:t>Benefits:</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Deliver Faster</a:t>
            </a:r>
            <a:r>
              <a:rPr lang="en-US" spc="-50" dirty="0" smtClean="0">
                <a:gradFill>
                  <a:gsLst>
                    <a:gs pos="2917">
                      <a:schemeClr val="tx1"/>
                    </a:gs>
                    <a:gs pos="30000">
                      <a:schemeClr val="tx1"/>
                    </a:gs>
                  </a:gsLst>
                  <a:lin ang="5400000" scaled="0"/>
                </a:gradFill>
              </a:rPr>
              <a:t>.  Agile development with no waiting for IT, new hardware, or availability of existing </a:t>
            </a:r>
            <a:r>
              <a:rPr lang="en-US" spc="-50" dirty="0" err="1" smtClean="0">
                <a:gradFill>
                  <a:gsLst>
                    <a:gs pos="2917">
                      <a:schemeClr val="tx1"/>
                    </a:gs>
                    <a:gs pos="30000">
                      <a:schemeClr val="tx1"/>
                    </a:gs>
                  </a:gsLst>
                  <a:lin ang="5400000" scaled="0"/>
                </a:gradFill>
              </a:rPr>
              <a:t>dev</a:t>
            </a:r>
            <a:r>
              <a:rPr lang="en-US" spc="-50" dirty="0" smtClean="0">
                <a:gradFill>
                  <a:gsLst>
                    <a:gs pos="2917">
                      <a:schemeClr val="tx1"/>
                    </a:gs>
                    <a:gs pos="30000">
                      <a:schemeClr val="tx1"/>
                    </a:gs>
                  </a:gsLst>
                  <a:lin ang="5400000" scaled="0"/>
                </a:gradFill>
              </a:rPr>
              <a:t>/test boxes.</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Cost</a:t>
            </a:r>
            <a:r>
              <a:rPr lang="en-US" spc="-50" dirty="0" smtClean="0">
                <a:gradFill>
                  <a:gsLst>
                    <a:gs pos="2917">
                      <a:schemeClr val="tx1"/>
                    </a:gs>
                    <a:gs pos="30000">
                      <a:schemeClr val="tx1"/>
                    </a:gs>
                  </a:gsLst>
                  <a:lin ang="5400000" scaled="0"/>
                </a:gradFill>
              </a:rPr>
              <a:t>.  Eliminate cap-ex expense and yet build test environments that scale better than ever.</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Use Existing Tools.  </a:t>
            </a:r>
            <a:r>
              <a:rPr lang="en-US" spc="-50" dirty="0" smtClean="0">
                <a:gradFill>
                  <a:gsLst>
                    <a:gs pos="2917">
                      <a:schemeClr val="tx1"/>
                    </a:gs>
                    <a:gs pos="30000">
                      <a:schemeClr val="tx1"/>
                    </a:gs>
                  </a:gsLst>
                  <a:lin ang="5400000" scaled="0"/>
                </a:gradFill>
              </a:rPr>
              <a:t>Continue using the development languages, tools and lifecycle technologies you are using today.  </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Test Better.</a:t>
            </a:r>
            <a:r>
              <a:rPr lang="en-US" b="1" spc="-50" baseline="0" dirty="0" smtClean="0">
                <a:gradFill>
                  <a:gsLst>
                    <a:gs pos="2917">
                      <a:schemeClr val="tx1"/>
                    </a:gs>
                    <a:gs pos="30000">
                      <a:schemeClr val="tx1"/>
                    </a:gs>
                  </a:gsLst>
                  <a:lin ang="5400000" scaled="0"/>
                </a:gradFill>
              </a:rPr>
              <a:t>  </a:t>
            </a:r>
            <a:r>
              <a:rPr lang="en-US" spc="-50" dirty="0" smtClean="0">
                <a:gradFill>
                  <a:gsLst>
                    <a:gs pos="2917">
                      <a:schemeClr val="tx1"/>
                    </a:gs>
                    <a:gs pos="30000">
                      <a:schemeClr val="tx1"/>
                    </a:gs>
                  </a:gsLst>
                  <a:lin ang="5400000" scaled="0"/>
                </a:gradFill>
              </a:rPr>
              <a:t>Build bigger test environments that simulate real customer load including spikes without resource contention on the cloud’s “infinite” resources.</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Leave Production Alone.</a:t>
            </a:r>
            <a:r>
              <a:rPr lang="en-US" b="1" spc="-50" baseline="0" dirty="0" smtClean="0">
                <a:gradFill>
                  <a:gsLst>
                    <a:gs pos="2917">
                      <a:schemeClr val="tx1"/>
                    </a:gs>
                    <a:gs pos="30000">
                      <a:schemeClr val="tx1"/>
                    </a:gs>
                  </a:gsLst>
                  <a:lin ang="5400000" scaled="0"/>
                </a:gradFill>
              </a:rPr>
              <a:t>  </a:t>
            </a:r>
            <a:r>
              <a:rPr lang="en-US" spc="-50" dirty="0" smtClean="0">
                <a:gradFill>
                  <a:gsLst>
                    <a:gs pos="2917">
                      <a:schemeClr val="tx1"/>
                    </a:gs>
                    <a:gs pos="30000">
                      <a:schemeClr val="tx1"/>
                    </a:gs>
                  </a:gsLst>
                  <a:lin ang="5400000" scaled="0"/>
                </a:gradFill>
              </a:rPr>
              <a:t>Prevent </a:t>
            </a:r>
            <a:r>
              <a:rPr lang="en-US" spc="-50" dirty="0" err="1" smtClean="0">
                <a:gradFill>
                  <a:gsLst>
                    <a:gs pos="2917">
                      <a:schemeClr val="tx1"/>
                    </a:gs>
                    <a:gs pos="30000">
                      <a:schemeClr val="tx1"/>
                    </a:gs>
                  </a:gsLst>
                  <a:lin ang="5400000" scaled="0"/>
                </a:gradFill>
              </a:rPr>
              <a:t>dev</a:t>
            </a:r>
            <a:r>
              <a:rPr lang="en-US" spc="-50" dirty="0" smtClean="0">
                <a:gradFill>
                  <a:gsLst>
                    <a:gs pos="2917">
                      <a:schemeClr val="tx1"/>
                    </a:gs>
                    <a:gs pos="30000">
                      <a:schemeClr val="tx1"/>
                    </a:gs>
                  </a:gsLst>
                  <a:lin ang="5400000" scaled="0"/>
                </a:gradFill>
              </a:rPr>
              <a:t>/test apps from affecting on-premise production performance.  Even virtualized on-premise test workloads can on-premise production on shared machines.</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Access Existing Resources </a:t>
            </a:r>
            <a:r>
              <a:rPr lang="en-US" spc="-50" dirty="0" smtClean="0">
                <a:gradFill>
                  <a:gsLst>
                    <a:gs pos="2917">
                      <a:schemeClr val="tx1"/>
                    </a:gs>
                    <a:gs pos="30000">
                      <a:schemeClr val="tx1"/>
                    </a:gs>
                  </a:gsLst>
                  <a:lin ang="5400000" scaled="0"/>
                </a:gradFill>
              </a:rPr>
              <a:t>- Securely network from the cloud to on-premise to test against systems of record if necessary.</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Deploy Anywhere</a:t>
            </a:r>
            <a:r>
              <a:rPr lang="en-US" b="1" spc="-50" baseline="0" dirty="0" smtClean="0">
                <a:gradFill>
                  <a:gsLst>
                    <a:gs pos="2917">
                      <a:schemeClr val="tx1"/>
                    </a:gs>
                    <a:gs pos="30000">
                      <a:schemeClr val="tx1"/>
                    </a:gs>
                  </a:gsLst>
                  <a:lin ang="5400000" scaled="0"/>
                </a:gradFill>
              </a:rPr>
              <a:t> with </a:t>
            </a:r>
            <a:r>
              <a:rPr lang="en-US" b="1" spc="-50" dirty="0" smtClean="0">
                <a:gradFill>
                  <a:gsLst>
                    <a:gs pos="2917">
                      <a:schemeClr val="tx1"/>
                    </a:gs>
                    <a:gs pos="30000">
                      <a:schemeClr val="tx1"/>
                    </a:gs>
                  </a:gsLst>
                  <a:lin ang="5400000" scaled="0"/>
                </a:gradFill>
              </a:rPr>
              <a:t>No Lock-in</a:t>
            </a:r>
            <a:r>
              <a:rPr lang="en-US" spc="-50" dirty="0" smtClean="0">
                <a:gradFill>
                  <a:gsLst>
                    <a:gs pos="2917">
                      <a:schemeClr val="tx1"/>
                    </a:gs>
                    <a:gs pos="30000">
                      <a:schemeClr val="tx1"/>
                    </a:gs>
                  </a:gsLst>
                  <a:lin ang="5400000" scaled="0"/>
                </a:gradFill>
              </a:rPr>
              <a:t>. Once testing deploy either in the cloud or on-premise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286276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minutes)</a:t>
            </a:r>
          </a:p>
          <a:p>
            <a:endParaRPr lang="en-US" dirty="0" smtClean="0"/>
          </a:p>
          <a:p>
            <a:pPr marL="174982" indent="-174982">
              <a:buFont typeface="Arial" panose="020B0604020202020204" pitchFamily="34" charset="0"/>
              <a:buChar char="•"/>
            </a:pPr>
            <a:r>
              <a:rPr lang="en-US" dirty="0" smtClean="0"/>
              <a:t>Integrated &amp; Comprehensive</a:t>
            </a:r>
            <a:r>
              <a:rPr lang="en-US" baseline="0" dirty="0" smtClean="0"/>
              <a:t> Solution from Microsoft from developer &amp; testing tools to a first-class cloud platform for </a:t>
            </a:r>
            <a:r>
              <a:rPr lang="en-US" baseline="0" dirty="0" err="1" smtClean="0"/>
              <a:t>Dev</a:t>
            </a:r>
            <a:r>
              <a:rPr lang="en-US" baseline="0" dirty="0" smtClean="0"/>
              <a:t>/Test &amp; Production Environments.</a:t>
            </a:r>
          </a:p>
          <a:p>
            <a:pPr marL="174982" indent="-174982">
              <a:buFont typeface="Arial" panose="020B0604020202020204" pitchFamily="34" charset="0"/>
              <a:buChar char="•"/>
            </a:pPr>
            <a:r>
              <a:rPr lang="en-US" baseline="0" dirty="0" smtClean="0"/>
              <a:t>Visual Studio provides ALM as a Service through the Team Foundation Service offers tooling for version control, project management, bug tracking, testing, elastic build automation, and more.</a:t>
            </a:r>
          </a:p>
          <a:p>
            <a:pPr marL="396691" lvl="1" indent="-174982">
              <a:buFont typeface="Arial" panose="020B0604020202020204" pitchFamily="34" charset="0"/>
              <a:buChar char="•"/>
            </a:pPr>
            <a:r>
              <a:rPr lang="en-US" baseline="0" dirty="0" smtClean="0"/>
              <a:t>One of the differentiators between Microsoft’s end to end solution and Amazon EC2 is that teams don’t have to setup, manage, or administer their ALM tooling on just base </a:t>
            </a:r>
            <a:r>
              <a:rPr lang="en-US" baseline="0" dirty="0" err="1" smtClean="0"/>
              <a:t>IaaS</a:t>
            </a:r>
            <a:r>
              <a:rPr lang="en-US" baseline="0" dirty="0" smtClean="0"/>
              <a:t> images.</a:t>
            </a:r>
          </a:p>
          <a:p>
            <a:pPr marL="174982" indent="-174982">
              <a:buFont typeface="Arial" panose="020B0604020202020204" pitchFamily="34" charset="0"/>
              <a:buChar char="•"/>
            </a:pPr>
            <a:r>
              <a:rPr lang="en-US" b="1" baseline="0" dirty="0" smtClean="0"/>
              <a:t>Comprehensive</a:t>
            </a:r>
            <a:r>
              <a:rPr lang="en-US" baseline="0" dirty="0" smtClean="0"/>
              <a:t> - Azure has a full set of capabilities for development teams to harness</a:t>
            </a:r>
          </a:p>
          <a:p>
            <a:pPr marL="174982" indent="-174982">
              <a:buFont typeface="Arial" panose="020B0604020202020204" pitchFamily="34" charset="0"/>
              <a:buChar char="•"/>
            </a:pPr>
            <a:r>
              <a:rPr lang="en-US" b="1" baseline="0" dirty="0" smtClean="0"/>
              <a:t>Hybrid Compatibility</a:t>
            </a:r>
            <a:r>
              <a:rPr lang="en-US" baseline="0" dirty="0" smtClean="0"/>
              <a:t> – </a:t>
            </a:r>
            <a:r>
              <a:rPr lang="en-US" baseline="0" dirty="0" err="1" smtClean="0"/>
              <a:t>Dev</a:t>
            </a:r>
            <a:r>
              <a:rPr lang="en-US" baseline="0" dirty="0" smtClean="0"/>
              <a:t>/Test in the Cloud but allowing for production in your private cloud on-premises.</a:t>
            </a:r>
            <a:endParaRPr lang="en-US" dirty="0"/>
          </a:p>
        </p:txBody>
      </p:sp>
      <p:sp>
        <p:nvSpPr>
          <p:cNvPr id="4" name="Slide Number Placeholder 3"/>
          <p:cNvSpPr>
            <a:spLocks noGrp="1"/>
          </p:cNvSpPr>
          <p:nvPr>
            <p:ph type="sldNum" sz="quarter" idx="10"/>
          </p:nvPr>
        </p:nvSpPr>
        <p:spPr/>
        <p:txBody>
          <a:bodyPr/>
          <a:lstStyle/>
          <a:p>
            <a:fld id="{FD2819EC-0734-4243-936A-32507629FBE5}"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287184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1835">
              <a:lnSpc>
                <a:spcPct val="90000"/>
              </a:lnSpc>
              <a:spcAft>
                <a:spcPts val="347"/>
              </a:spcAft>
              <a:defRPr/>
            </a:pPr>
            <a:r>
              <a:rPr lang="en-US" dirty="0" smtClean="0"/>
              <a:t>(5</a:t>
            </a:r>
            <a:r>
              <a:rPr lang="en-US" baseline="0" dirty="0" smtClean="0"/>
              <a:t> minutes)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9F903C48-B232-4F23-A3E7-DAFA4214E0D1}" type="datetime1">
              <a:rPr lang="en-US" smtClean="0"/>
              <a:t>11/21/2013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3606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UI Light" pitchFamily="34" charset="0"/>
              </a:rPr>
              <a:t>But as you think about using the public cloud, there are some top-of-mind issues you have to reckon with. </a:t>
            </a:r>
          </a:p>
          <a:p>
            <a:endParaRPr lang="en-US" sz="1000" dirty="0">
              <a:latin typeface="Segoe UI Light" pitchFamily="34" charset="0"/>
            </a:endParaRPr>
          </a:p>
          <a:p>
            <a:pPr defTabSz="951713">
              <a:lnSpc>
                <a:spcPct val="90000"/>
              </a:lnSpc>
              <a:spcAft>
                <a:spcPts val="347"/>
              </a:spcAft>
              <a:defRPr/>
            </a:pPr>
            <a:r>
              <a:rPr lang="en-US" sz="1000" dirty="0">
                <a:latin typeface="Segoe UI Light" pitchFamily="34" charset="0"/>
              </a:rPr>
              <a:t>If you’re like most organizations, you have your existing servers and IT infrastructure (either on-premises in your own datacenters or in 3</a:t>
            </a:r>
            <a:r>
              <a:rPr lang="en-US" sz="1000" baseline="30000" dirty="0">
                <a:latin typeface="Segoe UI Light" pitchFamily="34" charset="0"/>
              </a:rPr>
              <a:t>rd</a:t>
            </a:r>
            <a:r>
              <a:rPr lang="en-US" sz="1000" dirty="0">
                <a:latin typeface="Segoe UI Light" pitchFamily="34" charset="0"/>
              </a:rPr>
              <a:t> party co-location facilities). You also have an IT staff to manage these assets. So as you think about using the public cloud, you’re not thinking of it in a silo – ideally where possible you’d want to integrate the public cloud with existing IT, manage it no differently, and even have applications with parts running on and off-premises. Latest IDC findings show 40% of enterprises are already adopting hybrid clouds today (source - http://www.infosys.com/newsroom/press-releases/Pages/cloud-ecosystem-integrator.aspx). </a:t>
            </a:r>
          </a:p>
          <a:p>
            <a:r>
              <a:rPr lang="en-US" sz="1000" dirty="0">
                <a:latin typeface="Segoe UI Light" pitchFamily="34" charset="0"/>
              </a:rPr>
              <a:t> </a:t>
            </a:r>
          </a:p>
          <a:p>
            <a:r>
              <a:rPr lang="en-US" sz="1000" dirty="0">
                <a:latin typeface="Segoe UI Light" pitchFamily="34" charset="0"/>
              </a:rPr>
              <a:t>You’re also probably running a variety of OSs, databases, middleware and toolsets from multiple IT vendors.  Your developers are proficient in multiple languages and your apps are written in multiple languages and frameworks. In other words, your IT environment is complex and heterogeneous. And you want to make sure the  cloud you choose is able to handle your heterogeneous needs. </a:t>
            </a:r>
          </a:p>
          <a:p>
            <a:r>
              <a:rPr lang="en-US" sz="1000" dirty="0">
                <a:latin typeface="Segoe UI Light" pitchFamily="34" charset="0"/>
              </a:rPr>
              <a:t> </a:t>
            </a:r>
          </a:p>
          <a:p>
            <a:r>
              <a:rPr lang="en-US" sz="1000" dirty="0">
                <a:latin typeface="Segoe UI Light" pitchFamily="34" charset="0"/>
              </a:rPr>
              <a:t>Next you have to abide by a bunch of security and compliance initiatives. The rest of the business trusts your IT org to run apps in a secure and reliable manner. So you want to make sure the public cloud platform and the vendor who provides the service is using is trustworthy, i.e. has the right experience and expertise, and has necessary SLAs, and security controls in place. </a:t>
            </a:r>
          </a:p>
          <a:p>
            <a:endParaRPr lang="en-US" sz="1000" dirty="0">
              <a:latin typeface="Segoe UI Light" pitchFamily="34" charset="0"/>
            </a:endParaRPr>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FF9F211B-7162-46EC-B559-F1EABFD2F3B7}" type="datetime1">
              <a:rPr lang="en-US" smtClean="0"/>
              <a:t>11/21/2013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19015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UI Light" pitchFamily="34" charset="0"/>
              </a:rPr>
              <a:t>Let’s pause and summarize the design principles that make Windows Azure a true enterprise-ready platform.</a:t>
            </a:r>
          </a:p>
          <a:p>
            <a:endParaRPr lang="en-US" sz="1000" dirty="0">
              <a:latin typeface="Segoe UI Light" pitchFamily="34" charset="0"/>
            </a:endParaRPr>
          </a:p>
          <a:p>
            <a:r>
              <a:rPr lang="en-US" sz="1000" dirty="0">
                <a:latin typeface="Segoe UI Light" pitchFamily="34" charset="0"/>
              </a:rPr>
              <a:t>FIND EXAMPLES on security</a:t>
            </a:r>
          </a:p>
        </p:txBody>
      </p:sp>
      <p:sp>
        <p:nvSpPr>
          <p:cNvPr id="4" name="Slide Number Placeholder 3"/>
          <p:cNvSpPr>
            <a:spLocks noGrp="1"/>
          </p:cNvSpPr>
          <p:nvPr>
            <p:ph type="sldNum" sz="quarter" idx="10"/>
          </p:nvPr>
        </p:nvSpPr>
        <p:spPr/>
        <p:txBody>
          <a:bodyPr/>
          <a:lstStyle/>
          <a:p>
            <a:fld id="{0A7327B1-EA79-42BA-8B82-860D37DAB89B}" type="slidenum">
              <a:rPr lang="en-US" smtClean="0"/>
              <a:t>10</a:t>
            </a:fld>
            <a:endParaRPr lang="en-US"/>
          </a:p>
        </p:txBody>
      </p:sp>
    </p:spTree>
    <p:extLst>
      <p:ext uri="{BB962C8B-B14F-4D97-AF65-F5344CB8AC3E}">
        <p14:creationId xmlns:p14="http://schemas.microsoft.com/office/powerpoint/2010/main" val="3629613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defTabSz="950981">
              <a:lnSpc>
                <a:spcPct val="90000"/>
              </a:lnSpc>
              <a:spcAft>
                <a:spcPts val="347"/>
              </a:spcAft>
              <a:defRPr/>
            </a:pPr>
            <a:r>
              <a:rPr lang="en-US" dirty="0" smtClean="0"/>
              <a:t>How</a:t>
            </a:r>
            <a:r>
              <a:rPr lang="en-US" baseline="0" dirty="0" smtClean="0"/>
              <a:t> do you start? That is the first question we will address for you.</a:t>
            </a:r>
            <a:endParaRPr lang="en-US" dirty="0" smtClean="0"/>
          </a:p>
          <a:p>
            <a:pPr defTabSz="950981">
              <a:lnSpc>
                <a:spcPct val="90000"/>
              </a:lnSpc>
              <a:spcAft>
                <a:spcPts val="347"/>
              </a:spcAft>
              <a:defRPr/>
            </a:pPr>
            <a:endParaRPr lang="en-US" dirty="0" smtClean="0"/>
          </a:p>
          <a:p>
            <a:pPr defTabSz="950981">
              <a:lnSpc>
                <a:spcPct val="90000"/>
              </a:lnSpc>
              <a:spcAft>
                <a:spcPts val="347"/>
              </a:spcAft>
              <a:defRPr/>
            </a:pPr>
            <a:r>
              <a:rPr lang="en-US" dirty="0" smtClean="0"/>
              <a:t>For those of </a:t>
            </a:r>
            <a:r>
              <a:rPr lang="en-US" baseline="0" dirty="0" smtClean="0"/>
              <a:t>you who are new to Virtual Machines and who need an easy and quick way to get started, Windows Azure Management portal, the web interface, offers the desired experience. Simply p</a:t>
            </a:r>
            <a:r>
              <a:rPr lang="en-US" dirty="0" smtClean="0"/>
              <a:t>rovision Virtual Machines from the Image</a:t>
            </a:r>
            <a:r>
              <a:rPr lang="en-US" baseline="0" dirty="0" smtClean="0"/>
              <a:t> Gallery in minutes</a:t>
            </a:r>
            <a:r>
              <a:rPr lang="en-US" dirty="0" smtClean="0"/>
              <a:t> . Virtual Machines Image Gallery contains pre-built images of </a:t>
            </a:r>
            <a:r>
              <a:rPr lang="en-US" b="1" dirty="0" smtClean="0"/>
              <a:t>Linux </a:t>
            </a:r>
            <a:r>
              <a:rPr lang="en-US" b="1" baseline="0" dirty="0" smtClean="0"/>
              <a:t>– </a:t>
            </a:r>
            <a:r>
              <a:rPr lang="en-US" b="1" baseline="0" dirty="0" err="1" smtClean="0"/>
              <a:t>CentOS</a:t>
            </a:r>
            <a:r>
              <a:rPr lang="en-US" b="1" baseline="0" dirty="0" smtClean="0"/>
              <a:t>, Ubuntu and </a:t>
            </a:r>
            <a:r>
              <a:rPr lang="en-US" b="1" baseline="0" dirty="0" err="1" smtClean="0"/>
              <a:t>Suse</a:t>
            </a:r>
            <a:r>
              <a:rPr lang="en-US" b="1" baseline="0" dirty="0" smtClean="0"/>
              <a:t> Enterprise Linux (SLES)</a:t>
            </a:r>
            <a:r>
              <a:rPr lang="en-US" b="1" dirty="0" smtClean="0"/>
              <a:t>, </a:t>
            </a:r>
            <a:r>
              <a:rPr lang="en-US" dirty="0" smtClean="0"/>
              <a:t>Windows Server,</a:t>
            </a:r>
            <a:r>
              <a:rPr lang="en-US" baseline="0" dirty="0" smtClean="0"/>
              <a:t> </a:t>
            </a:r>
            <a:r>
              <a:rPr lang="en-US" dirty="0" smtClean="0"/>
              <a:t>SQL Server, SharePoint</a:t>
            </a:r>
            <a:r>
              <a:rPr lang="en-US" baseline="0" dirty="0" smtClean="0"/>
              <a:t> (evaluation copy) and BizTalk Server</a:t>
            </a:r>
            <a:r>
              <a:rPr lang="en-US" dirty="0" smtClean="0"/>
              <a:t>. These images have</a:t>
            </a:r>
            <a:r>
              <a:rPr lang="en-US" baseline="0" dirty="0" smtClean="0"/>
              <a:t> hourly rates, where you pay for what you use. We are continuously working on expanding the images in the gallery – both for most popular Microsoft workloads but also for prebuilt Linux images from commercial distributors.</a:t>
            </a:r>
          </a:p>
          <a:p>
            <a:pPr defTabSz="950981">
              <a:lnSpc>
                <a:spcPct val="90000"/>
              </a:lnSpc>
              <a:spcAft>
                <a:spcPts val="347"/>
              </a:spcAft>
              <a:defRPr/>
            </a:pPr>
            <a:endParaRPr lang="en-US" baseline="0" dirty="0" smtClean="0"/>
          </a:p>
          <a:p>
            <a:pPr defTabSz="950981">
              <a:lnSpc>
                <a:spcPct val="90000"/>
              </a:lnSpc>
              <a:spcAft>
                <a:spcPts val="347"/>
              </a:spcAft>
              <a:defRPr/>
            </a:pPr>
            <a:r>
              <a:rPr lang="en-US" baseline="0" dirty="0" smtClean="0"/>
              <a:t>On the other hand, some of you will be familiar with Virtual Machines having used it since the preview. And, you might be looking for ways to automate tasks like provisioning virtual machines or building workflows for your organization where you upload a large number of custom images into your storage account. REST based service management APIs and PowerShell commands are the tools you use in that case. </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06092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talked about getting started from the Virtual Machines Image Gallery.  What happens when you select an image from the gallery? The image is copied to your blob storage account and then your virtual machine is booted with that image.  From there on, any changes you make to the image are directly written into the blob storage and persisted.   This is also where the storage element we talked about in infrastructure services come into play.</a:t>
            </a:r>
          </a:p>
          <a:p>
            <a:endParaRPr lang="en-US" baseline="0" dirty="0" smtClean="0"/>
          </a:p>
          <a:p>
            <a:r>
              <a:rPr lang="en-US" baseline="0" dirty="0" smtClean="0"/>
              <a:t>Microsoft will maintain and keep the images fresh and up to date when you choose an image from the Image Gallery. </a:t>
            </a:r>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432EE3F1-7665-42F7-B455-B93D91B6FC87}" type="datetime1">
              <a:rPr lang="en-US" smtClean="0"/>
              <a:t>11/21/2013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084606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2.wdp"/></Relationships>
</file>

<file path=ppt/slideLayouts/_rels/slideLayout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4.xml"/><Relationship Id="rId6" Type="http://schemas.microsoft.com/office/2007/relationships/hdphoto" Target="../media/hdphoto1.wdp"/><Relationship Id="rId5" Type="http://schemas.openxmlformats.org/officeDocument/2006/relationships/image" Target="../media/image13.png"/><Relationship Id="rId4" Type="http://schemas.microsoft.com/office/2007/relationships/hdphoto" Target="../media/hdphoto3.wdp"/></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5.xml"/><Relationship Id="rId4" Type="http://schemas.microsoft.com/office/2007/relationships/hdphoto" Target="../media/hdphoto2.wdp"/></Relationships>
</file>

<file path=ppt/slideLayouts/_rels/slideLayout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1"/>
            <a:ext cx="11149013" cy="757131"/>
          </a:xfrm>
        </p:spPr>
        <p:txBody>
          <a:bodyPr/>
          <a:lstStyle>
            <a:lvl1pPr>
              <a:defRPr sz="5500"/>
            </a:lvl1pPr>
          </a:lstStyle>
          <a:p>
            <a:r>
              <a:rPr lang="en-US" smtClean="0"/>
              <a:t>Click to edit Master title style</a:t>
            </a:r>
            <a:endParaRPr lang="en-US" dirty="0"/>
          </a:p>
        </p:txBody>
      </p:sp>
    </p:spTree>
    <p:extLst>
      <p:ext uri="{BB962C8B-B14F-4D97-AF65-F5344CB8AC3E}">
        <p14:creationId xmlns:p14="http://schemas.microsoft.com/office/powerpoint/2010/main" val="112040429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08027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Windows Azure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040" y="223511"/>
            <a:ext cx="5044806" cy="908431"/>
          </a:xfrm>
          <a:prstGeom prst="rect">
            <a:avLst/>
          </a:prstGeom>
        </p:spPr>
      </p:pic>
    </p:spTree>
    <p:extLst>
      <p:ext uri="{BB962C8B-B14F-4D97-AF65-F5344CB8AC3E}">
        <p14:creationId xmlns:p14="http://schemas.microsoft.com/office/powerpoint/2010/main" val="326328267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232" y="1187644"/>
            <a:ext cx="9858042" cy="268963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5" tIns="143373" rIns="179215" bIns="143373" numCol="1" spcCol="0" rtlCol="0" fromWordArt="0" anchor="t" anchorCtr="0" forceAA="0" compatLnSpc="1">
            <a:prstTxWarp prst="textNoShape">
              <a:avLst/>
            </a:prstTxWarp>
            <a:noAutofit/>
          </a:bodyPr>
          <a:lstStyle/>
          <a:p>
            <a:pPr algn="ctr" defTabSz="913798"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170" y="1186357"/>
            <a:ext cx="9856549" cy="2697988"/>
          </a:xfrm>
          <a:noFill/>
        </p:spPr>
        <p:txBody>
          <a:bodyPr tIns="91429" bIns="91429" anchor="t" anchorCtr="0"/>
          <a:lstStyle>
            <a:lvl1pPr>
              <a:defRPr sz="7057"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82856" tIns="146286" rIns="182856" bIns="146286">
            <a:noAutofit/>
          </a:bodyPr>
          <a:lstStyle>
            <a:lvl1pPr marL="0" indent="0">
              <a:spcBef>
                <a:spcPts val="0"/>
              </a:spcBef>
              <a:buNone/>
              <a:defRPr sz="343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8373859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Content Placeholder 2"/>
          <p:cNvSpPr>
            <a:spLocks noGrp="1"/>
          </p:cNvSpPr>
          <p:nvPr>
            <p:ph idx="1"/>
          </p:nvPr>
        </p:nvSpPr>
        <p:spPr>
          <a:xfrm>
            <a:off x="609441" y="1600201"/>
            <a:ext cx="10969943" cy="42528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p:nvPr>
        </p:nvSpPr>
        <p:spPr>
          <a:xfrm>
            <a:off x="609441" y="274639"/>
            <a:ext cx="10969943" cy="1143000"/>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428097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862108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96615245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29030039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1606780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77203994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13848708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3326354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27711898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404585991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75792162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Tree>
    <p:extLst>
      <p:ext uri="{BB962C8B-B14F-4D97-AF65-F5344CB8AC3E}">
        <p14:creationId xmlns:p14="http://schemas.microsoft.com/office/powerpoint/2010/main" val="257573345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406253666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4159772133"/>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407839835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262433543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43569875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15071134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084660"/>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11662186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01716928"/>
      </p:ext>
    </p:extLst>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Tree>
    <p:extLst>
      <p:ext uri="{BB962C8B-B14F-4D97-AF65-F5344CB8AC3E}">
        <p14:creationId xmlns:p14="http://schemas.microsoft.com/office/powerpoint/2010/main" val="5528336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562828898"/>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52628968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7074412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426367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8971451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597029189"/>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513459902"/>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764486645"/>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7982" y="6356351"/>
            <a:ext cx="2742486" cy="365125"/>
          </a:xfrm>
          <a:prstGeom prst="rect">
            <a:avLst/>
          </a:prstGeom>
        </p:spPr>
        <p:txBody>
          <a:bodyPr/>
          <a:lstStyle/>
          <a:p>
            <a:fld id="{32CEA860-65BD-4E66-BE63-C84F2D892A7B}" type="datetimeFigureOut">
              <a:rPr lang="en-US" smtClean="0">
                <a:solidFill>
                  <a:prstClr val="black">
                    <a:tint val="75000"/>
                  </a:prstClr>
                </a:solidFill>
              </a:rPr>
              <a:pPr/>
              <a:t>11/21/2013</a:t>
            </a:fld>
            <a:endParaRPr lang="en-US">
              <a:solidFill>
                <a:prstClr val="black">
                  <a:tint val="75000"/>
                </a:prstClr>
              </a:solidFill>
            </a:endParaRPr>
          </a:p>
        </p:txBody>
      </p:sp>
      <p:sp>
        <p:nvSpPr>
          <p:cNvPr id="5" name="Footer Placeholder 4"/>
          <p:cNvSpPr>
            <a:spLocks noGrp="1"/>
          </p:cNvSpPr>
          <p:nvPr>
            <p:ph type="ftr" sz="quarter" idx="11"/>
          </p:nvPr>
        </p:nvSpPr>
        <p:spPr>
          <a:xfrm>
            <a:off x="4037549" y="6356351"/>
            <a:ext cx="4113728"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08357" y="6356351"/>
            <a:ext cx="2742486" cy="365125"/>
          </a:xfrm>
          <a:prstGeom prst="rect">
            <a:avLst/>
          </a:prstGeom>
        </p:spPr>
        <p:txBody>
          <a:bodyPr/>
          <a:lstStyle/>
          <a:p>
            <a:fld id="{A8015EBA-3B7E-4C85-BF0B-A8389490EE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510239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879000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Tree>
    <p:extLst>
      <p:ext uri="{BB962C8B-B14F-4D97-AF65-F5344CB8AC3E}">
        <p14:creationId xmlns:p14="http://schemas.microsoft.com/office/powerpoint/2010/main" val="78399797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817011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4.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theme" Target="../theme/theme5.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74" r:id="rId6"/>
    <p:sldLayoutId id="2147483775" r:id="rId7"/>
    <p:sldLayoutId id="2147483776" r:id="rId8"/>
    <p:sldLayoutId id="2147483759" r:id="rId9"/>
    <p:sldLayoutId id="2147483768" r:id="rId10"/>
    <p:sldLayoutId id="2147483770" r:id="rId11"/>
    <p:sldLayoutId id="2147483771" r:id="rId12"/>
    <p:sldLayoutId id="2147483777" r:id="rId13"/>
    <p:sldLayoutId id="2147483779" r:id="rId14"/>
    <p:sldLayoutId id="2147483781" r:id="rId15"/>
    <p:sldLayoutId id="2147483782" r:id="rId16"/>
    <p:sldLayoutId id="2147483785"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2170585"/>
      </p:ext>
    </p:extLst>
  </p:cSld>
  <p:clrMap bg1="lt1" tx1="dk1" bg2="lt2" tx2="dk2" accent1="accent1" accent2="accent2" accent3="accent3" accent4="accent4" accent5="accent5" accent6="accent6" hlink="hlink" folHlink="folHlink"/>
  <p:sldLayoutIdLst>
    <p:sldLayoutId id="2147483773"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rgbClr val="3399FF"/>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rgbClr val="3399FF"/>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9233639"/>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21"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0151805"/>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60.png"/><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go.microsoft.com/fwlink/?linkid=288785&amp;clcid=0x409" TargetMode="External"/><Relationship Id="rId2" Type="http://schemas.openxmlformats.org/officeDocument/2006/relationships/hyperlink" Target="http://www.microsoft.com/casestudies/Case_Study_Detail.aspx?CaseStudyID=710000002349" TargetMode="External"/><Relationship Id="rId1" Type="http://schemas.openxmlformats.org/officeDocument/2006/relationships/slideLayout" Target="../slideLayouts/slideLayout6.xml"/><Relationship Id="rId4" Type="http://schemas.openxmlformats.org/officeDocument/2006/relationships/hyperlink" Target="http://azurevideos.com/webzen/technical-webzen/"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2.WMF"/><Relationship Id="rId5" Type="http://schemas.microsoft.com/office/2007/relationships/hdphoto" Target="../media/hdphoto4.wdp"/><Relationship Id="rId4" Type="http://schemas.openxmlformats.org/officeDocument/2006/relationships/image" Target="../media/image21.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2559929"/>
            <a:ext cx="10921961" cy="1878252"/>
          </a:xfrm>
        </p:spPr>
        <p:txBody>
          <a:bodyPr>
            <a:normAutofit fontScale="90000"/>
          </a:bodyPr>
          <a:lstStyle/>
          <a:p>
            <a:pPr marL="0" marR="0">
              <a:spcBef>
                <a:spcPts val="0"/>
              </a:spcBef>
              <a:spcAft>
                <a:spcPts val="0"/>
              </a:spcAft>
            </a:pPr>
            <a:r>
              <a:rPr lang="en-US" sz="7200" dirty="0"/>
              <a:t>Introduction to Modern </a:t>
            </a:r>
            <a:r>
              <a:rPr lang="en-US" sz="7200" dirty="0" err="1"/>
              <a:t>Dev</a:t>
            </a:r>
            <a:r>
              <a:rPr lang="en-US" sz="7200" dirty="0"/>
              <a:t>/Test Practices</a:t>
            </a:r>
            <a:endParaRPr lang="en-US" sz="8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 Placeholder 1"/>
          <p:cNvSpPr>
            <a:spLocks noGrp="1"/>
          </p:cNvSpPr>
          <p:nvPr>
            <p:ph type="body" sz="quarter" idx="11"/>
          </p:nvPr>
        </p:nvSpPr>
        <p:spPr>
          <a:xfrm>
            <a:off x="745231" y="4583030"/>
            <a:ext cx="5454333" cy="2080570"/>
          </a:xfrm>
          <a:prstGeom prst="rect">
            <a:avLst/>
          </a:prstGeom>
        </p:spPr>
        <p:txBody>
          <a:bodyPr/>
          <a:lstStyle/>
          <a:p>
            <a:r>
              <a:rPr lang="en-US" sz="2800" dirty="0" smtClean="0">
                <a:latin typeface="Segoe UI Semibold" panose="020B0702040204020203" pitchFamily="34" charset="0"/>
                <a:cs typeface="Segoe UI Semibold" panose="020B0702040204020203" pitchFamily="34" charset="0"/>
              </a:rPr>
              <a:t>Speaker Name</a:t>
            </a:r>
            <a:endParaRPr lang="en-US" sz="2800" dirty="0">
              <a:latin typeface="Segoe UI Semibold" panose="020B0702040204020203" pitchFamily="34" charset="0"/>
              <a:cs typeface="Segoe UI Semibold" panose="020B0702040204020203" pitchFamily="34" charset="0"/>
            </a:endParaRPr>
          </a:p>
          <a:p>
            <a:r>
              <a:rPr lang="en-US" sz="2000" dirty="0" smtClean="0">
                <a:solidFill>
                  <a:schemeClr val="accent6">
                    <a:lumMod val="40000"/>
                    <a:lumOff val="60000"/>
                    <a:alpha val="98000"/>
                  </a:schemeClr>
                </a:solidFill>
              </a:rPr>
              <a:t>Speaker Title</a:t>
            </a:r>
            <a:endParaRPr lang="en-US" sz="2000" dirty="0">
              <a:solidFill>
                <a:schemeClr val="accent6">
                  <a:lumMod val="40000"/>
                  <a:lumOff val="60000"/>
                  <a:alpha val="98000"/>
                </a:schemeClr>
              </a:solidFill>
            </a:endParaRPr>
          </a:p>
          <a:p>
            <a:r>
              <a:rPr lang="en-US" sz="2000" dirty="0" smtClean="0">
                <a:solidFill>
                  <a:schemeClr val="accent6">
                    <a:lumMod val="40000"/>
                    <a:lumOff val="60000"/>
                    <a:alpha val="98000"/>
                  </a:schemeClr>
                </a:solidFill>
              </a:rPr>
              <a:t>Speaker Company</a:t>
            </a:r>
          </a:p>
          <a:p>
            <a:endParaRPr lang="en-US" sz="2000" dirty="0">
              <a:solidFill>
                <a:schemeClr val="accent6">
                  <a:lumMod val="40000"/>
                  <a:lumOff val="60000"/>
                  <a:alpha val="98000"/>
                </a:schemeClr>
              </a:solidFill>
            </a:endParaRPr>
          </a:p>
          <a:p>
            <a:r>
              <a:rPr lang="en-US" sz="2000" dirty="0" smtClean="0">
                <a:solidFill>
                  <a:schemeClr val="accent6">
                    <a:lumMod val="40000"/>
                    <a:lumOff val="60000"/>
                    <a:alpha val="98000"/>
                  </a:schemeClr>
                </a:solidFill>
              </a:rPr>
              <a:t>Email:</a:t>
            </a:r>
          </a:p>
          <a:p>
            <a:r>
              <a:rPr lang="en-US" sz="2000" dirty="0" smtClean="0">
                <a:solidFill>
                  <a:schemeClr val="accent6">
                    <a:lumMod val="40000"/>
                    <a:lumOff val="60000"/>
                    <a:alpha val="98000"/>
                  </a:schemeClr>
                </a:solidFill>
              </a:rPr>
              <a:t>Twitter:</a:t>
            </a:r>
            <a:endParaRPr lang="en-US" sz="2000" dirty="0">
              <a:solidFill>
                <a:schemeClr val="accent6">
                  <a:lumMod val="40000"/>
                  <a:lumOff val="60000"/>
                  <a:alpha val="98000"/>
                </a:schemeClr>
              </a:solidFill>
            </a:endParaRPr>
          </a:p>
        </p:txBody>
      </p:sp>
    </p:spTree>
    <p:extLst>
      <p:ext uri="{BB962C8B-B14F-4D97-AF65-F5344CB8AC3E}">
        <p14:creationId xmlns:p14="http://schemas.microsoft.com/office/powerpoint/2010/main" val="181341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bwMode="auto">
          <a:xfrm>
            <a:off x="2245927" y="1704997"/>
            <a:ext cx="2592581" cy="2090927"/>
          </a:xfrm>
          <a:prstGeom prst="rect">
            <a:avLst/>
          </a:prstGeom>
          <a:solidFill>
            <a:srgbClr val="00AEEF"/>
          </a:solidFill>
          <a:ln w="50800" cap="sq">
            <a:solidFill>
              <a:srgbClr val="00AEEF"/>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103" fontAlgn="base">
              <a:spcBef>
                <a:spcPct val="0"/>
              </a:spcBef>
              <a:spcAft>
                <a:spcPct val="0"/>
              </a:spcAft>
            </a:pPr>
            <a:endParaRPr lang="en-US" sz="3136" dirty="0">
              <a:gradFill>
                <a:gsLst>
                  <a:gs pos="0">
                    <a:srgbClr val="FFFFFF"/>
                  </a:gs>
                  <a:gs pos="100000">
                    <a:srgbClr val="FFFFFF"/>
                  </a:gs>
                </a:gsLst>
                <a:lin ang="5400000" scaled="0"/>
              </a:gradFill>
              <a:latin typeface="+mj-lt"/>
            </a:endParaRPr>
          </a:p>
        </p:txBody>
      </p:sp>
      <p:sp>
        <p:nvSpPr>
          <p:cNvPr id="17" name="Rectangle 16"/>
          <p:cNvSpPr/>
          <p:nvPr/>
        </p:nvSpPr>
        <p:spPr bwMode="auto">
          <a:xfrm>
            <a:off x="4992144" y="1704997"/>
            <a:ext cx="2592581" cy="2090927"/>
          </a:xfrm>
          <a:prstGeom prst="rect">
            <a:avLst/>
          </a:prstGeom>
          <a:solidFill>
            <a:srgbClr val="00AEEF"/>
          </a:solidFill>
          <a:ln w="50800" cap="sq">
            <a:solidFill>
              <a:srgbClr val="00AEEF"/>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103" fontAlgn="base">
              <a:spcBef>
                <a:spcPct val="0"/>
              </a:spcBef>
              <a:spcAft>
                <a:spcPct val="0"/>
              </a:spcAft>
            </a:pPr>
            <a:endParaRPr lang="en-US" sz="3136" dirty="0">
              <a:gradFill>
                <a:gsLst>
                  <a:gs pos="0">
                    <a:srgbClr val="FFFFFF"/>
                  </a:gs>
                  <a:gs pos="100000">
                    <a:srgbClr val="FFFFFF"/>
                  </a:gs>
                </a:gsLst>
                <a:lin ang="5400000" scaled="0"/>
              </a:gradFill>
              <a:latin typeface="+mj-lt"/>
            </a:endParaRPr>
          </a:p>
        </p:txBody>
      </p:sp>
      <p:sp>
        <p:nvSpPr>
          <p:cNvPr id="21" name="Rectangle 20"/>
          <p:cNvSpPr/>
          <p:nvPr/>
        </p:nvSpPr>
        <p:spPr bwMode="auto">
          <a:xfrm>
            <a:off x="7721400" y="1704997"/>
            <a:ext cx="2592581" cy="2090927"/>
          </a:xfrm>
          <a:prstGeom prst="rect">
            <a:avLst/>
          </a:prstGeom>
          <a:solidFill>
            <a:srgbClr val="00AEEF"/>
          </a:solidFill>
          <a:ln w="50800" cap="sq">
            <a:solidFill>
              <a:srgbClr val="00AEEF"/>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103" fontAlgn="base">
              <a:spcBef>
                <a:spcPct val="0"/>
              </a:spcBef>
              <a:spcAft>
                <a:spcPct val="0"/>
              </a:spcAft>
            </a:pPr>
            <a:endParaRPr lang="en-US" sz="3136" dirty="0">
              <a:gradFill>
                <a:gsLst>
                  <a:gs pos="0">
                    <a:srgbClr val="FFFFFF"/>
                  </a:gs>
                  <a:gs pos="100000">
                    <a:srgbClr val="FFFFFF"/>
                  </a:gs>
                </a:gsLst>
                <a:lin ang="5400000" scaled="0"/>
              </a:gradFill>
              <a:latin typeface="+mj-lt"/>
            </a:endParaRPr>
          </a:p>
        </p:txBody>
      </p:sp>
      <p:grpSp>
        <p:nvGrpSpPr>
          <p:cNvPr id="6" name="Group 5"/>
          <p:cNvGrpSpPr/>
          <p:nvPr/>
        </p:nvGrpSpPr>
        <p:grpSpPr>
          <a:xfrm>
            <a:off x="7719175" y="2606496"/>
            <a:ext cx="2599583" cy="2582723"/>
            <a:chOff x="9361911" y="1940266"/>
            <a:chExt cx="2652401" cy="2635198"/>
          </a:xfrm>
        </p:grpSpPr>
        <p:sp>
          <p:nvSpPr>
            <p:cNvPr id="22" name="Oval 21"/>
            <p:cNvSpPr/>
            <p:nvPr/>
          </p:nvSpPr>
          <p:spPr bwMode="auto">
            <a:xfrm>
              <a:off x="9361911" y="1940266"/>
              <a:ext cx="2652401" cy="2635198"/>
            </a:xfrm>
            <a:prstGeom prst="ellipse">
              <a:avLst/>
            </a:prstGeom>
            <a:solidFill>
              <a:srgbClr val="FFFFFF"/>
            </a:solidFill>
            <a:ln w="47625">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ln w="15875">
                  <a:noFill/>
                </a:ln>
                <a:gradFill>
                  <a:gsLst>
                    <a:gs pos="1250">
                      <a:schemeClr val="bg1"/>
                    </a:gs>
                    <a:gs pos="10417">
                      <a:schemeClr val="bg1"/>
                    </a:gs>
                  </a:gsLst>
                  <a:lin ang="5400000" scaled="0"/>
                </a:gradFill>
              </a:endParaRPr>
            </a:p>
          </p:txBody>
        </p:sp>
        <p:sp>
          <p:nvSpPr>
            <p:cNvPr id="25" name="Freeform 164"/>
            <p:cNvSpPr>
              <a:spLocks noEditPoints="1"/>
            </p:cNvSpPr>
            <p:nvPr/>
          </p:nvSpPr>
          <p:spPr bwMode="black">
            <a:xfrm>
              <a:off x="10085913" y="2260247"/>
              <a:ext cx="1219104" cy="1690181"/>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tx2"/>
            </a:solidFill>
            <a:ln>
              <a:solidFill>
                <a:srgbClr val="00AEEF"/>
              </a:solidFill>
            </a:ln>
            <a:extLst/>
          </p:spPr>
          <p:txBody>
            <a:bodyPr vert="horz" wrap="square" lIns="89619" tIns="44810" rIns="89619" bIns="44810" numCol="1" anchor="t" anchorCtr="0" compatLnSpc="1">
              <a:prstTxWarp prst="textNoShape">
                <a:avLst/>
              </a:prstTxWarp>
            </a:bodyPr>
            <a:lstStyle/>
            <a:p>
              <a:endParaRPr lang="en-US" sz="1764"/>
            </a:p>
          </p:txBody>
        </p:sp>
      </p:grpSp>
      <p:sp>
        <p:nvSpPr>
          <p:cNvPr id="54" name="Rectangle 53"/>
          <p:cNvSpPr/>
          <p:nvPr/>
        </p:nvSpPr>
        <p:spPr>
          <a:xfrm>
            <a:off x="2537679" y="1934017"/>
            <a:ext cx="2011300" cy="573130"/>
          </a:xfrm>
          <a:prstGeom prst="rect">
            <a:avLst/>
          </a:prstGeom>
        </p:spPr>
        <p:txBody>
          <a:bodyPr wrap="none">
            <a:spAutoFit/>
          </a:bodyPr>
          <a:lstStyle/>
          <a:p>
            <a:pPr algn="ctr" defTabSz="932103" fontAlgn="base">
              <a:spcBef>
                <a:spcPct val="0"/>
              </a:spcBef>
              <a:spcAft>
                <a:spcPct val="0"/>
              </a:spcAft>
            </a:pPr>
            <a:r>
              <a:rPr lang="en-US" sz="3136" dirty="0">
                <a:gradFill>
                  <a:gsLst>
                    <a:gs pos="0">
                      <a:srgbClr val="FFFFFF"/>
                    </a:gs>
                    <a:gs pos="100000">
                      <a:srgbClr val="FFFFFF"/>
                    </a:gs>
                  </a:gsLst>
                  <a:lin ang="5400000" scaled="0"/>
                </a:gradFill>
                <a:latin typeface="+mj-lt"/>
              </a:rPr>
              <a:t>Integration</a:t>
            </a:r>
          </a:p>
        </p:txBody>
      </p:sp>
      <p:sp>
        <p:nvSpPr>
          <p:cNvPr id="55" name="Rectangle 54"/>
          <p:cNvSpPr/>
          <p:nvPr/>
        </p:nvSpPr>
        <p:spPr>
          <a:xfrm>
            <a:off x="5011756" y="1931198"/>
            <a:ext cx="2559419" cy="573130"/>
          </a:xfrm>
          <a:prstGeom prst="rect">
            <a:avLst/>
          </a:prstGeom>
        </p:spPr>
        <p:txBody>
          <a:bodyPr wrap="none">
            <a:spAutoFit/>
          </a:bodyPr>
          <a:lstStyle/>
          <a:p>
            <a:pPr algn="ctr" defTabSz="932103" fontAlgn="base">
              <a:spcBef>
                <a:spcPct val="0"/>
              </a:spcBef>
              <a:spcAft>
                <a:spcPct val="0"/>
              </a:spcAft>
            </a:pPr>
            <a:r>
              <a:rPr lang="en-US" sz="3136" dirty="0">
                <a:gradFill>
                  <a:gsLst>
                    <a:gs pos="0">
                      <a:srgbClr val="FFFFFF"/>
                    </a:gs>
                    <a:gs pos="100000">
                      <a:srgbClr val="FFFFFF"/>
                    </a:gs>
                  </a:gsLst>
                  <a:lin ang="5400000" scaled="0"/>
                </a:gradFill>
                <a:latin typeface="+mj-lt"/>
              </a:rPr>
              <a:t>Heterogeneity</a:t>
            </a:r>
          </a:p>
        </p:txBody>
      </p:sp>
      <p:sp>
        <p:nvSpPr>
          <p:cNvPr id="56" name="Rectangle 55"/>
          <p:cNvSpPr/>
          <p:nvPr/>
        </p:nvSpPr>
        <p:spPr>
          <a:xfrm>
            <a:off x="8264469" y="1928678"/>
            <a:ext cx="1495985" cy="573130"/>
          </a:xfrm>
          <a:prstGeom prst="rect">
            <a:avLst/>
          </a:prstGeom>
        </p:spPr>
        <p:txBody>
          <a:bodyPr wrap="none">
            <a:spAutoFit/>
          </a:bodyPr>
          <a:lstStyle/>
          <a:p>
            <a:pPr algn="ctr" defTabSz="932103" fontAlgn="base">
              <a:spcBef>
                <a:spcPct val="0"/>
              </a:spcBef>
              <a:spcAft>
                <a:spcPct val="0"/>
              </a:spcAft>
            </a:pPr>
            <a:r>
              <a:rPr lang="en-US" sz="3136" dirty="0">
                <a:gradFill>
                  <a:gsLst>
                    <a:gs pos="0">
                      <a:srgbClr val="FFFFFF"/>
                    </a:gs>
                    <a:gs pos="100000">
                      <a:srgbClr val="FFFFFF"/>
                    </a:gs>
                  </a:gsLst>
                  <a:lin ang="5400000" scaled="0"/>
                </a:gradFill>
                <a:latin typeface="+mj-lt"/>
              </a:rPr>
              <a:t>Security</a:t>
            </a:r>
          </a:p>
        </p:txBody>
      </p:sp>
      <p:sp>
        <p:nvSpPr>
          <p:cNvPr id="61" name="Rectangle 60"/>
          <p:cNvSpPr/>
          <p:nvPr/>
        </p:nvSpPr>
        <p:spPr>
          <a:xfrm>
            <a:off x="2234508" y="5199841"/>
            <a:ext cx="2627642" cy="754119"/>
          </a:xfrm>
          <a:prstGeom prst="rect">
            <a:avLst/>
          </a:prstGeom>
        </p:spPr>
        <p:txBody>
          <a:bodyPr wrap="square">
            <a:spAutoFit/>
          </a:bodyPr>
          <a:lstStyle/>
          <a:p>
            <a:pPr algn="ctr" defTabSz="932103" fontAlgn="base">
              <a:spcBef>
                <a:spcPct val="0"/>
              </a:spcBef>
              <a:spcAft>
                <a:spcPct val="0"/>
              </a:spcAft>
            </a:pPr>
            <a:r>
              <a:rPr lang="en-US" sz="2156" dirty="0">
                <a:gradFill>
                  <a:gsLst>
                    <a:gs pos="0">
                      <a:srgbClr val="FFFFFF"/>
                    </a:gs>
                    <a:gs pos="100000">
                      <a:srgbClr val="FFFFFF"/>
                    </a:gs>
                  </a:gsLst>
                  <a:lin ang="5400000" scaled="0"/>
                </a:gradFill>
                <a:latin typeface="+mj-lt"/>
              </a:rPr>
              <a:t>On-premises </a:t>
            </a:r>
            <a:br>
              <a:rPr lang="en-US" sz="2156" dirty="0">
                <a:gradFill>
                  <a:gsLst>
                    <a:gs pos="0">
                      <a:srgbClr val="FFFFFF"/>
                    </a:gs>
                    <a:gs pos="100000">
                      <a:srgbClr val="FFFFFF"/>
                    </a:gs>
                  </a:gsLst>
                  <a:lin ang="5400000" scaled="0"/>
                </a:gradFill>
                <a:latin typeface="+mj-lt"/>
              </a:rPr>
            </a:br>
            <a:r>
              <a:rPr lang="en-US" sz="2156" dirty="0">
                <a:gradFill>
                  <a:gsLst>
                    <a:gs pos="0">
                      <a:srgbClr val="FFFFFF"/>
                    </a:gs>
                    <a:gs pos="100000">
                      <a:srgbClr val="FFFFFF"/>
                    </a:gs>
                  </a:gsLst>
                  <a:lin ang="5400000" scaled="0"/>
                </a:gradFill>
                <a:latin typeface="+mj-lt"/>
              </a:rPr>
              <a:t>and Cloud</a:t>
            </a:r>
          </a:p>
        </p:txBody>
      </p:sp>
      <p:sp>
        <p:nvSpPr>
          <p:cNvPr id="62" name="Rectangle 61"/>
          <p:cNvSpPr/>
          <p:nvPr/>
        </p:nvSpPr>
        <p:spPr>
          <a:xfrm>
            <a:off x="5522432" y="5197626"/>
            <a:ext cx="1613816" cy="814449"/>
          </a:xfrm>
          <a:prstGeom prst="rect">
            <a:avLst/>
          </a:prstGeom>
        </p:spPr>
        <p:txBody>
          <a:bodyPr wrap="none">
            <a:spAutoFit/>
          </a:bodyPr>
          <a:lstStyle/>
          <a:p>
            <a:pPr algn="ctr" defTabSz="932103" fontAlgn="base">
              <a:spcBef>
                <a:spcPct val="0"/>
              </a:spcBef>
              <a:spcAft>
                <a:spcPct val="0"/>
              </a:spcAft>
            </a:pPr>
            <a:r>
              <a:rPr lang="en-US" sz="2352" dirty="0">
                <a:gradFill>
                  <a:gsLst>
                    <a:gs pos="0">
                      <a:srgbClr val="FFFFFF"/>
                    </a:gs>
                    <a:gs pos="100000">
                      <a:srgbClr val="FFFFFF"/>
                    </a:gs>
                  </a:gsLst>
                  <a:lin ang="5400000" scaled="0"/>
                </a:gradFill>
                <a:latin typeface="+mj-lt"/>
              </a:rPr>
              <a:t>Broad </a:t>
            </a:r>
            <a:br>
              <a:rPr lang="en-US" sz="2352" dirty="0">
                <a:gradFill>
                  <a:gsLst>
                    <a:gs pos="0">
                      <a:srgbClr val="FFFFFF"/>
                    </a:gs>
                    <a:gs pos="100000">
                      <a:srgbClr val="FFFFFF"/>
                    </a:gs>
                  </a:gsLst>
                  <a:lin ang="5400000" scaled="0"/>
                </a:gradFill>
                <a:latin typeface="+mj-lt"/>
              </a:rPr>
            </a:br>
            <a:r>
              <a:rPr lang="en-US" sz="2352" dirty="0">
                <a:gradFill>
                  <a:gsLst>
                    <a:gs pos="0">
                      <a:srgbClr val="FFFFFF"/>
                    </a:gs>
                    <a:gs pos="100000">
                      <a:srgbClr val="FFFFFF"/>
                    </a:gs>
                  </a:gsLst>
                  <a:lin ang="5400000" scaled="0"/>
                </a:gradFill>
                <a:latin typeface="+mj-lt"/>
              </a:rPr>
              <a:t>and flexible</a:t>
            </a:r>
          </a:p>
        </p:txBody>
      </p:sp>
      <p:sp>
        <p:nvSpPr>
          <p:cNvPr id="63" name="Rectangle 62"/>
          <p:cNvSpPr/>
          <p:nvPr/>
        </p:nvSpPr>
        <p:spPr>
          <a:xfrm>
            <a:off x="8239274" y="5165500"/>
            <a:ext cx="1645488" cy="814449"/>
          </a:xfrm>
          <a:prstGeom prst="rect">
            <a:avLst/>
          </a:prstGeom>
        </p:spPr>
        <p:txBody>
          <a:bodyPr wrap="none">
            <a:spAutoFit/>
          </a:bodyPr>
          <a:lstStyle/>
          <a:p>
            <a:pPr algn="ctr" defTabSz="932103" fontAlgn="base">
              <a:spcBef>
                <a:spcPct val="0"/>
              </a:spcBef>
              <a:spcAft>
                <a:spcPct val="0"/>
              </a:spcAft>
            </a:pPr>
            <a:r>
              <a:rPr lang="en-US" sz="2352" dirty="0">
                <a:gradFill>
                  <a:gsLst>
                    <a:gs pos="0">
                      <a:srgbClr val="FFFFFF"/>
                    </a:gs>
                    <a:gs pos="100000">
                      <a:srgbClr val="FFFFFF"/>
                    </a:gs>
                  </a:gsLst>
                  <a:lin ang="5400000" scaled="0"/>
                </a:gradFill>
                <a:latin typeface="+mj-lt"/>
              </a:rPr>
              <a:t>Secure </a:t>
            </a:r>
            <a:br>
              <a:rPr lang="en-US" sz="2352" dirty="0">
                <a:gradFill>
                  <a:gsLst>
                    <a:gs pos="0">
                      <a:srgbClr val="FFFFFF"/>
                    </a:gs>
                    <a:gs pos="100000">
                      <a:srgbClr val="FFFFFF"/>
                    </a:gs>
                  </a:gsLst>
                  <a:lin ang="5400000" scaled="0"/>
                </a:gradFill>
                <a:latin typeface="+mj-lt"/>
              </a:rPr>
            </a:br>
            <a:r>
              <a:rPr lang="en-US" sz="2352" dirty="0">
                <a:gradFill>
                  <a:gsLst>
                    <a:gs pos="0">
                      <a:srgbClr val="FFFFFF"/>
                    </a:gs>
                    <a:gs pos="100000">
                      <a:srgbClr val="FFFFFF"/>
                    </a:gs>
                  </a:gsLst>
                  <a:lin ang="5400000" scaled="0"/>
                </a:gradFill>
                <a:latin typeface="+mj-lt"/>
              </a:rPr>
              <a:t>and reliable</a:t>
            </a:r>
          </a:p>
        </p:txBody>
      </p:sp>
      <p:grpSp>
        <p:nvGrpSpPr>
          <p:cNvPr id="4" name="Group 3"/>
          <p:cNvGrpSpPr/>
          <p:nvPr/>
        </p:nvGrpSpPr>
        <p:grpSpPr>
          <a:xfrm>
            <a:off x="2239292" y="2606496"/>
            <a:ext cx="2606189" cy="2582723"/>
            <a:chOff x="3775192" y="1940266"/>
            <a:chExt cx="2654638" cy="2635198"/>
          </a:xfrm>
        </p:grpSpPr>
        <p:sp>
          <p:nvSpPr>
            <p:cNvPr id="5" name="Oval 4"/>
            <p:cNvSpPr/>
            <p:nvPr/>
          </p:nvSpPr>
          <p:spPr bwMode="auto">
            <a:xfrm>
              <a:off x="3775192" y="1940266"/>
              <a:ext cx="2654638" cy="2635198"/>
            </a:xfrm>
            <a:prstGeom prst="ellipse">
              <a:avLst/>
            </a:prstGeom>
            <a:solidFill>
              <a:srgbClr val="FFFFFF"/>
            </a:solidFill>
            <a:ln w="47625">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ln w="15875">
                  <a:noFill/>
                </a:ln>
                <a:gradFill>
                  <a:gsLst>
                    <a:gs pos="1250">
                      <a:schemeClr val="bg1"/>
                    </a:gs>
                    <a:gs pos="10417">
                      <a:schemeClr val="bg1"/>
                    </a:gs>
                  </a:gsLst>
                  <a:lin ang="5400000" scaled="0"/>
                </a:gradFill>
              </a:endParaRPr>
            </a:p>
          </p:txBody>
        </p:sp>
        <p:sp>
          <p:nvSpPr>
            <p:cNvPr id="29" name="Freeform 8"/>
            <p:cNvSpPr>
              <a:spLocks noEditPoints="1"/>
            </p:cNvSpPr>
            <p:nvPr/>
          </p:nvSpPr>
          <p:spPr bwMode="auto">
            <a:xfrm>
              <a:off x="4242537" y="2625660"/>
              <a:ext cx="1836480" cy="953130"/>
            </a:xfrm>
            <a:custGeom>
              <a:avLst/>
              <a:gdLst>
                <a:gd name="T0" fmla="*/ 202 w 251"/>
                <a:gd name="T1" fmla="*/ 60 h 133"/>
                <a:gd name="T2" fmla="*/ 43 w 251"/>
                <a:gd name="T3" fmla="*/ 0 h 133"/>
                <a:gd name="T4" fmla="*/ 37 w 251"/>
                <a:gd name="T5" fmla="*/ 29 h 133"/>
                <a:gd name="T6" fmla="*/ 0 w 251"/>
                <a:gd name="T7" fmla="*/ 41 h 133"/>
                <a:gd name="T8" fmla="*/ 37 w 251"/>
                <a:gd name="T9" fmla="*/ 87 h 133"/>
                <a:gd name="T10" fmla="*/ 0 w 251"/>
                <a:gd name="T11" fmla="*/ 99 h 133"/>
                <a:gd name="T12" fmla="*/ 37 w 251"/>
                <a:gd name="T13" fmla="*/ 127 h 133"/>
                <a:gd name="T14" fmla="*/ 120 w 251"/>
                <a:gd name="T15" fmla="*/ 133 h 133"/>
                <a:gd name="T16" fmla="*/ 251 w 251"/>
                <a:gd name="T17" fmla="*/ 72 h 133"/>
                <a:gd name="T18" fmla="*/ 120 w 251"/>
                <a:gd name="T19" fmla="*/ 121 h 133"/>
                <a:gd name="T20" fmla="*/ 49 w 251"/>
                <a:gd name="T21" fmla="*/ 12 h 133"/>
                <a:gd name="T22" fmla="*/ 191 w 251"/>
                <a:gd name="T23" fmla="*/ 66 h 133"/>
                <a:gd name="T24" fmla="*/ 78 w 251"/>
                <a:gd name="T25" fmla="*/ 50 h 133"/>
                <a:gd name="T26" fmla="*/ 70 w 251"/>
                <a:gd name="T27" fmla="*/ 83 h 133"/>
                <a:gd name="T28" fmla="*/ 87 w 251"/>
                <a:gd name="T29" fmla="*/ 74 h 133"/>
                <a:gd name="T30" fmla="*/ 95 w 251"/>
                <a:gd name="T31" fmla="*/ 83 h 133"/>
                <a:gd name="T32" fmla="*/ 78 w 251"/>
                <a:gd name="T33" fmla="*/ 50 h 133"/>
                <a:gd name="T34" fmla="*/ 80 w 251"/>
                <a:gd name="T35" fmla="*/ 56 h 133"/>
                <a:gd name="T36" fmla="*/ 80 w 251"/>
                <a:gd name="T37" fmla="*/ 54 h 133"/>
                <a:gd name="T38" fmla="*/ 86 w 251"/>
                <a:gd name="T39" fmla="*/ 70 h 133"/>
                <a:gd name="T40" fmla="*/ 137 w 251"/>
                <a:gd name="T41" fmla="*/ 50 h 133"/>
                <a:gd name="T42" fmla="*/ 128 w 251"/>
                <a:gd name="T43" fmla="*/ 83 h 133"/>
                <a:gd name="T44" fmla="*/ 150 w 251"/>
                <a:gd name="T45" fmla="*/ 79 h 133"/>
                <a:gd name="T46" fmla="*/ 137 w 251"/>
                <a:gd name="T47" fmla="*/ 50 h 133"/>
                <a:gd name="T48" fmla="*/ 137 w 251"/>
                <a:gd name="T49" fmla="*/ 80 h 133"/>
                <a:gd name="T50" fmla="*/ 132 w 251"/>
                <a:gd name="T51" fmla="*/ 53 h 133"/>
                <a:gd name="T52" fmla="*/ 151 w 251"/>
                <a:gd name="T53" fmla="*/ 66 h 133"/>
                <a:gd name="T54" fmla="*/ 119 w 251"/>
                <a:gd name="T55" fmla="*/ 50 h 133"/>
                <a:gd name="T56" fmla="*/ 123 w 251"/>
                <a:gd name="T57" fmla="*/ 83 h 133"/>
                <a:gd name="T58" fmla="*/ 101 w 251"/>
                <a:gd name="T59" fmla="*/ 56 h 133"/>
                <a:gd name="T60" fmla="*/ 100 w 251"/>
                <a:gd name="T61" fmla="*/ 54 h 133"/>
                <a:gd name="T62" fmla="*/ 100 w 251"/>
                <a:gd name="T63" fmla="*/ 83 h 133"/>
                <a:gd name="T64" fmla="*/ 96 w 251"/>
                <a:gd name="T65" fmla="*/ 50 h 133"/>
                <a:gd name="T66" fmla="*/ 118 w 251"/>
                <a:gd name="T67" fmla="*/ 76 h 133"/>
                <a:gd name="T68" fmla="*/ 120 w 251"/>
                <a:gd name="T69" fmla="*/ 78 h 133"/>
                <a:gd name="T70" fmla="*/ 119 w 251"/>
                <a:gd name="T71" fmla="*/ 5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33">
                  <a:moveTo>
                    <a:pt x="251" y="60"/>
                  </a:moveTo>
                  <a:cubicBezTo>
                    <a:pt x="202" y="60"/>
                    <a:pt x="202" y="60"/>
                    <a:pt x="202" y="60"/>
                  </a:cubicBezTo>
                  <a:cubicBezTo>
                    <a:pt x="199" y="26"/>
                    <a:pt x="163" y="0"/>
                    <a:pt x="120" y="0"/>
                  </a:cubicBezTo>
                  <a:cubicBezTo>
                    <a:pt x="43" y="0"/>
                    <a:pt x="43" y="0"/>
                    <a:pt x="43" y="0"/>
                  </a:cubicBezTo>
                  <a:cubicBezTo>
                    <a:pt x="40" y="0"/>
                    <a:pt x="37" y="2"/>
                    <a:pt x="37" y="6"/>
                  </a:cubicBezTo>
                  <a:cubicBezTo>
                    <a:pt x="37" y="29"/>
                    <a:pt x="37" y="29"/>
                    <a:pt x="37" y="29"/>
                  </a:cubicBezTo>
                  <a:cubicBezTo>
                    <a:pt x="0" y="29"/>
                    <a:pt x="0" y="29"/>
                    <a:pt x="0" y="29"/>
                  </a:cubicBezTo>
                  <a:cubicBezTo>
                    <a:pt x="0" y="41"/>
                    <a:pt x="0" y="41"/>
                    <a:pt x="0" y="41"/>
                  </a:cubicBezTo>
                  <a:cubicBezTo>
                    <a:pt x="37" y="41"/>
                    <a:pt x="37" y="41"/>
                    <a:pt x="37" y="41"/>
                  </a:cubicBezTo>
                  <a:cubicBezTo>
                    <a:pt x="37" y="87"/>
                    <a:pt x="37" y="87"/>
                    <a:pt x="37" y="87"/>
                  </a:cubicBezTo>
                  <a:cubicBezTo>
                    <a:pt x="0" y="87"/>
                    <a:pt x="0" y="87"/>
                    <a:pt x="0" y="87"/>
                  </a:cubicBezTo>
                  <a:cubicBezTo>
                    <a:pt x="0" y="99"/>
                    <a:pt x="0" y="99"/>
                    <a:pt x="0" y="99"/>
                  </a:cubicBezTo>
                  <a:cubicBezTo>
                    <a:pt x="37" y="99"/>
                    <a:pt x="37" y="99"/>
                    <a:pt x="37" y="99"/>
                  </a:cubicBezTo>
                  <a:cubicBezTo>
                    <a:pt x="37" y="127"/>
                    <a:pt x="37" y="127"/>
                    <a:pt x="37" y="127"/>
                  </a:cubicBezTo>
                  <a:cubicBezTo>
                    <a:pt x="37" y="130"/>
                    <a:pt x="40" y="133"/>
                    <a:pt x="43" y="133"/>
                  </a:cubicBezTo>
                  <a:cubicBezTo>
                    <a:pt x="120" y="133"/>
                    <a:pt x="120" y="133"/>
                    <a:pt x="120" y="133"/>
                  </a:cubicBezTo>
                  <a:cubicBezTo>
                    <a:pt x="163" y="133"/>
                    <a:pt x="199" y="106"/>
                    <a:pt x="202" y="72"/>
                  </a:cubicBezTo>
                  <a:cubicBezTo>
                    <a:pt x="251" y="72"/>
                    <a:pt x="251" y="72"/>
                    <a:pt x="251" y="72"/>
                  </a:cubicBezTo>
                  <a:lnTo>
                    <a:pt x="251" y="60"/>
                  </a:lnTo>
                  <a:close/>
                  <a:moveTo>
                    <a:pt x="120" y="121"/>
                  </a:moveTo>
                  <a:cubicBezTo>
                    <a:pt x="49" y="121"/>
                    <a:pt x="49" y="121"/>
                    <a:pt x="49" y="121"/>
                  </a:cubicBezTo>
                  <a:cubicBezTo>
                    <a:pt x="49" y="12"/>
                    <a:pt x="49" y="12"/>
                    <a:pt x="49" y="12"/>
                  </a:cubicBezTo>
                  <a:cubicBezTo>
                    <a:pt x="120" y="12"/>
                    <a:pt x="120" y="12"/>
                    <a:pt x="120" y="12"/>
                  </a:cubicBezTo>
                  <a:cubicBezTo>
                    <a:pt x="159" y="12"/>
                    <a:pt x="191" y="36"/>
                    <a:pt x="191" y="66"/>
                  </a:cubicBezTo>
                  <a:cubicBezTo>
                    <a:pt x="191" y="96"/>
                    <a:pt x="159" y="121"/>
                    <a:pt x="120" y="121"/>
                  </a:cubicBezTo>
                  <a:close/>
                  <a:moveTo>
                    <a:pt x="78" y="50"/>
                  </a:moveTo>
                  <a:cubicBezTo>
                    <a:pt x="65" y="83"/>
                    <a:pt x="65" y="83"/>
                    <a:pt x="65" y="83"/>
                  </a:cubicBezTo>
                  <a:cubicBezTo>
                    <a:pt x="70" y="83"/>
                    <a:pt x="70" y="83"/>
                    <a:pt x="70" y="83"/>
                  </a:cubicBezTo>
                  <a:cubicBezTo>
                    <a:pt x="73" y="74"/>
                    <a:pt x="73" y="74"/>
                    <a:pt x="73" y="74"/>
                  </a:cubicBezTo>
                  <a:cubicBezTo>
                    <a:pt x="87" y="74"/>
                    <a:pt x="87" y="74"/>
                    <a:pt x="87" y="74"/>
                  </a:cubicBezTo>
                  <a:cubicBezTo>
                    <a:pt x="91" y="83"/>
                    <a:pt x="91" y="83"/>
                    <a:pt x="91" y="83"/>
                  </a:cubicBezTo>
                  <a:cubicBezTo>
                    <a:pt x="95" y="83"/>
                    <a:pt x="95" y="83"/>
                    <a:pt x="95" y="83"/>
                  </a:cubicBezTo>
                  <a:cubicBezTo>
                    <a:pt x="82" y="50"/>
                    <a:pt x="82" y="50"/>
                    <a:pt x="82" y="50"/>
                  </a:cubicBezTo>
                  <a:lnTo>
                    <a:pt x="78" y="50"/>
                  </a:lnTo>
                  <a:close/>
                  <a:moveTo>
                    <a:pt x="74" y="70"/>
                  </a:moveTo>
                  <a:cubicBezTo>
                    <a:pt x="80" y="56"/>
                    <a:pt x="80" y="56"/>
                    <a:pt x="80" y="56"/>
                  </a:cubicBezTo>
                  <a:cubicBezTo>
                    <a:pt x="80" y="55"/>
                    <a:pt x="80" y="55"/>
                    <a:pt x="80" y="54"/>
                  </a:cubicBezTo>
                  <a:cubicBezTo>
                    <a:pt x="80" y="54"/>
                    <a:pt x="80" y="54"/>
                    <a:pt x="80" y="54"/>
                  </a:cubicBezTo>
                  <a:cubicBezTo>
                    <a:pt x="80" y="55"/>
                    <a:pt x="81" y="56"/>
                    <a:pt x="81" y="56"/>
                  </a:cubicBezTo>
                  <a:cubicBezTo>
                    <a:pt x="86" y="70"/>
                    <a:pt x="86" y="70"/>
                    <a:pt x="86" y="70"/>
                  </a:cubicBezTo>
                  <a:lnTo>
                    <a:pt x="74" y="70"/>
                  </a:lnTo>
                  <a:close/>
                  <a:moveTo>
                    <a:pt x="137" y="50"/>
                  </a:moveTo>
                  <a:cubicBezTo>
                    <a:pt x="128" y="50"/>
                    <a:pt x="128" y="50"/>
                    <a:pt x="128" y="50"/>
                  </a:cubicBezTo>
                  <a:cubicBezTo>
                    <a:pt x="128" y="83"/>
                    <a:pt x="128" y="83"/>
                    <a:pt x="128" y="83"/>
                  </a:cubicBezTo>
                  <a:cubicBezTo>
                    <a:pt x="137" y="83"/>
                    <a:pt x="137" y="83"/>
                    <a:pt x="137" y="83"/>
                  </a:cubicBezTo>
                  <a:cubicBezTo>
                    <a:pt x="142" y="83"/>
                    <a:pt x="147" y="82"/>
                    <a:pt x="150" y="79"/>
                  </a:cubicBezTo>
                  <a:cubicBezTo>
                    <a:pt x="153" y="75"/>
                    <a:pt x="155" y="71"/>
                    <a:pt x="155" y="66"/>
                  </a:cubicBezTo>
                  <a:cubicBezTo>
                    <a:pt x="155" y="55"/>
                    <a:pt x="149" y="50"/>
                    <a:pt x="137" y="50"/>
                  </a:cubicBezTo>
                  <a:close/>
                  <a:moveTo>
                    <a:pt x="147" y="76"/>
                  </a:moveTo>
                  <a:cubicBezTo>
                    <a:pt x="145" y="79"/>
                    <a:pt x="141" y="80"/>
                    <a:pt x="137" y="80"/>
                  </a:cubicBezTo>
                  <a:cubicBezTo>
                    <a:pt x="132" y="80"/>
                    <a:pt x="132" y="80"/>
                    <a:pt x="132" y="80"/>
                  </a:cubicBezTo>
                  <a:cubicBezTo>
                    <a:pt x="132" y="53"/>
                    <a:pt x="132" y="53"/>
                    <a:pt x="132" y="53"/>
                  </a:cubicBezTo>
                  <a:cubicBezTo>
                    <a:pt x="137" y="53"/>
                    <a:pt x="137" y="53"/>
                    <a:pt x="137" y="53"/>
                  </a:cubicBezTo>
                  <a:cubicBezTo>
                    <a:pt x="146" y="53"/>
                    <a:pt x="151" y="58"/>
                    <a:pt x="151" y="66"/>
                  </a:cubicBezTo>
                  <a:cubicBezTo>
                    <a:pt x="151" y="70"/>
                    <a:pt x="150" y="74"/>
                    <a:pt x="147" y="76"/>
                  </a:cubicBezTo>
                  <a:close/>
                  <a:moveTo>
                    <a:pt x="119" y="50"/>
                  </a:moveTo>
                  <a:cubicBezTo>
                    <a:pt x="123" y="50"/>
                    <a:pt x="123" y="50"/>
                    <a:pt x="123" y="50"/>
                  </a:cubicBezTo>
                  <a:cubicBezTo>
                    <a:pt x="123" y="83"/>
                    <a:pt x="123" y="83"/>
                    <a:pt x="123" y="83"/>
                  </a:cubicBezTo>
                  <a:cubicBezTo>
                    <a:pt x="118" y="83"/>
                    <a:pt x="118" y="83"/>
                    <a:pt x="118" y="83"/>
                  </a:cubicBezTo>
                  <a:cubicBezTo>
                    <a:pt x="101" y="56"/>
                    <a:pt x="101" y="56"/>
                    <a:pt x="101" y="56"/>
                  </a:cubicBezTo>
                  <a:cubicBezTo>
                    <a:pt x="101" y="56"/>
                    <a:pt x="100" y="55"/>
                    <a:pt x="100" y="54"/>
                  </a:cubicBezTo>
                  <a:cubicBezTo>
                    <a:pt x="100" y="54"/>
                    <a:pt x="100" y="54"/>
                    <a:pt x="100" y="54"/>
                  </a:cubicBezTo>
                  <a:cubicBezTo>
                    <a:pt x="100" y="55"/>
                    <a:pt x="100" y="57"/>
                    <a:pt x="100" y="59"/>
                  </a:cubicBezTo>
                  <a:cubicBezTo>
                    <a:pt x="100" y="83"/>
                    <a:pt x="100" y="83"/>
                    <a:pt x="100" y="83"/>
                  </a:cubicBezTo>
                  <a:cubicBezTo>
                    <a:pt x="96" y="83"/>
                    <a:pt x="96" y="83"/>
                    <a:pt x="96" y="83"/>
                  </a:cubicBezTo>
                  <a:cubicBezTo>
                    <a:pt x="96" y="50"/>
                    <a:pt x="96" y="50"/>
                    <a:pt x="96" y="50"/>
                  </a:cubicBezTo>
                  <a:cubicBezTo>
                    <a:pt x="101" y="50"/>
                    <a:pt x="101" y="50"/>
                    <a:pt x="101" y="50"/>
                  </a:cubicBezTo>
                  <a:cubicBezTo>
                    <a:pt x="118" y="76"/>
                    <a:pt x="118" y="76"/>
                    <a:pt x="118" y="76"/>
                  </a:cubicBezTo>
                  <a:cubicBezTo>
                    <a:pt x="119" y="77"/>
                    <a:pt x="119" y="78"/>
                    <a:pt x="119" y="78"/>
                  </a:cubicBezTo>
                  <a:cubicBezTo>
                    <a:pt x="120" y="78"/>
                    <a:pt x="120" y="78"/>
                    <a:pt x="120" y="78"/>
                  </a:cubicBezTo>
                  <a:cubicBezTo>
                    <a:pt x="119" y="77"/>
                    <a:pt x="119" y="76"/>
                    <a:pt x="119" y="73"/>
                  </a:cubicBezTo>
                  <a:lnTo>
                    <a:pt x="119" y="50"/>
                  </a:lnTo>
                  <a:close/>
                </a:path>
              </a:pathLst>
            </a:custGeom>
            <a:solidFill>
              <a:schemeClr val="tx2"/>
            </a:solidFill>
            <a:ln>
              <a:solidFill>
                <a:srgbClr val="00AEEF"/>
              </a:solidFill>
            </a:ln>
          </p:spPr>
          <p:txBody>
            <a:bodyPr vert="horz" wrap="square" lIns="89619" tIns="44810" rIns="89619" bIns="44810" numCol="1" anchor="t" anchorCtr="0" compatLnSpc="1">
              <a:prstTxWarp prst="textNoShape">
                <a:avLst/>
              </a:prstTxWarp>
            </a:bodyPr>
            <a:lstStyle/>
            <a:p>
              <a:endParaRPr lang="en-US" sz="1764"/>
            </a:p>
          </p:txBody>
        </p:sp>
      </p:grpSp>
      <p:grpSp>
        <p:nvGrpSpPr>
          <p:cNvPr id="8" name="Group 7"/>
          <p:cNvGrpSpPr/>
          <p:nvPr/>
        </p:nvGrpSpPr>
        <p:grpSpPr>
          <a:xfrm>
            <a:off x="4987732" y="2606496"/>
            <a:ext cx="2598246" cy="2582723"/>
            <a:chOff x="6574971" y="1940266"/>
            <a:chExt cx="2651037" cy="2635198"/>
          </a:xfrm>
        </p:grpSpPr>
        <p:sp>
          <p:nvSpPr>
            <p:cNvPr id="18" name="Oval 17"/>
            <p:cNvSpPr/>
            <p:nvPr/>
          </p:nvSpPr>
          <p:spPr bwMode="auto">
            <a:xfrm>
              <a:off x="6574971" y="1940266"/>
              <a:ext cx="2651037" cy="2635198"/>
            </a:xfrm>
            <a:prstGeom prst="ellipse">
              <a:avLst/>
            </a:prstGeom>
            <a:solidFill>
              <a:srgbClr val="FFFFFF"/>
            </a:solidFill>
            <a:ln w="47625">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ln w="15875">
                  <a:noFill/>
                </a:ln>
                <a:gradFill>
                  <a:gsLst>
                    <a:gs pos="1250">
                      <a:schemeClr val="bg1"/>
                    </a:gs>
                    <a:gs pos="10417">
                      <a:schemeClr val="bg1"/>
                    </a:gs>
                  </a:gsLst>
                  <a:lin ang="5400000" scaled="0"/>
                </a:gradFill>
              </a:endParaRPr>
            </a:p>
          </p:txBody>
        </p:sp>
        <p:sp>
          <p:nvSpPr>
            <p:cNvPr id="32" name="Freeform 20"/>
            <p:cNvSpPr>
              <a:spLocks noEditPoints="1"/>
            </p:cNvSpPr>
            <p:nvPr/>
          </p:nvSpPr>
          <p:spPr bwMode="auto">
            <a:xfrm>
              <a:off x="6984835" y="2473261"/>
              <a:ext cx="1831308" cy="1257930"/>
            </a:xfrm>
            <a:custGeom>
              <a:avLst/>
              <a:gdLst>
                <a:gd name="T0" fmla="*/ 485 w 485"/>
                <a:gd name="T1" fmla="*/ 245 h 332"/>
                <a:gd name="T2" fmla="*/ 466 w 485"/>
                <a:gd name="T3" fmla="*/ 259 h 332"/>
                <a:gd name="T4" fmla="*/ 461 w 485"/>
                <a:gd name="T5" fmla="*/ 266 h 332"/>
                <a:gd name="T6" fmla="*/ 430 w 485"/>
                <a:gd name="T7" fmla="*/ 291 h 332"/>
                <a:gd name="T8" fmla="*/ 370 w 485"/>
                <a:gd name="T9" fmla="*/ 315 h 332"/>
                <a:gd name="T10" fmla="*/ 273 w 485"/>
                <a:gd name="T11" fmla="*/ 328 h 332"/>
                <a:gd name="T12" fmla="*/ 76 w 485"/>
                <a:gd name="T13" fmla="*/ 293 h 332"/>
                <a:gd name="T14" fmla="*/ 76 w 485"/>
                <a:gd name="T15" fmla="*/ 220 h 332"/>
                <a:gd name="T16" fmla="*/ 144 w 485"/>
                <a:gd name="T17" fmla="*/ 191 h 332"/>
                <a:gd name="T18" fmla="*/ 210 w 485"/>
                <a:gd name="T19" fmla="*/ 196 h 332"/>
                <a:gd name="T20" fmla="*/ 264 w 485"/>
                <a:gd name="T21" fmla="*/ 201 h 332"/>
                <a:gd name="T22" fmla="*/ 320 w 485"/>
                <a:gd name="T23" fmla="*/ 193 h 332"/>
                <a:gd name="T24" fmla="*/ 354 w 485"/>
                <a:gd name="T25" fmla="*/ 214 h 332"/>
                <a:gd name="T26" fmla="*/ 325 w 485"/>
                <a:gd name="T27" fmla="*/ 235 h 332"/>
                <a:gd name="T28" fmla="*/ 281 w 485"/>
                <a:gd name="T29" fmla="*/ 233 h 332"/>
                <a:gd name="T30" fmla="*/ 233 w 485"/>
                <a:gd name="T31" fmla="*/ 246 h 332"/>
                <a:gd name="T32" fmla="*/ 286 w 485"/>
                <a:gd name="T33" fmla="*/ 270 h 332"/>
                <a:gd name="T34" fmla="*/ 361 w 485"/>
                <a:gd name="T35" fmla="*/ 272 h 332"/>
                <a:gd name="T36" fmla="*/ 412 w 485"/>
                <a:gd name="T37" fmla="*/ 257 h 332"/>
                <a:gd name="T38" fmla="*/ 464 w 485"/>
                <a:gd name="T39" fmla="*/ 232 h 332"/>
                <a:gd name="T40" fmla="*/ 485 w 485"/>
                <a:gd name="T41" fmla="*/ 245 h 332"/>
                <a:gd name="T42" fmla="*/ 55 w 485"/>
                <a:gd name="T43" fmla="*/ 200 h 332"/>
                <a:gd name="T44" fmla="*/ 0 w 485"/>
                <a:gd name="T45" fmla="*/ 200 h 332"/>
                <a:gd name="T46" fmla="*/ 0 w 485"/>
                <a:gd name="T47" fmla="*/ 307 h 332"/>
                <a:gd name="T48" fmla="*/ 55 w 485"/>
                <a:gd name="T49" fmla="*/ 307 h 332"/>
                <a:gd name="T50" fmla="*/ 63 w 485"/>
                <a:gd name="T51" fmla="*/ 299 h 332"/>
                <a:gd name="T52" fmla="*/ 63 w 485"/>
                <a:gd name="T53" fmla="*/ 206 h 332"/>
                <a:gd name="T54" fmla="*/ 55 w 485"/>
                <a:gd name="T55" fmla="*/ 200 h 332"/>
                <a:gd name="T56" fmla="*/ 426 w 485"/>
                <a:gd name="T57" fmla="*/ 124 h 332"/>
                <a:gd name="T58" fmla="*/ 364 w 485"/>
                <a:gd name="T59" fmla="*/ 0 h 332"/>
                <a:gd name="T60" fmla="*/ 336 w 485"/>
                <a:gd name="T61" fmla="*/ 57 h 332"/>
                <a:gd name="T62" fmla="*/ 336 w 485"/>
                <a:gd name="T63" fmla="*/ 15 h 332"/>
                <a:gd name="T64" fmla="*/ 196 w 485"/>
                <a:gd name="T65" fmla="*/ 15 h 332"/>
                <a:gd name="T66" fmla="*/ 196 w 485"/>
                <a:gd name="T67" fmla="*/ 33 h 332"/>
                <a:gd name="T68" fmla="*/ 162 w 485"/>
                <a:gd name="T69" fmla="*/ 22 h 332"/>
                <a:gd name="T70" fmla="*/ 101 w 485"/>
                <a:gd name="T71" fmla="*/ 82 h 332"/>
                <a:gd name="T72" fmla="*/ 162 w 485"/>
                <a:gd name="T73" fmla="*/ 143 h 332"/>
                <a:gd name="T74" fmla="*/ 196 w 485"/>
                <a:gd name="T75" fmla="*/ 132 h 332"/>
                <a:gd name="T76" fmla="*/ 196 w 485"/>
                <a:gd name="T77" fmla="*/ 155 h 332"/>
                <a:gd name="T78" fmla="*/ 336 w 485"/>
                <a:gd name="T79" fmla="*/ 155 h 332"/>
                <a:gd name="T80" fmla="*/ 336 w 485"/>
                <a:gd name="T81" fmla="*/ 124 h 332"/>
                <a:gd name="T82" fmla="*/ 426 w 485"/>
                <a:gd name="T83" fmla="*/ 1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5" h="332">
                  <a:moveTo>
                    <a:pt x="485" y="245"/>
                  </a:moveTo>
                  <a:cubicBezTo>
                    <a:pt x="485" y="245"/>
                    <a:pt x="483" y="246"/>
                    <a:pt x="466" y="259"/>
                  </a:cubicBezTo>
                  <a:cubicBezTo>
                    <a:pt x="466" y="259"/>
                    <a:pt x="462" y="266"/>
                    <a:pt x="461" y="266"/>
                  </a:cubicBezTo>
                  <a:cubicBezTo>
                    <a:pt x="453" y="272"/>
                    <a:pt x="445" y="280"/>
                    <a:pt x="430" y="291"/>
                  </a:cubicBezTo>
                  <a:cubicBezTo>
                    <a:pt x="415" y="293"/>
                    <a:pt x="385" y="307"/>
                    <a:pt x="370" y="315"/>
                  </a:cubicBezTo>
                  <a:cubicBezTo>
                    <a:pt x="343" y="314"/>
                    <a:pt x="303" y="320"/>
                    <a:pt x="273" y="328"/>
                  </a:cubicBezTo>
                  <a:cubicBezTo>
                    <a:pt x="231" y="322"/>
                    <a:pt x="226" y="332"/>
                    <a:pt x="76" y="293"/>
                  </a:cubicBezTo>
                  <a:cubicBezTo>
                    <a:pt x="76" y="293"/>
                    <a:pt x="76" y="233"/>
                    <a:pt x="76" y="220"/>
                  </a:cubicBezTo>
                  <a:cubicBezTo>
                    <a:pt x="104" y="214"/>
                    <a:pt x="112" y="196"/>
                    <a:pt x="144" y="191"/>
                  </a:cubicBezTo>
                  <a:cubicBezTo>
                    <a:pt x="167" y="188"/>
                    <a:pt x="188" y="190"/>
                    <a:pt x="210" y="196"/>
                  </a:cubicBezTo>
                  <a:cubicBezTo>
                    <a:pt x="225" y="201"/>
                    <a:pt x="239" y="204"/>
                    <a:pt x="264" y="201"/>
                  </a:cubicBezTo>
                  <a:cubicBezTo>
                    <a:pt x="285" y="200"/>
                    <a:pt x="293" y="193"/>
                    <a:pt x="320" y="193"/>
                  </a:cubicBezTo>
                  <a:cubicBezTo>
                    <a:pt x="338" y="193"/>
                    <a:pt x="356" y="204"/>
                    <a:pt x="354" y="214"/>
                  </a:cubicBezTo>
                  <a:cubicBezTo>
                    <a:pt x="354" y="224"/>
                    <a:pt x="336" y="233"/>
                    <a:pt x="325" y="235"/>
                  </a:cubicBezTo>
                  <a:cubicBezTo>
                    <a:pt x="299" y="235"/>
                    <a:pt x="306" y="233"/>
                    <a:pt x="281" y="233"/>
                  </a:cubicBezTo>
                  <a:cubicBezTo>
                    <a:pt x="252" y="233"/>
                    <a:pt x="251" y="238"/>
                    <a:pt x="233" y="246"/>
                  </a:cubicBezTo>
                  <a:cubicBezTo>
                    <a:pt x="251" y="251"/>
                    <a:pt x="262" y="257"/>
                    <a:pt x="286" y="270"/>
                  </a:cubicBezTo>
                  <a:cubicBezTo>
                    <a:pt x="312" y="267"/>
                    <a:pt x="338" y="270"/>
                    <a:pt x="361" y="272"/>
                  </a:cubicBezTo>
                  <a:cubicBezTo>
                    <a:pt x="380" y="267"/>
                    <a:pt x="390" y="259"/>
                    <a:pt x="412" y="257"/>
                  </a:cubicBezTo>
                  <a:cubicBezTo>
                    <a:pt x="427" y="246"/>
                    <a:pt x="446" y="228"/>
                    <a:pt x="464" y="232"/>
                  </a:cubicBezTo>
                  <a:cubicBezTo>
                    <a:pt x="474" y="233"/>
                    <a:pt x="485" y="245"/>
                    <a:pt x="485" y="245"/>
                  </a:cubicBezTo>
                  <a:close/>
                  <a:moveTo>
                    <a:pt x="55" y="200"/>
                  </a:moveTo>
                  <a:cubicBezTo>
                    <a:pt x="0" y="200"/>
                    <a:pt x="0" y="200"/>
                    <a:pt x="0" y="200"/>
                  </a:cubicBezTo>
                  <a:cubicBezTo>
                    <a:pt x="0" y="307"/>
                    <a:pt x="0" y="307"/>
                    <a:pt x="0" y="307"/>
                  </a:cubicBezTo>
                  <a:cubicBezTo>
                    <a:pt x="55" y="307"/>
                    <a:pt x="55" y="307"/>
                    <a:pt x="55" y="307"/>
                  </a:cubicBezTo>
                  <a:cubicBezTo>
                    <a:pt x="60" y="307"/>
                    <a:pt x="63" y="304"/>
                    <a:pt x="63" y="299"/>
                  </a:cubicBezTo>
                  <a:cubicBezTo>
                    <a:pt x="63" y="206"/>
                    <a:pt x="63" y="206"/>
                    <a:pt x="63" y="206"/>
                  </a:cubicBezTo>
                  <a:cubicBezTo>
                    <a:pt x="63" y="203"/>
                    <a:pt x="60" y="200"/>
                    <a:pt x="55" y="200"/>
                  </a:cubicBezTo>
                  <a:close/>
                  <a:moveTo>
                    <a:pt x="426" y="124"/>
                  </a:moveTo>
                  <a:cubicBezTo>
                    <a:pt x="364" y="0"/>
                    <a:pt x="364" y="0"/>
                    <a:pt x="364" y="0"/>
                  </a:cubicBezTo>
                  <a:cubicBezTo>
                    <a:pt x="336" y="57"/>
                    <a:pt x="336" y="57"/>
                    <a:pt x="336" y="57"/>
                  </a:cubicBezTo>
                  <a:cubicBezTo>
                    <a:pt x="336" y="15"/>
                    <a:pt x="336" y="15"/>
                    <a:pt x="336" y="15"/>
                  </a:cubicBezTo>
                  <a:cubicBezTo>
                    <a:pt x="196" y="15"/>
                    <a:pt x="196" y="15"/>
                    <a:pt x="196" y="15"/>
                  </a:cubicBezTo>
                  <a:cubicBezTo>
                    <a:pt x="196" y="33"/>
                    <a:pt x="196" y="33"/>
                    <a:pt x="196" y="33"/>
                  </a:cubicBezTo>
                  <a:cubicBezTo>
                    <a:pt x="187" y="26"/>
                    <a:pt x="175" y="22"/>
                    <a:pt x="162" y="22"/>
                  </a:cubicBezTo>
                  <a:cubicBezTo>
                    <a:pt x="128" y="22"/>
                    <a:pt x="101" y="49"/>
                    <a:pt x="101" y="82"/>
                  </a:cubicBezTo>
                  <a:cubicBezTo>
                    <a:pt x="101" y="116"/>
                    <a:pt x="128" y="143"/>
                    <a:pt x="162" y="143"/>
                  </a:cubicBezTo>
                  <a:cubicBezTo>
                    <a:pt x="175" y="143"/>
                    <a:pt x="187" y="138"/>
                    <a:pt x="196" y="132"/>
                  </a:cubicBezTo>
                  <a:cubicBezTo>
                    <a:pt x="196" y="155"/>
                    <a:pt x="196" y="155"/>
                    <a:pt x="196" y="155"/>
                  </a:cubicBezTo>
                  <a:cubicBezTo>
                    <a:pt x="336" y="155"/>
                    <a:pt x="336" y="155"/>
                    <a:pt x="336" y="155"/>
                  </a:cubicBezTo>
                  <a:cubicBezTo>
                    <a:pt x="336" y="124"/>
                    <a:pt x="336" y="124"/>
                    <a:pt x="336" y="124"/>
                  </a:cubicBezTo>
                  <a:lnTo>
                    <a:pt x="426" y="124"/>
                  </a:lnTo>
                  <a:close/>
                </a:path>
              </a:pathLst>
            </a:custGeom>
            <a:solidFill>
              <a:schemeClr val="tx2"/>
            </a:solidFill>
            <a:ln>
              <a:solidFill>
                <a:srgbClr val="00AEEF"/>
              </a:solidFill>
            </a:ln>
          </p:spPr>
          <p:txBody>
            <a:bodyPr vert="horz" wrap="square" lIns="89619" tIns="44810" rIns="89619" bIns="44810" numCol="1" anchor="t" anchorCtr="0" compatLnSpc="1">
              <a:prstTxWarp prst="textNoShape">
                <a:avLst/>
              </a:prstTxWarp>
            </a:bodyPr>
            <a:lstStyle/>
            <a:p>
              <a:endParaRPr lang="en-US" sz="1764"/>
            </a:p>
          </p:txBody>
        </p:sp>
      </p:grpSp>
      <p:sp>
        <p:nvSpPr>
          <p:cNvPr id="3" name="Rectangle 2"/>
          <p:cNvSpPr/>
          <p:nvPr/>
        </p:nvSpPr>
        <p:spPr>
          <a:xfrm>
            <a:off x="802857" y="5937848"/>
            <a:ext cx="10583111" cy="755899"/>
          </a:xfrm>
          <a:prstGeom prst="rect">
            <a:avLst/>
          </a:prstGeom>
        </p:spPr>
        <p:txBody>
          <a:bodyPr wrap="square">
            <a:spAutoFit/>
          </a:bodyPr>
          <a:lstStyle/>
          <a:p>
            <a:pPr algn="ctr" defTabSz="895908" fontAlgn="base">
              <a:lnSpc>
                <a:spcPct val="90000"/>
              </a:lnSpc>
              <a:spcBef>
                <a:spcPct val="0"/>
              </a:spcBef>
              <a:spcAft>
                <a:spcPct val="0"/>
              </a:spcAft>
            </a:pPr>
            <a:r>
              <a:rPr lang="en-US" sz="4704" b="1" spc="-49" dirty="0">
                <a:gradFill>
                  <a:gsLst>
                    <a:gs pos="36283">
                      <a:srgbClr val="00188F"/>
                    </a:gs>
                    <a:gs pos="28000">
                      <a:srgbClr val="00188F"/>
                    </a:gs>
                  </a:gsLst>
                  <a:lin ang="5400000" scaled="0"/>
                </a:gradFill>
                <a:latin typeface="Segoe UI Light"/>
              </a:rPr>
              <a:t>Enterprise ready by design.</a:t>
            </a:r>
          </a:p>
        </p:txBody>
      </p:sp>
      <p:sp>
        <p:nvSpPr>
          <p:cNvPr id="27" name="Rectangle 26"/>
          <p:cNvSpPr/>
          <p:nvPr/>
        </p:nvSpPr>
        <p:spPr>
          <a:xfrm>
            <a:off x="2188214" y="359249"/>
            <a:ext cx="7812396" cy="755899"/>
          </a:xfrm>
          <a:prstGeom prst="rect">
            <a:avLst/>
          </a:prstGeom>
        </p:spPr>
        <p:txBody>
          <a:bodyPr wrap="square">
            <a:spAutoFit/>
          </a:bodyPr>
          <a:lstStyle/>
          <a:p>
            <a:pPr algn="ctr" defTabSz="895908" fontAlgn="base">
              <a:lnSpc>
                <a:spcPct val="90000"/>
              </a:lnSpc>
              <a:spcBef>
                <a:spcPct val="0"/>
              </a:spcBef>
              <a:spcAft>
                <a:spcPct val="0"/>
              </a:spcAft>
            </a:pPr>
            <a:r>
              <a:rPr lang="en-US" sz="4704" b="1" spc="-49" dirty="0" smtClean="0">
                <a:gradFill>
                  <a:gsLst>
                    <a:gs pos="36283">
                      <a:srgbClr val="00188F"/>
                    </a:gs>
                    <a:gs pos="28000">
                      <a:srgbClr val="00188F"/>
                    </a:gs>
                  </a:gsLst>
                  <a:lin ang="5400000" scaled="0"/>
                </a:gradFill>
                <a:latin typeface="Segoe UI Light"/>
              </a:rPr>
              <a:t>Windows Azure delivers</a:t>
            </a:r>
            <a:r>
              <a:rPr lang="en-US" sz="4704" b="1" spc="-49" dirty="0">
                <a:gradFill>
                  <a:gsLst>
                    <a:gs pos="36283">
                      <a:srgbClr val="00188F"/>
                    </a:gs>
                    <a:gs pos="28000">
                      <a:srgbClr val="00188F"/>
                    </a:gs>
                  </a:gsLst>
                  <a:lin ang="5400000" scaled="0"/>
                </a:gradFill>
                <a:latin typeface="Segoe UI Light"/>
              </a:rPr>
              <a:t>.</a:t>
            </a:r>
          </a:p>
        </p:txBody>
      </p:sp>
      <p:sp>
        <p:nvSpPr>
          <p:cNvPr id="28" name="Rectangle 27"/>
          <p:cNvSpPr/>
          <p:nvPr/>
        </p:nvSpPr>
        <p:spPr>
          <a:xfrm>
            <a:off x="2397348" y="4312577"/>
            <a:ext cx="2224168" cy="742053"/>
          </a:xfrm>
          <a:prstGeom prst="rect">
            <a:avLst/>
          </a:prstGeom>
        </p:spPr>
        <p:txBody>
          <a:bodyPr wrap="square">
            <a:spAutoFit/>
          </a:bodyPr>
          <a:lstStyle/>
          <a:p>
            <a:pPr algn="ctr" defTabSz="895908" fontAlgn="base">
              <a:lnSpc>
                <a:spcPct val="90000"/>
              </a:lnSpc>
              <a:spcBef>
                <a:spcPct val="0"/>
              </a:spcBef>
              <a:spcAft>
                <a:spcPct val="0"/>
              </a:spcAft>
            </a:pPr>
            <a:r>
              <a:rPr lang="en-US" sz="2352" b="1" spc="-49" dirty="0">
                <a:gradFill>
                  <a:gsLst>
                    <a:gs pos="36283">
                      <a:srgbClr val="00188F"/>
                    </a:gs>
                    <a:gs pos="28000">
                      <a:srgbClr val="00188F"/>
                    </a:gs>
                  </a:gsLst>
                  <a:lin ang="5400000" scaled="0"/>
                </a:gradFill>
                <a:latin typeface="Segoe UI Light"/>
              </a:rPr>
              <a:t>On-premises </a:t>
            </a:r>
          </a:p>
          <a:p>
            <a:pPr algn="ctr" defTabSz="895908" fontAlgn="base">
              <a:lnSpc>
                <a:spcPct val="90000"/>
              </a:lnSpc>
              <a:spcBef>
                <a:spcPct val="0"/>
              </a:spcBef>
              <a:spcAft>
                <a:spcPct val="0"/>
              </a:spcAft>
            </a:pPr>
            <a:r>
              <a:rPr lang="en-US" sz="2352" b="1" spc="-49" dirty="0">
                <a:gradFill>
                  <a:gsLst>
                    <a:gs pos="36283">
                      <a:srgbClr val="00188F"/>
                    </a:gs>
                    <a:gs pos="28000">
                      <a:srgbClr val="00188F"/>
                    </a:gs>
                  </a:gsLst>
                  <a:lin ang="5400000" scaled="0"/>
                </a:gradFill>
                <a:latin typeface="Segoe UI Light"/>
              </a:rPr>
              <a:t>AND cloud </a:t>
            </a:r>
          </a:p>
        </p:txBody>
      </p:sp>
      <p:sp>
        <p:nvSpPr>
          <p:cNvPr id="30" name="Rectangle 29"/>
          <p:cNvSpPr/>
          <p:nvPr/>
        </p:nvSpPr>
        <p:spPr>
          <a:xfrm>
            <a:off x="8144165" y="4590469"/>
            <a:ext cx="1835703" cy="416274"/>
          </a:xfrm>
          <a:prstGeom prst="rect">
            <a:avLst/>
          </a:prstGeom>
        </p:spPr>
        <p:txBody>
          <a:bodyPr wrap="square">
            <a:spAutoFit/>
          </a:bodyPr>
          <a:lstStyle/>
          <a:p>
            <a:pPr algn="ctr" defTabSz="895908" fontAlgn="base">
              <a:lnSpc>
                <a:spcPct val="90000"/>
              </a:lnSpc>
              <a:spcBef>
                <a:spcPct val="0"/>
              </a:spcBef>
              <a:spcAft>
                <a:spcPct val="0"/>
              </a:spcAft>
            </a:pPr>
            <a:r>
              <a:rPr lang="en-US" sz="2352" b="1" spc="-49" dirty="0">
                <a:gradFill>
                  <a:gsLst>
                    <a:gs pos="36283">
                      <a:srgbClr val="00188F"/>
                    </a:gs>
                    <a:gs pos="28000">
                      <a:srgbClr val="00188F"/>
                    </a:gs>
                  </a:gsLst>
                  <a:lin ang="5400000" scaled="0"/>
                </a:gradFill>
                <a:latin typeface="Segoe UI Light"/>
              </a:rPr>
              <a:t>Trustworthy</a:t>
            </a:r>
          </a:p>
        </p:txBody>
      </p:sp>
      <p:sp>
        <p:nvSpPr>
          <p:cNvPr id="31" name="Rectangle 30"/>
          <p:cNvSpPr/>
          <p:nvPr/>
        </p:nvSpPr>
        <p:spPr>
          <a:xfrm>
            <a:off x="5388210" y="4405685"/>
            <a:ext cx="1835703" cy="742053"/>
          </a:xfrm>
          <a:prstGeom prst="rect">
            <a:avLst/>
          </a:prstGeom>
        </p:spPr>
        <p:txBody>
          <a:bodyPr wrap="square">
            <a:spAutoFit/>
          </a:bodyPr>
          <a:lstStyle/>
          <a:p>
            <a:pPr algn="ctr" defTabSz="895908" fontAlgn="base">
              <a:lnSpc>
                <a:spcPct val="90000"/>
              </a:lnSpc>
              <a:spcBef>
                <a:spcPct val="0"/>
              </a:spcBef>
              <a:spcAft>
                <a:spcPct val="0"/>
              </a:spcAft>
            </a:pPr>
            <a:r>
              <a:rPr lang="en-US" sz="2352" b="1" spc="-49" dirty="0">
                <a:gradFill>
                  <a:gsLst>
                    <a:gs pos="36283">
                      <a:srgbClr val="00188F"/>
                    </a:gs>
                    <a:gs pos="28000">
                      <a:srgbClr val="00188F"/>
                    </a:gs>
                  </a:gsLst>
                  <a:lin ang="5400000" scaled="0"/>
                </a:gradFill>
                <a:latin typeface="Segoe UI Light"/>
              </a:rPr>
              <a:t>Open, Broad, Flexible</a:t>
            </a:r>
          </a:p>
        </p:txBody>
      </p:sp>
      <p:sp>
        <p:nvSpPr>
          <p:cNvPr id="10" name="TextBox 9"/>
          <p:cNvSpPr txBox="1"/>
          <p:nvPr/>
        </p:nvSpPr>
        <p:spPr>
          <a:xfrm>
            <a:off x="3226024" y="613169"/>
            <a:ext cx="0" cy="451406"/>
          </a:xfrm>
          <a:prstGeom prst="rect">
            <a:avLst/>
          </a:prstGeom>
          <a:noFill/>
        </p:spPr>
        <p:txBody>
          <a:bodyPr wrap="none" lIns="0" tIns="0" rIns="0" bIns="0" rtlCol="0">
            <a:spAutoFit/>
          </a:bodyPr>
          <a:lstStyle/>
          <a:p>
            <a:pPr marL="460375" indent="-460375">
              <a:lnSpc>
                <a:spcPct val="90000"/>
              </a:lnSpc>
              <a:spcBef>
                <a:spcPct val="20000"/>
              </a:spcBef>
              <a:buSzPct val="80000"/>
              <a:buBlip>
                <a:blip r:embed="rId3"/>
              </a:buBlip>
            </a:pPr>
            <a:endParaRPr lang="en-US" sz="32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41428278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par>
                                <p:cTn id="17" presetID="53" presetClass="entr" presetSubtype="16" fill="hold" nodeType="withEffect">
                                  <p:stCondLst>
                                    <p:cond delay="250"/>
                                  </p:stCondLst>
                                  <p:childTnLst>
                                    <p:set>
                                      <p:cBhvr>
                                        <p:cTn id="18" dur="1" fill="hold">
                                          <p:stCondLst>
                                            <p:cond delay="0"/>
                                          </p:stCondLst>
                                        </p:cTn>
                                        <p:tgtEl>
                                          <p:spTgt spid="4"/>
                                        </p:tgtEl>
                                        <p:attrNameLst>
                                          <p:attrName>style.visibility</p:attrName>
                                        </p:attrNameLst>
                                      </p:cBhvr>
                                      <p:to>
                                        <p:strVal val="visible"/>
                                      </p:to>
                                    </p:set>
                                    <p:anim calcmode="lin" valueType="num">
                                      <p:cBhvr>
                                        <p:cTn id="19" dur="250" fill="hold"/>
                                        <p:tgtEl>
                                          <p:spTgt spid="4"/>
                                        </p:tgtEl>
                                        <p:attrNameLst>
                                          <p:attrName>ppt_w</p:attrName>
                                        </p:attrNameLst>
                                      </p:cBhvr>
                                      <p:tavLst>
                                        <p:tav tm="0">
                                          <p:val>
                                            <p:fltVal val="0"/>
                                          </p:val>
                                        </p:tav>
                                        <p:tav tm="100000">
                                          <p:val>
                                            <p:strVal val="#ppt_w"/>
                                          </p:val>
                                        </p:tav>
                                      </p:tavLst>
                                    </p:anim>
                                    <p:anim calcmode="lin" valueType="num">
                                      <p:cBhvr>
                                        <p:cTn id="20" dur="250" fill="hold"/>
                                        <p:tgtEl>
                                          <p:spTgt spid="4"/>
                                        </p:tgtEl>
                                        <p:attrNameLst>
                                          <p:attrName>ppt_h</p:attrName>
                                        </p:attrNameLst>
                                      </p:cBhvr>
                                      <p:tavLst>
                                        <p:tav tm="0">
                                          <p:val>
                                            <p:fltVal val="0"/>
                                          </p:val>
                                        </p:tav>
                                        <p:tav tm="100000">
                                          <p:val>
                                            <p:strVal val="#ppt_h"/>
                                          </p:val>
                                        </p:tav>
                                      </p:tavLst>
                                    </p:anim>
                                    <p:animEffect transition="in" filter="fade">
                                      <p:cBhvr>
                                        <p:cTn id="21" dur="250"/>
                                        <p:tgtEl>
                                          <p:spTgt spid="4"/>
                                        </p:tgtEl>
                                      </p:cBhvr>
                                    </p:animEffect>
                                  </p:childTnLst>
                                </p:cTn>
                              </p:par>
                              <p:par>
                                <p:cTn id="22" presetID="6" presetClass="emph" presetSubtype="0" decel="100000" fill="hold" nodeType="withEffect">
                                  <p:stCondLst>
                                    <p:cond delay="450"/>
                                  </p:stCondLst>
                                  <p:childTnLst>
                                    <p:animScale>
                                      <p:cBhvr>
                                        <p:cTn id="23" dur="250" fill="hold"/>
                                        <p:tgtEl>
                                          <p:spTgt spid="4"/>
                                        </p:tgtEl>
                                      </p:cBhvr>
                                      <p:by x="110000" y="110000"/>
                                    </p:animScale>
                                  </p:childTnLst>
                                </p:cTn>
                              </p:par>
                              <p:par>
                                <p:cTn id="24" presetID="6" presetClass="emph" presetSubtype="0" decel="100000" fill="hold" nodeType="withEffect">
                                  <p:stCondLst>
                                    <p:cond delay="550"/>
                                  </p:stCondLst>
                                  <p:childTnLst>
                                    <p:animScale>
                                      <p:cBhvr>
                                        <p:cTn id="25" dur="250" fill="hold"/>
                                        <p:tgtEl>
                                          <p:spTgt spid="4"/>
                                        </p:tgtEl>
                                      </p:cBhvr>
                                      <p:by x="91000" y="91000"/>
                                    </p:animScale>
                                  </p:childTnLst>
                                </p:cTn>
                              </p:par>
                              <p:par>
                                <p:cTn id="26" presetID="53" presetClass="entr" presetSubtype="16" fill="hold" nodeType="withEffect">
                                  <p:stCondLst>
                                    <p:cond delay="250"/>
                                  </p:stCondLst>
                                  <p:childTnLst>
                                    <p:set>
                                      <p:cBhvr>
                                        <p:cTn id="27" dur="1" fill="hold">
                                          <p:stCondLst>
                                            <p:cond delay="0"/>
                                          </p:stCondLst>
                                        </p:cTn>
                                        <p:tgtEl>
                                          <p:spTgt spid="8"/>
                                        </p:tgtEl>
                                        <p:attrNameLst>
                                          <p:attrName>style.visibility</p:attrName>
                                        </p:attrNameLst>
                                      </p:cBhvr>
                                      <p:to>
                                        <p:strVal val="visible"/>
                                      </p:to>
                                    </p:set>
                                    <p:anim calcmode="lin" valueType="num">
                                      <p:cBhvr>
                                        <p:cTn id="28" dur="250" fill="hold"/>
                                        <p:tgtEl>
                                          <p:spTgt spid="8"/>
                                        </p:tgtEl>
                                        <p:attrNameLst>
                                          <p:attrName>ppt_w</p:attrName>
                                        </p:attrNameLst>
                                      </p:cBhvr>
                                      <p:tavLst>
                                        <p:tav tm="0">
                                          <p:val>
                                            <p:fltVal val="0"/>
                                          </p:val>
                                        </p:tav>
                                        <p:tav tm="100000">
                                          <p:val>
                                            <p:strVal val="#ppt_w"/>
                                          </p:val>
                                        </p:tav>
                                      </p:tavLst>
                                    </p:anim>
                                    <p:anim calcmode="lin" valueType="num">
                                      <p:cBhvr>
                                        <p:cTn id="29" dur="250" fill="hold"/>
                                        <p:tgtEl>
                                          <p:spTgt spid="8"/>
                                        </p:tgtEl>
                                        <p:attrNameLst>
                                          <p:attrName>ppt_h</p:attrName>
                                        </p:attrNameLst>
                                      </p:cBhvr>
                                      <p:tavLst>
                                        <p:tav tm="0">
                                          <p:val>
                                            <p:fltVal val="0"/>
                                          </p:val>
                                        </p:tav>
                                        <p:tav tm="100000">
                                          <p:val>
                                            <p:strVal val="#ppt_h"/>
                                          </p:val>
                                        </p:tav>
                                      </p:tavLst>
                                    </p:anim>
                                    <p:animEffect transition="in" filter="fade">
                                      <p:cBhvr>
                                        <p:cTn id="30" dur="250"/>
                                        <p:tgtEl>
                                          <p:spTgt spid="8"/>
                                        </p:tgtEl>
                                      </p:cBhvr>
                                    </p:animEffect>
                                  </p:childTnLst>
                                </p:cTn>
                              </p:par>
                              <p:par>
                                <p:cTn id="31" presetID="6" presetClass="emph" presetSubtype="0" decel="100000" fill="hold" nodeType="withEffect">
                                  <p:stCondLst>
                                    <p:cond delay="450"/>
                                  </p:stCondLst>
                                  <p:childTnLst>
                                    <p:animScale>
                                      <p:cBhvr>
                                        <p:cTn id="32" dur="250" fill="hold"/>
                                        <p:tgtEl>
                                          <p:spTgt spid="8"/>
                                        </p:tgtEl>
                                      </p:cBhvr>
                                      <p:by x="110000" y="110000"/>
                                    </p:animScale>
                                  </p:childTnLst>
                                </p:cTn>
                              </p:par>
                              <p:par>
                                <p:cTn id="33" presetID="6" presetClass="emph" presetSubtype="0" decel="100000" fill="hold" nodeType="withEffect">
                                  <p:stCondLst>
                                    <p:cond delay="550"/>
                                  </p:stCondLst>
                                  <p:childTnLst>
                                    <p:animScale>
                                      <p:cBhvr>
                                        <p:cTn id="34" dur="250" fill="hold"/>
                                        <p:tgtEl>
                                          <p:spTgt spid="8"/>
                                        </p:tgtEl>
                                      </p:cBhvr>
                                      <p:by x="91000" y="91000"/>
                                    </p:animScale>
                                  </p:childTnLst>
                                </p:cTn>
                              </p:par>
                              <p:par>
                                <p:cTn id="35" presetID="53" presetClass="entr" presetSubtype="16" fill="hold" nodeType="withEffect">
                                  <p:stCondLst>
                                    <p:cond delay="250"/>
                                  </p:stCondLst>
                                  <p:childTnLst>
                                    <p:set>
                                      <p:cBhvr>
                                        <p:cTn id="36" dur="1" fill="hold">
                                          <p:stCondLst>
                                            <p:cond delay="0"/>
                                          </p:stCondLst>
                                        </p:cTn>
                                        <p:tgtEl>
                                          <p:spTgt spid="6"/>
                                        </p:tgtEl>
                                        <p:attrNameLst>
                                          <p:attrName>style.visibility</p:attrName>
                                        </p:attrNameLst>
                                      </p:cBhvr>
                                      <p:to>
                                        <p:strVal val="visible"/>
                                      </p:to>
                                    </p:set>
                                    <p:anim calcmode="lin" valueType="num">
                                      <p:cBhvr>
                                        <p:cTn id="37" dur="250" fill="hold"/>
                                        <p:tgtEl>
                                          <p:spTgt spid="6"/>
                                        </p:tgtEl>
                                        <p:attrNameLst>
                                          <p:attrName>ppt_w</p:attrName>
                                        </p:attrNameLst>
                                      </p:cBhvr>
                                      <p:tavLst>
                                        <p:tav tm="0">
                                          <p:val>
                                            <p:fltVal val="0"/>
                                          </p:val>
                                        </p:tav>
                                        <p:tav tm="100000">
                                          <p:val>
                                            <p:strVal val="#ppt_w"/>
                                          </p:val>
                                        </p:tav>
                                      </p:tavLst>
                                    </p:anim>
                                    <p:anim calcmode="lin" valueType="num">
                                      <p:cBhvr>
                                        <p:cTn id="38" dur="250" fill="hold"/>
                                        <p:tgtEl>
                                          <p:spTgt spid="6"/>
                                        </p:tgtEl>
                                        <p:attrNameLst>
                                          <p:attrName>ppt_h</p:attrName>
                                        </p:attrNameLst>
                                      </p:cBhvr>
                                      <p:tavLst>
                                        <p:tav tm="0">
                                          <p:val>
                                            <p:fltVal val="0"/>
                                          </p:val>
                                        </p:tav>
                                        <p:tav tm="100000">
                                          <p:val>
                                            <p:strVal val="#ppt_h"/>
                                          </p:val>
                                        </p:tav>
                                      </p:tavLst>
                                    </p:anim>
                                    <p:animEffect transition="in" filter="fade">
                                      <p:cBhvr>
                                        <p:cTn id="39" dur="250"/>
                                        <p:tgtEl>
                                          <p:spTgt spid="6"/>
                                        </p:tgtEl>
                                      </p:cBhvr>
                                    </p:animEffect>
                                  </p:childTnLst>
                                </p:cTn>
                              </p:par>
                              <p:par>
                                <p:cTn id="40" presetID="6" presetClass="emph" presetSubtype="0" decel="100000" fill="hold" nodeType="withEffect">
                                  <p:stCondLst>
                                    <p:cond delay="450"/>
                                  </p:stCondLst>
                                  <p:childTnLst>
                                    <p:animScale>
                                      <p:cBhvr>
                                        <p:cTn id="41" dur="250" fill="hold"/>
                                        <p:tgtEl>
                                          <p:spTgt spid="6"/>
                                        </p:tgtEl>
                                      </p:cBhvr>
                                      <p:by x="110000" y="110000"/>
                                    </p:animScale>
                                  </p:childTnLst>
                                </p:cTn>
                              </p:par>
                              <p:par>
                                <p:cTn id="42" presetID="6" presetClass="emph" presetSubtype="0" decel="100000" fill="hold" nodeType="withEffect">
                                  <p:stCondLst>
                                    <p:cond delay="550"/>
                                  </p:stCondLst>
                                  <p:childTnLst>
                                    <p:animScale>
                                      <p:cBhvr>
                                        <p:cTn id="43" dur="250" fill="hold"/>
                                        <p:tgtEl>
                                          <p:spTgt spid="6"/>
                                        </p:tgtEl>
                                      </p:cBhvr>
                                      <p:by x="91000" y="91000"/>
                                    </p:animScale>
                                  </p:childTnLst>
                                </p:cTn>
                              </p:par>
                              <p:par>
                                <p:cTn id="44" presetID="2" presetClass="entr" presetSubtype="1" decel="100000" fill="hold" grpId="0" nodeType="withEffect">
                                  <p:stCondLst>
                                    <p:cond delay="75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75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500" fill="hold"/>
                                        <p:tgtEl>
                                          <p:spTgt spid="21"/>
                                        </p:tgtEl>
                                        <p:attrNameLst>
                                          <p:attrName>ppt_x</p:attrName>
                                        </p:attrNameLst>
                                      </p:cBhvr>
                                      <p:tavLst>
                                        <p:tav tm="0">
                                          <p:val>
                                            <p:strVal val="#ppt_x"/>
                                          </p:val>
                                        </p:tav>
                                        <p:tav tm="100000">
                                          <p:val>
                                            <p:strVal val="#ppt_x"/>
                                          </p:val>
                                        </p:tav>
                                      </p:tavLst>
                                    </p:anim>
                                    <p:anim calcmode="lin" valueType="num">
                                      <p:cBhvr additive="base">
                                        <p:cTn id="51" dur="500" fill="hold"/>
                                        <p:tgtEl>
                                          <p:spTgt spid="21"/>
                                        </p:tgtEl>
                                        <p:attrNameLst>
                                          <p:attrName>ppt_y</p:attrName>
                                        </p:attrNameLst>
                                      </p:cBhvr>
                                      <p:tavLst>
                                        <p:tav tm="0">
                                          <p:val>
                                            <p:strVal val="0-#ppt_h/2"/>
                                          </p:val>
                                        </p:tav>
                                        <p:tav tm="100000">
                                          <p:val>
                                            <p:strVal val="#ppt_y"/>
                                          </p:val>
                                        </p:tav>
                                      </p:tavLst>
                                    </p:anim>
                                  </p:childTnLst>
                                </p:cTn>
                              </p:par>
                              <p:par>
                                <p:cTn id="52" presetID="2" presetClass="entr" presetSubtype="1" decel="100000" fill="hold" grpId="0" nodeType="withEffect">
                                  <p:stCondLst>
                                    <p:cond delay="750"/>
                                  </p:stCondLst>
                                  <p:childTnLst>
                                    <p:set>
                                      <p:cBhvr>
                                        <p:cTn id="53" dur="1" fill="hold">
                                          <p:stCondLst>
                                            <p:cond delay="0"/>
                                          </p:stCondLst>
                                        </p:cTn>
                                        <p:tgtEl>
                                          <p:spTgt spid="17"/>
                                        </p:tgtEl>
                                        <p:attrNameLst>
                                          <p:attrName>style.visibility</p:attrName>
                                        </p:attrNameLst>
                                      </p:cBhvr>
                                      <p:to>
                                        <p:strVal val="visible"/>
                                      </p:to>
                                    </p:set>
                                    <p:anim calcmode="lin" valueType="num">
                                      <p:cBhvr additive="base">
                                        <p:cTn id="54" dur="500" fill="hold"/>
                                        <p:tgtEl>
                                          <p:spTgt spid="17"/>
                                        </p:tgtEl>
                                        <p:attrNameLst>
                                          <p:attrName>ppt_x</p:attrName>
                                        </p:attrNameLst>
                                      </p:cBhvr>
                                      <p:tavLst>
                                        <p:tav tm="0">
                                          <p:val>
                                            <p:strVal val="#ppt_x"/>
                                          </p:val>
                                        </p:tav>
                                        <p:tav tm="100000">
                                          <p:val>
                                            <p:strVal val="#ppt_x"/>
                                          </p:val>
                                        </p:tav>
                                      </p:tavLst>
                                    </p:anim>
                                    <p:anim calcmode="lin" valueType="num">
                                      <p:cBhvr additive="base">
                                        <p:cTn id="55" dur="500" fill="hold"/>
                                        <p:tgtEl>
                                          <p:spTgt spid="17"/>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200"/>
                                  </p:stCondLst>
                                  <p:childTnLst>
                                    <p:set>
                                      <p:cBhvr>
                                        <p:cTn id="57" dur="1" fill="hold">
                                          <p:stCondLst>
                                            <p:cond delay="0"/>
                                          </p:stCondLst>
                                        </p:cTn>
                                        <p:tgtEl>
                                          <p:spTgt spid="61"/>
                                        </p:tgtEl>
                                        <p:attrNameLst>
                                          <p:attrName>style.visibility</p:attrName>
                                        </p:attrNameLst>
                                      </p:cBhvr>
                                      <p:to>
                                        <p:strVal val="visible"/>
                                      </p:to>
                                    </p:set>
                                    <p:animEffect transition="in" filter="fade">
                                      <p:cBhvr>
                                        <p:cTn id="58" dur="500"/>
                                        <p:tgtEl>
                                          <p:spTgt spid="61"/>
                                        </p:tgtEl>
                                      </p:cBhvr>
                                    </p:animEffect>
                                  </p:childTnLst>
                                </p:cTn>
                              </p:par>
                              <p:par>
                                <p:cTn id="59" presetID="35" presetClass="path" presetSubtype="0" decel="100000" fill="hold" grpId="1" nodeType="withEffect">
                                  <p:stCondLst>
                                    <p:cond delay="0"/>
                                  </p:stCondLst>
                                  <p:childTnLst>
                                    <p:animMotion origin="layout" path="M 0.00013 -0.0463 L 9.39495E-7 7.399E-7 " pathEditMode="relative" rAng="0" ptsTypes="AA">
                                      <p:cBhvr>
                                        <p:cTn id="60" dur="700" fill="hold"/>
                                        <p:tgtEl>
                                          <p:spTgt spid="61"/>
                                        </p:tgtEl>
                                        <p:attrNameLst>
                                          <p:attrName>ppt_x</p:attrName>
                                          <p:attrName>ppt_y</p:attrName>
                                        </p:attrNameLst>
                                      </p:cBhvr>
                                      <p:rCtr x="-13" y="2315"/>
                                    </p:animMotion>
                                  </p:childTnLst>
                                </p:cTn>
                              </p:par>
                              <p:par>
                                <p:cTn id="61" presetID="10" presetClass="entr" presetSubtype="0" fill="hold" grpId="0" nodeType="withEffect">
                                  <p:stCondLst>
                                    <p:cond delay="200"/>
                                  </p:stCondLst>
                                  <p:childTnLst>
                                    <p:set>
                                      <p:cBhvr>
                                        <p:cTn id="62" dur="1" fill="hold">
                                          <p:stCondLst>
                                            <p:cond delay="0"/>
                                          </p:stCondLst>
                                        </p:cTn>
                                        <p:tgtEl>
                                          <p:spTgt spid="62"/>
                                        </p:tgtEl>
                                        <p:attrNameLst>
                                          <p:attrName>style.visibility</p:attrName>
                                        </p:attrNameLst>
                                      </p:cBhvr>
                                      <p:to>
                                        <p:strVal val="visible"/>
                                      </p:to>
                                    </p:set>
                                    <p:animEffect transition="in" filter="fade">
                                      <p:cBhvr>
                                        <p:cTn id="63" dur="500"/>
                                        <p:tgtEl>
                                          <p:spTgt spid="62"/>
                                        </p:tgtEl>
                                      </p:cBhvr>
                                    </p:animEffect>
                                  </p:childTnLst>
                                </p:cTn>
                              </p:par>
                              <p:par>
                                <p:cTn id="64" presetID="35" presetClass="path" presetSubtype="0" decel="100000" fill="hold" grpId="1" nodeType="withEffect">
                                  <p:stCondLst>
                                    <p:cond delay="0"/>
                                  </p:stCondLst>
                                  <p:childTnLst>
                                    <p:animMotion origin="layout" path="M 0.00013 -0.0463 L -4.95532E-6 -4.59828E-6 " pathEditMode="relative" rAng="0" ptsTypes="AA">
                                      <p:cBhvr>
                                        <p:cTn id="65" dur="700" fill="hold"/>
                                        <p:tgtEl>
                                          <p:spTgt spid="62"/>
                                        </p:tgtEl>
                                        <p:attrNameLst>
                                          <p:attrName>ppt_x</p:attrName>
                                          <p:attrName>ppt_y</p:attrName>
                                        </p:attrNameLst>
                                      </p:cBhvr>
                                      <p:rCtr x="-13" y="2315"/>
                                    </p:animMotion>
                                  </p:childTnLst>
                                </p:cTn>
                              </p:par>
                              <p:par>
                                <p:cTn id="66" presetID="10" presetClass="entr" presetSubtype="0" fill="hold" grpId="0" nodeType="withEffect">
                                  <p:stCondLst>
                                    <p:cond delay="20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500"/>
                                        <p:tgtEl>
                                          <p:spTgt spid="63"/>
                                        </p:tgtEl>
                                      </p:cBhvr>
                                    </p:animEffect>
                                  </p:childTnLst>
                                </p:cTn>
                              </p:par>
                              <p:par>
                                <p:cTn id="69" presetID="35" presetClass="path" presetSubtype="0" decel="100000" fill="hold" grpId="1" nodeType="withEffect">
                                  <p:stCondLst>
                                    <p:cond delay="0"/>
                                  </p:stCondLst>
                                  <p:childTnLst>
                                    <p:animMotion origin="layout" path="M 0.00012 -0.04631 L 3.9086E-6 4.66636E-6 " pathEditMode="relative" rAng="0" ptsTypes="AA">
                                      <p:cBhvr>
                                        <p:cTn id="70" dur="700" fill="hold"/>
                                        <p:tgtEl>
                                          <p:spTgt spid="63"/>
                                        </p:tgtEl>
                                        <p:attrNameLst>
                                          <p:attrName>ppt_x</p:attrName>
                                          <p:attrName>ppt_y</p:attrName>
                                        </p:attrNameLst>
                                      </p:cBhvr>
                                      <p:rCtr x="-13" y="2315"/>
                                    </p:animMotion>
                                  </p:childTnLst>
                                </p:cTn>
                              </p:par>
                            </p:childTnLst>
                          </p:cTn>
                        </p:par>
                        <p:par>
                          <p:cTn id="71" fill="hold">
                            <p:stCondLst>
                              <p:cond delay="1250"/>
                            </p:stCondLst>
                            <p:childTnLst>
                              <p:par>
                                <p:cTn id="72" presetID="10" presetClass="entr" presetSubtype="0" fill="hold" grpId="0" nodeType="after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21" grpId="0" animBg="1"/>
      <p:bldP spid="61" grpId="0"/>
      <p:bldP spid="61" grpId="1"/>
      <p:bldP spid="62" grpId="0"/>
      <p:bldP spid="62" grpId="1"/>
      <p:bldP spid="63" grpId="0"/>
      <p:bldP spid="63" grpId="1"/>
      <p:bldP spid="3" grpId="0"/>
      <p:bldP spid="28" grpId="0"/>
      <p:bldP spid="30"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12" b="1" dirty="0"/>
              <a:t>Getting Started with Virtual Machines</a:t>
            </a:r>
          </a:p>
        </p:txBody>
      </p:sp>
      <p:sp>
        <p:nvSpPr>
          <p:cNvPr id="3" name="Text Placeholder 2"/>
          <p:cNvSpPr>
            <a:spLocks noGrp="1"/>
          </p:cNvSpPr>
          <p:nvPr>
            <p:ph type="body" sz="quarter" idx="10"/>
          </p:nvPr>
        </p:nvSpPr>
        <p:spPr/>
        <p:txBody>
          <a:bodyPr/>
          <a:lstStyle/>
          <a:p>
            <a:endParaRPr lang="en-US"/>
          </a:p>
        </p:txBody>
      </p:sp>
      <p:sp>
        <p:nvSpPr>
          <p:cNvPr id="48" name="Rectangle 47"/>
          <p:cNvSpPr/>
          <p:nvPr/>
        </p:nvSpPr>
        <p:spPr bwMode="auto">
          <a:xfrm>
            <a:off x="309321" y="1227647"/>
            <a:ext cx="3581955" cy="1240154"/>
          </a:xfrm>
          <a:prstGeom prst="rect">
            <a:avLst/>
          </a:prstGeom>
          <a:solidFill>
            <a:schemeClr val="tx2"/>
          </a:solidFill>
          <a:ln w="9525" cap="flat" cmpd="sng" algn="ctr">
            <a:noFill/>
            <a:prstDash val="solid"/>
            <a:headEnd type="none" w="med" len="med"/>
            <a:tailEnd type="none" w="med" len="med"/>
          </a:ln>
          <a:effectLst/>
        </p:spPr>
        <p:txBody>
          <a:bodyPr vert="horz" wrap="square" lIns="182683" tIns="45670" rIns="91341" bIns="45670" numCol="1" rtlCol="0" anchor="ctr" anchorCtr="0" compatLnSpc="1">
            <a:prstTxWarp prst="textNoShape">
              <a:avLst/>
            </a:prstTxWarp>
          </a:bodyPr>
          <a:lstStyle/>
          <a:p>
            <a:pPr defTabSz="1217749">
              <a:lnSpc>
                <a:spcPct val="90000"/>
              </a:lnSpc>
              <a:buSzPct val="90000"/>
              <a:defRPr/>
            </a:pPr>
            <a:r>
              <a:rPr lang="en-US" sz="294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Multiple options to</a:t>
            </a:r>
            <a:br>
              <a:rPr lang="en-US" sz="294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94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 started…</a:t>
            </a:r>
          </a:p>
        </p:txBody>
      </p:sp>
      <p:pic>
        <p:nvPicPr>
          <p:cNvPr id="59" name="Picture 3"/>
          <p:cNvPicPr>
            <a:picLocks noChangeAspect="1" noChangeArrowheads="1"/>
          </p:cNvPicPr>
          <p:nvPr/>
        </p:nvPicPr>
        <p:blipFill rotWithShape="1">
          <a:blip r:embed="rId3"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bwMode="auto">
          <a:xfrm>
            <a:off x="1698155" y="2577643"/>
            <a:ext cx="816877" cy="6873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0" name="Freeform 10"/>
          <p:cNvSpPr>
            <a:spLocks noEditPoints="1"/>
          </p:cNvSpPr>
          <p:nvPr/>
        </p:nvSpPr>
        <p:spPr bwMode="black">
          <a:xfrm>
            <a:off x="1856573" y="2726253"/>
            <a:ext cx="500055" cy="299375"/>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tx2"/>
          </a:solidFill>
          <a:ln>
            <a:noFill/>
          </a:ln>
          <a:extLst/>
        </p:spPr>
        <p:txBody>
          <a:bodyPr vert="horz" wrap="square" lIns="91341" tIns="45670" rIns="91341" bIns="45670" numCol="1" anchor="t" anchorCtr="0" compatLnSpc="1">
            <a:prstTxWarp prst="textNoShape">
              <a:avLst/>
            </a:prstTxWarp>
          </a:bodyPr>
          <a:lstStyle/>
          <a:p>
            <a:pPr defTabSz="1217749"/>
            <a:endParaRPr lang="en-US" sz="1764" dirty="0">
              <a:solidFill>
                <a:srgbClr val="292929"/>
              </a:solidFill>
            </a:endParaRPr>
          </a:p>
        </p:txBody>
      </p:sp>
      <p:sp>
        <p:nvSpPr>
          <p:cNvPr id="58" name="TextBox 57"/>
          <p:cNvSpPr txBox="1"/>
          <p:nvPr/>
        </p:nvSpPr>
        <p:spPr>
          <a:xfrm>
            <a:off x="431067" y="3278334"/>
            <a:ext cx="3351054" cy="390733"/>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7749"/>
            <a:r>
              <a:rPr lang="en-US" sz="2000" dirty="0">
                <a:gradFill>
                  <a:gsLst>
                    <a:gs pos="0">
                      <a:schemeClr val="tx1">
                        <a:lumMod val="50000"/>
                      </a:schemeClr>
                    </a:gs>
                    <a:gs pos="100000">
                      <a:schemeClr val="tx1">
                        <a:lumMod val="50000"/>
                      </a:schemeClr>
                    </a:gs>
                  </a:gsLst>
                  <a:lin ang="5400000" scaled="1"/>
                </a:gradFill>
                <a:latin typeface="Segoe UI"/>
              </a:rPr>
              <a:t>Management Portal</a:t>
            </a:r>
          </a:p>
        </p:txBody>
      </p:sp>
      <p:sp>
        <p:nvSpPr>
          <p:cNvPr id="55" name="Rectangle 54"/>
          <p:cNvSpPr/>
          <p:nvPr/>
        </p:nvSpPr>
        <p:spPr bwMode="auto">
          <a:xfrm>
            <a:off x="1808881" y="4080730"/>
            <a:ext cx="595429" cy="59549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7286" fontAlgn="base">
              <a:spcBef>
                <a:spcPct val="0"/>
              </a:spcBef>
              <a:spcAft>
                <a:spcPct val="0"/>
              </a:spcAft>
            </a:pPr>
            <a:r>
              <a:rPr lang="en-US" sz="3724" dirty="0">
                <a:solidFill>
                  <a:srgbClr val="8CC600">
                    <a:lumMod val="20000"/>
                    <a:lumOff val="80000"/>
                  </a:srgbClr>
                </a:solidFill>
              </a:rPr>
              <a:t>&gt;_</a:t>
            </a:r>
          </a:p>
        </p:txBody>
      </p:sp>
      <p:sp>
        <p:nvSpPr>
          <p:cNvPr id="56" name="TextBox 55"/>
          <p:cNvSpPr txBox="1"/>
          <p:nvPr/>
        </p:nvSpPr>
        <p:spPr>
          <a:xfrm>
            <a:off x="453575" y="4785934"/>
            <a:ext cx="3351054" cy="390733"/>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7749"/>
            <a:r>
              <a:rPr lang="en-US" sz="2000" dirty="0">
                <a:gradFill>
                  <a:gsLst>
                    <a:gs pos="0">
                      <a:schemeClr val="tx1">
                        <a:lumMod val="50000"/>
                      </a:schemeClr>
                    </a:gs>
                    <a:gs pos="100000">
                      <a:schemeClr val="tx1">
                        <a:lumMod val="50000"/>
                      </a:schemeClr>
                    </a:gs>
                  </a:gsLst>
                  <a:lin ang="5400000" scaled="1"/>
                </a:gradFill>
                <a:latin typeface="Segoe UI"/>
              </a:rPr>
              <a:t>Scripting </a:t>
            </a:r>
          </a:p>
          <a:p>
            <a:pPr algn="ctr" defTabSz="1217749"/>
            <a:r>
              <a:rPr lang="en-US" sz="1568" dirty="0">
                <a:gradFill>
                  <a:gsLst>
                    <a:gs pos="0">
                      <a:schemeClr val="tx1">
                        <a:lumMod val="50000"/>
                      </a:schemeClr>
                    </a:gs>
                    <a:gs pos="100000">
                      <a:schemeClr val="tx1">
                        <a:lumMod val="50000"/>
                      </a:schemeClr>
                    </a:gs>
                  </a:gsLst>
                  <a:lin ang="5400000" scaled="1"/>
                </a:gradFill>
                <a:latin typeface="Segoe UI"/>
              </a:rPr>
              <a:t>(Windows, Linux and Mac) </a:t>
            </a:r>
          </a:p>
        </p:txBody>
      </p:sp>
      <p:sp>
        <p:nvSpPr>
          <p:cNvPr id="53" name="Freeform 87"/>
          <p:cNvSpPr>
            <a:spLocks noEditPoints="1"/>
          </p:cNvSpPr>
          <p:nvPr/>
        </p:nvSpPr>
        <p:spPr bwMode="black">
          <a:xfrm>
            <a:off x="1813951" y="5588331"/>
            <a:ext cx="640269" cy="52094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tx2"/>
          </a:solidFill>
          <a:ln>
            <a:noFill/>
          </a:ln>
          <a:extLst/>
        </p:spPr>
        <p:txBody>
          <a:bodyPr vert="horz" wrap="square" lIns="91341" tIns="45670" rIns="91341" bIns="45670" numCol="1" anchor="t" anchorCtr="0" compatLnSpc="1">
            <a:prstTxWarp prst="textNoShape">
              <a:avLst/>
            </a:prstTxWarp>
          </a:bodyPr>
          <a:lstStyle/>
          <a:p>
            <a:pPr defTabSz="1217749"/>
            <a:endParaRPr lang="en-US" sz="1764" dirty="0">
              <a:solidFill>
                <a:srgbClr val="292929"/>
              </a:solidFill>
            </a:endParaRPr>
          </a:p>
        </p:txBody>
      </p:sp>
      <p:sp>
        <p:nvSpPr>
          <p:cNvPr id="54" name="TextBox 53"/>
          <p:cNvSpPr txBox="1"/>
          <p:nvPr/>
        </p:nvSpPr>
        <p:spPr>
          <a:xfrm>
            <a:off x="458558" y="6162360"/>
            <a:ext cx="3351054" cy="390733"/>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7749"/>
            <a:r>
              <a:rPr lang="en-US" sz="2000" dirty="0">
                <a:gradFill>
                  <a:gsLst>
                    <a:gs pos="0">
                      <a:schemeClr val="tx1">
                        <a:lumMod val="50000"/>
                      </a:schemeClr>
                    </a:gs>
                    <a:gs pos="100000">
                      <a:schemeClr val="tx1">
                        <a:lumMod val="50000"/>
                      </a:schemeClr>
                    </a:gs>
                  </a:gsLst>
                  <a:lin ang="5400000" scaled="1"/>
                </a:gradFill>
                <a:latin typeface="Segoe UI"/>
              </a:rPr>
              <a:t>REST API</a:t>
            </a:r>
          </a:p>
        </p:txBody>
      </p:sp>
      <p:grpSp>
        <p:nvGrpSpPr>
          <p:cNvPr id="13" name="Group 12"/>
          <p:cNvGrpSpPr/>
          <p:nvPr/>
        </p:nvGrpSpPr>
        <p:grpSpPr>
          <a:xfrm>
            <a:off x="4414563" y="1270822"/>
            <a:ext cx="4681828" cy="342900"/>
            <a:chOff x="5756275" y="1837223"/>
            <a:chExt cx="4681828" cy="342900"/>
          </a:xfrm>
        </p:grpSpPr>
        <p:sp>
          <p:nvSpPr>
            <p:cNvPr id="6" name="TextBox 5"/>
            <p:cNvSpPr txBox="1"/>
            <p:nvPr/>
          </p:nvSpPr>
          <p:spPr>
            <a:xfrm>
              <a:off x="6146800" y="1847724"/>
              <a:ext cx="4291303"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Windows Server 2012 </a:t>
              </a:r>
              <a:r>
                <a:rPr lang="en-US" sz="2400" spc="-70" dirty="0" err="1" smtClean="0">
                  <a:gradFill>
                    <a:gsLst>
                      <a:gs pos="2917">
                        <a:schemeClr val="tx1"/>
                      </a:gs>
                      <a:gs pos="30000">
                        <a:schemeClr val="tx1"/>
                      </a:gs>
                    </a:gsLst>
                    <a:lin ang="5400000" scaled="0"/>
                  </a:gradFill>
                </a:rPr>
                <a:t>DataCenter</a:t>
              </a:r>
              <a:endParaRPr lang="en-US" sz="2400" spc="-70" dirty="0" smtClean="0">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6275" y="1837223"/>
              <a:ext cx="390525" cy="342900"/>
            </a:xfrm>
            <a:prstGeom prst="rect">
              <a:avLst/>
            </a:prstGeom>
          </p:spPr>
        </p:pic>
      </p:grpSp>
      <p:grpSp>
        <p:nvGrpSpPr>
          <p:cNvPr id="12" name="Group 11"/>
          <p:cNvGrpSpPr/>
          <p:nvPr/>
        </p:nvGrpSpPr>
        <p:grpSpPr>
          <a:xfrm>
            <a:off x="6671958" y="1904560"/>
            <a:ext cx="4630532" cy="342900"/>
            <a:chOff x="5257887" y="3658566"/>
            <a:chExt cx="4630532" cy="342900"/>
          </a:xfrm>
        </p:grpSpPr>
        <p:sp>
          <p:nvSpPr>
            <p:cNvPr id="19" name="TextBox 18"/>
            <p:cNvSpPr txBox="1"/>
            <p:nvPr/>
          </p:nvSpPr>
          <p:spPr>
            <a:xfrm>
              <a:off x="5648412" y="3669067"/>
              <a:ext cx="4240007"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Windows Server 2012 R2 Preview</a:t>
              </a: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87" y="3658566"/>
              <a:ext cx="390525" cy="342900"/>
            </a:xfrm>
            <a:prstGeom prst="rect">
              <a:avLst/>
            </a:prstGeom>
          </p:spPr>
        </p:pic>
      </p:grpSp>
      <p:grpSp>
        <p:nvGrpSpPr>
          <p:cNvPr id="11" name="Group 10"/>
          <p:cNvGrpSpPr/>
          <p:nvPr/>
        </p:nvGrpSpPr>
        <p:grpSpPr>
          <a:xfrm>
            <a:off x="5172767" y="2551265"/>
            <a:ext cx="4127061" cy="333375"/>
            <a:chOff x="5664944" y="5009491"/>
            <a:chExt cx="4127061" cy="333375"/>
          </a:xfrm>
        </p:grpSpPr>
        <p:sp>
          <p:nvSpPr>
            <p:cNvPr id="21" name="TextBox 20"/>
            <p:cNvSpPr txBox="1"/>
            <p:nvPr/>
          </p:nvSpPr>
          <p:spPr>
            <a:xfrm>
              <a:off x="6055469" y="5010467"/>
              <a:ext cx="3736536"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Windows Server 2008 R2 SP1</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4944" y="5009491"/>
              <a:ext cx="390525" cy="333375"/>
            </a:xfrm>
            <a:prstGeom prst="rect">
              <a:avLst/>
            </a:prstGeom>
          </p:spPr>
        </p:pic>
      </p:grpSp>
      <p:grpSp>
        <p:nvGrpSpPr>
          <p:cNvPr id="10" name="Group 9"/>
          <p:cNvGrpSpPr/>
          <p:nvPr/>
        </p:nvGrpSpPr>
        <p:grpSpPr>
          <a:xfrm>
            <a:off x="5722054" y="3404908"/>
            <a:ext cx="3900598" cy="332399"/>
            <a:chOff x="5860206" y="5682604"/>
            <a:chExt cx="3900598" cy="332399"/>
          </a:xfrm>
        </p:grpSpPr>
        <p:sp>
          <p:nvSpPr>
            <p:cNvPr id="23" name="TextBox 22"/>
            <p:cNvSpPr txBox="1"/>
            <p:nvPr/>
          </p:nvSpPr>
          <p:spPr>
            <a:xfrm>
              <a:off x="6227080" y="5682604"/>
              <a:ext cx="3533724"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SharePoint Server 2013 Trial</a:t>
              </a: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0206" y="5682604"/>
              <a:ext cx="371475" cy="323850"/>
            </a:xfrm>
            <a:prstGeom prst="rect">
              <a:avLst/>
            </a:prstGeom>
          </p:spPr>
        </p:pic>
      </p:grpSp>
      <p:grpSp>
        <p:nvGrpSpPr>
          <p:cNvPr id="26" name="Group 25"/>
          <p:cNvGrpSpPr/>
          <p:nvPr/>
        </p:nvGrpSpPr>
        <p:grpSpPr>
          <a:xfrm>
            <a:off x="4637186" y="3927097"/>
            <a:ext cx="2802362" cy="361950"/>
            <a:chOff x="3956050" y="4080730"/>
            <a:chExt cx="2802362" cy="361950"/>
          </a:xfrm>
        </p:grpSpPr>
        <p:sp>
          <p:nvSpPr>
            <p:cNvPr id="24" name="TextBox 23"/>
            <p:cNvSpPr txBox="1"/>
            <p:nvPr/>
          </p:nvSpPr>
          <p:spPr>
            <a:xfrm>
              <a:off x="4318000" y="4097576"/>
              <a:ext cx="2440412" cy="332399"/>
            </a:xfrm>
            <a:prstGeom prst="rect">
              <a:avLst/>
            </a:prstGeom>
            <a:noFill/>
          </p:spPr>
          <p:txBody>
            <a:bodyPr wrap="none" lIns="0" tIns="0" rIns="0" bIns="0" rtlCol="0">
              <a:spAutoFit/>
            </a:bodyPr>
            <a:lstStyle/>
            <a:p>
              <a:pPr>
                <a:lnSpc>
                  <a:spcPct val="90000"/>
                </a:lnSpc>
              </a:pPr>
              <a:r>
                <a:rPr lang="en-US" sz="2400" spc="-70" dirty="0" err="1" smtClean="0">
                  <a:gradFill>
                    <a:gsLst>
                      <a:gs pos="2917">
                        <a:schemeClr val="tx1"/>
                      </a:gs>
                      <a:gs pos="30000">
                        <a:schemeClr val="tx1"/>
                      </a:gs>
                    </a:gsLst>
                    <a:lin ang="5400000" scaled="0"/>
                  </a:gradFill>
                </a:rPr>
                <a:t>OpenLogic</a:t>
              </a:r>
              <a:r>
                <a:rPr lang="en-US" sz="2400" spc="-70" dirty="0" smtClean="0">
                  <a:gradFill>
                    <a:gsLst>
                      <a:gs pos="2917">
                        <a:schemeClr val="tx1"/>
                      </a:gs>
                      <a:gs pos="30000">
                        <a:schemeClr val="tx1"/>
                      </a:gs>
                    </a:gsLst>
                    <a:lin ang="5400000" scaled="0"/>
                  </a:gradFill>
                </a:rPr>
                <a:t> </a:t>
              </a:r>
              <a:r>
                <a:rPr lang="en-US" sz="2400" spc="-70" dirty="0" err="1" smtClean="0">
                  <a:gradFill>
                    <a:gsLst>
                      <a:gs pos="2917">
                        <a:schemeClr val="tx1"/>
                      </a:gs>
                      <a:gs pos="30000">
                        <a:schemeClr val="tx1"/>
                      </a:gs>
                    </a:gsLst>
                    <a:lin ang="5400000" scaled="0"/>
                  </a:gradFill>
                </a:rPr>
                <a:t>CentOS</a:t>
              </a:r>
              <a:endParaRPr lang="en-US" sz="2400" spc="-70" dirty="0" smtClean="0">
                <a:gradFill>
                  <a:gsLst>
                    <a:gs pos="2917">
                      <a:schemeClr val="tx1"/>
                    </a:gs>
                    <a:gs pos="30000">
                      <a:schemeClr val="tx1"/>
                    </a:gs>
                  </a:gsLst>
                  <a:lin ang="5400000" scaled="0"/>
                </a:gradFill>
              </a:endParaRPr>
            </a:p>
          </p:txBody>
        </p:sp>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56050" y="4080730"/>
              <a:ext cx="361950" cy="361950"/>
            </a:xfrm>
            <a:prstGeom prst="rect">
              <a:avLst/>
            </a:prstGeom>
          </p:spPr>
        </p:pic>
      </p:grpSp>
      <p:grpSp>
        <p:nvGrpSpPr>
          <p:cNvPr id="28" name="Group 27"/>
          <p:cNvGrpSpPr/>
          <p:nvPr/>
        </p:nvGrpSpPr>
        <p:grpSpPr>
          <a:xfrm>
            <a:off x="4414563" y="5416833"/>
            <a:ext cx="3456188" cy="342996"/>
            <a:chOff x="3975100" y="5181557"/>
            <a:chExt cx="3456188" cy="342996"/>
          </a:xfrm>
        </p:grpSpPr>
        <p:sp>
          <p:nvSpPr>
            <p:cNvPr id="18" name="TextBox 17"/>
            <p:cNvSpPr txBox="1"/>
            <p:nvPr/>
          </p:nvSpPr>
          <p:spPr>
            <a:xfrm>
              <a:off x="4318000" y="5192154"/>
              <a:ext cx="3113288"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Ubuntu Server 12.04 LTS</a:t>
              </a:r>
            </a:p>
          </p:txBody>
        </p:sp>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5100" y="5181557"/>
              <a:ext cx="342900" cy="323850"/>
            </a:xfrm>
            <a:prstGeom prst="rect">
              <a:avLst/>
            </a:prstGeom>
          </p:spPr>
        </p:pic>
      </p:grpSp>
      <p:grpSp>
        <p:nvGrpSpPr>
          <p:cNvPr id="31" name="Group 30"/>
          <p:cNvGrpSpPr/>
          <p:nvPr/>
        </p:nvGrpSpPr>
        <p:grpSpPr>
          <a:xfrm>
            <a:off x="5545842" y="4800501"/>
            <a:ext cx="2279556" cy="336098"/>
            <a:chOff x="5235575" y="4551368"/>
            <a:chExt cx="2279556" cy="336098"/>
          </a:xfrm>
        </p:grpSpPr>
        <p:sp>
          <p:nvSpPr>
            <p:cNvPr id="16" name="TextBox 15"/>
            <p:cNvSpPr txBox="1"/>
            <p:nvPr/>
          </p:nvSpPr>
          <p:spPr>
            <a:xfrm>
              <a:off x="5588000" y="4555067"/>
              <a:ext cx="1927131" cy="332399"/>
            </a:xfrm>
            <a:prstGeom prst="rect">
              <a:avLst/>
            </a:prstGeom>
            <a:noFill/>
          </p:spPr>
          <p:txBody>
            <a:bodyPr wrap="none" lIns="0" tIns="0" rIns="0" bIns="0" rtlCol="0">
              <a:spAutoFit/>
            </a:bodyPr>
            <a:lstStyle/>
            <a:p>
              <a:pPr>
                <a:lnSpc>
                  <a:spcPct val="90000"/>
                </a:lnSpc>
              </a:pPr>
              <a:r>
                <a:rPr lang="en-US" sz="2400" spc="-70" dirty="0" err="1" smtClean="0">
                  <a:gradFill>
                    <a:gsLst>
                      <a:gs pos="2917">
                        <a:schemeClr val="tx1"/>
                      </a:gs>
                      <a:gs pos="30000">
                        <a:schemeClr val="tx1"/>
                      </a:gs>
                    </a:gsLst>
                    <a:lin ang="5400000" scaled="0"/>
                  </a:gradFill>
                </a:rPr>
                <a:t>openSUSE</a:t>
              </a:r>
              <a:r>
                <a:rPr lang="en-US" sz="2400" spc="-70" dirty="0" smtClean="0">
                  <a:gradFill>
                    <a:gsLst>
                      <a:gs pos="2917">
                        <a:schemeClr val="tx1"/>
                      </a:gs>
                      <a:gs pos="30000">
                        <a:schemeClr val="tx1"/>
                      </a:gs>
                    </a:gsLst>
                    <a:lin ang="5400000" scaled="0"/>
                  </a:gradFill>
                </a:rPr>
                <a:t> 12.3</a:t>
              </a:r>
            </a:p>
          </p:txBody>
        </p:sp>
        <p:pic>
          <p:nvPicPr>
            <p:cNvPr id="29" name="Picture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35575" y="4551368"/>
              <a:ext cx="352425" cy="333375"/>
            </a:xfrm>
            <a:prstGeom prst="rect">
              <a:avLst/>
            </a:prstGeom>
          </p:spPr>
        </p:pic>
      </p:grpSp>
      <p:grpSp>
        <p:nvGrpSpPr>
          <p:cNvPr id="33" name="Group 32"/>
          <p:cNvGrpSpPr/>
          <p:nvPr/>
        </p:nvGrpSpPr>
        <p:grpSpPr>
          <a:xfrm>
            <a:off x="5510300" y="6094454"/>
            <a:ext cx="4891931" cy="347222"/>
            <a:chOff x="5510300" y="6094454"/>
            <a:chExt cx="4891931" cy="347222"/>
          </a:xfrm>
        </p:grpSpPr>
        <p:sp>
          <p:nvSpPr>
            <p:cNvPr id="30" name="TextBox 29"/>
            <p:cNvSpPr txBox="1"/>
            <p:nvPr/>
          </p:nvSpPr>
          <p:spPr>
            <a:xfrm>
              <a:off x="5843675" y="6109277"/>
              <a:ext cx="4558556"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Visual Studio Ultimate 2013 Preview</a:t>
              </a:r>
            </a:p>
          </p:txBody>
        </p:sp>
        <p:pic>
          <p:nvPicPr>
            <p:cNvPr id="32" name="Picture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10300" y="6094454"/>
              <a:ext cx="333375" cy="323850"/>
            </a:xfrm>
            <a:prstGeom prst="rect">
              <a:avLst/>
            </a:prstGeom>
          </p:spPr>
        </p:pic>
      </p:grpSp>
      <p:grpSp>
        <p:nvGrpSpPr>
          <p:cNvPr id="35" name="Group 34"/>
          <p:cNvGrpSpPr/>
          <p:nvPr/>
        </p:nvGrpSpPr>
        <p:grpSpPr>
          <a:xfrm>
            <a:off x="9192683" y="3043671"/>
            <a:ext cx="2752079" cy="332399"/>
            <a:chOff x="9192683" y="3043671"/>
            <a:chExt cx="2752079" cy="332399"/>
          </a:xfrm>
        </p:grpSpPr>
        <p:sp>
          <p:nvSpPr>
            <p:cNvPr id="22" name="TextBox 21"/>
            <p:cNvSpPr txBox="1"/>
            <p:nvPr/>
          </p:nvSpPr>
          <p:spPr>
            <a:xfrm>
              <a:off x="9516533" y="3043671"/>
              <a:ext cx="2428229"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BizTalk Server 2013</a:t>
              </a:r>
            </a:p>
          </p:txBody>
        </p:sp>
        <p:pic>
          <p:nvPicPr>
            <p:cNvPr id="34" name="Picture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92683" y="3071554"/>
              <a:ext cx="323850" cy="247650"/>
            </a:xfrm>
            <a:prstGeom prst="rect">
              <a:avLst/>
            </a:prstGeom>
          </p:spPr>
        </p:pic>
      </p:grpSp>
      <p:grpSp>
        <p:nvGrpSpPr>
          <p:cNvPr id="37" name="Group 36"/>
          <p:cNvGrpSpPr/>
          <p:nvPr/>
        </p:nvGrpSpPr>
        <p:grpSpPr>
          <a:xfrm>
            <a:off x="7534896" y="4317076"/>
            <a:ext cx="4409866" cy="332399"/>
            <a:chOff x="7253817" y="4097576"/>
            <a:chExt cx="4409866" cy="332399"/>
          </a:xfrm>
        </p:grpSpPr>
        <p:sp>
          <p:nvSpPr>
            <p:cNvPr id="17" name="TextBox 16"/>
            <p:cNvSpPr txBox="1"/>
            <p:nvPr/>
          </p:nvSpPr>
          <p:spPr>
            <a:xfrm>
              <a:off x="7653867" y="4097576"/>
              <a:ext cx="4009816"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SUSE Linux Enterprise Server 11</a:t>
              </a:r>
            </a:p>
          </p:txBody>
        </p:sp>
        <p:pic>
          <p:nvPicPr>
            <p:cNvPr id="36" name="Picture 3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53817" y="4123164"/>
              <a:ext cx="400050" cy="247650"/>
            </a:xfrm>
            <a:prstGeom prst="rect">
              <a:avLst/>
            </a:prstGeom>
          </p:spPr>
        </p:pic>
      </p:grpSp>
      <p:grpSp>
        <p:nvGrpSpPr>
          <p:cNvPr id="39" name="Group 38"/>
          <p:cNvGrpSpPr/>
          <p:nvPr/>
        </p:nvGrpSpPr>
        <p:grpSpPr>
          <a:xfrm>
            <a:off x="8737360" y="5202474"/>
            <a:ext cx="3207402" cy="332399"/>
            <a:chOff x="8224444" y="5332172"/>
            <a:chExt cx="3207402" cy="332399"/>
          </a:xfrm>
        </p:grpSpPr>
        <p:sp>
          <p:nvSpPr>
            <p:cNvPr id="15" name="TextBox 14"/>
            <p:cNvSpPr txBox="1"/>
            <p:nvPr/>
          </p:nvSpPr>
          <p:spPr>
            <a:xfrm>
              <a:off x="8567344" y="5332172"/>
              <a:ext cx="2864502"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SQL Server 2008, 2012</a:t>
              </a:r>
            </a:p>
          </p:txBody>
        </p:sp>
        <p:pic>
          <p:nvPicPr>
            <p:cNvPr id="38" name="Picture 3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24444" y="5358942"/>
              <a:ext cx="342900" cy="219075"/>
            </a:xfrm>
            <a:prstGeom prst="rect">
              <a:avLst/>
            </a:prstGeom>
          </p:spPr>
        </p:pic>
      </p:grpSp>
    </p:spTree>
    <p:extLst>
      <p:ext uri="{BB962C8B-B14F-4D97-AF65-F5344CB8AC3E}">
        <p14:creationId xmlns:p14="http://schemas.microsoft.com/office/powerpoint/2010/main" val="1459794639"/>
      </p:ext>
    </p:extLst>
  </p:cSld>
  <p:clrMapOvr>
    <a:masterClrMapping/>
  </p:clrMapOvr>
  <mc:AlternateContent xmlns:mc="http://schemas.openxmlformats.org/markup-compatibility/2006" xmlns:p14="http://schemas.microsoft.com/office/powerpoint/2010/main">
    <mc:Choice Requires="p14">
      <p:transition spd="med" p14:dur="700" advTm="106179">
        <p:fade/>
      </p:transition>
    </mc:Choice>
    <mc:Fallback xmlns="">
      <p:transition spd="med" advTm="106179">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5182" y="1994949"/>
            <a:ext cx="12194008" cy="3648781"/>
          </a:xfrm>
          <a:prstGeom prst="rect">
            <a:avLst/>
          </a:pr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017" tIns="143336" rIns="0" bIns="143336" numCol="1" spcCol="0" rtlCol="0" fromWordArt="0" anchor="ctr" anchorCtr="0" forceAA="0" compatLnSpc="1">
            <a:prstTxWarp prst="textNoShape">
              <a:avLst/>
            </a:prstTxWarp>
            <a:noAutofit/>
          </a:bodyPr>
          <a:lstStyle/>
          <a:p>
            <a:pPr marL="0" lvl="1" defTabSz="895565" fontAlgn="base">
              <a:lnSpc>
                <a:spcPct val="90000"/>
              </a:lnSpc>
              <a:spcBef>
                <a:spcPct val="0"/>
              </a:spcBef>
              <a:spcAft>
                <a:spcPct val="0"/>
              </a:spcAft>
            </a:pPr>
            <a:endParaRPr lang="en-US" sz="2352" spc="-49" dirty="0">
              <a:gradFill>
                <a:gsLst>
                  <a:gs pos="1250">
                    <a:schemeClr val="tx1">
                      <a:lumMod val="50000"/>
                    </a:schemeClr>
                  </a:gs>
                  <a:gs pos="100000">
                    <a:schemeClr val="tx1">
                      <a:lumMod val="50000"/>
                    </a:schemeClr>
                  </a:gs>
                </a:gsLst>
                <a:lin ang="5400000" scaled="0"/>
              </a:gradFill>
            </a:endParaRPr>
          </a:p>
        </p:txBody>
      </p:sp>
      <p:sp>
        <p:nvSpPr>
          <p:cNvPr id="2" name="Title 1"/>
          <p:cNvSpPr>
            <a:spLocks noGrp="1"/>
          </p:cNvSpPr>
          <p:nvPr>
            <p:ph type="title"/>
          </p:nvPr>
        </p:nvSpPr>
        <p:spPr>
          <a:xfrm>
            <a:off x="269168" y="287650"/>
            <a:ext cx="11149014" cy="1222964"/>
          </a:xfrm>
        </p:spPr>
        <p:txBody>
          <a:bodyPr/>
          <a:lstStyle/>
          <a:p>
            <a:r>
              <a:rPr lang="en-US" b="1" dirty="0" smtClean="0"/>
              <a:t>How it Works – Option #1</a:t>
            </a:r>
            <a:r>
              <a:rPr lang="en-US" dirty="0" smtClean="0"/>
              <a:t/>
            </a:r>
            <a:br>
              <a:rPr lang="en-US" dirty="0" smtClean="0"/>
            </a:br>
            <a:r>
              <a:rPr lang="en-US" sz="3430" dirty="0">
                <a:gradFill>
                  <a:gsLst>
                    <a:gs pos="1250">
                      <a:schemeClr val="bg1">
                        <a:lumMod val="25000"/>
                      </a:schemeClr>
                    </a:gs>
                    <a:gs pos="100000">
                      <a:schemeClr val="bg1">
                        <a:lumMod val="25000"/>
                      </a:schemeClr>
                    </a:gs>
                  </a:gsLst>
                  <a:lin ang="5400000" scaled="0"/>
                </a:gradFill>
                <a:latin typeface="+mn-lt"/>
              </a:rPr>
              <a:t>Select from Image Gallery</a:t>
            </a:r>
          </a:p>
        </p:txBody>
      </p:sp>
      <p:sp>
        <p:nvSpPr>
          <p:cNvPr id="26" name="TextBox 25"/>
          <p:cNvSpPr txBox="1"/>
          <p:nvPr/>
        </p:nvSpPr>
        <p:spPr>
          <a:xfrm>
            <a:off x="3205688" y="4524351"/>
            <a:ext cx="2840927" cy="488668"/>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Create new VM </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from image gallery</a:t>
            </a:r>
          </a:p>
        </p:txBody>
      </p:sp>
      <p:sp>
        <p:nvSpPr>
          <p:cNvPr id="27" name="Up Arrow 26"/>
          <p:cNvSpPr/>
          <p:nvPr/>
        </p:nvSpPr>
        <p:spPr bwMode="auto">
          <a:xfrm rot="5400000">
            <a:off x="2638753"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28" name="Up Arrow 27"/>
          <p:cNvSpPr/>
          <p:nvPr/>
        </p:nvSpPr>
        <p:spPr bwMode="auto">
          <a:xfrm rot="5400000">
            <a:off x="5575274"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29" name="Freeform 79"/>
          <p:cNvSpPr>
            <a:spLocks noEditPoints="1"/>
          </p:cNvSpPr>
          <p:nvPr/>
        </p:nvSpPr>
        <p:spPr bwMode="black">
          <a:xfrm>
            <a:off x="7033538" y="3016858"/>
            <a:ext cx="831087" cy="112336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tx2"/>
          </a:solidFill>
          <a:ln>
            <a:noFill/>
          </a:ln>
        </p:spPr>
        <p:txBody>
          <a:bodyPr vert="horz" wrap="square" lIns="82248" tIns="41124" rIns="82248" bIns="41124" numCol="1" anchor="t" anchorCtr="0" compatLnSpc="1">
            <a:prstTxWarp prst="textNoShape">
              <a:avLst/>
            </a:prstTxWarp>
          </a:bodyPr>
          <a:lstStyle/>
          <a:p>
            <a:endParaRPr lang="en-US" sz="1568" dirty="0"/>
          </a:p>
        </p:txBody>
      </p:sp>
      <p:sp>
        <p:nvSpPr>
          <p:cNvPr id="30" name="Up Arrow 29"/>
          <p:cNvSpPr/>
          <p:nvPr/>
        </p:nvSpPr>
        <p:spPr bwMode="auto">
          <a:xfrm rot="5400000">
            <a:off x="8511796"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31" name="TextBox 30"/>
          <p:cNvSpPr txBox="1"/>
          <p:nvPr/>
        </p:nvSpPr>
        <p:spPr>
          <a:xfrm>
            <a:off x="9078730" y="4515299"/>
            <a:ext cx="2840927" cy="733004"/>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Virtual Machine booted. Changes direct-write</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to blob storage</a:t>
            </a:r>
          </a:p>
        </p:txBody>
      </p:sp>
      <p:grpSp>
        <p:nvGrpSpPr>
          <p:cNvPr id="32" name="Group 31"/>
          <p:cNvGrpSpPr>
            <a:grpSpLocks noChangeAspect="1"/>
          </p:cNvGrpSpPr>
          <p:nvPr/>
        </p:nvGrpSpPr>
        <p:grpSpPr bwMode="black">
          <a:xfrm>
            <a:off x="568175" y="3039490"/>
            <a:ext cx="1895407" cy="1141248"/>
            <a:chOff x="8843608" y="828600"/>
            <a:chExt cx="925448" cy="557448"/>
          </a:xfrm>
          <a:solidFill>
            <a:schemeClr val="tx2"/>
          </a:solidFill>
        </p:grpSpPr>
        <p:sp>
          <p:nvSpPr>
            <p:cNvPr id="33" name="Rectangle 32"/>
            <p:cNvSpPr/>
            <p:nvPr/>
          </p:nvSpPr>
          <p:spPr bwMode="black">
            <a:xfrm>
              <a:off x="8857595" y="835151"/>
              <a:ext cx="623646" cy="459637"/>
            </a:xfrm>
            <a:prstGeom prst="rect">
              <a:avLst/>
            </a:prstGeom>
            <a:solidFill>
              <a:schemeClr val="tx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11" tIns="33606" rIns="67211" bIns="33606" numCol="1" rtlCol="0" anchor="ctr" anchorCtr="0" compatLnSpc="1">
              <a:prstTxWarp prst="textNoShape">
                <a:avLst/>
              </a:prstTxWarp>
            </a:bodyPr>
            <a:lstStyle/>
            <a:p>
              <a:pPr algn="ctr" defTabSz="822221" fontAlgn="base">
                <a:spcBef>
                  <a:spcPct val="0"/>
                </a:spcBef>
                <a:spcAft>
                  <a:spcPct val="0"/>
                </a:spcAft>
              </a:pPr>
              <a:endParaRPr lang="en-US" sz="1176" dirty="0">
                <a:solidFill>
                  <a:schemeClr val="tx1"/>
                </a:solidFill>
              </a:endParaRPr>
            </a:p>
          </p:txBody>
        </p:sp>
        <p:grpSp>
          <p:nvGrpSpPr>
            <p:cNvPr id="34" name="Group 33"/>
            <p:cNvGrpSpPr/>
            <p:nvPr/>
          </p:nvGrpSpPr>
          <p:grpSpPr bwMode="black">
            <a:xfrm>
              <a:off x="8843608" y="828600"/>
              <a:ext cx="925448" cy="557448"/>
              <a:chOff x="863600" y="2393157"/>
              <a:chExt cx="876300" cy="527844"/>
            </a:xfrm>
            <a:grpFill/>
          </p:grpSpPr>
          <p:sp>
            <p:nvSpPr>
              <p:cNvPr id="35" name="Freeform 34"/>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sp>
            <p:nvSpPr>
              <p:cNvPr id="36"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grpSp>
      </p:gr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8661" y="3238625"/>
            <a:ext cx="1607384" cy="694273"/>
          </a:xfrm>
          <a:prstGeom prst="roundRect">
            <a:avLst>
              <a:gd name="adj" fmla="val 11234"/>
            </a:avLst>
          </a:prstGeom>
          <a:solidFill>
            <a:schemeClr val="tx2"/>
          </a:solidFill>
          <a:ln w="63500">
            <a:solidFill>
              <a:schemeClr val="tx2"/>
            </a:solidFill>
          </a:ln>
          <a:effectLst/>
        </p:spPr>
      </p:pic>
      <p:sp>
        <p:nvSpPr>
          <p:cNvPr id="38" name="Freeform 79"/>
          <p:cNvSpPr>
            <a:spLocks noEditPoints="1"/>
          </p:cNvSpPr>
          <p:nvPr/>
        </p:nvSpPr>
        <p:spPr bwMode="black">
          <a:xfrm rot="16200000">
            <a:off x="4183752" y="3032899"/>
            <a:ext cx="884799" cy="1098101"/>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tx2"/>
          </a:solidFill>
          <a:ln>
            <a:noFill/>
          </a:ln>
          <a:extLst/>
        </p:spPr>
        <p:txBody>
          <a:bodyPr vert="horz" wrap="square" lIns="82248" tIns="41124" rIns="82248" bIns="41124" numCol="1" anchor="t" anchorCtr="0" compatLnSpc="1">
            <a:prstTxWarp prst="textNoShape">
              <a:avLst/>
            </a:prstTxWarp>
          </a:bodyPr>
          <a:lstStyle/>
          <a:p>
            <a:endParaRPr lang="en-US" sz="1568"/>
          </a:p>
        </p:txBody>
      </p:sp>
      <p:sp>
        <p:nvSpPr>
          <p:cNvPr id="39" name="TextBox 38"/>
          <p:cNvSpPr txBox="1"/>
          <p:nvPr/>
        </p:nvSpPr>
        <p:spPr>
          <a:xfrm>
            <a:off x="269167" y="4524346"/>
            <a:ext cx="2840927" cy="841598"/>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Log in to</a:t>
            </a:r>
          </a:p>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Windows Azure</a:t>
            </a:r>
          </a:p>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Management Portal</a:t>
            </a:r>
          </a:p>
        </p:txBody>
      </p:sp>
      <p:sp>
        <p:nvSpPr>
          <p:cNvPr id="40" name="TextBox 39"/>
          <p:cNvSpPr txBox="1"/>
          <p:nvPr/>
        </p:nvSpPr>
        <p:spPr>
          <a:xfrm>
            <a:off x="6252267" y="4524349"/>
            <a:ext cx="2620818" cy="542965"/>
          </a:xfrm>
          <a:prstGeom prst="rect">
            <a:avLst/>
          </a:prstGeom>
          <a:noFill/>
        </p:spPr>
        <p:txBody>
          <a:bodyPr wrap="non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The image is copied to</a:t>
            </a:r>
          </a:p>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your blob storage account</a:t>
            </a:r>
          </a:p>
        </p:txBody>
      </p:sp>
      <p:grpSp>
        <p:nvGrpSpPr>
          <p:cNvPr id="41" name="Group 40"/>
          <p:cNvGrpSpPr/>
          <p:nvPr/>
        </p:nvGrpSpPr>
        <p:grpSpPr>
          <a:xfrm>
            <a:off x="4751718" y="3262912"/>
            <a:ext cx="324738" cy="190774"/>
            <a:chOff x="3754314" y="1990170"/>
            <a:chExt cx="432339" cy="230929"/>
          </a:xfrm>
        </p:grpSpPr>
        <p:sp>
          <p:nvSpPr>
            <p:cNvPr id="42" name="Rectangle 41"/>
            <p:cNvSpPr/>
            <p:nvPr/>
          </p:nvSpPr>
          <p:spPr bwMode="auto">
            <a:xfrm>
              <a:off x="3754314" y="1990170"/>
              <a:ext cx="432339" cy="2309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0897" y="2057857"/>
              <a:ext cx="188371" cy="163242"/>
            </a:xfrm>
            <a:prstGeom prst="rect">
              <a:avLst/>
            </a:prstGeom>
          </p:spPr>
        </p:pic>
      </p:grpSp>
      <p:grpSp>
        <p:nvGrpSpPr>
          <p:cNvPr id="44" name="Group 43"/>
          <p:cNvGrpSpPr/>
          <p:nvPr/>
        </p:nvGrpSpPr>
        <p:grpSpPr>
          <a:xfrm rot="20728046">
            <a:off x="5013191" y="2575572"/>
            <a:ext cx="401213" cy="402246"/>
            <a:chOff x="4480921" y="4009689"/>
            <a:chExt cx="432339" cy="433513"/>
          </a:xfrm>
        </p:grpSpPr>
        <p:sp>
          <p:nvSpPr>
            <p:cNvPr id="46" name="Rectangle 45"/>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712" y="4077377"/>
              <a:ext cx="312754" cy="298136"/>
            </a:xfrm>
            <a:prstGeom prst="rect">
              <a:avLst/>
            </a:prstGeom>
          </p:spPr>
        </p:pic>
      </p:grpSp>
      <p:grpSp>
        <p:nvGrpSpPr>
          <p:cNvPr id="53" name="Group 52"/>
          <p:cNvGrpSpPr/>
          <p:nvPr/>
        </p:nvGrpSpPr>
        <p:grpSpPr>
          <a:xfrm rot="21317832">
            <a:off x="5744142" y="2147587"/>
            <a:ext cx="534014" cy="535390"/>
            <a:chOff x="4480921" y="4009689"/>
            <a:chExt cx="432339" cy="433513"/>
          </a:xfrm>
        </p:grpSpPr>
        <p:sp>
          <p:nvSpPr>
            <p:cNvPr id="55" name="Rectangle 54"/>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712" y="4077377"/>
              <a:ext cx="312755" cy="298136"/>
            </a:xfrm>
            <a:prstGeom prst="rect">
              <a:avLst/>
            </a:prstGeom>
          </p:spPr>
        </p:pic>
      </p:grpSp>
      <p:sp>
        <p:nvSpPr>
          <p:cNvPr id="60" name="Rectangle 59"/>
          <p:cNvSpPr/>
          <p:nvPr/>
        </p:nvSpPr>
        <p:spPr bwMode="auto">
          <a:xfrm>
            <a:off x="4466190" y="3346882"/>
            <a:ext cx="663302" cy="25621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Tree>
    <p:extLst>
      <p:ext uri="{BB962C8B-B14F-4D97-AF65-F5344CB8AC3E}">
        <p14:creationId xmlns:p14="http://schemas.microsoft.com/office/powerpoint/2010/main" val="2036264367"/>
      </p:ext>
    </p:extLst>
  </p:cSld>
  <p:clrMapOvr>
    <a:masterClrMapping/>
  </p:clrMapOvr>
  <p:transition advTm="39777">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5182" y="1994949"/>
            <a:ext cx="12194008" cy="3648781"/>
          </a:xfrm>
          <a:prstGeom prst="rect">
            <a:avLst/>
          </a:pr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017" tIns="143336" rIns="0" bIns="143336" numCol="1" spcCol="0" rtlCol="0" fromWordArt="0" anchor="ctr" anchorCtr="0" forceAA="0" compatLnSpc="1">
            <a:prstTxWarp prst="textNoShape">
              <a:avLst/>
            </a:prstTxWarp>
            <a:noAutofit/>
          </a:bodyPr>
          <a:lstStyle/>
          <a:p>
            <a:pPr marL="0" lvl="1" defTabSz="895565" fontAlgn="base">
              <a:lnSpc>
                <a:spcPct val="90000"/>
              </a:lnSpc>
              <a:spcBef>
                <a:spcPct val="0"/>
              </a:spcBef>
              <a:spcAft>
                <a:spcPct val="0"/>
              </a:spcAft>
            </a:pPr>
            <a:endParaRPr lang="en-US" sz="2352" spc="-49" dirty="0">
              <a:gradFill>
                <a:gsLst>
                  <a:gs pos="1250">
                    <a:schemeClr val="tx1">
                      <a:lumMod val="50000"/>
                    </a:schemeClr>
                  </a:gs>
                  <a:gs pos="100000">
                    <a:schemeClr val="tx1">
                      <a:lumMod val="50000"/>
                    </a:schemeClr>
                  </a:gs>
                </a:gsLst>
                <a:lin ang="5400000" scaled="0"/>
              </a:gradFill>
            </a:endParaRPr>
          </a:p>
        </p:txBody>
      </p:sp>
      <p:sp>
        <p:nvSpPr>
          <p:cNvPr id="2" name="Title 1"/>
          <p:cNvSpPr>
            <a:spLocks noGrp="1"/>
          </p:cNvSpPr>
          <p:nvPr>
            <p:ph type="title"/>
          </p:nvPr>
        </p:nvSpPr>
        <p:spPr>
          <a:xfrm>
            <a:off x="269168" y="287651"/>
            <a:ext cx="11149014" cy="1222964"/>
          </a:xfrm>
        </p:spPr>
        <p:txBody>
          <a:bodyPr/>
          <a:lstStyle/>
          <a:p>
            <a:r>
              <a:rPr lang="en-US" b="1" dirty="0" smtClean="0"/>
              <a:t>How it Works – Option #2</a:t>
            </a:r>
            <a:r>
              <a:rPr lang="en-US" dirty="0" smtClean="0"/>
              <a:t/>
            </a:r>
            <a:br>
              <a:rPr lang="en-US" dirty="0" smtClean="0"/>
            </a:br>
            <a:r>
              <a:rPr lang="en-US" sz="3430" dirty="0">
                <a:gradFill>
                  <a:gsLst>
                    <a:gs pos="1250">
                      <a:schemeClr val="bg1">
                        <a:lumMod val="25000"/>
                      </a:schemeClr>
                    </a:gs>
                    <a:gs pos="100000">
                      <a:schemeClr val="bg1">
                        <a:lumMod val="25000"/>
                      </a:schemeClr>
                    </a:gs>
                  </a:gsLst>
                  <a:lin ang="5400000" scaled="0"/>
                </a:gradFill>
                <a:latin typeface="+mn-lt"/>
              </a:rPr>
              <a:t>Bring your own custom VHD</a:t>
            </a:r>
          </a:p>
        </p:txBody>
      </p:sp>
      <p:sp>
        <p:nvSpPr>
          <p:cNvPr id="26" name="TextBox 25"/>
          <p:cNvSpPr txBox="1"/>
          <p:nvPr/>
        </p:nvSpPr>
        <p:spPr>
          <a:xfrm>
            <a:off x="3205688" y="4524351"/>
            <a:ext cx="2840927" cy="488668"/>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Upload image </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to blob storage</a:t>
            </a:r>
          </a:p>
        </p:txBody>
      </p:sp>
      <p:sp>
        <p:nvSpPr>
          <p:cNvPr id="27" name="Up Arrow 26"/>
          <p:cNvSpPr/>
          <p:nvPr/>
        </p:nvSpPr>
        <p:spPr bwMode="auto">
          <a:xfrm rot="5400000">
            <a:off x="2638753"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28" name="Up Arrow 27"/>
          <p:cNvSpPr/>
          <p:nvPr/>
        </p:nvSpPr>
        <p:spPr bwMode="auto">
          <a:xfrm rot="5400000">
            <a:off x="5575274"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29" name="Freeform 79"/>
          <p:cNvSpPr>
            <a:spLocks noEditPoints="1"/>
          </p:cNvSpPr>
          <p:nvPr/>
        </p:nvSpPr>
        <p:spPr bwMode="black">
          <a:xfrm>
            <a:off x="4190914" y="3026262"/>
            <a:ext cx="831087" cy="112336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tx2"/>
          </a:solidFill>
          <a:ln>
            <a:noFill/>
          </a:ln>
        </p:spPr>
        <p:txBody>
          <a:bodyPr vert="horz" wrap="square" lIns="82248" tIns="41124" rIns="82248" bIns="41124" numCol="1" anchor="t" anchorCtr="0" compatLnSpc="1">
            <a:prstTxWarp prst="textNoShape">
              <a:avLst/>
            </a:prstTxWarp>
          </a:bodyPr>
          <a:lstStyle/>
          <a:p>
            <a:endParaRPr lang="en-US" sz="1568" dirty="0"/>
          </a:p>
        </p:txBody>
      </p:sp>
      <p:sp>
        <p:nvSpPr>
          <p:cNvPr id="30" name="Up Arrow 29"/>
          <p:cNvSpPr/>
          <p:nvPr/>
        </p:nvSpPr>
        <p:spPr bwMode="auto">
          <a:xfrm rot="5400000">
            <a:off x="8511796"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31" name="TextBox 30"/>
          <p:cNvSpPr txBox="1"/>
          <p:nvPr/>
        </p:nvSpPr>
        <p:spPr>
          <a:xfrm>
            <a:off x="9078730" y="4515299"/>
            <a:ext cx="2840927" cy="733004"/>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Virtual Machine booted. Changes direct-write to </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blob storage</a:t>
            </a:r>
          </a:p>
        </p:txBody>
      </p:sp>
      <p:grpSp>
        <p:nvGrpSpPr>
          <p:cNvPr id="32" name="Group 31"/>
          <p:cNvGrpSpPr>
            <a:grpSpLocks noChangeAspect="1"/>
          </p:cNvGrpSpPr>
          <p:nvPr/>
        </p:nvGrpSpPr>
        <p:grpSpPr bwMode="black">
          <a:xfrm>
            <a:off x="568175" y="3039490"/>
            <a:ext cx="1895407" cy="1141248"/>
            <a:chOff x="8843608" y="828600"/>
            <a:chExt cx="925448" cy="557448"/>
          </a:xfrm>
          <a:solidFill>
            <a:schemeClr val="tx2"/>
          </a:solidFill>
        </p:grpSpPr>
        <p:sp>
          <p:nvSpPr>
            <p:cNvPr id="33" name="Rectangle 32"/>
            <p:cNvSpPr/>
            <p:nvPr/>
          </p:nvSpPr>
          <p:spPr bwMode="black">
            <a:xfrm>
              <a:off x="8857595" y="835151"/>
              <a:ext cx="623646" cy="459637"/>
            </a:xfrm>
            <a:prstGeom prst="rect">
              <a:avLst/>
            </a:prstGeom>
            <a:solidFill>
              <a:schemeClr val="tx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11" tIns="33606" rIns="67211" bIns="33606" numCol="1" rtlCol="0" anchor="ctr" anchorCtr="0" compatLnSpc="1">
              <a:prstTxWarp prst="textNoShape">
                <a:avLst/>
              </a:prstTxWarp>
            </a:bodyPr>
            <a:lstStyle/>
            <a:p>
              <a:pPr algn="ctr" defTabSz="822221" fontAlgn="base">
                <a:spcBef>
                  <a:spcPct val="0"/>
                </a:spcBef>
                <a:spcAft>
                  <a:spcPct val="0"/>
                </a:spcAft>
              </a:pPr>
              <a:endParaRPr lang="en-US" sz="1176" dirty="0">
                <a:solidFill>
                  <a:schemeClr val="tx1"/>
                </a:solidFill>
              </a:endParaRPr>
            </a:p>
          </p:txBody>
        </p:sp>
        <p:grpSp>
          <p:nvGrpSpPr>
            <p:cNvPr id="34" name="Group 33"/>
            <p:cNvGrpSpPr/>
            <p:nvPr/>
          </p:nvGrpSpPr>
          <p:grpSpPr bwMode="black">
            <a:xfrm>
              <a:off x="8843608" y="828600"/>
              <a:ext cx="925448" cy="557448"/>
              <a:chOff x="863600" y="2393157"/>
              <a:chExt cx="876300" cy="527844"/>
            </a:xfrm>
            <a:grpFill/>
          </p:grpSpPr>
          <p:sp>
            <p:nvSpPr>
              <p:cNvPr id="35" name="Freeform 34"/>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sp>
            <p:nvSpPr>
              <p:cNvPr id="36"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grpSp>
      </p:gr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8661" y="3238625"/>
            <a:ext cx="1607384" cy="694273"/>
          </a:xfrm>
          <a:prstGeom prst="roundRect">
            <a:avLst>
              <a:gd name="adj" fmla="val 11234"/>
            </a:avLst>
          </a:prstGeom>
          <a:solidFill>
            <a:schemeClr val="tx2"/>
          </a:solidFill>
          <a:ln w="63500">
            <a:solidFill>
              <a:schemeClr val="tx2"/>
            </a:solidFill>
          </a:ln>
          <a:effectLst/>
        </p:spPr>
      </p:pic>
      <p:sp>
        <p:nvSpPr>
          <p:cNvPr id="39" name="TextBox 38"/>
          <p:cNvSpPr txBox="1"/>
          <p:nvPr/>
        </p:nvSpPr>
        <p:spPr>
          <a:xfrm>
            <a:off x="269167" y="4524351"/>
            <a:ext cx="2840927" cy="488668"/>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Create your </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own VHD</a:t>
            </a:r>
          </a:p>
        </p:txBody>
      </p:sp>
      <p:sp>
        <p:nvSpPr>
          <p:cNvPr id="40" name="TextBox 39"/>
          <p:cNvSpPr txBox="1"/>
          <p:nvPr/>
        </p:nvSpPr>
        <p:spPr>
          <a:xfrm>
            <a:off x="6142210" y="4524349"/>
            <a:ext cx="2840927" cy="542965"/>
          </a:xfrm>
          <a:prstGeom prst="rect">
            <a:avLst/>
          </a:prstGeom>
          <a:noFill/>
        </p:spPr>
        <p:txBody>
          <a:bodyPr wrap="square" lIns="0" tIns="0" rIns="0" bIns="0" rtlCol="0">
            <a:no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Create a Virtual Machine by attaching to disk</a:t>
            </a:r>
          </a:p>
        </p:txBody>
      </p:sp>
      <p:grpSp>
        <p:nvGrpSpPr>
          <p:cNvPr id="48" name="Group 47"/>
          <p:cNvGrpSpPr/>
          <p:nvPr/>
        </p:nvGrpSpPr>
        <p:grpSpPr>
          <a:xfrm>
            <a:off x="1315889" y="3376491"/>
            <a:ext cx="358986" cy="356472"/>
            <a:chOff x="4480921" y="4009689"/>
            <a:chExt cx="432339" cy="433513"/>
          </a:xfrm>
        </p:grpSpPr>
        <p:sp>
          <p:nvSpPr>
            <p:cNvPr id="49" name="Rectangle 48"/>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208" y="4077377"/>
              <a:ext cx="309765" cy="298135"/>
            </a:xfrm>
            <a:prstGeom prst="rect">
              <a:avLst/>
            </a:prstGeom>
          </p:spPr>
        </p:pic>
      </p:grpSp>
      <p:grpSp>
        <p:nvGrpSpPr>
          <p:cNvPr id="57" name="Group 56"/>
          <p:cNvGrpSpPr>
            <a:grpSpLocks noChangeAspect="1"/>
          </p:cNvGrpSpPr>
          <p:nvPr/>
        </p:nvGrpSpPr>
        <p:grpSpPr bwMode="black">
          <a:xfrm>
            <a:off x="6754672" y="3112009"/>
            <a:ext cx="1616005" cy="973017"/>
            <a:chOff x="8843608" y="828600"/>
            <a:chExt cx="925448" cy="557448"/>
          </a:xfrm>
          <a:solidFill>
            <a:schemeClr val="tx2"/>
          </a:solidFill>
        </p:grpSpPr>
        <p:sp>
          <p:nvSpPr>
            <p:cNvPr id="58" name="Rectangle 57"/>
            <p:cNvSpPr/>
            <p:nvPr/>
          </p:nvSpPr>
          <p:spPr bwMode="black">
            <a:xfrm>
              <a:off x="8857595" y="835151"/>
              <a:ext cx="623646" cy="459637"/>
            </a:xfrm>
            <a:prstGeom prst="rect">
              <a:avLst/>
            </a:prstGeom>
            <a:solidFill>
              <a:schemeClr val="tx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11" tIns="33606" rIns="67211" bIns="33606" numCol="1" rtlCol="0" anchor="ctr" anchorCtr="0" compatLnSpc="1">
              <a:prstTxWarp prst="textNoShape">
                <a:avLst/>
              </a:prstTxWarp>
            </a:bodyPr>
            <a:lstStyle/>
            <a:p>
              <a:pPr algn="ctr" defTabSz="822221" fontAlgn="base">
                <a:spcBef>
                  <a:spcPct val="0"/>
                </a:spcBef>
                <a:spcAft>
                  <a:spcPct val="0"/>
                </a:spcAft>
              </a:pPr>
              <a:endParaRPr lang="en-US" sz="1176" dirty="0">
                <a:solidFill>
                  <a:schemeClr val="tx1"/>
                </a:solidFill>
              </a:endParaRPr>
            </a:p>
          </p:txBody>
        </p:sp>
        <p:grpSp>
          <p:nvGrpSpPr>
            <p:cNvPr id="59" name="Group 58"/>
            <p:cNvGrpSpPr/>
            <p:nvPr/>
          </p:nvGrpSpPr>
          <p:grpSpPr bwMode="black">
            <a:xfrm>
              <a:off x="8843608" y="828600"/>
              <a:ext cx="925448" cy="557448"/>
              <a:chOff x="863600" y="2393157"/>
              <a:chExt cx="876300" cy="527844"/>
            </a:xfrm>
            <a:grpFill/>
          </p:grpSpPr>
          <p:sp>
            <p:nvSpPr>
              <p:cNvPr id="61" name="Freeform 60"/>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sp>
            <p:nvSpPr>
              <p:cNvPr id="62"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grpSp>
      </p:grpSp>
      <p:sp>
        <p:nvSpPr>
          <p:cNvPr id="63" name="Arc 62"/>
          <p:cNvSpPr/>
          <p:nvPr/>
        </p:nvSpPr>
        <p:spPr>
          <a:xfrm rot="16200000">
            <a:off x="2432728" y="1662092"/>
            <a:ext cx="1069148" cy="2423595"/>
          </a:xfrm>
          <a:prstGeom prst="arc">
            <a:avLst>
              <a:gd name="adj1" fmla="val 16200000"/>
              <a:gd name="adj2" fmla="val 5245117"/>
            </a:avLst>
          </a:prstGeom>
          <a:ln w="57150" cap="rnd">
            <a:solidFill>
              <a:schemeClr val="bg1">
                <a:lumMod val="25000"/>
              </a:schemeClr>
            </a:solidFill>
            <a:prstDash val="sysDot"/>
            <a:headEnd type="none" w="lg" len="lg"/>
            <a:tailEnd type="triangle" w="lg" len="med"/>
          </a:ln>
        </p:spPr>
        <p:style>
          <a:lnRef idx="1">
            <a:schemeClr val="accent1"/>
          </a:lnRef>
          <a:fillRef idx="0">
            <a:schemeClr val="accent1"/>
          </a:fillRef>
          <a:effectRef idx="0">
            <a:schemeClr val="accent1"/>
          </a:effectRef>
          <a:fontRef idx="minor">
            <a:schemeClr val="tx1"/>
          </a:fontRef>
        </p:style>
        <p:txBody>
          <a:bodyPr lIns="121834" tIns="60917" rIns="121834" bIns="60917" rtlCol="0" anchor="ctr"/>
          <a:lstStyle/>
          <a:p>
            <a:pPr algn="ctr"/>
            <a:endParaRPr lang="en-US" sz="1764"/>
          </a:p>
        </p:txBody>
      </p:sp>
      <p:grpSp>
        <p:nvGrpSpPr>
          <p:cNvPr id="44" name="Group 43"/>
          <p:cNvGrpSpPr/>
          <p:nvPr/>
        </p:nvGrpSpPr>
        <p:grpSpPr>
          <a:xfrm rot="20728046">
            <a:off x="2178107" y="2266790"/>
            <a:ext cx="401213" cy="402246"/>
            <a:chOff x="4480921" y="4009689"/>
            <a:chExt cx="432339" cy="433513"/>
          </a:xfrm>
        </p:grpSpPr>
        <p:sp>
          <p:nvSpPr>
            <p:cNvPr id="46" name="Rectangle 45"/>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712" y="4077377"/>
              <a:ext cx="312754" cy="298136"/>
            </a:xfrm>
            <a:prstGeom prst="rect">
              <a:avLst/>
            </a:prstGeom>
          </p:spPr>
        </p:pic>
      </p:grpSp>
      <p:grpSp>
        <p:nvGrpSpPr>
          <p:cNvPr id="53" name="Group 52"/>
          <p:cNvGrpSpPr/>
          <p:nvPr/>
        </p:nvGrpSpPr>
        <p:grpSpPr>
          <a:xfrm rot="21317832">
            <a:off x="3114387" y="2176985"/>
            <a:ext cx="534014" cy="535390"/>
            <a:chOff x="4480921" y="4009689"/>
            <a:chExt cx="432339" cy="433513"/>
          </a:xfrm>
        </p:grpSpPr>
        <p:sp>
          <p:nvSpPr>
            <p:cNvPr id="55" name="Rectangle 54"/>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712" y="4077377"/>
              <a:ext cx="312755" cy="298136"/>
            </a:xfrm>
            <a:prstGeom prst="rect">
              <a:avLst/>
            </a:prstGeom>
          </p:spPr>
        </p:pic>
      </p:grpSp>
    </p:spTree>
    <p:extLst>
      <p:ext uri="{BB962C8B-B14F-4D97-AF65-F5344CB8AC3E}">
        <p14:creationId xmlns:p14="http://schemas.microsoft.com/office/powerpoint/2010/main" val="1295565987"/>
      </p:ext>
    </p:extLst>
  </p:cSld>
  <p:clrMapOvr>
    <a:masterClrMapping/>
  </p:clrMapOvr>
  <p:transition advTm="39777">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5182" y="1994949"/>
            <a:ext cx="12194008" cy="3648781"/>
          </a:xfrm>
          <a:prstGeom prst="rect">
            <a:avLst/>
          </a:pr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017" tIns="143336" rIns="0" bIns="143336" numCol="1" spcCol="0" rtlCol="0" fromWordArt="0" anchor="ctr" anchorCtr="0" forceAA="0" compatLnSpc="1">
            <a:prstTxWarp prst="textNoShape">
              <a:avLst/>
            </a:prstTxWarp>
            <a:noAutofit/>
          </a:bodyPr>
          <a:lstStyle/>
          <a:p>
            <a:pPr marL="0" lvl="1" defTabSz="895565" fontAlgn="base">
              <a:lnSpc>
                <a:spcPct val="90000"/>
              </a:lnSpc>
              <a:spcBef>
                <a:spcPct val="0"/>
              </a:spcBef>
              <a:spcAft>
                <a:spcPct val="0"/>
              </a:spcAft>
            </a:pPr>
            <a:endParaRPr lang="en-US" sz="2352" spc="-49" dirty="0">
              <a:gradFill>
                <a:gsLst>
                  <a:gs pos="1250">
                    <a:schemeClr val="tx1">
                      <a:lumMod val="50000"/>
                    </a:schemeClr>
                  </a:gs>
                  <a:gs pos="100000">
                    <a:schemeClr val="tx1">
                      <a:lumMod val="50000"/>
                    </a:schemeClr>
                  </a:gs>
                </a:gsLst>
                <a:lin ang="5400000" scaled="0"/>
              </a:gradFill>
            </a:endParaRPr>
          </a:p>
        </p:txBody>
      </p:sp>
      <p:sp>
        <p:nvSpPr>
          <p:cNvPr id="2" name="Title 1"/>
          <p:cNvSpPr>
            <a:spLocks noGrp="1"/>
          </p:cNvSpPr>
          <p:nvPr>
            <p:ph type="title"/>
          </p:nvPr>
        </p:nvSpPr>
        <p:spPr>
          <a:xfrm>
            <a:off x="269168" y="287651"/>
            <a:ext cx="11149014" cy="1236813"/>
          </a:xfrm>
        </p:spPr>
        <p:txBody>
          <a:bodyPr/>
          <a:lstStyle/>
          <a:p>
            <a:r>
              <a:rPr lang="en-US" b="1" dirty="0"/>
              <a:t>H</a:t>
            </a:r>
            <a:r>
              <a:rPr lang="en-US" b="1" dirty="0" smtClean="0"/>
              <a:t>ow </a:t>
            </a:r>
            <a:r>
              <a:rPr lang="en-US" b="1" dirty="0" smtClean="0"/>
              <a:t>it Works – Option </a:t>
            </a:r>
            <a:r>
              <a:rPr lang="en-US" b="1" dirty="0" smtClean="0"/>
              <a:t>#3</a:t>
            </a:r>
            <a:r>
              <a:rPr lang="en-US" dirty="0" smtClean="0"/>
              <a:t/>
            </a:r>
            <a:br>
              <a:rPr lang="en-US" dirty="0" smtClean="0"/>
            </a:br>
            <a:r>
              <a:rPr lang="en-US" sz="3430" dirty="0" smtClean="0">
                <a:gradFill>
                  <a:gsLst>
                    <a:gs pos="1250">
                      <a:schemeClr val="bg1">
                        <a:lumMod val="25000"/>
                      </a:schemeClr>
                    </a:gs>
                    <a:gs pos="100000">
                      <a:schemeClr val="bg1">
                        <a:lumMod val="25000"/>
                      </a:schemeClr>
                    </a:gs>
                  </a:gsLst>
                  <a:lin ang="5400000" scaled="0"/>
                </a:gradFill>
                <a:latin typeface="+mn-lt"/>
              </a:rPr>
              <a:t>Ship us your VHD</a:t>
            </a:r>
            <a:endParaRPr lang="en-US" sz="3430" dirty="0">
              <a:gradFill>
                <a:gsLst>
                  <a:gs pos="1250">
                    <a:schemeClr val="bg1">
                      <a:lumMod val="25000"/>
                    </a:schemeClr>
                  </a:gs>
                  <a:gs pos="100000">
                    <a:schemeClr val="bg1">
                      <a:lumMod val="25000"/>
                    </a:schemeClr>
                  </a:gs>
                </a:gsLst>
                <a:lin ang="5400000" scaled="0"/>
              </a:gradFill>
              <a:latin typeface="+mn-lt"/>
            </a:endParaRPr>
          </a:p>
        </p:txBody>
      </p:sp>
      <p:sp>
        <p:nvSpPr>
          <p:cNvPr id="26" name="TextBox 25"/>
          <p:cNvSpPr txBox="1"/>
          <p:nvPr/>
        </p:nvSpPr>
        <p:spPr>
          <a:xfrm>
            <a:off x="3205688" y="4524351"/>
            <a:ext cx="2840927" cy="488724"/>
          </a:xfrm>
          <a:prstGeom prst="rect">
            <a:avLst/>
          </a:prstGeom>
          <a:noFill/>
        </p:spPr>
        <p:txBody>
          <a:bodyPr wrap="square" lIns="0" tIns="0" rIns="0" bIns="0" rtlCol="0">
            <a:spAutoFit/>
          </a:bodyPr>
          <a:lstStyle/>
          <a:p>
            <a:pPr algn="ctr">
              <a:lnSpc>
                <a:spcPct val="90000"/>
              </a:lnSpc>
              <a:spcBef>
                <a:spcPct val="20000"/>
              </a:spcBef>
              <a:buSzPct val="80000"/>
            </a:pPr>
            <a:r>
              <a:rPr lang="en-US" sz="1764" dirty="0" smtClean="0">
                <a:gradFill>
                  <a:gsLst>
                    <a:gs pos="0">
                      <a:schemeClr val="tx1">
                        <a:lumMod val="50000"/>
                      </a:schemeClr>
                    </a:gs>
                    <a:gs pos="100000">
                      <a:schemeClr val="tx1">
                        <a:lumMod val="50000"/>
                      </a:schemeClr>
                    </a:gs>
                  </a:gsLst>
                  <a:lin ang="5400000" scaled="1"/>
                </a:gradFill>
              </a:rPr>
              <a:t>Ship the encrypted</a:t>
            </a:r>
            <a:br>
              <a:rPr lang="en-US" sz="1764" dirty="0" smtClean="0">
                <a:gradFill>
                  <a:gsLst>
                    <a:gs pos="0">
                      <a:schemeClr val="tx1">
                        <a:lumMod val="50000"/>
                      </a:schemeClr>
                    </a:gs>
                    <a:gs pos="100000">
                      <a:schemeClr val="tx1">
                        <a:lumMod val="50000"/>
                      </a:schemeClr>
                    </a:gs>
                  </a:gsLst>
                  <a:lin ang="5400000" scaled="1"/>
                </a:gradFill>
              </a:rPr>
            </a:br>
            <a:r>
              <a:rPr lang="en-US" sz="1764" dirty="0" smtClean="0">
                <a:gradFill>
                  <a:gsLst>
                    <a:gs pos="0">
                      <a:schemeClr val="tx1">
                        <a:lumMod val="50000"/>
                      </a:schemeClr>
                    </a:gs>
                    <a:gs pos="100000">
                      <a:schemeClr val="tx1">
                        <a:lumMod val="50000"/>
                      </a:schemeClr>
                    </a:gs>
                  </a:gsLst>
                  <a:lin ang="5400000" scaled="1"/>
                </a:gradFill>
              </a:rPr>
              <a:t>Image to Microsoft</a:t>
            </a:r>
            <a:endParaRPr lang="en-US" sz="1764" dirty="0">
              <a:gradFill>
                <a:gsLst>
                  <a:gs pos="0">
                    <a:schemeClr val="tx1">
                      <a:lumMod val="50000"/>
                    </a:schemeClr>
                  </a:gs>
                  <a:gs pos="100000">
                    <a:schemeClr val="tx1">
                      <a:lumMod val="50000"/>
                    </a:schemeClr>
                  </a:gs>
                </a:gsLst>
                <a:lin ang="5400000" scaled="1"/>
              </a:gradFill>
            </a:endParaRPr>
          </a:p>
        </p:txBody>
      </p:sp>
      <p:sp>
        <p:nvSpPr>
          <p:cNvPr id="27" name="Up Arrow 26"/>
          <p:cNvSpPr/>
          <p:nvPr/>
        </p:nvSpPr>
        <p:spPr bwMode="auto">
          <a:xfrm rot="5400000">
            <a:off x="2638753"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28" name="Up Arrow 27"/>
          <p:cNvSpPr/>
          <p:nvPr/>
        </p:nvSpPr>
        <p:spPr bwMode="auto">
          <a:xfrm rot="5400000">
            <a:off x="5575274"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30" name="Up Arrow 29"/>
          <p:cNvSpPr/>
          <p:nvPr/>
        </p:nvSpPr>
        <p:spPr bwMode="auto">
          <a:xfrm rot="5400000">
            <a:off x="8511796"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31" name="TextBox 30"/>
          <p:cNvSpPr txBox="1"/>
          <p:nvPr/>
        </p:nvSpPr>
        <p:spPr>
          <a:xfrm>
            <a:off x="9078730" y="4515299"/>
            <a:ext cx="2840927" cy="733004"/>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Virtual Machine booted. Changes direct-write to </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blob storage</a:t>
            </a:r>
          </a:p>
        </p:txBody>
      </p:sp>
      <p:grpSp>
        <p:nvGrpSpPr>
          <p:cNvPr id="32" name="Group 31"/>
          <p:cNvGrpSpPr>
            <a:grpSpLocks noChangeAspect="1"/>
          </p:cNvGrpSpPr>
          <p:nvPr/>
        </p:nvGrpSpPr>
        <p:grpSpPr bwMode="black">
          <a:xfrm>
            <a:off x="568175" y="3039490"/>
            <a:ext cx="1895407" cy="1141248"/>
            <a:chOff x="8843608" y="828600"/>
            <a:chExt cx="925448" cy="557448"/>
          </a:xfrm>
          <a:solidFill>
            <a:schemeClr val="tx2"/>
          </a:solidFill>
        </p:grpSpPr>
        <p:sp>
          <p:nvSpPr>
            <p:cNvPr id="33" name="Rectangle 32"/>
            <p:cNvSpPr/>
            <p:nvPr/>
          </p:nvSpPr>
          <p:spPr bwMode="black">
            <a:xfrm>
              <a:off x="8857595" y="835151"/>
              <a:ext cx="623646" cy="459637"/>
            </a:xfrm>
            <a:prstGeom prst="rect">
              <a:avLst/>
            </a:prstGeom>
            <a:solidFill>
              <a:schemeClr val="tx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11" tIns="33606" rIns="67211" bIns="33606" numCol="1" rtlCol="0" anchor="ctr" anchorCtr="0" compatLnSpc="1">
              <a:prstTxWarp prst="textNoShape">
                <a:avLst/>
              </a:prstTxWarp>
            </a:bodyPr>
            <a:lstStyle/>
            <a:p>
              <a:pPr algn="ctr" defTabSz="822221" fontAlgn="base">
                <a:spcBef>
                  <a:spcPct val="0"/>
                </a:spcBef>
                <a:spcAft>
                  <a:spcPct val="0"/>
                </a:spcAft>
              </a:pPr>
              <a:endParaRPr lang="en-US" sz="1176" dirty="0">
                <a:solidFill>
                  <a:schemeClr val="tx1"/>
                </a:solidFill>
              </a:endParaRPr>
            </a:p>
          </p:txBody>
        </p:sp>
        <p:grpSp>
          <p:nvGrpSpPr>
            <p:cNvPr id="34" name="Group 33"/>
            <p:cNvGrpSpPr/>
            <p:nvPr/>
          </p:nvGrpSpPr>
          <p:grpSpPr bwMode="black">
            <a:xfrm>
              <a:off x="8843608" y="828600"/>
              <a:ext cx="925448" cy="557448"/>
              <a:chOff x="863600" y="2393157"/>
              <a:chExt cx="876300" cy="527844"/>
            </a:xfrm>
            <a:grpFill/>
          </p:grpSpPr>
          <p:sp>
            <p:nvSpPr>
              <p:cNvPr id="35" name="Freeform 34"/>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sp>
            <p:nvSpPr>
              <p:cNvPr id="36"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grpSp>
      </p:gr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8661" y="3238625"/>
            <a:ext cx="1607384" cy="694273"/>
          </a:xfrm>
          <a:prstGeom prst="roundRect">
            <a:avLst>
              <a:gd name="adj" fmla="val 11234"/>
            </a:avLst>
          </a:prstGeom>
          <a:solidFill>
            <a:schemeClr val="tx2"/>
          </a:solidFill>
          <a:ln w="63500">
            <a:solidFill>
              <a:schemeClr val="tx2"/>
            </a:solidFill>
          </a:ln>
          <a:effectLst/>
        </p:spPr>
      </p:pic>
      <p:sp>
        <p:nvSpPr>
          <p:cNvPr id="39" name="TextBox 38"/>
          <p:cNvSpPr txBox="1"/>
          <p:nvPr/>
        </p:nvSpPr>
        <p:spPr>
          <a:xfrm>
            <a:off x="269167" y="4524351"/>
            <a:ext cx="2840927" cy="488668"/>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Create your </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own VHD</a:t>
            </a:r>
          </a:p>
        </p:txBody>
      </p:sp>
      <p:sp>
        <p:nvSpPr>
          <p:cNvPr id="40" name="TextBox 39"/>
          <p:cNvSpPr txBox="1"/>
          <p:nvPr/>
        </p:nvSpPr>
        <p:spPr>
          <a:xfrm>
            <a:off x="6142210" y="4524349"/>
            <a:ext cx="2840927" cy="542965"/>
          </a:xfrm>
          <a:prstGeom prst="rect">
            <a:avLst/>
          </a:prstGeom>
          <a:noFill/>
        </p:spPr>
        <p:txBody>
          <a:bodyPr wrap="square" lIns="0" tIns="0" rIns="0" bIns="0" rtlCol="0">
            <a:no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Create a Virtual Machine by attaching to disk</a:t>
            </a:r>
          </a:p>
        </p:txBody>
      </p:sp>
      <p:grpSp>
        <p:nvGrpSpPr>
          <p:cNvPr id="48" name="Group 47"/>
          <p:cNvGrpSpPr/>
          <p:nvPr/>
        </p:nvGrpSpPr>
        <p:grpSpPr>
          <a:xfrm>
            <a:off x="1315889" y="3376491"/>
            <a:ext cx="358986" cy="356472"/>
            <a:chOff x="4480921" y="4009689"/>
            <a:chExt cx="432339" cy="433513"/>
          </a:xfrm>
        </p:grpSpPr>
        <p:sp>
          <p:nvSpPr>
            <p:cNvPr id="49" name="Rectangle 48"/>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208" y="4077377"/>
              <a:ext cx="309765" cy="298135"/>
            </a:xfrm>
            <a:prstGeom prst="rect">
              <a:avLst/>
            </a:prstGeom>
          </p:spPr>
        </p:pic>
      </p:grpSp>
      <p:grpSp>
        <p:nvGrpSpPr>
          <p:cNvPr id="57" name="Group 56"/>
          <p:cNvGrpSpPr>
            <a:grpSpLocks noChangeAspect="1"/>
          </p:cNvGrpSpPr>
          <p:nvPr/>
        </p:nvGrpSpPr>
        <p:grpSpPr bwMode="black">
          <a:xfrm>
            <a:off x="6754672" y="3112009"/>
            <a:ext cx="1616005" cy="973017"/>
            <a:chOff x="8843608" y="828600"/>
            <a:chExt cx="925448" cy="557448"/>
          </a:xfrm>
          <a:solidFill>
            <a:schemeClr val="tx2"/>
          </a:solidFill>
        </p:grpSpPr>
        <p:sp>
          <p:nvSpPr>
            <p:cNvPr id="58" name="Rectangle 57"/>
            <p:cNvSpPr/>
            <p:nvPr/>
          </p:nvSpPr>
          <p:spPr bwMode="black">
            <a:xfrm>
              <a:off x="8857595" y="835151"/>
              <a:ext cx="623646" cy="459637"/>
            </a:xfrm>
            <a:prstGeom prst="rect">
              <a:avLst/>
            </a:prstGeom>
            <a:solidFill>
              <a:schemeClr val="tx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11" tIns="33606" rIns="67211" bIns="33606" numCol="1" rtlCol="0" anchor="ctr" anchorCtr="0" compatLnSpc="1">
              <a:prstTxWarp prst="textNoShape">
                <a:avLst/>
              </a:prstTxWarp>
            </a:bodyPr>
            <a:lstStyle/>
            <a:p>
              <a:pPr algn="ctr" defTabSz="822221" fontAlgn="base">
                <a:spcBef>
                  <a:spcPct val="0"/>
                </a:spcBef>
                <a:spcAft>
                  <a:spcPct val="0"/>
                </a:spcAft>
              </a:pPr>
              <a:endParaRPr lang="en-US" sz="1176" dirty="0">
                <a:solidFill>
                  <a:schemeClr val="tx1"/>
                </a:solidFill>
              </a:endParaRPr>
            </a:p>
          </p:txBody>
        </p:sp>
        <p:grpSp>
          <p:nvGrpSpPr>
            <p:cNvPr id="59" name="Group 58"/>
            <p:cNvGrpSpPr/>
            <p:nvPr/>
          </p:nvGrpSpPr>
          <p:grpSpPr bwMode="black">
            <a:xfrm>
              <a:off x="8843608" y="828600"/>
              <a:ext cx="925448" cy="557448"/>
              <a:chOff x="863600" y="2393157"/>
              <a:chExt cx="876300" cy="527844"/>
            </a:xfrm>
            <a:grpFill/>
          </p:grpSpPr>
          <p:sp>
            <p:nvSpPr>
              <p:cNvPr id="61" name="Freeform 60"/>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sp>
            <p:nvSpPr>
              <p:cNvPr id="62"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grpSp>
      </p:grpSp>
      <p:sp>
        <p:nvSpPr>
          <p:cNvPr id="63" name="Arc 62"/>
          <p:cNvSpPr/>
          <p:nvPr/>
        </p:nvSpPr>
        <p:spPr>
          <a:xfrm rot="16200000">
            <a:off x="2432728" y="1662092"/>
            <a:ext cx="1069148" cy="2423595"/>
          </a:xfrm>
          <a:prstGeom prst="arc">
            <a:avLst>
              <a:gd name="adj1" fmla="val 16200000"/>
              <a:gd name="adj2" fmla="val 5245117"/>
            </a:avLst>
          </a:prstGeom>
          <a:ln w="57150" cap="rnd">
            <a:solidFill>
              <a:schemeClr val="bg1">
                <a:lumMod val="25000"/>
              </a:schemeClr>
            </a:solidFill>
            <a:prstDash val="sysDot"/>
            <a:headEnd type="none" w="lg" len="lg"/>
            <a:tailEnd type="triangle" w="lg" len="med"/>
          </a:ln>
        </p:spPr>
        <p:style>
          <a:lnRef idx="1">
            <a:schemeClr val="accent1"/>
          </a:lnRef>
          <a:fillRef idx="0">
            <a:schemeClr val="accent1"/>
          </a:fillRef>
          <a:effectRef idx="0">
            <a:schemeClr val="accent1"/>
          </a:effectRef>
          <a:fontRef idx="minor">
            <a:schemeClr val="tx1"/>
          </a:fontRef>
        </p:style>
        <p:txBody>
          <a:bodyPr lIns="121834" tIns="60917" rIns="121834" bIns="60917" rtlCol="0" anchor="ctr"/>
          <a:lstStyle/>
          <a:p>
            <a:pPr algn="ctr"/>
            <a:endParaRPr lang="en-US" sz="1764"/>
          </a:p>
        </p:txBody>
      </p:sp>
      <p:grpSp>
        <p:nvGrpSpPr>
          <p:cNvPr id="44" name="Group 43"/>
          <p:cNvGrpSpPr/>
          <p:nvPr/>
        </p:nvGrpSpPr>
        <p:grpSpPr>
          <a:xfrm rot="20728046">
            <a:off x="2178107" y="2266790"/>
            <a:ext cx="401213" cy="402246"/>
            <a:chOff x="4480921" y="4009689"/>
            <a:chExt cx="432339" cy="433513"/>
          </a:xfrm>
        </p:grpSpPr>
        <p:sp>
          <p:nvSpPr>
            <p:cNvPr id="46" name="Rectangle 45"/>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712" y="4077377"/>
              <a:ext cx="312754" cy="298136"/>
            </a:xfrm>
            <a:prstGeom prst="rect">
              <a:avLst/>
            </a:prstGeom>
          </p:spPr>
        </p:pic>
      </p:grpSp>
      <p:grpSp>
        <p:nvGrpSpPr>
          <p:cNvPr id="53" name="Group 52"/>
          <p:cNvGrpSpPr/>
          <p:nvPr/>
        </p:nvGrpSpPr>
        <p:grpSpPr>
          <a:xfrm rot="21317832">
            <a:off x="3114387" y="2176985"/>
            <a:ext cx="534014" cy="535390"/>
            <a:chOff x="4480921" y="4009689"/>
            <a:chExt cx="432339" cy="433513"/>
          </a:xfrm>
        </p:grpSpPr>
        <p:sp>
          <p:nvSpPr>
            <p:cNvPr id="55" name="Rectangle 54"/>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712" y="4077377"/>
              <a:ext cx="312755" cy="298136"/>
            </a:xfrm>
            <a:prstGeom prst="rect">
              <a:avLst/>
            </a:prstGeom>
          </p:spPr>
        </p:pic>
      </p:grpSp>
      <p:sp>
        <p:nvSpPr>
          <p:cNvPr id="41" name="Box Back"/>
          <p:cNvSpPr/>
          <p:nvPr/>
        </p:nvSpPr>
        <p:spPr>
          <a:xfrm>
            <a:off x="4344217" y="3233351"/>
            <a:ext cx="852536" cy="841958"/>
          </a:xfrm>
          <a:prstGeom prst="rect">
            <a:avLst/>
          </a:prstGeom>
          <a:solidFill>
            <a:srgbClr val="AF8023">
              <a:lumMod val="50000"/>
            </a:srgbClr>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2F2F2"/>
              </a:solidFill>
              <a:effectLst/>
              <a:uLnTx/>
              <a:uFillTx/>
              <a:latin typeface="Segoe Semibold"/>
            </a:endParaRPr>
          </a:p>
        </p:txBody>
      </p:sp>
      <p:sp>
        <p:nvSpPr>
          <p:cNvPr id="43" name="Box Left"/>
          <p:cNvSpPr/>
          <p:nvPr/>
        </p:nvSpPr>
        <p:spPr>
          <a:xfrm>
            <a:off x="3990885" y="3233351"/>
            <a:ext cx="353332" cy="1133841"/>
          </a:xfrm>
          <a:custGeom>
            <a:avLst/>
            <a:gdLst>
              <a:gd name="connsiteX0" fmla="*/ 1314450 w 1314450"/>
              <a:gd name="connsiteY0" fmla="*/ 0 h 4218062"/>
              <a:gd name="connsiteX1" fmla="*/ 1314450 w 1314450"/>
              <a:gd name="connsiteY1" fmla="*/ 3115107 h 4218062"/>
              <a:gd name="connsiteX2" fmla="*/ 0 w 1314450"/>
              <a:gd name="connsiteY2" fmla="*/ 4218062 h 4218062"/>
              <a:gd name="connsiteX3" fmla="*/ 0 w 1314450"/>
              <a:gd name="connsiteY3" fmla="*/ 1102955 h 4218062"/>
            </a:gdLst>
            <a:ahLst/>
            <a:cxnLst>
              <a:cxn ang="0">
                <a:pos x="connsiteX0" y="connsiteY0"/>
              </a:cxn>
              <a:cxn ang="0">
                <a:pos x="connsiteX1" y="connsiteY1"/>
              </a:cxn>
              <a:cxn ang="0">
                <a:pos x="connsiteX2" y="connsiteY2"/>
              </a:cxn>
              <a:cxn ang="0">
                <a:pos x="connsiteX3" y="connsiteY3"/>
              </a:cxn>
            </a:cxnLst>
            <a:rect l="l" t="t" r="r" b="b"/>
            <a:pathLst>
              <a:path w="1314450" h="4218062">
                <a:moveTo>
                  <a:pt x="1314450" y="0"/>
                </a:moveTo>
                <a:lnTo>
                  <a:pt x="1314450" y="3115107"/>
                </a:lnTo>
                <a:lnTo>
                  <a:pt x="0" y="4218062"/>
                </a:lnTo>
                <a:lnTo>
                  <a:pt x="0" y="1102955"/>
                </a:lnTo>
                <a:close/>
              </a:path>
            </a:pathLst>
          </a:custGeom>
          <a:solidFill>
            <a:srgbClr val="AF8023">
              <a:lumMod val="75000"/>
            </a:srgbClr>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2F2F2"/>
              </a:solidFill>
              <a:effectLst/>
              <a:uLnTx/>
              <a:uFillTx/>
              <a:latin typeface="Segoe Semibold"/>
            </a:endParaRPr>
          </a:p>
        </p:txBody>
      </p:sp>
      <p:grpSp>
        <p:nvGrpSpPr>
          <p:cNvPr id="4" name="Hard Drive"/>
          <p:cNvGrpSpPr/>
          <p:nvPr/>
        </p:nvGrpSpPr>
        <p:grpSpPr>
          <a:xfrm>
            <a:off x="4314014" y="3032930"/>
            <a:ext cx="524316" cy="709121"/>
            <a:chOff x="4314014" y="3032930"/>
            <a:chExt cx="524316" cy="709121"/>
          </a:xfrm>
        </p:grpSpPr>
        <p:sp>
          <p:nvSpPr>
            <p:cNvPr id="51" name="Hard Drive Icon"/>
            <p:cNvSpPr>
              <a:spLocks noChangeAspect="1"/>
            </p:cNvSpPr>
            <p:nvPr/>
          </p:nvSpPr>
          <p:spPr>
            <a:xfrm>
              <a:off x="4314014" y="3032930"/>
              <a:ext cx="524284" cy="709121"/>
            </a:xfrm>
            <a:custGeom>
              <a:avLst/>
              <a:gdLst>
                <a:gd name="connsiteX0" fmla="*/ 3902238 w 4442340"/>
                <a:gd name="connsiteY0" fmla="*/ 5321420 h 6008508"/>
                <a:gd name="connsiteX1" fmla="*/ 4048288 w 4442340"/>
                <a:gd name="connsiteY1" fmla="*/ 5467470 h 6008508"/>
                <a:gd name="connsiteX2" fmla="*/ 3902238 w 4442340"/>
                <a:gd name="connsiteY2" fmla="*/ 5613520 h 6008508"/>
                <a:gd name="connsiteX3" fmla="*/ 3756188 w 4442340"/>
                <a:gd name="connsiteY3" fmla="*/ 5467470 h 6008508"/>
                <a:gd name="connsiteX4" fmla="*/ 3902238 w 4442340"/>
                <a:gd name="connsiteY4" fmla="*/ 5321420 h 6008508"/>
                <a:gd name="connsiteX5" fmla="*/ 965458 w 4442340"/>
                <a:gd name="connsiteY5" fmla="*/ 4810127 h 6008508"/>
                <a:gd name="connsiteX6" fmla="*/ 739175 w 4442340"/>
                <a:gd name="connsiteY6" fmla="*/ 5036410 h 6008508"/>
                <a:gd name="connsiteX7" fmla="*/ 965458 w 4442340"/>
                <a:gd name="connsiteY7" fmla="*/ 5262693 h 6008508"/>
                <a:gd name="connsiteX8" fmla="*/ 1191741 w 4442340"/>
                <a:gd name="connsiteY8" fmla="*/ 5036410 h 6008508"/>
                <a:gd name="connsiteX9" fmla="*/ 965458 w 4442340"/>
                <a:gd name="connsiteY9" fmla="*/ 4810127 h 6008508"/>
                <a:gd name="connsiteX10" fmla="*/ 1797575 w 4442340"/>
                <a:gd name="connsiteY10" fmla="*/ 3667782 h 6008508"/>
                <a:gd name="connsiteX11" fmla="*/ 1882981 w 4442340"/>
                <a:gd name="connsiteY11" fmla="*/ 3697397 h 6008508"/>
                <a:gd name="connsiteX12" fmla="*/ 1964709 w 4442340"/>
                <a:gd name="connsiteY12" fmla="*/ 3952522 h 6008508"/>
                <a:gd name="connsiteX13" fmla="*/ 1951851 w 4442340"/>
                <a:gd name="connsiteY13" fmla="*/ 3990098 h 6008508"/>
                <a:gd name="connsiteX14" fmla="*/ 1953743 w 4442340"/>
                <a:gd name="connsiteY14" fmla="*/ 3991413 h 6008508"/>
                <a:gd name="connsiteX15" fmla="*/ 1420342 w 4442340"/>
                <a:gd name="connsiteY15" fmla="*/ 5179659 h 6008508"/>
                <a:gd name="connsiteX16" fmla="*/ 1416347 w 4442340"/>
                <a:gd name="connsiteY16" fmla="*/ 5176793 h 6008508"/>
                <a:gd name="connsiteX17" fmla="*/ 1386577 w 4442340"/>
                <a:gd name="connsiteY17" fmla="*/ 5232910 h 6008508"/>
                <a:gd name="connsiteX18" fmla="*/ 722018 w 4442340"/>
                <a:gd name="connsiteY18" fmla="*/ 5414995 h 6008508"/>
                <a:gd name="connsiteX19" fmla="*/ 619559 w 4442340"/>
                <a:gd name="connsiteY19" fmla="*/ 4733602 h 6008508"/>
                <a:gd name="connsiteX20" fmla="*/ 683992 w 4442340"/>
                <a:gd name="connsiteY20" fmla="*/ 4651664 h 6008508"/>
                <a:gd name="connsiteX21" fmla="*/ 683993 w 4442340"/>
                <a:gd name="connsiteY21" fmla="*/ 4651663 h 6008508"/>
                <a:gd name="connsiteX22" fmla="*/ 679774 w 4442340"/>
                <a:gd name="connsiteY22" fmla="*/ 4648638 h 6008508"/>
                <a:gd name="connsiteX23" fmla="*/ 1594173 w 4442340"/>
                <a:gd name="connsiteY23" fmla="*/ 3741382 h 6008508"/>
                <a:gd name="connsiteX24" fmla="*/ 1599262 w 4442340"/>
                <a:gd name="connsiteY24" fmla="*/ 3744921 h 6008508"/>
                <a:gd name="connsiteX25" fmla="*/ 1616607 w 4442340"/>
                <a:gd name="connsiteY25" fmla="*/ 3725919 h 6008508"/>
                <a:gd name="connsiteX26" fmla="*/ 1797575 w 4442340"/>
                <a:gd name="connsiteY26" fmla="*/ 3667782 h 6008508"/>
                <a:gd name="connsiteX27" fmla="*/ 2223346 w 4442340"/>
                <a:gd name="connsiteY27" fmla="*/ 2400737 h 6008508"/>
                <a:gd name="connsiteX28" fmla="*/ 1761364 w 4442340"/>
                <a:gd name="connsiteY28" fmla="*/ 2862719 h 6008508"/>
                <a:gd name="connsiteX29" fmla="*/ 2223346 w 4442340"/>
                <a:gd name="connsiteY29" fmla="*/ 3324701 h 6008508"/>
                <a:gd name="connsiteX30" fmla="*/ 2685328 w 4442340"/>
                <a:gd name="connsiteY30" fmla="*/ 2862719 h 6008508"/>
                <a:gd name="connsiteX31" fmla="*/ 2223346 w 4442340"/>
                <a:gd name="connsiteY31" fmla="*/ 2400737 h 6008508"/>
                <a:gd name="connsiteX32" fmla="*/ 2223346 w 4442340"/>
                <a:gd name="connsiteY32" fmla="*/ 1298218 h 6008508"/>
                <a:gd name="connsiteX33" fmla="*/ 3787847 w 4442340"/>
                <a:gd name="connsiteY33" fmla="*/ 2862719 h 6008508"/>
                <a:gd name="connsiteX34" fmla="*/ 2223346 w 4442340"/>
                <a:gd name="connsiteY34" fmla="*/ 4427220 h 6008508"/>
                <a:gd name="connsiteX35" fmla="*/ 2063385 w 4442340"/>
                <a:gd name="connsiteY35" fmla="*/ 4419143 h 6008508"/>
                <a:gd name="connsiteX36" fmla="*/ 1915450 w 4442340"/>
                <a:gd name="connsiteY36" fmla="*/ 4396565 h 6008508"/>
                <a:gd name="connsiteX37" fmla="*/ 2046610 w 4442340"/>
                <a:gd name="connsiteY37" fmla="*/ 4098570 h 6008508"/>
                <a:gd name="connsiteX38" fmla="*/ 1484636 w 4442340"/>
                <a:gd name="connsiteY38" fmla="*/ 3677089 h 6008508"/>
                <a:gd name="connsiteX39" fmla="*/ 1154591 w 4442340"/>
                <a:gd name="connsiteY39" fmla="*/ 4003084 h 6008508"/>
                <a:gd name="connsiteX40" fmla="*/ 1117077 w 4442340"/>
                <a:gd name="connsiteY40" fmla="*/ 3968989 h 6008508"/>
                <a:gd name="connsiteX41" fmla="*/ 658845 w 4442340"/>
                <a:gd name="connsiteY41" fmla="*/ 2862719 h 6008508"/>
                <a:gd name="connsiteX42" fmla="*/ 2223346 w 4442340"/>
                <a:gd name="connsiteY42" fmla="*/ 1298218 h 6008508"/>
                <a:gd name="connsiteX43" fmla="*/ 3902238 w 4442340"/>
                <a:gd name="connsiteY43" fmla="*/ 894200 h 6008508"/>
                <a:gd name="connsiteX44" fmla="*/ 4048288 w 4442340"/>
                <a:gd name="connsiteY44" fmla="*/ 1040250 h 6008508"/>
                <a:gd name="connsiteX45" fmla="*/ 3902238 w 4442340"/>
                <a:gd name="connsiteY45" fmla="*/ 1186300 h 6008508"/>
                <a:gd name="connsiteX46" fmla="*/ 3756188 w 4442340"/>
                <a:gd name="connsiteY46" fmla="*/ 1040250 h 6008508"/>
                <a:gd name="connsiteX47" fmla="*/ 3902238 w 4442340"/>
                <a:gd name="connsiteY47" fmla="*/ 894200 h 6008508"/>
                <a:gd name="connsiteX48" fmla="*/ 562297 w 4442340"/>
                <a:gd name="connsiteY48" fmla="*/ 894200 h 6008508"/>
                <a:gd name="connsiteX49" fmla="*/ 708347 w 4442340"/>
                <a:gd name="connsiteY49" fmla="*/ 1040250 h 6008508"/>
                <a:gd name="connsiteX50" fmla="*/ 562297 w 4442340"/>
                <a:gd name="connsiteY50" fmla="*/ 1186300 h 6008508"/>
                <a:gd name="connsiteX51" fmla="*/ 416247 w 4442340"/>
                <a:gd name="connsiteY51" fmla="*/ 1040250 h 6008508"/>
                <a:gd name="connsiteX52" fmla="*/ 562297 w 4442340"/>
                <a:gd name="connsiteY52" fmla="*/ 894200 h 6008508"/>
                <a:gd name="connsiteX53" fmla="*/ 487803 w 4442340"/>
                <a:gd name="connsiteY53" fmla="*/ 765773 h 6008508"/>
                <a:gd name="connsiteX54" fmla="*/ 267816 w 4442340"/>
                <a:gd name="connsiteY54" fmla="*/ 985760 h 6008508"/>
                <a:gd name="connsiteX55" fmla="*/ 267816 w 4442340"/>
                <a:gd name="connsiteY55" fmla="*/ 5523250 h 6008508"/>
                <a:gd name="connsiteX56" fmla="*/ 487803 w 4442340"/>
                <a:gd name="connsiteY56" fmla="*/ 5743237 h 6008508"/>
                <a:gd name="connsiteX57" fmla="*/ 3954537 w 4442340"/>
                <a:gd name="connsiteY57" fmla="*/ 5743237 h 6008508"/>
                <a:gd name="connsiteX58" fmla="*/ 4174524 w 4442340"/>
                <a:gd name="connsiteY58" fmla="*/ 5523250 h 6008508"/>
                <a:gd name="connsiteX59" fmla="*/ 4174524 w 4442340"/>
                <a:gd name="connsiteY59" fmla="*/ 985760 h 6008508"/>
                <a:gd name="connsiteX60" fmla="*/ 3954537 w 4442340"/>
                <a:gd name="connsiteY60" fmla="*/ 765773 h 6008508"/>
                <a:gd name="connsiteX61" fmla="*/ 121418 w 4442340"/>
                <a:gd name="connsiteY61" fmla="*/ 517784 h 6008508"/>
                <a:gd name="connsiteX62" fmla="*/ 120617 w 4442340"/>
                <a:gd name="connsiteY62" fmla="*/ 518756 h 6008508"/>
                <a:gd name="connsiteX63" fmla="*/ 120177 w 4442340"/>
                <a:gd name="connsiteY63" fmla="*/ 518757 h 6008508"/>
                <a:gd name="connsiteX64" fmla="*/ 474886 w 4442340"/>
                <a:gd name="connsiteY64" fmla="*/ 500501 h 6008508"/>
                <a:gd name="connsiteX65" fmla="*/ 3967454 w 4442340"/>
                <a:gd name="connsiteY65" fmla="*/ 500501 h 6008508"/>
                <a:gd name="connsiteX66" fmla="*/ 4442340 w 4442340"/>
                <a:gd name="connsiteY66" fmla="*/ 975387 h 6008508"/>
                <a:gd name="connsiteX67" fmla="*/ 4442340 w 4442340"/>
                <a:gd name="connsiteY67" fmla="*/ 5533622 h 6008508"/>
                <a:gd name="connsiteX68" fmla="*/ 3967454 w 4442340"/>
                <a:gd name="connsiteY68" fmla="*/ 6008508 h 6008508"/>
                <a:gd name="connsiteX69" fmla="*/ 474886 w 4442340"/>
                <a:gd name="connsiteY69" fmla="*/ 6008508 h 6008508"/>
                <a:gd name="connsiteX70" fmla="*/ 0 w 4442340"/>
                <a:gd name="connsiteY70" fmla="*/ 5533622 h 6008508"/>
                <a:gd name="connsiteX71" fmla="*/ 0 w 4442340"/>
                <a:gd name="connsiteY71" fmla="*/ 975387 h 6008508"/>
                <a:gd name="connsiteX72" fmla="*/ 474886 w 4442340"/>
                <a:gd name="connsiteY72" fmla="*/ 500501 h 6008508"/>
                <a:gd name="connsiteX73" fmla="*/ 907753 w 4442340"/>
                <a:gd name="connsiteY73" fmla="*/ 5 h 6008508"/>
                <a:gd name="connsiteX74" fmla="*/ 3529843 w 4442340"/>
                <a:gd name="connsiteY74" fmla="*/ 3188 h 6008508"/>
                <a:gd name="connsiteX75" fmla="*/ 3719620 w 4442340"/>
                <a:gd name="connsiteY75" fmla="*/ 63656 h 6008508"/>
                <a:gd name="connsiteX76" fmla="*/ 4166950 w 4442340"/>
                <a:gd name="connsiteY76" fmla="*/ 416233 h 6008508"/>
                <a:gd name="connsiteX77" fmla="*/ 4144363 w 4442340"/>
                <a:gd name="connsiteY77" fmla="*/ 403944 h 6008508"/>
                <a:gd name="connsiteX78" fmla="*/ 3959516 w 4442340"/>
                <a:gd name="connsiteY78" fmla="*/ 366536 h 6008508"/>
                <a:gd name="connsiteX79" fmla="*/ 466948 w 4442340"/>
                <a:gd name="connsiteY79" fmla="*/ 366536 h 6008508"/>
                <a:gd name="connsiteX80" fmla="*/ 282101 w 4442340"/>
                <a:gd name="connsiteY80" fmla="*/ 403944 h 6008508"/>
                <a:gd name="connsiteX81" fmla="*/ 231381 w 4442340"/>
                <a:gd name="connsiteY81" fmla="*/ 431539 h 6008508"/>
                <a:gd name="connsiteX82" fmla="*/ 736953 w 4442340"/>
                <a:gd name="connsiteY82" fmla="*/ 35013 h 6008508"/>
                <a:gd name="connsiteX83" fmla="*/ 907753 w 4442340"/>
                <a:gd name="connsiteY83" fmla="*/ 5 h 6008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4442340" h="6008508">
                  <a:moveTo>
                    <a:pt x="3902238" y="5321420"/>
                  </a:moveTo>
                  <a:cubicBezTo>
                    <a:pt x="3982899" y="5321420"/>
                    <a:pt x="4048288" y="5386809"/>
                    <a:pt x="4048288" y="5467470"/>
                  </a:cubicBezTo>
                  <a:cubicBezTo>
                    <a:pt x="4048288" y="5548131"/>
                    <a:pt x="3982899" y="5613520"/>
                    <a:pt x="3902238" y="5613520"/>
                  </a:cubicBezTo>
                  <a:cubicBezTo>
                    <a:pt x="3821577" y="5613520"/>
                    <a:pt x="3756188" y="5548131"/>
                    <a:pt x="3756188" y="5467470"/>
                  </a:cubicBezTo>
                  <a:cubicBezTo>
                    <a:pt x="3756188" y="5386809"/>
                    <a:pt x="3821577" y="5321420"/>
                    <a:pt x="3902238" y="5321420"/>
                  </a:cubicBezTo>
                  <a:close/>
                  <a:moveTo>
                    <a:pt x="965458" y="4810127"/>
                  </a:moveTo>
                  <a:cubicBezTo>
                    <a:pt x="840485" y="4810128"/>
                    <a:pt x="739175" y="4911438"/>
                    <a:pt x="739175" y="5036410"/>
                  </a:cubicBezTo>
                  <a:cubicBezTo>
                    <a:pt x="739175" y="5161383"/>
                    <a:pt x="840485" y="5262693"/>
                    <a:pt x="965458" y="5262693"/>
                  </a:cubicBezTo>
                  <a:cubicBezTo>
                    <a:pt x="1090432" y="5262693"/>
                    <a:pt x="1191741" y="5161384"/>
                    <a:pt x="1191741" y="5036410"/>
                  </a:cubicBezTo>
                  <a:cubicBezTo>
                    <a:pt x="1191741" y="4911437"/>
                    <a:pt x="1090431" y="4810127"/>
                    <a:pt x="965458" y="4810127"/>
                  </a:cubicBezTo>
                  <a:close/>
                  <a:moveTo>
                    <a:pt x="1797575" y="3667782"/>
                  </a:moveTo>
                  <a:cubicBezTo>
                    <a:pt x="1827824" y="3670743"/>
                    <a:pt x="1856900" y="3680419"/>
                    <a:pt x="1882981" y="3697397"/>
                  </a:cubicBezTo>
                  <a:cubicBezTo>
                    <a:pt x="1961224" y="3748332"/>
                    <a:pt x="1990287" y="3850512"/>
                    <a:pt x="1964709" y="3952522"/>
                  </a:cubicBezTo>
                  <a:lnTo>
                    <a:pt x="1951851" y="3990098"/>
                  </a:lnTo>
                  <a:lnTo>
                    <a:pt x="1953743" y="3991413"/>
                  </a:lnTo>
                  <a:lnTo>
                    <a:pt x="1420342" y="5179659"/>
                  </a:lnTo>
                  <a:lnTo>
                    <a:pt x="1416347" y="5176793"/>
                  </a:lnTo>
                  <a:lnTo>
                    <a:pt x="1386577" y="5232910"/>
                  </a:lnTo>
                  <a:cubicBezTo>
                    <a:pt x="1231357" y="5471353"/>
                    <a:pt x="933824" y="5552875"/>
                    <a:pt x="722018" y="5414995"/>
                  </a:cubicBezTo>
                  <a:cubicBezTo>
                    <a:pt x="510212" y="5277115"/>
                    <a:pt x="464339" y="4972045"/>
                    <a:pt x="619559" y="4733602"/>
                  </a:cubicBezTo>
                  <a:cubicBezTo>
                    <a:pt x="638962" y="4703797"/>
                    <a:pt x="660588" y="4676443"/>
                    <a:pt x="683992" y="4651664"/>
                  </a:cubicBezTo>
                  <a:lnTo>
                    <a:pt x="683993" y="4651663"/>
                  </a:lnTo>
                  <a:lnTo>
                    <a:pt x="679774" y="4648638"/>
                  </a:lnTo>
                  <a:lnTo>
                    <a:pt x="1594173" y="3741382"/>
                  </a:lnTo>
                  <a:lnTo>
                    <a:pt x="1599262" y="3744921"/>
                  </a:lnTo>
                  <a:lnTo>
                    <a:pt x="1616607" y="3725919"/>
                  </a:lnTo>
                  <a:cubicBezTo>
                    <a:pt x="1671894" y="3682801"/>
                    <a:pt x="1737079" y="3661860"/>
                    <a:pt x="1797575" y="3667782"/>
                  </a:cubicBezTo>
                  <a:close/>
                  <a:moveTo>
                    <a:pt x="2223346" y="2400737"/>
                  </a:moveTo>
                  <a:cubicBezTo>
                    <a:pt x="1968200" y="2400737"/>
                    <a:pt x="1761364" y="2607573"/>
                    <a:pt x="1761364" y="2862719"/>
                  </a:cubicBezTo>
                  <a:cubicBezTo>
                    <a:pt x="1761364" y="3117865"/>
                    <a:pt x="1968200" y="3324701"/>
                    <a:pt x="2223346" y="3324701"/>
                  </a:cubicBezTo>
                  <a:cubicBezTo>
                    <a:pt x="2478492" y="3324701"/>
                    <a:pt x="2685328" y="3117865"/>
                    <a:pt x="2685328" y="2862719"/>
                  </a:cubicBezTo>
                  <a:cubicBezTo>
                    <a:pt x="2685328" y="2607573"/>
                    <a:pt x="2478492" y="2400737"/>
                    <a:pt x="2223346" y="2400737"/>
                  </a:cubicBezTo>
                  <a:close/>
                  <a:moveTo>
                    <a:pt x="2223346" y="1298218"/>
                  </a:moveTo>
                  <a:cubicBezTo>
                    <a:pt x="3087396" y="1298218"/>
                    <a:pt x="3787847" y="1998669"/>
                    <a:pt x="3787847" y="2862719"/>
                  </a:cubicBezTo>
                  <a:cubicBezTo>
                    <a:pt x="3787847" y="3726769"/>
                    <a:pt x="3087396" y="4427220"/>
                    <a:pt x="2223346" y="4427220"/>
                  </a:cubicBezTo>
                  <a:cubicBezTo>
                    <a:pt x="2169343" y="4427220"/>
                    <a:pt x="2115979" y="4424484"/>
                    <a:pt x="2063385" y="4419143"/>
                  </a:cubicBezTo>
                  <a:lnTo>
                    <a:pt x="1915450" y="4396565"/>
                  </a:lnTo>
                  <a:lnTo>
                    <a:pt x="2046610" y="4098570"/>
                  </a:lnTo>
                  <a:cubicBezTo>
                    <a:pt x="2246634" y="3657245"/>
                    <a:pt x="1818011" y="3358795"/>
                    <a:pt x="1484636" y="3677089"/>
                  </a:cubicBezTo>
                  <a:lnTo>
                    <a:pt x="1154591" y="4003084"/>
                  </a:lnTo>
                  <a:lnTo>
                    <a:pt x="1117077" y="3968989"/>
                  </a:lnTo>
                  <a:cubicBezTo>
                    <a:pt x="833958" y="3685869"/>
                    <a:pt x="658845" y="3294744"/>
                    <a:pt x="658845" y="2862719"/>
                  </a:cubicBezTo>
                  <a:cubicBezTo>
                    <a:pt x="658845" y="1998669"/>
                    <a:pt x="1359296" y="1298218"/>
                    <a:pt x="2223346" y="1298218"/>
                  </a:cubicBezTo>
                  <a:close/>
                  <a:moveTo>
                    <a:pt x="3902238" y="894200"/>
                  </a:moveTo>
                  <a:cubicBezTo>
                    <a:pt x="3982899" y="894200"/>
                    <a:pt x="4048288" y="959589"/>
                    <a:pt x="4048288" y="1040250"/>
                  </a:cubicBezTo>
                  <a:cubicBezTo>
                    <a:pt x="4048288" y="1120911"/>
                    <a:pt x="3982899" y="1186300"/>
                    <a:pt x="3902238" y="1186300"/>
                  </a:cubicBezTo>
                  <a:cubicBezTo>
                    <a:pt x="3821577" y="1186300"/>
                    <a:pt x="3756188" y="1120911"/>
                    <a:pt x="3756188" y="1040250"/>
                  </a:cubicBezTo>
                  <a:cubicBezTo>
                    <a:pt x="3756188" y="959589"/>
                    <a:pt x="3821577" y="894200"/>
                    <a:pt x="3902238" y="894200"/>
                  </a:cubicBezTo>
                  <a:close/>
                  <a:moveTo>
                    <a:pt x="562297" y="894200"/>
                  </a:moveTo>
                  <a:cubicBezTo>
                    <a:pt x="642958" y="894200"/>
                    <a:pt x="708347" y="959589"/>
                    <a:pt x="708347" y="1040250"/>
                  </a:cubicBezTo>
                  <a:cubicBezTo>
                    <a:pt x="708347" y="1120911"/>
                    <a:pt x="642958" y="1186300"/>
                    <a:pt x="562297" y="1186300"/>
                  </a:cubicBezTo>
                  <a:cubicBezTo>
                    <a:pt x="481636" y="1186300"/>
                    <a:pt x="416247" y="1120911"/>
                    <a:pt x="416247" y="1040250"/>
                  </a:cubicBezTo>
                  <a:cubicBezTo>
                    <a:pt x="416247" y="959589"/>
                    <a:pt x="481636" y="894200"/>
                    <a:pt x="562297" y="894200"/>
                  </a:cubicBezTo>
                  <a:close/>
                  <a:moveTo>
                    <a:pt x="487803" y="765773"/>
                  </a:moveTo>
                  <a:cubicBezTo>
                    <a:pt x="366308" y="765773"/>
                    <a:pt x="267816" y="864265"/>
                    <a:pt x="267816" y="985760"/>
                  </a:cubicBezTo>
                  <a:lnTo>
                    <a:pt x="267816" y="5523250"/>
                  </a:lnTo>
                  <a:cubicBezTo>
                    <a:pt x="267816" y="5644745"/>
                    <a:pt x="366308" y="5743237"/>
                    <a:pt x="487803" y="5743237"/>
                  </a:cubicBezTo>
                  <a:lnTo>
                    <a:pt x="3954537" y="5743237"/>
                  </a:lnTo>
                  <a:cubicBezTo>
                    <a:pt x="4076032" y="5743237"/>
                    <a:pt x="4174524" y="5644745"/>
                    <a:pt x="4174524" y="5523250"/>
                  </a:cubicBezTo>
                  <a:lnTo>
                    <a:pt x="4174524" y="985760"/>
                  </a:lnTo>
                  <a:cubicBezTo>
                    <a:pt x="4174524" y="864265"/>
                    <a:pt x="4076032" y="765773"/>
                    <a:pt x="3954537" y="765773"/>
                  </a:cubicBezTo>
                  <a:close/>
                  <a:moveTo>
                    <a:pt x="121418" y="517784"/>
                  </a:moveTo>
                  <a:lnTo>
                    <a:pt x="120617" y="518756"/>
                  </a:lnTo>
                  <a:lnTo>
                    <a:pt x="120177" y="518757"/>
                  </a:lnTo>
                  <a:close/>
                  <a:moveTo>
                    <a:pt x="474886" y="500501"/>
                  </a:moveTo>
                  <a:lnTo>
                    <a:pt x="3967454" y="500501"/>
                  </a:lnTo>
                  <a:cubicBezTo>
                    <a:pt x="4229726" y="500501"/>
                    <a:pt x="4442340" y="713115"/>
                    <a:pt x="4442340" y="975387"/>
                  </a:cubicBezTo>
                  <a:lnTo>
                    <a:pt x="4442340" y="5533622"/>
                  </a:lnTo>
                  <a:cubicBezTo>
                    <a:pt x="4442340" y="5795894"/>
                    <a:pt x="4229726" y="6008508"/>
                    <a:pt x="3967454" y="6008508"/>
                  </a:cubicBezTo>
                  <a:lnTo>
                    <a:pt x="474886" y="6008508"/>
                  </a:lnTo>
                  <a:cubicBezTo>
                    <a:pt x="212614" y="6008508"/>
                    <a:pt x="0" y="5795894"/>
                    <a:pt x="0" y="5533622"/>
                  </a:cubicBezTo>
                  <a:lnTo>
                    <a:pt x="0" y="975387"/>
                  </a:lnTo>
                  <a:cubicBezTo>
                    <a:pt x="0" y="713115"/>
                    <a:pt x="212614" y="500501"/>
                    <a:pt x="474886" y="500501"/>
                  </a:cubicBezTo>
                  <a:close/>
                  <a:moveTo>
                    <a:pt x="907753" y="5"/>
                  </a:moveTo>
                  <a:lnTo>
                    <a:pt x="3529843" y="3188"/>
                  </a:lnTo>
                  <a:cubicBezTo>
                    <a:pt x="3602591" y="1861"/>
                    <a:pt x="3653988" y="14857"/>
                    <a:pt x="3719620" y="63656"/>
                  </a:cubicBezTo>
                  <a:lnTo>
                    <a:pt x="4166950" y="416233"/>
                  </a:lnTo>
                  <a:lnTo>
                    <a:pt x="4144363" y="403944"/>
                  </a:lnTo>
                  <a:cubicBezTo>
                    <a:pt x="4087549" y="379857"/>
                    <a:pt x="4025084" y="366536"/>
                    <a:pt x="3959516" y="366536"/>
                  </a:cubicBezTo>
                  <a:lnTo>
                    <a:pt x="466948" y="366536"/>
                  </a:lnTo>
                  <a:cubicBezTo>
                    <a:pt x="401380" y="366536"/>
                    <a:pt x="338916" y="379857"/>
                    <a:pt x="282101" y="403944"/>
                  </a:cubicBezTo>
                  <a:lnTo>
                    <a:pt x="231381" y="431539"/>
                  </a:lnTo>
                  <a:lnTo>
                    <a:pt x="736953" y="35013"/>
                  </a:lnTo>
                  <a:cubicBezTo>
                    <a:pt x="777281" y="9022"/>
                    <a:pt x="836587" y="-260"/>
                    <a:pt x="907753" y="5"/>
                  </a:cubicBezTo>
                  <a:close/>
                </a:path>
              </a:pathLst>
            </a:custGeom>
            <a:solidFill>
              <a:srgbClr val="303030"/>
            </a:solidFill>
            <a:ln w="381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2F2F2"/>
                </a:solidFill>
                <a:effectLst/>
                <a:uLnTx/>
                <a:uFillTx/>
                <a:latin typeface="Segoe Semibold"/>
              </a:endParaRPr>
            </a:p>
          </p:txBody>
        </p:sp>
        <p:sp>
          <p:nvSpPr>
            <p:cNvPr id="54" name="Hard Drive Icon"/>
            <p:cNvSpPr>
              <a:spLocks noChangeAspect="1"/>
            </p:cNvSpPr>
            <p:nvPr/>
          </p:nvSpPr>
          <p:spPr>
            <a:xfrm>
              <a:off x="4314046" y="3032930"/>
              <a:ext cx="524284" cy="709121"/>
            </a:xfrm>
            <a:custGeom>
              <a:avLst/>
              <a:gdLst>
                <a:gd name="connsiteX0" fmla="*/ 3902238 w 4442340"/>
                <a:gd name="connsiteY0" fmla="*/ 5321420 h 6008508"/>
                <a:gd name="connsiteX1" fmla="*/ 4048288 w 4442340"/>
                <a:gd name="connsiteY1" fmla="*/ 5467470 h 6008508"/>
                <a:gd name="connsiteX2" fmla="*/ 3902238 w 4442340"/>
                <a:gd name="connsiteY2" fmla="*/ 5613520 h 6008508"/>
                <a:gd name="connsiteX3" fmla="*/ 3756188 w 4442340"/>
                <a:gd name="connsiteY3" fmla="*/ 5467470 h 6008508"/>
                <a:gd name="connsiteX4" fmla="*/ 3902238 w 4442340"/>
                <a:gd name="connsiteY4" fmla="*/ 5321420 h 6008508"/>
                <a:gd name="connsiteX5" fmla="*/ 965458 w 4442340"/>
                <a:gd name="connsiteY5" fmla="*/ 4810127 h 6008508"/>
                <a:gd name="connsiteX6" fmla="*/ 739175 w 4442340"/>
                <a:gd name="connsiteY6" fmla="*/ 5036410 h 6008508"/>
                <a:gd name="connsiteX7" fmla="*/ 965458 w 4442340"/>
                <a:gd name="connsiteY7" fmla="*/ 5262693 h 6008508"/>
                <a:gd name="connsiteX8" fmla="*/ 1191741 w 4442340"/>
                <a:gd name="connsiteY8" fmla="*/ 5036410 h 6008508"/>
                <a:gd name="connsiteX9" fmla="*/ 965458 w 4442340"/>
                <a:gd name="connsiteY9" fmla="*/ 4810127 h 6008508"/>
                <a:gd name="connsiteX10" fmla="*/ 1797575 w 4442340"/>
                <a:gd name="connsiteY10" fmla="*/ 3667782 h 6008508"/>
                <a:gd name="connsiteX11" fmla="*/ 1882981 w 4442340"/>
                <a:gd name="connsiteY11" fmla="*/ 3697397 h 6008508"/>
                <a:gd name="connsiteX12" fmla="*/ 1964709 w 4442340"/>
                <a:gd name="connsiteY12" fmla="*/ 3952522 h 6008508"/>
                <a:gd name="connsiteX13" fmla="*/ 1951851 w 4442340"/>
                <a:gd name="connsiteY13" fmla="*/ 3990098 h 6008508"/>
                <a:gd name="connsiteX14" fmla="*/ 1953743 w 4442340"/>
                <a:gd name="connsiteY14" fmla="*/ 3991413 h 6008508"/>
                <a:gd name="connsiteX15" fmla="*/ 1420342 w 4442340"/>
                <a:gd name="connsiteY15" fmla="*/ 5179659 h 6008508"/>
                <a:gd name="connsiteX16" fmla="*/ 1416347 w 4442340"/>
                <a:gd name="connsiteY16" fmla="*/ 5176793 h 6008508"/>
                <a:gd name="connsiteX17" fmla="*/ 1386577 w 4442340"/>
                <a:gd name="connsiteY17" fmla="*/ 5232910 h 6008508"/>
                <a:gd name="connsiteX18" fmla="*/ 722018 w 4442340"/>
                <a:gd name="connsiteY18" fmla="*/ 5414995 h 6008508"/>
                <a:gd name="connsiteX19" fmla="*/ 619559 w 4442340"/>
                <a:gd name="connsiteY19" fmla="*/ 4733602 h 6008508"/>
                <a:gd name="connsiteX20" fmla="*/ 683992 w 4442340"/>
                <a:gd name="connsiteY20" fmla="*/ 4651664 h 6008508"/>
                <a:gd name="connsiteX21" fmla="*/ 683993 w 4442340"/>
                <a:gd name="connsiteY21" fmla="*/ 4651663 h 6008508"/>
                <a:gd name="connsiteX22" fmla="*/ 679774 w 4442340"/>
                <a:gd name="connsiteY22" fmla="*/ 4648638 h 6008508"/>
                <a:gd name="connsiteX23" fmla="*/ 1594173 w 4442340"/>
                <a:gd name="connsiteY23" fmla="*/ 3741382 h 6008508"/>
                <a:gd name="connsiteX24" fmla="*/ 1599262 w 4442340"/>
                <a:gd name="connsiteY24" fmla="*/ 3744921 h 6008508"/>
                <a:gd name="connsiteX25" fmla="*/ 1616607 w 4442340"/>
                <a:gd name="connsiteY25" fmla="*/ 3725919 h 6008508"/>
                <a:gd name="connsiteX26" fmla="*/ 1797575 w 4442340"/>
                <a:gd name="connsiteY26" fmla="*/ 3667782 h 6008508"/>
                <a:gd name="connsiteX27" fmla="*/ 2223346 w 4442340"/>
                <a:gd name="connsiteY27" fmla="*/ 2400737 h 6008508"/>
                <a:gd name="connsiteX28" fmla="*/ 1761364 w 4442340"/>
                <a:gd name="connsiteY28" fmla="*/ 2862719 h 6008508"/>
                <a:gd name="connsiteX29" fmla="*/ 2223346 w 4442340"/>
                <a:gd name="connsiteY29" fmla="*/ 3324701 h 6008508"/>
                <a:gd name="connsiteX30" fmla="*/ 2685328 w 4442340"/>
                <a:gd name="connsiteY30" fmla="*/ 2862719 h 6008508"/>
                <a:gd name="connsiteX31" fmla="*/ 2223346 w 4442340"/>
                <a:gd name="connsiteY31" fmla="*/ 2400737 h 6008508"/>
                <a:gd name="connsiteX32" fmla="*/ 2223346 w 4442340"/>
                <a:gd name="connsiteY32" fmla="*/ 1298218 h 6008508"/>
                <a:gd name="connsiteX33" fmla="*/ 3787847 w 4442340"/>
                <a:gd name="connsiteY33" fmla="*/ 2862719 h 6008508"/>
                <a:gd name="connsiteX34" fmla="*/ 2223346 w 4442340"/>
                <a:gd name="connsiteY34" fmla="*/ 4427220 h 6008508"/>
                <a:gd name="connsiteX35" fmla="*/ 2063385 w 4442340"/>
                <a:gd name="connsiteY35" fmla="*/ 4419143 h 6008508"/>
                <a:gd name="connsiteX36" fmla="*/ 1915450 w 4442340"/>
                <a:gd name="connsiteY36" fmla="*/ 4396565 h 6008508"/>
                <a:gd name="connsiteX37" fmla="*/ 2046610 w 4442340"/>
                <a:gd name="connsiteY37" fmla="*/ 4098570 h 6008508"/>
                <a:gd name="connsiteX38" fmla="*/ 1484636 w 4442340"/>
                <a:gd name="connsiteY38" fmla="*/ 3677089 h 6008508"/>
                <a:gd name="connsiteX39" fmla="*/ 1154591 w 4442340"/>
                <a:gd name="connsiteY39" fmla="*/ 4003084 h 6008508"/>
                <a:gd name="connsiteX40" fmla="*/ 1117077 w 4442340"/>
                <a:gd name="connsiteY40" fmla="*/ 3968989 h 6008508"/>
                <a:gd name="connsiteX41" fmla="*/ 658845 w 4442340"/>
                <a:gd name="connsiteY41" fmla="*/ 2862719 h 6008508"/>
                <a:gd name="connsiteX42" fmla="*/ 2223346 w 4442340"/>
                <a:gd name="connsiteY42" fmla="*/ 1298218 h 6008508"/>
                <a:gd name="connsiteX43" fmla="*/ 3902238 w 4442340"/>
                <a:gd name="connsiteY43" fmla="*/ 894200 h 6008508"/>
                <a:gd name="connsiteX44" fmla="*/ 4048288 w 4442340"/>
                <a:gd name="connsiteY44" fmla="*/ 1040250 h 6008508"/>
                <a:gd name="connsiteX45" fmla="*/ 3902238 w 4442340"/>
                <a:gd name="connsiteY45" fmla="*/ 1186300 h 6008508"/>
                <a:gd name="connsiteX46" fmla="*/ 3756188 w 4442340"/>
                <a:gd name="connsiteY46" fmla="*/ 1040250 h 6008508"/>
                <a:gd name="connsiteX47" fmla="*/ 3902238 w 4442340"/>
                <a:gd name="connsiteY47" fmla="*/ 894200 h 6008508"/>
                <a:gd name="connsiteX48" fmla="*/ 562297 w 4442340"/>
                <a:gd name="connsiteY48" fmla="*/ 894200 h 6008508"/>
                <a:gd name="connsiteX49" fmla="*/ 708347 w 4442340"/>
                <a:gd name="connsiteY49" fmla="*/ 1040250 h 6008508"/>
                <a:gd name="connsiteX50" fmla="*/ 562297 w 4442340"/>
                <a:gd name="connsiteY50" fmla="*/ 1186300 h 6008508"/>
                <a:gd name="connsiteX51" fmla="*/ 416247 w 4442340"/>
                <a:gd name="connsiteY51" fmla="*/ 1040250 h 6008508"/>
                <a:gd name="connsiteX52" fmla="*/ 562297 w 4442340"/>
                <a:gd name="connsiteY52" fmla="*/ 894200 h 6008508"/>
                <a:gd name="connsiteX53" fmla="*/ 487803 w 4442340"/>
                <a:gd name="connsiteY53" fmla="*/ 765773 h 6008508"/>
                <a:gd name="connsiteX54" fmla="*/ 267816 w 4442340"/>
                <a:gd name="connsiteY54" fmla="*/ 985760 h 6008508"/>
                <a:gd name="connsiteX55" fmla="*/ 267816 w 4442340"/>
                <a:gd name="connsiteY55" fmla="*/ 5523250 h 6008508"/>
                <a:gd name="connsiteX56" fmla="*/ 487803 w 4442340"/>
                <a:gd name="connsiteY56" fmla="*/ 5743237 h 6008508"/>
                <a:gd name="connsiteX57" fmla="*/ 3954537 w 4442340"/>
                <a:gd name="connsiteY57" fmla="*/ 5743237 h 6008508"/>
                <a:gd name="connsiteX58" fmla="*/ 4174524 w 4442340"/>
                <a:gd name="connsiteY58" fmla="*/ 5523250 h 6008508"/>
                <a:gd name="connsiteX59" fmla="*/ 4174524 w 4442340"/>
                <a:gd name="connsiteY59" fmla="*/ 985760 h 6008508"/>
                <a:gd name="connsiteX60" fmla="*/ 3954537 w 4442340"/>
                <a:gd name="connsiteY60" fmla="*/ 765773 h 6008508"/>
                <a:gd name="connsiteX61" fmla="*/ 121418 w 4442340"/>
                <a:gd name="connsiteY61" fmla="*/ 517784 h 6008508"/>
                <a:gd name="connsiteX62" fmla="*/ 120617 w 4442340"/>
                <a:gd name="connsiteY62" fmla="*/ 518756 h 6008508"/>
                <a:gd name="connsiteX63" fmla="*/ 120177 w 4442340"/>
                <a:gd name="connsiteY63" fmla="*/ 518757 h 6008508"/>
                <a:gd name="connsiteX64" fmla="*/ 474886 w 4442340"/>
                <a:gd name="connsiteY64" fmla="*/ 500501 h 6008508"/>
                <a:gd name="connsiteX65" fmla="*/ 3967454 w 4442340"/>
                <a:gd name="connsiteY65" fmla="*/ 500501 h 6008508"/>
                <a:gd name="connsiteX66" fmla="*/ 4442340 w 4442340"/>
                <a:gd name="connsiteY66" fmla="*/ 975387 h 6008508"/>
                <a:gd name="connsiteX67" fmla="*/ 4442340 w 4442340"/>
                <a:gd name="connsiteY67" fmla="*/ 5533622 h 6008508"/>
                <a:gd name="connsiteX68" fmla="*/ 3967454 w 4442340"/>
                <a:gd name="connsiteY68" fmla="*/ 6008508 h 6008508"/>
                <a:gd name="connsiteX69" fmla="*/ 474886 w 4442340"/>
                <a:gd name="connsiteY69" fmla="*/ 6008508 h 6008508"/>
                <a:gd name="connsiteX70" fmla="*/ 0 w 4442340"/>
                <a:gd name="connsiteY70" fmla="*/ 5533622 h 6008508"/>
                <a:gd name="connsiteX71" fmla="*/ 0 w 4442340"/>
                <a:gd name="connsiteY71" fmla="*/ 975387 h 6008508"/>
                <a:gd name="connsiteX72" fmla="*/ 474886 w 4442340"/>
                <a:gd name="connsiteY72" fmla="*/ 500501 h 6008508"/>
                <a:gd name="connsiteX73" fmla="*/ 907753 w 4442340"/>
                <a:gd name="connsiteY73" fmla="*/ 5 h 6008508"/>
                <a:gd name="connsiteX74" fmla="*/ 3529843 w 4442340"/>
                <a:gd name="connsiteY74" fmla="*/ 3188 h 6008508"/>
                <a:gd name="connsiteX75" fmla="*/ 3719620 w 4442340"/>
                <a:gd name="connsiteY75" fmla="*/ 63656 h 6008508"/>
                <a:gd name="connsiteX76" fmla="*/ 4166950 w 4442340"/>
                <a:gd name="connsiteY76" fmla="*/ 416233 h 6008508"/>
                <a:gd name="connsiteX77" fmla="*/ 4144363 w 4442340"/>
                <a:gd name="connsiteY77" fmla="*/ 403944 h 6008508"/>
                <a:gd name="connsiteX78" fmla="*/ 3959516 w 4442340"/>
                <a:gd name="connsiteY78" fmla="*/ 366536 h 6008508"/>
                <a:gd name="connsiteX79" fmla="*/ 466948 w 4442340"/>
                <a:gd name="connsiteY79" fmla="*/ 366536 h 6008508"/>
                <a:gd name="connsiteX80" fmla="*/ 282101 w 4442340"/>
                <a:gd name="connsiteY80" fmla="*/ 403944 h 6008508"/>
                <a:gd name="connsiteX81" fmla="*/ 231381 w 4442340"/>
                <a:gd name="connsiteY81" fmla="*/ 431539 h 6008508"/>
                <a:gd name="connsiteX82" fmla="*/ 736953 w 4442340"/>
                <a:gd name="connsiteY82" fmla="*/ 35013 h 6008508"/>
                <a:gd name="connsiteX83" fmla="*/ 907753 w 4442340"/>
                <a:gd name="connsiteY83" fmla="*/ 5 h 6008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4442340" h="6008508">
                  <a:moveTo>
                    <a:pt x="3902238" y="5321420"/>
                  </a:moveTo>
                  <a:cubicBezTo>
                    <a:pt x="3982899" y="5321420"/>
                    <a:pt x="4048288" y="5386809"/>
                    <a:pt x="4048288" y="5467470"/>
                  </a:cubicBezTo>
                  <a:cubicBezTo>
                    <a:pt x="4048288" y="5548131"/>
                    <a:pt x="3982899" y="5613520"/>
                    <a:pt x="3902238" y="5613520"/>
                  </a:cubicBezTo>
                  <a:cubicBezTo>
                    <a:pt x="3821577" y="5613520"/>
                    <a:pt x="3756188" y="5548131"/>
                    <a:pt x="3756188" y="5467470"/>
                  </a:cubicBezTo>
                  <a:cubicBezTo>
                    <a:pt x="3756188" y="5386809"/>
                    <a:pt x="3821577" y="5321420"/>
                    <a:pt x="3902238" y="5321420"/>
                  </a:cubicBezTo>
                  <a:close/>
                  <a:moveTo>
                    <a:pt x="965458" y="4810127"/>
                  </a:moveTo>
                  <a:cubicBezTo>
                    <a:pt x="840485" y="4810128"/>
                    <a:pt x="739175" y="4911438"/>
                    <a:pt x="739175" y="5036410"/>
                  </a:cubicBezTo>
                  <a:cubicBezTo>
                    <a:pt x="739175" y="5161383"/>
                    <a:pt x="840485" y="5262693"/>
                    <a:pt x="965458" y="5262693"/>
                  </a:cubicBezTo>
                  <a:cubicBezTo>
                    <a:pt x="1090432" y="5262693"/>
                    <a:pt x="1191741" y="5161384"/>
                    <a:pt x="1191741" y="5036410"/>
                  </a:cubicBezTo>
                  <a:cubicBezTo>
                    <a:pt x="1191741" y="4911437"/>
                    <a:pt x="1090431" y="4810127"/>
                    <a:pt x="965458" y="4810127"/>
                  </a:cubicBezTo>
                  <a:close/>
                  <a:moveTo>
                    <a:pt x="1797575" y="3667782"/>
                  </a:moveTo>
                  <a:cubicBezTo>
                    <a:pt x="1827824" y="3670743"/>
                    <a:pt x="1856900" y="3680419"/>
                    <a:pt x="1882981" y="3697397"/>
                  </a:cubicBezTo>
                  <a:cubicBezTo>
                    <a:pt x="1961224" y="3748332"/>
                    <a:pt x="1990287" y="3850512"/>
                    <a:pt x="1964709" y="3952522"/>
                  </a:cubicBezTo>
                  <a:lnTo>
                    <a:pt x="1951851" y="3990098"/>
                  </a:lnTo>
                  <a:lnTo>
                    <a:pt x="1953743" y="3991413"/>
                  </a:lnTo>
                  <a:lnTo>
                    <a:pt x="1420342" y="5179659"/>
                  </a:lnTo>
                  <a:lnTo>
                    <a:pt x="1416347" y="5176793"/>
                  </a:lnTo>
                  <a:lnTo>
                    <a:pt x="1386577" y="5232910"/>
                  </a:lnTo>
                  <a:cubicBezTo>
                    <a:pt x="1231357" y="5471353"/>
                    <a:pt x="933824" y="5552875"/>
                    <a:pt x="722018" y="5414995"/>
                  </a:cubicBezTo>
                  <a:cubicBezTo>
                    <a:pt x="510212" y="5277115"/>
                    <a:pt x="464339" y="4972045"/>
                    <a:pt x="619559" y="4733602"/>
                  </a:cubicBezTo>
                  <a:cubicBezTo>
                    <a:pt x="638962" y="4703797"/>
                    <a:pt x="660588" y="4676443"/>
                    <a:pt x="683992" y="4651664"/>
                  </a:cubicBezTo>
                  <a:lnTo>
                    <a:pt x="683993" y="4651663"/>
                  </a:lnTo>
                  <a:lnTo>
                    <a:pt x="679774" y="4648638"/>
                  </a:lnTo>
                  <a:lnTo>
                    <a:pt x="1594173" y="3741382"/>
                  </a:lnTo>
                  <a:lnTo>
                    <a:pt x="1599262" y="3744921"/>
                  </a:lnTo>
                  <a:lnTo>
                    <a:pt x="1616607" y="3725919"/>
                  </a:lnTo>
                  <a:cubicBezTo>
                    <a:pt x="1671894" y="3682801"/>
                    <a:pt x="1737079" y="3661860"/>
                    <a:pt x="1797575" y="3667782"/>
                  </a:cubicBezTo>
                  <a:close/>
                  <a:moveTo>
                    <a:pt x="2223346" y="2400737"/>
                  </a:moveTo>
                  <a:cubicBezTo>
                    <a:pt x="1968200" y="2400737"/>
                    <a:pt x="1761364" y="2607573"/>
                    <a:pt x="1761364" y="2862719"/>
                  </a:cubicBezTo>
                  <a:cubicBezTo>
                    <a:pt x="1761364" y="3117865"/>
                    <a:pt x="1968200" y="3324701"/>
                    <a:pt x="2223346" y="3324701"/>
                  </a:cubicBezTo>
                  <a:cubicBezTo>
                    <a:pt x="2478492" y="3324701"/>
                    <a:pt x="2685328" y="3117865"/>
                    <a:pt x="2685328" y="2862719"/>
                  </a:cubicBezTo>
                  <a:cubicBezTo>
                    <a:pt x="2685328" y="2607573"/>
                    <a:pt x="2478492" y="2400737"/>
                    <a:pt x="2223346" y="2400737"/>
                  </a:cubicBezTo>
                  <a:close/>
                  <a:moveTo>
                    <a:pt x="2223346" y="1298218"/>
                  </a:moveTo>
                  <a:cubicBezTo>
                    <a:pt x="3087396" y="1298218"/>
                    <a:pt x="3787847" y="1998669"/>
                    <a:pt x="3787847" y="2862719"/>
                  </a:cubicBezTo>
                  <a:cubicBezTo>
                    <a:pt x="3787847" y="3726769"/>
                    <a:pt x="3087396" y="4427220"/>
                    <a:pt x="2223346" y="4427220"/>
                  </a:cubicBezTo>
                  <a:cubicBezTo>
                    <a:pt x="2169343" y="4427220"/>
                    <a:pt x="2115979" y="4424484"/>
                    <a:pt x="2063385" y="4419143"/>
                  </a:cubicBezTo>
                  <a:lnTo>
                    <a:pt x="1915450" y="4396565"/>
                  </a:lnTo>
                  <a:lnTo>
                    <a:pt x="2046610" y="4098570"/>
                  </a:lnTo>
                  <a:cubicBezTo>
                    <a:pt x="2246634" y="3657245"/>
                    <a:pt x="1818011" y="3358795"/>
                    <a:pt x="1484636" y="3677089"/>
                  </a:cubicBezTo>
                  <a:lnTo>
                    <a:pt x="1154591" y="4003084"/>
                  </a:lnTo>
                  <a:lnTo>
                    <a:pt x="1117077" y="3968989"/>
                  </a:lnTo>
                  <a:cubicBezTo>
                    <a:pt x="833958" y="3685869"/>
                    <a:pt x="658845" y="3294744"/>
                    <a:pt x="658845" y="2862719"/>
                  </a:cubicBezTo>
                  <a:cubicBezTo>
                    <a:pt x="658845" y="1998669"/>
                    <a:pt x="1359296" y="1298218"/>
                    <a:pt x="2223346" y="1298218"/>
                  </a:cubicBezTo>
                  <a:close/>
                  <a:moveTo>
                    <a:pt x="3902238" y="894200"/>
                  </a:moveTo>
                  <a:cubicBezTo>
                    <a:pt x="3982899" y="894200"/>
                    <a:pt x="4048288" y="959589"/>
                    <a:pt x="4048288" y="1040250"/>
                  </a:cubicBezTo>
                  <a:cubicBezTo>
                    <a:pt x="4048288" y="1120911"/>
                    <a:pt x="3982899" y="1186300"/>
                    <a:pt x="3902238" y="1186300"/>
                  </a:cubicBezTo>
                  <a:cubicBezTo>
                    <a:pt x="3821577" y="1186300"/>
                    <a:pt x="3756188" y="1120911"/>
                    <a:pt x="3756188" y="1040250"/>
                  </a:cubicBezTo>
                  <a:cubicBezTo>
                    <a:pt x="3756188" y="959589"/>
                    <a:pt x="3821577" y="894200"/>
                    <a:pt x="3902238" y="894200"/>
                  </a:cubicBezTo>
                  <a:close/>
                  <a:moveTo>
                    <a:pt x="562297" y="894200"/>
                  </a:moveTo>
                  <a:cubicBezTo>
                    <a:pt x="642958" y="894200"/>
                    <a:pt x="708347" y="959589"/>
                    <a:pt x="708347" y="1040250"/>
                  </a:cubicBezTo>
                  <a:cubicBezTo>
                    <a:pt x="708347" y="1120911"/>
                    <a:pt x="642958" y="1186300"/>
                    <a:pt x="562297" y="1186300"/>
                  </a:cubicBezTo>
                  <a:cubicBezTo>
                    <a:pt x="481636" y="1186300"/>
                    <a:pt x="416247" y="1120911"/>
                    <a:pt x="416247" y="1040250"/>
                  </a:cubicBezTo>
                  <a:cubicBezTo>
                    <a:pt x="416247" y="959589"/>
                    <a:pt x="481636" y="894200"/>
                    <a:pt x="562297" y="894200"/>
                  </a:cubicBezTo>
                  <a:close/>
                  <a:moveTo>
                    <a:pt x="487803" y="765773"/>
                  </a:moveTo>
                  <a:cubicBezTo>
                    <a:pt x="366308" y="765773"/>
                    <a:pt x="267816" y="864265"/>
                    <a:pt x="267816" y="985760"/>
                  </a:cubicBezTo>
                  <a:lnTo>
                    <a:pt x="267816" y="5523250"/>
                  </a:lnTo>
                  <a:cubicBezTo>
                    <a:pt x="267816" y="5644745"/>
                    <a:pt x="366308" y="5743237"/>
                    <a:pt x="487803" y="5743237"/>
                  </a:cubicBezTo>
                  <a:lnTo>
                    <a:pt x="3954537" y="5743237"/>
                  </a:lnTo>
                  <a:cubicBezTo>
                    <a:pt x="4076032" y="5743237"/>
                    <a:pt x="4174524" y="5644745"/>
                    <a:pt x="4174524" y="5523250"/>
                  </a:cubicBezTo>
                  <a:lnTo>
                    <a:pt x="4174524" y="985760"/>
                  </a:lnTo>
                  <a:cubicBezTo>
                    <a:pt x="4174524" y="864265"/>
                    <a:pt x="4076032" y="765773"/>
                    <a:pt x="3954537" y="765773"/>
                  </a:cubicBezTo>
                  <a:close/>
                  <a:moveTo>
                    <a:pt x="121418" y="517784"/>
                  </a:moveTo>
                  <a:lnTo>
                    <a:pt x="120617" y="518756"/>
                  </a:lnTo>
                  <a:lnTo>
                    <a:pt x="120177" y="518757"/>
                  </a:lnTo>
                  <a:close/>
                  <a:moveTo>
                    <a:pt x="474886" y="500501"/>
                  </a:moveTo>
                  <a:lnTo>
                    <a:pt x="3967454" y="500501"/>
                  </a:lnTo>
                  <a:cubicBezTo>
                    <a:pt x="4229726" y="500501"/>
                    <a:pt x="4442340" y="713115"/>
                    <a:pt x="4442340" y="975387"/>
                  </a:cubicBezTo>
                  <a:lnTo>
                    <a:pt x="4442340" y="5533622"/>
                  </a:lnTo>
                  <a:cubicBezTo>
                    <a:pt x="4442340" y="5795894"/>
                    <a:pt x="4229726" y="6008508"/>
                    <a:pt x="3967454" y="6008508"/>
                  </a:cubicBezTo>
                  <a:lnTo>
                    <a:pt x="474886" y="6008508"/>
                  </a:lnTo>
                  <a:cubicBezTo>
                    <a:pt x="212614" y="6008508"/>
                    <a:pt x="0" y="5795894"/>
                    <a:pt x="0" y="5533622"/>
                  </a:cubicBezTo>
                  <a:lnTo>
                    <a:pt x="0" y="975387"/>
                  </a:lnTo>
                  <a:cubicBezTo>
                    <a:pt x="0" y="713115"/>
                    <a:pt x="212614" y="500501"/>
                    <a:pt x="474886" y="500501"/>
                  </a:cubicBezTo>
                  <a:close/>
                  <a:moveTo>
                    <a:pt x="907753" y="5"/>
                  </a:moveTo>
                  <a:lnTo>
                    <a:pt x="3529843" y="3188"/>
                  </a:lnTo>
                  <a:cubicBezTo>
                    <a:pt x="3602591" y="1861"/>
                    <a:pt x="3653988" y="14857"/>
                    <a:pt x="3719620" y="63656"/>
                  </a:cubicBezTo>
                  <a:lnTo>
                    <a:pt x="4166950" y="416233"/>
                  </a:lnTo>
                  <a:lnTo>
                    <a:pt x="4144363" y="403944"/>
                  </a:lnTo>
                  <a:cubicBezTo>
                    <a:pt x="4087549" y="379857"/>
                    <a:pt x="4025084" y="366536"/>
                    <a:pt x="3959516" y="366536"/>
                  </a:cubicBezTo>
                  <a:lnTo>
                    <a:pt x="466948" y="366536"/>
                  </a:lnTo>
                  <a:cubicBezTo>
                    <a:pt x="401380" y="366536"/>
                    <a:pt x="338916" y="379857"/>
                    <a:pt x="282101" y="403944"/>
                  </a:cubicBezTo>
                  <a:lnTo>
                    <a:pt x="231381" y="431539"/>
                  </a:lnTo>
                  <a:lnTo>
                    <a:pt x="736953" y="35013"/>
                  </a:lnTo>
                  <a:cubicBezTo>
                    <a:pt x="777281" y="9022"/>
                    <a:pt x="836587" y="-260"/>
                    <a:pt x="907753" y="5"/>
                  </a:cubicBezTo>
                  <a:close/>
                </a:path>
              </a:pathLst>
            </a:custGeom>
            <a:solidFill>
              <a:srgbClr val="303030"/>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2F2F2"/>
                </a:solidFill>
                <a:effectLst/>
                <a:uLnTx/>
                <a:uFillTx/>
                <a:latin typeface="Segoe Semibold"/>
              </a:endParaRPr>
            </a:p>
          </p:txBody>
        </p:sp>
      </p:grpSp>
      <p:sp>
        <p:nvSpPr>
          <p:cNvPr id="42" name="Box Right"/>
          <p:cNvSpPr/>
          <p:nvPr/>
        </p:nvSpPr>
        <p:spPr>
          <a:xfrm>
            <a:off x="4843421" y="3233351"/>
            <a:ext cx="353332" cy="1133841"/>
          </a:xfrm>
          <a:custGeom>
            <a:avLst/>
            <a:gdLst>
              <a:gd name="connsiteX0" fmla="*/ 1314450 w 1314450"/>
              <a:gd name="connsiteY0" fmla="*/ 0 h 4218062"/>
              <a:gd name="connsiteX1" fmla="*/ 1314450 w 1314450"/>
              <a:gd name="connsiteY1" fmla="*/ 3115107 h 4218062"/>
              <a:gd name="connsiteX2" fmla="*/ 0 w 1314450"/>
              <a:gd name="connsiteY2" fmla="*/ 4218062 h 4218062"/>
              <a:gd name="connsiteX3" fmla="*/ 0 w 1314450"/>
              <a:gd name="connsiteY3" fmla="*/ 1102955 h 4218062"/>
            </a:gdLst>
            <a:ahLst/>
            <a:cxnLst>
              <a:cxn ang="0">
                <a:pos x="connsiteX0" y="connsiteY0"/>
              </a:cxn>
              <a:cxn ang="0">
                <a:pos x="connsiteX1" y="connsiteY1"/>
              </a:cxn>
              <a:cxn ang="0">
                <a:pos x="connsiteX2" y="connsiteY2"/>
              </a:cxn>
              <a:cxn ang="0">
                <a:pos x="connsiteX3" y="connsiteY3"/>
              </a:cxn>
            </a:cxnLst>
            <a:rect l="l" t="t" r="r" b="b"/>
            <a:pathLst>
              <a:path w="1314450" h="4218062">
                <a:moveTo>
                  <a:pt x="1314450" y="0"/>
                </a:moveTo>
                <a:lnTo>
                  <a:pt x="1314450" y="3115107"/>
                </a:lnTo>
                <a:lnTo>
                  <a:pt x="0" y="4218062"/>
                </a:lnTo>
                <a:lnTo>
                  <a:pt x="0" y="1102955"/>
                </a:lnTo>
                <a:close/>
              </a:path>
            </a:pathLst>
          </a:custGeom>
          <a:solidFill>
            <a:srgbClr val="AF8023">
              <a:lumMod val="75000"/>
            </a:srgbClr>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2F2F2"/>
              </a:solidFill>
              <a:effectLst/>
              <a:uLnTx/>
              <a:uFillTx/>
              <a:latin typeface="Segoe Semibold"/>
            </a:endParaRPr>
          </a:p>
        </p:txBody>
      </p:sp>
      <p:sp>
        <p:nvSpPr>
          <p:cNvPr id="52" name="Box Front"/>
          <p:cNvSpPr/>
          <p:nvPr/>
        </p:nvSpPr>
        <p:spPr>
          <a:xfrm>
            <a:off x="3990885" y="3529688"/>
            <a:ext cx="852536" cy="837504"/>
          </a:xfrm>
          <a:prstGeom prst="rect">
            <a:avLst/>
          </a:prstGeom>
          <a:solidFill>
            <a:srgbClr val="AF8023">
              <a:lumMod val="60000"/>
              <a:lumOff val="40000"/>
            </a:srgbClr>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2F2F2"/>
              </a:solidFill>
              <a:effectLst/>
              <a:uLnTx/>
              <a:uFillTx/>
              <a:latin typeface="Segoe Semibold"/>
            </a:endParaRPr>
          </a:p>
        </p:txBody>
      </p:sp>
      <p:sp>
        <p:nvSpPr>
          <p:cNvPr id="3" name="Shipping Label"/>
          <p:cNvSpPr/>
          <p:nvPr/>
        </p:nvSpPr>
        <p:spPr bwMode="auto">
          <a:xfrm rot="20852395">
            <a:off x="4109195" y="3803670"/>
            <a:ext cx="602934" cy="3804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700" dirty="0" smtClean="0">
                <a:solidFill>
                  <a:sysClr val="windowText" lastClr="000000"/>
                </a:solidFill>
              </a:rPr>
              <a:t>TO:</a:t>
            </a:r>
            <a:br>
              <a:rPr lang="en-US" sz="700" dirty="0" smtClean="0">
                <a:solidFill>
                  <a:sysClr val="windowText" lastClr="000000"/>
                </a:solidFill>
              </a:rPr>
            </a:br>
            <a:r>
              <a:rPr lang="en-US" sz="700" dirty="0" smtClean="0">
                <a:solidFill>
                  <a:sysClr val="windowText" lastClr="000000"/>
                </a:solidFill>
              </a:rPr>
              <a:t>Microsoft</a:t>
            </a:r>
            <a:endParaRPr lang="en-US" sz="700" dirty="0" smtClean="0">
              <a:solidFill>
                <a:sysClr val="windowText" lastClr="000000"/>
              </a:solidFill>
            </a:endParaRPr>
          </a:p>
        </p:txBody>
      </p:sp>
    </p:spTree>
    <p:extLst>
      <p:ext uri="{BB962C8B-B14F-4D97-AF65-F5344CB8AC3E}">
        <p14:creationId xmlns:p14="http://schemas.microsoft.com/office/powerpoint/2010/main" val="3856397770"/>
      </p:ext>
    </p:extLst>
  </p:cSld>
  <p:clrMapOvr>
    <a:masterClrMapping/>
  </p:clrMapOvr>
  <p:transition advTm="39777">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128"/>
          <p:cNvSpPr>
            <a:spLocks noChangeAspect="1"/>
          </p:cNvSpPr>
          <p:nvPr/>
        </p:nvSpPr>
        <p:spPr bwMode="black">
          <a:xfrm>
            <a:off x="6465581" y="691556"/>
            <a:ext cx="5466363" cy="301012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extLst/>
        </p:spPr>
        <p:txBody>
          <a:bodyPr vert="horz" wrap="square" lIns="89606" tIns="44803" rIns="89606" bIns="44803" numCol="1" anchor="t" anchorCtr="0" compatLnSpc="1">
            <a:prstTxWarp prst="textNoShape">
              <a:avLst/>
            </a:prstTxWarp>
          </a:bodyPr>
          <a:lstStyle/>
          <a:p>
            <a:endParaRPr lang="en-US" sz="1764"/>
          </a:p>
        </p:txBody>
      </p:sp>
      <p:sp>
        <p:nvSpPr>
          <p:cNvPr id="69" name="Rectangle 68"/>
          <p:cNvSpPr/>
          <p:nvPr/>
        </p:nvSpPr>
        <p:spPr bwMode="auto">
          <a:xfrm>
            <a:off x="269995" y="4097077"/>
            <a:ext cx="5824421" cy="2464946"/>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r>
              <a:rPr lang="en-US" sz="1960" spc="-49" dirty="0">
                <a:gradFill>
                  <a:gsLst>
                    <a:gs pos="1250">
                      <a:schemeClr val="bg1"/>
                    </a:gs>
                    <a:gs pos="10417">
                      <a:schemeClr val="bg1"/>
                    </a:gs>
                  </a:gsLst>
                  <a:lin ang="5400000" scaled="0"/>
                </a:gradFill>
              </a:rPr>
              <a:t>Your Datacenter,</a:t>
            </a:r>
          </a:p>
          <a:p>
            <a:pPr defTabSz="895736" fontAlgn="base">
              <a:lnSpc>
                <a:spcPct val="90000"/>
              </a:lnSpc>
              <a:spcBef>
                <a:spcPct val="0"/>
              </a:spcBef>
              <a:spcAft>
                <a:spcPct val="0"/>
              </a:spcAft>
            </a:pPr>
            <a:r>
              <a:rPr lang="en-US" sz="1960" spc="-49" dirty="0">
                <a:gradFill>
                  <a:gsLst>
                    <a:gs pos="1250">
                      <a:schemeClr val="bg1"/>
                    </a:gs>
                    <a:gs pos="10417">
                      <a:schemeClr val="bg1"/>
                    </a:gs>
                  </a:gsLst>
                  <a:lin ang="5400000" scaled="0"/>
                </a:gradFill>
              </a:rPr>
              <a:t>or Your </a:t>
            </a:r>
            <a:r>
              <a:rPr lang="en-US" sz="1960" spc="-49" dirty="0" err="1">
                <a:gradFill>
                  <a:gsLst>
                    <a:gs pos="1250">
                      <a:schemeClr val="bg1"/>
                    </a:gs>
                    <a:gs pos="10417">
                      <a:schemeClr val="bg1"/>
                    </a:gs>
                  </a:gsLst>
                  <a:lin ang="5400000" scaled="0"/>
                </a:gradFill>
              </a:rPr>
              <a:t>Hoster</a:t>
            </a:r>
            <a:endParaRPr lang="en-US" sz="1960" spc="-49" dirty="0">
              <a:gradFill>
                <a:gsLst>
                  <a:gs pos="1250">
                    <a:schemeClr val="bg1"/>
                  </a:gs>
                  <a:gs pos="10417">
                    <a:schemeClr val="bg1"/>
                  </a:gs>
                </a:gsLst>
                <a:lin ang="5400000" scaled="0"/>
              </a:gradFill>
            </a:endParaRPr>
          </a:p>
        </p:txBody>
      </p:sp>
      <p:sp>
        <p:nvSpPr>
          <p:cNvPr id="32" name="Rounded Rectangle 31"/>
          <p:cNvSpPr/>
          <p:nvPr/>
        </p:nvSpPr>
        <p:spPr bwMode="auto">
          <a:xfrm>
            <a:off x="7793177" y="1513428"/>
            <a:ext cx="3553359" cy="1977468"/>
          </a:xfrm>
          <a:prstGeom prst="roundRect">
            <a:avLst>
              <a:gd name="adj" fmla="val 8795"/>
            </a:avLst>
          </a:prstGeom>
          <a:pattFill prst="ltUpDiag">
            <a:fgClr>
              <a:srgbClr val="CDCDCD"/>
            </a:fgClr>
            <a:bgClr>
              <a:srgbClr val="FFFFFF"/>
            </a:bgClr>
          </a:pattFill>
          <a:ln w="5715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sp>
        <p:nvSpPr>
          <p:cNvPr id="47" name="Rounded Rectangle 46"/>
          <p:cNvSpPr/>
          <p:nvPr/>
        </p:nvSpPr>
        <p:spPr bwMode="auto">
          <a:xfrm>
            <a:off x="2269343" y="4381879"/>
            <a:ext cx="3553359" cy="1977468"/>
          </a:xfrm>
          <a:prstGeom prst="roundRect">
            <a:avLst>
              <a:gd name="adj" fmla="val 8795"/>
            </a:avLst>
          </a:prstGeom>
          <a:pattFill prst="ltUpDiag">
            <a:fgClr>
              <a:srgbClr val="CDCDCD"/>
            </a:fgClr>
            <a:bgClr>
              <a:srgbClr val="FFFFFF"/>
            </a:bgClr>
          </a:pattFill>
          <a:ln w="5715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sp>
        <p:nvSpPr>
          <p:cNvPr id="2" name="Title 1"/>
          <p:cNvSpPr>
            <a:spLocks noGrp="1"/>
          </p:cNvSpPr>
          <p:nvPr>
            <p:ph type="title"/>
          </p:nvPr>
        </p:nvSpPr>
        <p:spPr>
          <a:xfrm>
            <a:off x="269997" y="288092"/>
            <a:ext cx="11147432" cy="747897"/>
          </a:xfrm>
        </p:spPr>
        <p:txBody>
          <a:bodyPr/>
          <a:lstStyle/>
          <a:p>
            <a:r>
              <a:rPr lang="en-US" dirty="0" smtClean="0"/>
              <a:t>Develop, test, run your apps</a:t>
            </a:r>
            <a:endParaRPr lang="en-US" dirty="0"/>
          </a:p>
        </p:txBody>
      </p:sp>
      <p:sp>
        <p:nvSpPr>
          <p:cNvPr id="27" name="Rectangle 26"/>
          <p:cNvSpPr/>
          <p:nvPr/>
        </p:nvSpPr>
        <p:spPr>
          <a:xfrm>
            <a:off x="5722475" y="1155729"/>
            <a:ext cx="2070702" cy="1077218"/>
          </a:xfrm>
          <a:prstGeom prst="rect">
            <a:avLst/>
          </a:prstGeom>
        </p:spPr>
        <p:txBody>
          <a:bodyPr wrap="square">
            <a:spAutoFit/>
          </a:bodyPr>
          <a:lstStyle/>
          <a:p>
            <a:pPr defTabSz="658786">
              <a:lnSpc>
                <a:spcPct val="80000"/>
              </a:lnSpc>
              <a:defRPr/>
            </a:pPr>
            <a:r>
              <a:rPr lang="en-US" sz="2000" kern="0" dirty="0">
                <a:solidFill>
                  <a:srgbClr val="FFFFFF"/>
                </a:solidFill>
              </a:rPr>
              <a:t>Start VMs and app development in Azure</a:t>
            </a:r>
          </a:p>
        </p:txBody>
      </p:sp>
      <p:sp>
        <p:nvSpPr>
          <p:cNvPr id="33" name="TextBox 32"/>
          <p:cNvSpPr txBox="1"/>
          <p:nvPr/>
        </p:nvSpPr>
        <p:spPr>
          <a:xfrm>
            <a:off x="7525544" y="4461856"/>
            <a:ext cx="4596394" cy="1725959"/>
          </a:xfrm>
          <a:prstGeom prst="rect">
            <a:avLst/>
          </a:prstGeom>
          <a:noFill/>
        </p:spPr>
        <p:txBody>
          <a:bodyPr wrap="square" lIns="179213" tIns="143370" rIns="179213" bIns="143370" rtlCol="0">
            <a:spAutoFit/>
          </a:bodyPr>
          <a:lstStyle/>
          <a:p>
            <a:pPr defTabSz="895736" fontAlgn="base">
              <a:lnSpc>
                <a:spcPct val="90000"/>
              </a:lnSpc>
              <a:spcBef>
                <a:spcPct val="0"/>
              </a:spcBef>
              <a:spcAft>
                <a:spcPts val="1764"/>
              </a:spcAft>
            </a:pPr>
            <a:r>
              <a:rPr lang="en-US" sz="4000" spc="-49" dirty="0">
                <a:solidFill>
                  <a:srgbClr val="FFFFFF"/>
                </a:solidFill>
                <a:latin typeface="+mj-lt"/>
              </a:rPr>
              <a:t>Easy VM portability</a:t>
            </a:r>
          </a:p>
          <a:p>
            <a:pPr defTabSz="895736" fontAlgn="base">
              <a:lnSpc>
                <a:spcPct val="90000"/>
              </a:lnSpc>
              <a:spcBef>
                <a:spcPct val="0"/>
              </a:spcBef>
              <a:spcAft>
                <a:spcPct val="0"/>
              </a:spcAft>
            </a:pPr>
            <a:r>
              <a:rPr lang="en-US" sz="2352" spc="-49" dirty="0">
                <a:solidFill>
                  <a:srgbClr val="FFFFFF"/>
                </a:solidFill>
              </a:rPr>
              <a:t>If it runs on Hyper-V, it runs </a:t>
            </a:r>
            <a:br>
              <a:rPr lang="en-US" sz="2352" spc="-49" dirty="0">
                <a:solidFill>
                  <a:srgbClr val="FFFFFF"/>
                </a:solidFill>
              </a:rPr>
            </a:br>
            <a:r>
              <a:rPr lang="en-US" sz="2352" spc="-49" dirty="0">
                <a:solidFill>
                  <a:srgbClr val="FFFFFF"/>
                </a:solidFill>
              </a:rPr>
              <a:t>in Windows Azure</a:t>
            </a:r>
          </a:p>
        </p:txBody>
      </p:sp>
      <p:sp>
        <p:nvSpPr>
          <p:cNvPr id="35" name="Freeform 5"/>
          <p:cNvSpPr>
            <a:spLocks noEditPoints="1"/>
          </p:cNvSpPr>
          <p:nvPr/>
        </p:nvSpPr>
        <p:spPr bwMode="auto">
          <a:xfrm>
            <a:off x="8078337" y="173405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36" name="Freeform 35"/>
          <p:cNvSpPr>
            <a:spLocks noEditPoints="1"/>
          </p:cNvSpPr>
          <p:nvPr/>
        </p:nvSpPr>
        <p:spPr bwMode="auto">
          <a:xfrm>
            <a:off x="9144344" y="173405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37" name="Freeform 36"/>
          <p:cNvSpPr>
            <a:spLocks noEditPoints="1"/>
          </p:cNvSpPr>
          <p:nvPr/>
        </p:nvSpPr>
        <p:spPr bwMode="auto">
          <a:xfrm>
            <a:off x="10180304" y="173405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38" name="Freeform 5"/>
          <p:cNvSpPr>
            <a:spLocks noEditPoints="1"/>
          </p:cNvSpPr>
          <p:nvPr/>
        </p:nvSpPr>
        <p:spPr bwMode="auto">
          <a:xfrm>
            <a:off x="8078337" y="231677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39" name="Freeform 38"/>
          <p:cNvSpPr>
            <a:spLocks noEditPoints="1"/>
          </p:cNvSpPr>
          <p:nvPr/>
        </p:nvSpPr>
        <p:spPr bwMode="auto">
          <a:xfrm>
            <a:off x="9144344" y="231677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40" name="Freeform 39"/>
          <p:cNvSpPr>
            <a:spLocks noEditPoints="1"/>
          </p:cNvSpPr>
          <p:nvPr/>
        </p:nvSpPr>
        <p:spPr bwMode="auto">
          <a:xfrm>
            <a:off x="10180304" y="231677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41" name="Freeform 5"/>
          <p:cNvSpPr>
            <a:spLocks noEditPoints="1"/>
          </p:cNvSpPr>
          <p:nvPr/>
        </p:nvSpPr>
        <p:spPr bwMode="auto">
          <a:xfrm>
            <a:off x="8078337" y="2872951"/>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42" name="Freeform 41"/>
          <p:cNvSpPr>
            <a:spLocks noEditPoints="1"/>
          </p:cNvSpPr>
          <p:nvPr/>
        </p:nvSpPr>
        <p:spPr bwMode="auto">
          <a:xfrm>
            <a:off x="9144344" y="2872951"/>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43" name="Freeform 42"/>
          <p:cNvSpPr>
            <a:spLocks noEditPoints="1"/>
          </p:cNvSpPr>
          <p:nvPr/>
        </p:nvSpPr>
        <p:spPr bwMode="auto">
          <a:xfrm>
            <a:off x="10180304" y="2872951"/>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49" name="Freeform 5"/>
          <p:cNvSpPr>
            <a:spLocks noEditPoints="1"/>
          </p:cNvSpPr>
          <p:nvPr/>
        </p:nvSpPr>
        <p:spPr bwMode="auto">
          <a:xfrm>
            <a:off x="2554503" y="460250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0" name="Freeform 49"/>
          <p:cNvSpPr>
            <a:spLocks noEditPoints="1"/>
          </p:cNvSpPr>
          <p:nvPr/>
        </p:nvSpPr>
        <p:spPr bwMode="auto">
          <a:xfrm>
            <a:off x="3620510" y="460250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1" name="Freeform 50"/>
          <p:cNvSpPr>
            <a:spLocks noEditPoints="1"/>
          </p:cNvSpPr>
          <p:nvPr/>
        </p:nvSpPr>
        <p:spPr bwMode="auto">
          <a:xfrm>
            <a:off x="4656469" y="460250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2" name="Freeform 5"/>
          <p:cNvSpPr>
            <a:spLocks noEditPoints="1"/>
          </p:cNvSpPr>
          <p:nvPr/>
        </p:nvSpPr>
        <p:spPr bwMode="auto">
          <a:xfrm>
            <a:off x="2554503" y="518522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3" name="Freeform 52"/>
          <p:cNvSpPr>
            <a:spLocks noEditPoints="1"/>
          </p:cNvSpPr>
          <p:nvPr/>
        </p:nvSpPr>
        <p:spPr bwMode="auto">
          <a:xfrm>
            <a:off x="3620510" y="518522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4" name="Freeform 53"/>
          <p:cNvSpPr>
            <a:spLocks noEditPoints="1"/>
          </p:cNvSpPr>
          <p:nvPr/>
        </p:nvSpPr>
        <p:spPr bwMode="auto">
          <a:xfrm>
            <a:off x="4656469" y="518522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5" name="Freeform 5"/>
          <p:cNvSpPr>
            <a:spLocks noEditPoints="1"/>
          </p:cNvSpPr>
          <p:nvPr/>
        </p:nvSpPr>
        <p:spPr bwMode="auto">
          <a:xfrm>
            <a:off x="2554503" y="5741402"/>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6" name="Freeform 55"/>
          <p:cNvSpPr>
            <a:spLocks noEditPoints="1"/>
          </p:cNvSpPr>
          <p:nvPr/>
        </p:nvSpPr>
        <p:spPr bwMode="auto">
          <a:xfrm>
            <a:off x="3620510" y="5741402"/>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7" name="Freeform 56"/>
          <p:cNvSpPr>
            <a:spLocks noEditPoints="1"/>
          </p:cNvSpPr>
          <p:nvPr/>
        </p:nvSpPr>
        <p:spPr bwMode="auto">
          <a:xfrm>
            <a:off x="4656469" y="5741402"/>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14" name="Rectangle 13"/>
          <p:cNvSpPr/>
          <p:nvPr/>
        </p:nvSpPr>
        <p:spPr>
          <a:xfrm>
            <a:off x="290388" y="5583828"/>
            <a:ext cx="1821686" cy="898195"/>
          </a:xfrm>
          <a:prstGeom prst="rect">
            <a:avLst/>
          </a:prstGeom>
        </p:spPr>
        <p:txBody>
          <a:bodyPr wrap="square">
            <a:spAutoFit/>
          </a:bodyPr>
          <a:lstStyle/>
          <a:p>
            <a:pPr algn="r" defTabSz="658786">
              <a:lnSpc>
                <a:spcPct val="80000"/>
              </a:lnSpc>
              <a:defRPr/>
            </a:pPr>
            <a:endParaRPr lang="en-US" sz="1273" kern="0" dirty="0">
              <a:gradFill>
                <a:gsLst>
                  <a:gs pos="2917">
                    <a:srgbClr val="FFFFFF"/>
                  </a:gs>
                  <a:gs pos="30000">
                    <a:srgbClr val="FFFFFF"/>
                  </a:gs>
                </a:gsLst>
                <a:lin ang="5400000" scaled="0"/>
              </a:gradFill>
            </a:endParaRPr>
          </a:p>
          <a:p>
            <a:pPr algn="r" defTabSz="658786">
              <a:lnSpc>
                <a:spcPct val="80000"/>
              </a:lnSpc>
              <a:defRPr/>
            </a:pPr>
            <a:endParaRPr lang="en-US" sz="1273" kern="0" dirty="0">
              <a:gradFill>
                <a:gsLst>
                  <a:gs pos="2917">
                    <a:srgbClr val="FFFFFF"/>
                  </a:gs>
                  <a:gs pos="30000">
                    <a:srgbClr val="FFFFFF"/>
                  </a:gs>
                </a:gsLst>
                <a:lin ang="5400000" scaled="0"/>
              </a:gradFill>
            </a:endParaRPr>
          </a:p>
          <a:p>
            <a:pPr algn="r" defTabSz="658786">
              <a:lnSpc>
                <a:spcPct val="80000"/>
              </a:lnSpc>
              <a:defRPr/>
            </a:pPr>
            <a:r>
              <a:rPr lang="en-US" sz="2000" kern="0" dirty="0">
                <a:gradFill>
                  <a:gsLst>
                    <a:gs pos="2917">
                      <a:srgbClr val="FFFFFF"/>
                    </a:gs>
                    <a:gs pos="30000">
                      <a:srgbClr val="FFFFFF"/>
                    </a:gs>
                  </a:gsLst>
                  <a:lin ang="5400000" scaled="0"/>
                </a:gradFill>
              </a:rPr>
              <a:t> Production environment</a:t>
            </a:r>
          </a:p>
        </p:txBody>
      </p:sp>
      <p:sp>
        <p:nvSpPr>
          <p:cNvPr id="29" name="TextBox 28"/>
          <p:cNvSpPr txBox="1"/>
          <p:nvPr/>
        </p:nvSpPr>
        <p:spPr>
          <a:xfrm>
            <a:off x="290387" y="1694338"/>
            <a:ext cx="3841346" cy="1244869"/>
          </a:xfrm>
          <a:prstGeom prst="rect">
            <a:avLst/>
          </a:prstGeom>
          <a:noFill/>
        </p:spPr>
        <p:txBody>
          <a:bodyPr wrap="square" lIns="179213" tIns="143370" rIns="179213" bIns="143370" rtlCol="0">
            <a:noAutofit/>
          </a:bodyPr>
          <a:lstStyle/>
          <a:p>
            <a:pPr>
              <a:lnSpc>
                <a:spcPct val="90000"/>
              </a:lnSpc>
              <a:spcBef>
                <a:spcPct val="20000"/>
              </a:spcBef>
              <a:buSzPct val="80000"/>
            </a:pPr>
            <a:r>
              <a:rPr lang="en-US" sz="4000" spc="-49" dirty="0">
                <a:solidFill>
                  <a:srgbClr val="FFFFFF"/>
                </a:solidFill>
                <a:latin typeface="+mj-lt"/>
              </a:rPr>
              <a:t>Deploy anywhere with no lock-in</a:t>
            </a:r>
          </a:p>
        </p:txBody>
      </p:sp>
    </p:spTree>
    <p:extLst>
      <p:ext uri="{BB962C8B-B14F-4D97-AF65-F5344CB8AC3E}">
        <p14:creationId xmlns:p14="http://schemas.microsoft.com/office/powerpoint/2010/main" val="968749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0-#ppt_w/2"/>
                                          </p:val>
                                        </p:tav>
                                        <p:tav tm="100000">
                                          <p:val>
                                            <p:strVal val="#ppt_x"/>
                                          </p:val>
                                        </p:tav>
                                      </p:tavLst>
                                    </p:anim>
                                    <p:anim calcmode="lin" valueType="num">
                                      <p:cBhvr additive="base">
                                        <p:cTn id="8" dur="500" fill="hold"/>
                                        <p:tgtEl>
                                          <p:spTgt spid="6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250" fill="hold"/>
                                        <p:tgtEl>
                                          <p:spTgt spid="47"/>
                                        </p:tgtEl>
                                        <p:attrNameLst>
                                          <p:attrName>ppt_w</p:attrName>
                                        </p:attrNameLst>
                                      </p:cBhvr>
                                      <p:tavLst>
                                        <p:tav tm="0">
                                          <p:val>
                                            <p:fltVal val="0"/>
                                          </p:val>
                                        </p:tav>
                                        <p:tav tm="100000">
                                          <p:val>
                                            <p:strVal val="#ppt_w"/>
                                          </p:val>
                                        </p:tav>
                                      </p:tavLst>
                                    </p:anim>
                                    <p:anim calcmode="lin" valueType="num">
                                      <p:cBhvr>
                                        <p:cTn id="13" dur="250" fill="hold"/>
                                        <p:tgtEl>
                                          <p:spTgt spid="47"/>
                                        </p:tgtEl>
                                        <p:attrNameLst>
                                          <p:attrName>ppt_h</p:attrName>
                                        </p:attrNameLst>
                                      </p:cBhvr>
                                      <p:tavLst>
                                        <p:tav tm="0">
                                          <p:val>
                                            <p:fltVal val="0"/>
                                          </p:val>
                                        </p:tav>
                                        <p:tav tm="100000">
                                          <p:val>
                                            <p:strVal val="#ppt_h"/>
                                          </p:val>
                                        </p:tav>
                                      </p:tavLst>
                                    </p:anim>
                                    <p:animEffect transition="in" filter="fade">
                                      <p:cBhvr>
                                        <p:cTn id="14" dur="250"/>
                                        <p:tgtEl>
                                          <p:spTgt spid="47"/>
                                        </p:tgtEl>
                                      </p:cBhvr>
                                    </p:animEffect>
                                  </p:childTnLst>
                                </p:cTn>
                              </p:par>
                              <p:par>
                                <p:cTn id="15" presetID="6" presetClass="emph" presetSubtype="0" decel="100000" fill="hold" grpId="1" nodeType="withEffect">
                                  <p:stCondLst>
                                    <p:cond delay="200"/>
                                  </p:stCondLst>
                                  <p:childTnLst>
                                    <p:animScale>
                                      <p:cBhvr>
                                        <p:cTn id="16" dur="250" fill="hold"/>
                                        <p:tgtEl>
                                          <p:spTgt spid="47"/>
                                        </p:tgtEl>
                                      </p:cBhvr>
                                      <p:by x="110000" y="110000"/>
                                    </p:animScale>
                                  </p:childTnLst>
                                </p:cTn>
                              </p:par>
                              <p:par>
                                <p:cTn id="17" presetID="6" presetClass="emph" presetSubtype="0" decel="100000" fill="hold" grpId="2" nodeType="withEffect">
                                  <p:stCondLst>
                                    <p:cond delay="300"/>
                                  </p:stCondLst>
                                  <p:childTnLst>
                                    <p:animScale>
                                      <p:cBhvr>
                                        <p:cTn id="18" dur="250" fill="hold"/>
                                        <p:tgtEl>
                                          <p:spTgt spid="47"/>
                                        </p:tgtEl>
                                      </p:cBhvr>
                                      <p:by x="91000" y="91000"/>
                                    </p:animScale>
                                  </p:childTnLst>
                                </p:cTn>
                              </p:par>
                              <p:par>
                                <p:cTn id="19" presetID="10" presetClass="entr" presetSubtype="0" fill="hold" grpId="0" nodeType="withEffect">
                                  <p:stCondLst>
                                    <p:cond delay="30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600"/>
                                        <p:tgtEl>
                                          <p:spTgt spid="33"/>
                                        </p:tgtEl>
                                      </p:cBhvr>
                                    </p:animEffect>
                                  </p:childTnLst>
                                </p:cTn>
                              </p:par>
                              <p:par>
                                <p:cTn id="22" presetID="35" presetClass="path" presetSubtype="0" decel="100000" fill="hold" grpId="1" nodeType="withEffect">
                                  <p:stCondLst>
                                    <p:cond delay="100"/>
                                  </p:stCondLst>
                                  <p:childTnLst>
                                    <p:animMotion origin="layout" path="M -0.05548 0.00023 L 9.53373E-7 0.00023 " pathEditMode="relative" rAng="0" ptsTypes="AA">
                                      <p:cBhvr>
                                        <p:cTn id="23" dur="800" spd="-100000" fill="hold"/>
                                        <p:tgtEl>
                                          <p:spTgt spid="33"/>
                                        </p:tgtEl>
                                        <p:attrNameLst>
                                          <p:attrName>ppt_x</p:attrName>
                                          <p:attrName>ppt_y</p:attrName>
                                        </p:attrNameLst>
                                      </p:cBhvr>
                                      <p:rCtr x="2774" y="0"/>
                                    </p:animMotion>
                                  </p:childTnLst>
                                </p:cTn>
                              </p:par>
                              <p:par>
                                <p:cTn id="24" presetID="10" presetClass="entr" presetSubtype="0" fill="hold" grpId="0" nodeType="withEffect">
                                  <p:stCondLst>
                                    <p:cond delay="10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par>
                          <p:cTn id="27" fill="hold">
                            <p:stCondLst>
                              <p:cond delay="1400"/>
                            </p:stCondLst>
                            <p:childTnLst>
                              <p:par>
                                <p:cTn id="28" presetID="10" presetClass="entr" presetSubtype="0" fill="hold" grpId="0" nodeType="after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fade">
                                      <p:cBhvr>
                                        <p:cTn id="48" dur="500"/>
                                        <p:tgtEl>
                                          <p:spTgt spid="5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500"/>
                                        <p:tgtEl>
                                          <p:spTgt spid="57"/>
                                        </p:tgtEl>
                                      </p:cBhvr>
                                    </p:animEffect>
                                  </p:childTnLst>
                                </p:cTn>
                              </p:par>
                              <p:par>
                                <p:cTn id="55" presetID="50" presetClass="path" presetSubtype="0" accel="50000" decel="50000" fill="hold" grpId="1" nodeType="withEffect">
                                  <p:stCondLst>
                                    <p:cond delay="0"/>
                                  </p:stCondLst>
                                  <p:childTnLst>
                                    <p:animMotion origin="layout" path="M 0.00012 -0.00091 L 0.14015 -0.00091 C 0.20309 -0.00091 0.2807 -0.07036 0.2807 -0.12665 L 0.2807 -0.25216 " pathEditMode="relative" rAng="0" ptsTypes="AAAA">
                                      <p:cBhvr>
                                        <p:cTn id="56" dur="1500" fill="hold"/>
                                        <p:tgtEl>
                                          <p:spTgt spid="51"/>
                                        </p:tgtEl>
                                        <p:attrNameLst>
                                          <p:attrName>ppt_x</p:attrName>
                                          <p:attrName>ppt_y</p:attrName>
                                        </p:attrNameLst>
                                      </p:cBhvr>
                                      <p:rCtr x="14029" y="-12574"/>
                                    </p:animMotion>
                                  </p:childTnLst>
                                </p:cTn>
                              </p:par>
                              <p:par>
                                <p:cTn id="57" presetID="50" presetClass="path" presetSubtype="0" accel="50000" decel="50000" fill="hold" grpId="0" nodeType="withEffect">
                                  <p:stCondLst>
                                    <p:cond delay="0"/>
                                  </p:stCondLst>
                                  <p:childTnLst>
                                    <p:animMotion origin="layout" path="M -3.7733E-6 -2.38311E-6 L -0.13952 -2.38311E-6 C -0.20245 -2.38311E-6 -0.28082 0.06945 -0.28082 0.12642 L -0.28082 0.25329 " pathEditMode="relative" rAng="0" ptsTypes="AAAA">
                                      <p:cBhvr>
                                        <p:cTn id="58" dur="1500" fill="hold"/>
                                        <p:tgtEl>
                                          <p:spTgt spid="41"/>
                                        </p:tgtEl>
                                        <p:attrNameLst>
                                          <p:attrName>ppt_x</p:attrName>
                                          <p:attrName>ppt_y</p:attrName>
                                        </p:attrNameLst>
                                      </p:cBhvr>
                                      <p:rCtr x="-14041" y="12665"/>
                                    </p:animMotion>
                                  </p:childTnLst>
                                </p:cTn>
                              </p:par>
                              <p:par>
                                <p:cTn id="59" presetID="10" presetClass="entr" presetSubtype="0" fill="hold" grpId="0" nodeType="withEffect">
                                  <p:stCondLst>
                                    <p:cond delay="30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600"/>
                                        <p:tgtEl>
                                          <p:spTgt spid="29"/>
                                        </p:tgtEl>
                                      </p:cBhvr>
                                    </p:animEffect>
                                  </p:childTnLst>
                                </p:cTn>
                              </p:par>
                              <p:par>
                                <p:cTn id="62" presetID="35" presetClass="path" presetSubtype="0" decel="100000" fill="hold" grpId="1" nodeType="withEffect">
                                  <p:stCondLst>
                                    <p:cond delay="100"/>
                                  </p:stCondLst>
                                  <p:childTnLst>
                                    <p:animMotion origin="layout" path="M -0.05549 0.00023 L 2.54493E-6 0.00023 " pathEditMode="relative" rAng="0" ptsTypes="AA">
                                      <p:cBhvr>
                                        <p:cTn id="63" dur="800" fill="hold"/>
                                        <p:tgtEl>
                                          <p:spTgt spid="29"/>
                                        </p:tgtEl>
                                        <p:attrNameLst>
                                          <p:attrName>ppt_x</p:attrName>
                                          <p:attrName>ppt_y</p:attrName>
                                        </p:attrNameLst>
                                      </p:cBhvr>
                                      <p:rCtr x="277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47" grpId="0" animBg="1"/>
      <p:bldP spid="47" grpId="1" animBg="1"/>
      <p:bldP spid="47" grpId="2" animBg="1"/>
      <p:bldP spid="33" grpId="0"/>
      <p:bldP spid="33" grpId="1"/>
      <p:bldP spid="41" grpId="0" animBg="1"/>
      <p:bldP spid="49" grpId="0" animBg="1"/>
      <p:bldP spid="50" grpId="0" animBg="1"/>
      <p:bldP spid="51" grpId="0" animBg="1"/>
      <p:bldP spid="51" grpId="1" animBg="1"/>
      <p:bldP spid="52" grpId="0" animBg="1"/>
      <p:bldP spid="53" grpId="0" animBg="1"/>
      <p:bldP spid="54" grpId="0" animBg="1"/>
      <p:bldP spid="55" grpId="0" animBg="1"/>
      <p:bldP spid="56" grpId="0" animBg="1"/>
      <p:bldP spid="57" grpId="0" animBg="1"/>
      <p:bldP spid="14" grpId="0"/>
      <p:bldP spid="29" grpId="0"/>
      <p:bldP spid="2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242373" y="1486537"/>
            <a:ext cx="7001676" cy="737385"/>
          </a:xfrm>
          <a:prstGeom prst="rect">
            <a:avLst/>
          </a:prstGeom>
          <a:noFill/>
        </p:spPr>
        <p:txBody>
          <a:bodyPr wrap="square" lIns="179213" tIns="143370" rIns="179213" bIns="143370" rtlCol="0">
            <a:noAutofit/>
          </a:bodyPr>
          <a:lstStyle/>
          <a:p>
            <a:pPr>
              <a:spcBef>
                <a:spcPct val="20000"/>
              </a:spcBef>
              <a:spcAft>
                <a:spcPts val="1175"/>
              </a:spcAft>
              <a:buSzPct val="80000"/>
            </a:pPr>
            <a:r>
              <a:rPr lang="en-US" sz="4000" spc="-49" dirty="0">
                <a:solidFill>
                  <a:srgbClr val="FFFFFF"/>
                </a:solidFill>
                <a:latin typeface="+mj-lt"/>
              </a:rPr>
              <a:t>Windows Azure Infrastructure Services</a:t>
            </a:r>
          </a:p>
        </p:txBody>
      </p:sp>
      <p:sp>
        <p:nvSpPr>
          <p:cNvPr id="3" name="Freeform 128"/>
          <p:cNvSpPr>
            <a:spLocks noChangeAspect="1"/>
          </p:cNvSpPr>
          <p:nvPr/>
        </p:nvSpPr>
        <p:spPr bwMode="black">
          <a:xfrm>
            <a:off x="4978265" y="1855041"/>
            <a:ext cx="6439917" cy="354622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extLst/>
        </p:spPr>
        <p:txBody>
          <a:bodyPr vert="horz" wrap="square" lIns="89619" tIns="44810" rIns="89619" bIns="44810" numCol="1" anchor="t" anchorCtr="0" compatLnSpc="1">
            <a:prstTxWarp prst="textNoShape">
              <a:avLst/>
            </a:prstTxWarp>
          </a:bodyPr>
          <a:lstStyle/>
          <a:p>
            <a:endParaRPr lang="en-US" sz="1764"/>
          </a:p>
        </p:txBody>
      </p:sp>
      <p:grpSp>
        <p:nvGrpSpPr>
          <p:cNvPr id="39" name="Group 38"/>
          <p:cNvGrpSpPr/>
          <p:nvPr/>
        </p:nvGrpSpPr>
        <p:grpSpPr>
          <a:xfrm>
            <a:off x="6611166" y="2863750"/>
            <a:ext cx="4631172" cy="2264689"/>
            <a:chOff x="6745490" y="2920528"/>
            <a:chExt cx="4725267" cy="2310702"/>
          </a:xfrm>
        </p:grpSpPr>
        <p:sp>
          <p:nvSpPr>
            <p:cNvPr id="28" name="Freeform 27"/>
            <p:cNvSpPr/>
            <p:nvPr/>
          </p:nvSpPr>
          <p:spPr bwMode="auto">
            <a:xfrm>
              <a:off x="6745490" y="2920528"/>
              <a:ext cx="4725267" cy="2310702"/>
            </a:xfrm>
            <a:custGeom>
              <a:avLst/>
              <a:gdLst>
                <a:gd name="connsiteX0" fmla="*/ 224346 w 4725267"/>
                <a:gd name="connsiteY0" fmla="*/ 0 h 2310702"/>
                <a:gd name="connsiteX1" fmla="*/ 2168811 w 4725267"/>
                <a:gd name="connsiteY1" fmla="*/ 0 h 2310702"/>
                <a:gd name="connsiteX2" fmla="*/ 3487460 w 4725267"/>
                <a:gd name="connsiteY2" fmla="*/ 0 h 2310702"/>
                <a:gd name="connsiteX3" fmla="*/ 3569916 w 4725267"/>
                <a:gd name="connsiteY3" fmla="*/ 0 h 2310702"/>
                <a:gd name="connsiteX4" fmla="*/ 4725267 w 4725267"/>
                <a:gd name="connsiteY4" fmla="*/ 1155351 h 2310702"/>
                <a:gd name="connsiteX5" fmla="*/ 4725266 w 4725267"/>
                <a:gd name="connsiteY5" fmla="*/ 1155351 h 2310702"/>
                <a:gd name="connsiteX6" fmla="*/ 3569915 w 4725267"/>
                <a:gd name="connsiteY6" fmla="*/ 2310702 h 2310702"/>
                <a:gd name="connsiteX7" fmla="*/ 2168811 w 4725267"/>
                <a:gd name="connsiteY7" fmla="*/ 2310701 h 2310702"/>
                <a:gd name="connsiteX8" fmla="*/ 224346 w 4725267"/>
                <a:gd name="connsiteY8" fmla="*/ 2310701 h 2310702"/>
                <a:gd name="connsiteX9" fmla="*/ 0 w 4725267"/>
                <a:gd name="connsiteY9" fmla="*/ 2086355 h 2310702"/>
                <a:gd name="connsiteX10" fmla="*/ 0 w 4725267"/>
                <a:gd name="connsiteY10" fmla="*/ 224346 h 2310702"/>
                <a:gd name="connsiteX11" fmla="*/ 224346 w 4725267"/>
                <a:gd name="connsiteY11" fmla="*/ 0 h 231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25267" h="2310702">
                  <a:moveTo>
                    <a:pt x="224346" y="0"/>
                  </a:moveTo>
                  <a:lnTo>
                    <a:pt x="2168811" y="0"/>
                  </a:lnTo>
                  <a:lnTo>
                    <a:pt x="3487460" y="0"/>
                  </a:lnTo>
                  <a:lnTo>
                    <a:pt x="3569916" y="0"/>
                  </a:lnTo>
                  <a:cubicBezTo>
                    <a:pt x="4207999" y="0"/>
                    <a:pt x="4725267" y="517268"/>
                    <a:pt x="4725267" y="1155351"/>
                  </a:cubicBezTo>
                  <a:lnTo>
                    <a:pt x="4725266" y="1155351"/>
                  </a:lnTo>
                  <a:cubicBezTo>
                    <a:pt x="4725266" y="1793434"/>
                    <a:pt x="4207998" y="2310702"/>
                    <a:pt x="3569915" y="2310702"/>
                  </a:cubicBezTo>
                  <a:lnTo>
                    <a:pt x="2168811" y="2310701"/>
                  </a:lnTo>
                  <a:lnTo>
                    <a:pt x="224346" y="2310701"/>
                  </a:lnTo>
                  <a:cubicBezTo>
                    <a:pt x="100443" y="2310701"/>
                    <a:pt x="0" y="2210258"/>
                    <a:pt x="0" y="2086355"/>
                  </a:cubicBezTo>
                  <a:lnTo>
                    <a:pt x="0" y="224346"/>
                  </a:lnTo>
                  <a:cubicBezTo>
                    <a:pt x="0" y="100443"/>
                    <a:pt x="100443" y="0"/>
                    <a:pt x="224346" y="0"/>
                  </a:cubicBezTo>
                  <a:close/>
                </a:path>
              </a:pathLst>
            </a:cu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defTabSz="895908"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sp>
          <p:nvSpPr>
            <p:cNvPr id="33" name="TextBox 32"/>
            <p:cNvSpPr txBox="1"/>
            <p:nvPr/>
          </p:nvSpPr>
          <p:spPr>
            <a:xfrm>
              <a:off x="7667191" y="4962581"/>
              <a:ext cx="1870760" cy="221599"/>
            </a:xfrm>
            <a:prstGeom prst="rect">
              <a:avLst/>
            </a:prstGeom>
            <a:noFill/>
          </p:spPr>
          <p:txBody>
            <a:bodyPr wrap="square" lIns="0" tIns="0" rIns="0" bIns="0" rtlCol="0">
              <a:spAutoFit/>
            </a:bodyPr>
            <a:lstStyle/>
            <a:p>
              <a:pPr algn="ctr">
                <a:lnSpc>
                  <a:spcPct val="90000"/>
                </a:lnSpc>
              </a:pPr>
              <a:r>
                <a:rPr lang="en-US" sz="1568" spc="-49" dirty="0">
                  <a:gradFill>
                    <a:gsLst>
                      <a:gs pos="2917">
                        <a:schemeClr val="tx1"/>
                      </a:gs>
                      <a:gs pos="30000">
                        <a:schemeClr val="tx1"/>
                      </a:gs>
                    </a:gsLst>
                    <a:lin ang="5400000" scaled="0"/>
                  </a:gradFill>
                </a:rPr>
                <a:t>Virtual Network</a:t>
              </a:r>
            </a:p>
          </p:txBody>
        </p:sp>
      </p:grpSp>
      <p:grpSp>
        <p:nvGrpSpPr>
          <p:cNvPr id="38" name="Group 37"/>
          <p:cNvGrpSpPr/>
          <p:nvPr/>
        </p:nvGrpSpPr>
        <p:grpSpPr>
          <a:xfrm>
            <a:off x="6744015" y="3001346"/>
            <a:ext cx="3371501" cy="1817715"/>
            <a:chOff x="6881039" y="3060919"/>
            <a:chExt cx="3440002" cy="1854647"/>
          </a:xfrm>
        </p:grpSpPr>
        <p:sp>
          <p:nvSpPr>
            <p:cNvPr id="6" name="Rounded Rectangle 5"/>
            <p:cNvSpPr/>
            <p:nvPr/>
          </p:nvSpPr>
          <p:spPr bwMode="auto">
            <a:xfrm>
              <a:off x="6881039" y="3236192"/>
              <a:ext cx="1095270" cy="1679374"/>
            </a:xfrm>
            <a:prstGeom prst="roundRect">
              <a:avLst>
                <a:gd name="adj" fmla="val 11101"/>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20" name="Rounded Rectangle 19"/>
            <p:cNvSpPr/>
            <p:nvPr/>
          </p:nvSpPr>
          <p:spPr bwMode="auto">
            <a:xfrm>
              <a:off x="9225771" y="3236192"/>
              <a:ext cx="1095270" cy="1679374"/>
            </a:xfrm>
            <a:prstGeom prst="roundRect">
              <a:avLst>
                <a:gd name="adj" fmla="val 11101"/>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19" name="Rounded Rectangle 18"/>
            <p:cNvSpPr/>
            <p:nvPr/>
          </p:nvSpPr>
          <p:spPr bwMode="auto">
            <a:xfrm>
              <a:off x="8053405" y="3236192"/>
              <a:ext cx="1095270" cy="1679374"/>
            </a:xfrm>
            <a:prstGeom prst="roundRect">
              <a:avLst>
                <a:gd name="adj" fmla="val 11101"/>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29" name="TextBox 28"/>
            <p:cNvSpPr txBox="1"/>
            <p:nvPr/>
          </p:nvSpPr>
          <p:spPr>
            <a:xfrm>
              <a:off x="6992151" y="3060919"/>
              <a:ext cx="873046" cy="166199"/>
            </a:xfrm>
            <a:prstGeom prst="rect">
              <a:avLst/>
            </a:prstGeom>
            <a:noFill/>
          </p:spPr>
          <p:txBody>
            <a:bodyPr wrap="square" lIns="0" tIns="0" rIns="0" bIns="0" rtlCol="0">
              <a:spAutoFit/>
            </a:bodyPr>
            <a:lstStyle/>
            <a:p>
              <a:pPr algn="ctr">
                <a:lnSpc>
                  <a:spcPct val="90000"/>
                </a:lnSpc>
              </a:pPr>
              <a:r>
                <a:rPr lang="en-US" sz="1176" spc="-49" dirty="0">
                  <a:gradFill>
                    <a:gsLst>
                      <a:gs pos="2917">
                        <a:schemeClr val="tx1"/>
                      </a:gs>
                      <a:gs pos="30000">
                        <a:schemeClr val="tx1"/>
                      </a:gs>
                    </a:gsLst>
                    <a:lin ang="5400000" scaled="0"/>
                  </a:gradFill>
                </a:rPr>
                <a:t>&lt;subnet 1&gt;</a:t>
              </a:r>
            </a:p>
          </p:txBody>
        </p:sp>
        <p:sp>
          <p:nvSpPr>
            <p:cNvPr id="30" name="TextBox 29"/>
            <p:cNvSpPr txBox="1"/>
            <p:nvPr/>
          </p:nvSpPr>
          <p:spPr>
            <a:xfrm>
              <a:off x="8164517" y="3060919"/>
              <a:ext cx="873046" cy="166199"/>
            </a:xfrm>
            <a:prstGeom prst="rect">
              <a:avLst/>
            </a:prstGeom>
            <a:noFill/>
          </p:spPr>
          <p:txBody>
            <a:bodyPr wrap="square" lIns="0" tIns="0" rIns="0" bIns="0" rtlCol="0">
              <a:spAutoFit/>
            </a:bodyPr>
            <a:lstStyle/>
            <a:p>
              <a:pPr algn="ctr">
                <a:lnSpc>
                  <a:spcPct val="90000"/>
                </a:lnSpc>
              </a:pPr>
              <a:r>
                <a:rPr lang="en-US" sz="1176" spc="-49" dirty="0">
                  <a:gradFill>
                    <a:gsLst>
                      <a:gs pos="2917">
                        <a:schemeClr val="tx1"/>
                      </a:gs>
                      <a:gs pos="30000">
                        <a:schemeClr val="tx1"/>
                      </a:gs>
                    </a:gsLst>
                    <a:lin ang="5400000" scaled="0"/>
                  </a:gradFill>
                </a:rPr>
                <a:t>&lt;subnet 2&gt;</a:t>
              </a:r>
            </a:p>
          </p:txBody>
        </p:sp>
        <p:sp>
          <p:nvSpPr>
            <p:cNvPr id="31" name="TextBox 30"/>
            <p:cNvSpPr txBox="1"/>
            <p:nvPr/>
          </p:nvSpPr>
          <p:spPr>
            <a:xfrm>
              <a:off x="9336883" y="3060919"/>
              <a:ext cx="873046" cy="166199"/>
            </a:xfrm>
            <a:prstGeom prst="rect">
              <a:avLst/>
            </a:prstGeom>
            <a:noFill/>
          </p:spPr>
          <p:txBody>
            <a:bodyPr wrap="square" lIns="0" tIns="0" rIns="0" bIns="0" rtlCol="0">
              <a:spAutoFit/>
            </a:bodyPr>
            <a:lstStyle/>
            <a:p>
              <a:pPr algn="ctr">
                <a:lnSpc>
                  <a:spcPct val="90000"/>
                </a:lnSpc>
              </a:pPr>
              <a:r>
                <a:rPr lang="en-US" sz="1176" spc="-49" dirty="0">
                  <a:gradFill>
                    <a:gsLst>
                      <a:gs pos="2917">
                        <a:schemeClr val="tx1"/>
                      </a:gs>
                      <a:gs pos="30000">
                        <a:schemeClr val="tx1"/>
                      </a:gs>
                    </a:gsLst>
                    <a:lin ang="5400000" scaled="0"/>
                  </a:gradFill>
                </a:rPr>
                <a:t>&lt;subnet 3&gt;</a:t>
              </a:r>
            </a:p>
          </p:txBody>
        </p:sp>
      </p:grpSp>
      <p:sp>
        <p:nvSpPr>
          <p:cNvPr id="2" name="Title 1"/>
          <p:cNvSpPr>
            <a:spLocks noGrp="1"/>
          </p:cNvSpPr>
          <p:nvPr>
            <p:ph type="title"/>
          </p:nvPr>
        </p:nvSpPr>
        <p:spPr>
          <a:xfrm>
            <a:off x="269169" y="287646"/>
            <a:ext cx="11149013" cy="747897"/>
          </a:xfrm>
        </p:spPr>
        <p:txBody>
          <a:bodyPr/>
          <a:lstStyle/>
          <a:p>
            <a:r>
              <a:rPr lang="en-US" dirty="0" smtClean="0"/>
              <a:t>Extend your </a:t>
            </a:r>
            <a:r>
              <a:rPr lang="en-US" dirty="0"/>
              <a:t>i</a:t>
            </a:r>
            <a:r>
              <a:rPr lang="en-US" dirty="0" smtClean="0"/>
              <a:t>nfrastructure</a:t>
            </a:r>
            <a:endParaRPr lang="en-US" dirty="0"/>
          </a:p>
        </p:txBody>
      </p:sp>
      <p:grpSp>
        <p:nvGrpSpPr>
          <p:cNvPr id="23" name="Group 22"/>
          <p:cNvGrpSpPr/>
          <p:nvPr/>
        </p:nvGrpSpPr>
        <p:grpSpPr>
          <a:xfrm>
            <a:off x="6819230" y="3285434"/>
            <a:ext cx="923030" cy="1421322"/>
            <a:chOff x="4910287" y="3352799"/>
            <a:chExt cx="941784" cy="1450200"/>
          </a:xfrm>
        </p:grpSpPr>
        <p:sp>
          <p:nvSpPr>
            <p:cNvPr id="5" name="Freeform 5"/>
            <p:cNvSpPr>
              <a:spLocks noEditPoints="1"/>
            </p:cNvSpPr>
            <p:nvPr/>
          </p:nvSpPr>
          <p:spPr bwMode="auto">
            <a:xfrm>
              <a:off x="4910287" y="4401555"/>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 name="Freeform 5"/>
            <p:cNvSpPr>
              <a:spLocks noEditPoints="1"/>
            </p:cNvSpPr>
            <p:nvPr/>
          </p:nvSpPr>
          <p:spPr bwMode="auto">
            <a:xfrm>
              <a:off x="4910287" y="3877177"/>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1" name="Freeform 5"/>
            <p:cNvSpPr>
              <a:spLocks noEditPoints="1"/>
            </p:cNvSpPr>
            <p:nvPr/>
          </p:nvSpPr>
          <p:spPr bwMode="auto">
            <a:xfrm>
              <a:off x="4910287" y="3352799"/>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nvGrpSpPr>
          <p:cNvPr id="21" name="Group 20"/>
          <p:cNvGrpSpPr/>
          <p:nvPr/>
        </p:nvGrpSpPr>
        <p:grpSpPr>
          <a:xfrm>
            <a:off x="9117271" y="3285434"/>
            <a:ext cx="923030" cy="1421322"/>
            <a:chOff x="7255725" y="3352799"/>
            <a:chExt cx="941784" cy="1450200"/>
          </a:xfrm>
        </p:grpSpPr>
        <p:sp>
          <p:nvSpPr>
            <p:cNvPr id="15" name="Freeform 5"/>
            <p:cNvSpPr>
              <a:spLocks noEditPoints="1"/>
            </p:cNvSpPr>
            <p:nvPr/>
          </p:nvSpPr>
          <p:spPr bwMode="auto">
            <a:xfrm>
              <a:off x="7255725" y="4401555"/>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6" name="Freeform 5"/>
            <p:cNvSpPr>
              <a:spLocks noEditPoints="1"/>
            </p:cNvSpPr>
            <p:nvPr/>
          </p:nvSpPr>
          <p:spPr bwMode="auto">
            <a:xfrm>
              <a:off x="7255725" y="3877177"/>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7" name="Freeform 5"/>
            <p:cNvSpPr>
              <a:spLocks noEditPoints="1"/>
            </p:cNvSpPr>
            <p:nvPr/>
          </p:nvSpPr>
          <p:spPr bwMode="auto">
            <a:xfrm>
              <a:off x="7255725" y="3352799"/>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nvGrpSpPr>
          <p:cNvPr id="22" name="Group 21"/>
          <p:cNvGrpSpPr/>
          <p:nvPr/>
        </p:nvGrpSpPr>
        <p:grpSpPr>
          <a:xfrm>
            <a:off x="7968251" y="3285434"/>
            <a:ext cx="923030" cy="1421322"/>
            <a:chOff x="6083006" y="3352799"/>
            <a:chExt cx="941784" cy="1450200"/>
          </a:xfrm>
        </p:grpSpPr>
        <p:sp>
          <p:nvSpPr>
            <p:cNvPr id="12" name="Freeform 5"/>
            <p:cNvSpPr>
              <a:spLocks noEditPoints="1"/>
            </p:cNvSpPr>
            <p:nvPr/>
          </p:nvSpPr>
          <p:spPr bwMode="auto">
            <a:xfrm>
              <a:off x="6083006" y="4401555"/>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3" name="Freeform 5"/>
            <p:cNvSpPr>
              <a:spLocks noEditPoints="1"/>
            </p:cNvSpPr>
            <p:nvPr/>
          </p:nvSpPr>
          <p:spPr bwMode="auto">
            <a:xfrm>
              <a:off x="6083006" y="3877177"/>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4" name="Freeform 5"/>
            <p:cNvSpPr>
              <a:spLocks noEditPoints="1"/>
            </p:cNvSpPr>
            <p:nvPr/>
          </p:nvSpPr>
          <p:spPr bwMode="auto">
            <a:xfrm>
              <a:off x="6083006" y="3352799"/>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nvGrpSpPr>
          <p:cNvPr id="40" name="Group 39"/>
          <p:cNvGrpSpPr/>
          <p:nvPr/>
        </p:nvGrpSpPr>
        <p:grpSpPr>
          <a:xfrm>
            <a:off x="10188786" y="3591062"/>
            <a:ext cx="923030" cy="601759"/>
            <a:chOff x="10395800" y="3662616"/>
            <a:chExt cx="941784" cy="613985"/>
          </a:xfrm>
        </p:grpSpPr>
        <p:sp>
          <p:nvSpPr>
            <p:cNvPr id="32" name="TextBox 31"/>
            <p:cNvSpPr txBox="1"/>
            <p:nvPr/>
          </p:nvSpPr>
          <p:spPr>
            <a:xfrm>
              <a:off x="10434892" y="3662616"/>
              <a:ext cx="867568" cy="166199"/>
            </a:xfrm>
            <a:prstGeom prst="rect">
              <a:avLst/>
            </a:prstGeom>
            <a:noFill/>
          </p:spPr>
          <p:txBody>
            <a:bodyPr wrap="square" lIns="0" tIns="0" rIns="0" bIns="0" rtlCol="0">
              <a:spAutoFit/>
            </a:bodyPr>
            <a:lstStyle/>
            <a:p>
              <a:pPr algn="ctr">
                <a:lnSpc>
                  <a:spcPct val="90000"/>
                </a:lnSpc>
              </a:pPr>
              <a:r>
                <a:rPr lang="en-US" sz="1176" spc="-49" dirty="0">
                  <a:gradFill>
                    <a:gsLst>
                      <a:gs pos="2917">
                        <a:schemeClr val="tx1"/>
                      </a:gs>
                      <a:gs pos="30000">
                        <a:schemeClr val="tx1"/>
                      </a:gs>
                    </a:gsLst>
                    <a:lin ang="5400000" scaled="0"/>
                  </a:gradFill>
                </a:rPr>
                <a:t>DNS Server</a:t>
              </a:r>
            </a:p>
          </p:txBody>
        </p:sp>
        <p:sp>
          <p:nvSpPr>
            <p:cNvPr id="34" name="Rounded Rectangle 33"/>
            <p:cNvSpPr/>
            <p:nvPr/>
          </p:nvSpPr>
          <p:spPr bwMode="auto">
            <a:xfrm>
              <a:off x="10395800" y="3875157"/>
              <a:ext cx="941784" cy="401444"/>
            </a:xfrm>
            <a:prstGeom prst="roundRect">
              <a:avLst>
                <a:gd name="adj" fmla="val 35082"/>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24" name="Freeform 5"/>
            <p:cNvSpPr>
              <a:spLocks noEditPoints="1"/>
            </p:cNvSpPr>
            <p:nvPr/>
          </p:nvSpPr>
          <p:spPr bwMode="auto">
            <a:xfrm>
              <a:off x="10395800" y="3875157"/>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sp>
        <p:nvSpPr>
          <p:cNvPr id="36" name="TextBox 35"/>
          <p:cNvSpPr txBox="1"/>
          <p:nvPr/>
        </p:nvSpPr>
        <p:spPr>
          <a:xfrm>
            <a:off x="242373" y="3164235"/>
            <a:ext cx="5585187" cy="1950399"/>
          </a:xfrm>
          <a:prstGeom prst="rect">
            <a:avLst/>
          </a:prstGeom>
          <a:noFill/>
        </p:spPr>
        <p:txBody>
          <a:bodyPr wrap="square" lIns="179238" tIns="143391" rIns="179238" bIns="143391" rtlCol="0">
            <a:noAutofit/>
          </a:bodyPr>
          <a:lstStyle/>
          <a:p>
            <a:pPr>
              <a:lnSpc>
                <a:spcPct val="90000"/>
              </a:lnSpc>
              <a:spcBef>
                <a:spcPct val="20000"/>
              </a:spcBef>
              <a:spcAft>
                <a:spcPts val="1176"/>
              </a:spcAft>
              <a:buSzPct val="80000"/>
            </a:pPr>
            <a:r>
              <a:rPr lang="en-US" sz="2352" dirty="0">
                <a:solidFill>
                  <a:srgbClr val="FFFFFF"/>
                </a:solidFill>
              </a:rPr>
              <a:t>Windows Azure Virtual Network</a:t>
            </a:r>
          </a:p>
          <a:p>
            <a:pPr>
              <a:spcAft>
                <a:spcPts val="588"/>
              </a:spcAft>
            </a:pPr>
            <a:r>
              <a:rPr lang="en-US" sz="1960" spc="-49" dirty="0">
                <a:solidFill>
                  <a:srgbClr val="FFFFFF"/>
                </a:solidFill>
              </a:rPr>
              <a:t>Logical isolation with control over network</a:t>
            </a:r>
          </a:p>
          <a:p>
            <a:pPr>
              <a:spcAft>
                <a:spcPts val="588"/>
              </a:spcAft>
            </a:pPr>
            <a:r>
              <a:rPr lang="en-US" sz="1960" spc="-49" dirty="0">
                <a:solidFill>
                  <a:srgbClr val="FFFFFF"/>
                </a:solidFill>
              </a:rPr>
              <a:t>Create Subnets, Private IP addresses</a:t>
            </a:r>
          </a:p>
          <a:p>
            <a:pPr>
              <a:spcAft>
                <a:spcPts val="588"/>
              </a:spcAft>
            </a:pPr>
            <a:r>
              <a:rPr lang="en-US" sz="1960" spc="-49" dirty="0">
                <a:solidFill>
                  <a:srgbClr val="FFFFFF"/>
                </a:solidFill>
              </a:rPr>
              <a:t>Bring your own </a:t>
            </a:r>
            <a:r>
              <a:rPr lang="en-US" sz="1960" spc="-49" dirty="0" smtClean="0">
                <a:solidFill>
                  <a:srgbClr val="FFFFFF"/>
                </a:solidFill>
              </a:rPr>
              <a:t>DNS</a:t>
            </a:r>
          </a:p>
          <a:p>
            <a:pPr>
              <a:spcAft>
                <a:spcPts val="588"/>
              </a:spcAft>
            </a:pPr>
            <a:r>
              <a:rPr lang="en-US" sz="1960" spc="-49" dirty="0" smtClean="0">
                <a:solidFill>
                  <a:srgbClr val="FFFFFF"/>
                </a:solidFill>
              </a:rPr>
              <a:t>Domain join your VMs</a:t>
            </a:r>
            <a:endParaRPr lang="en-US" sz="1960" spc="-49" dirty="0">
              <a:solidFill>
                <a:srgbClr val="FFFFFF"/>
              </a:solidFill>
            </a:endParaRPr>
          </a:p>
        </p:txBody>
      </p:sp>
    </p:spTree>
    <p:extLst>
      <p:ext uri="{BB962C8B-B14F-4D97-AF65-F5344CB8AC3E}">
        <p14:creationId xmlns:p14="http://schemas.microsoft.com/office/powerpoint/2010/main" val="12623380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p:tgtEl>
                                          <p:spTgt spid="36"/>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250" fill="hold"/>
                                        <p:tgtEl>
                                          <p:spTgt spid="3"/>
                                        </p:tgtEl>
                                        <p:attrNameLst>
                                          <p:attrName>ppt_w</p:attrName>
                                        </p:attrNameLst>
                                      </p:cBhvr>
                                      <p:tavLst>
                                        <p:tav tm="0">
                                          <p:val>
                                            <p:fltVal val="0"/>
                                          </p:val>
                                        </p:tav>
                                        <p:tav tm="100000">
                                          <p:val>
                                            <p:strVal val="#ppt_w"/>
                                          </p:val>
                                        </p:tav>
                                      </p:tavLst>
                                    </p:anim>
                                    <p:anim calcmode="lin" valueType="num">
                                      <p:cBhvr>
                                        <p:cTn id="11" dur="250" fill="hold"/>
                                        <p:tgtEl>
                                          <p:spTgt spid="3"/>
                                        </p:tgtEl>
                                        <p:attrNameLst>
                                          <p:attrName>ppt_h</p:attrName>
                                        </p:attrNameLst>
                                      </p:cBhvr>
                                      <p:tavLst>
                                        <p:tav tm="0">
                                          <p:val>
                                            <p:fltVal val="0"/>
                                          </p:val>
                                        </p:tav>
                                        <p:tav tm="100000">
                                          <p:val>
                                            <p:strVal val="#ppt_h"/>
                                          </p:val>
                                        </p:tav>
                                      </p:tavLst>
                                    </p:anim>
                                    <p:animEffect transition="in" filter="fade">
                                      <p:cBhvr>
                                        <p:cTn id="12" dur="250"/>
                                        <p:tgtEl>
                                          <p:spTgt spid="3"/>
                                        </p:tgtEl>
                                      </p:cBhvr>
                                    </p:animEffect>
                                  </p:childTnLst>
                                </p:cTn>
                              </p:par>
                              <p:par>
                                <p:cTn id="13" presetID="6" presetClass="emph" presetSubtype="0" decel="100000" fill="hold" grpId="1" nodeType="withEffect">
                                  <p:stCondLst>
                                    <p:cond delay="200"/>
                                  </p:stCondLst>
                                  <p:childTnLst>
                                    <p:animScale>
                                      <p:cBhvr>
                                        <p:cTn id="14" dur="250" fill="hold"/>
                                        <p:tgtEl>
                                          <p:spTgt spid="3"/>
                                        </p:tgtEl>
                                      </p:cBhvr>
                                      <p:by x="110000" y="110000"/>
                                    </p:animScale>
                                  </p:childTnLst>
                                </p:cTn>
                              </p:par>
                              <p:par>
                                <p:cTn id="15" presetID="6" presetClass="emph" presetSubtype="0" decel="100000" fill="hold" grpId="2" nodeType="withEffect">
                                  <p:stCondLst>
                                    <p:cond delay="300"/>
                                  </p:stCondLst>
                                  <p:childTnLst>
                                    <p:animScale>
                                      <p:cBhvr>
                                        <p:cTn id="16" dur="250" fill="hold"/>
                                        <p:tgtEl>
                                          <p:spTgt spid="3"/>
                                        </p:tgtEl>
                                      </p:cBhvr>
                                      <p:by x="91000" y="91000"/>
                                    </p:animScale>
                                  </p:childTnLst>
                                </p:cTn>
                              </p:par>
                            </p:childTnLst>
                          </p:cTn>
                        </p:par>
                        <p:par>
                          <p:cTn id="17" fill="hold">
                            <p:stCondLst>
                              <p:cond delay="800"/>
                            </p:stCondLst>
                            <p:childTnLst>
                              <p:par>
                                <p:cTn id="18" presetID="10" presetClass="entr" presetSubtype="0"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10" presetClass="entr" presetSubtype="0" fill="hold" nodeType="withEffect">
                                  <p:stCondLst>
                                    <p:cond delay="25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10" presetClass="entr" presetSubtype="0" fill="hold" nodeType="withEffect">
                                  <p:stCondLst>
                                    <p:cond delay="75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85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nodeType="withEffect">
                                  <p:stCondLst>
                                    <p:cond delay="95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nodeType="withEffect">
                                  <p:stCondLst>
                                    <p:cond delay="95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6995" y="1852042"/>
            <a:ext cx="6441187" cy="3549226"/>
          </a:xfrm>
          <a:prstGeom prst="rect">
            <a:avLst/>
          </a:prstGeom>
        </p:spPr>
      </p:pic>
      <p:grpSp>
        <p:nvGrpSpPr>
          <p:cNvPr id="54" name="Group 53"/>
          <p:cNvGrpSpPr/>
          <p:nvPr/>
        </p:nvGrpSpPr>
        <p:grpSpPr>
          <a:xfrm>
            <a:off x="269170" y="4097172"/>
            <a:ext cx="5531180" cy="2465296"/>
            <a:chOff x="274639" y="4179009"/>
            <a:chExt cx="5643561" cy="2515385"/>
          </a:xfrm>
        </p:grpSpPr>
        <p:sp>
          <p:nvSpPr>
            <p:cNvPr id="55" name="Freeform 18"/>
            <p:cNvSpPr>
              <a:spLocks noEditPoints="1"/>
            </p:cNvSpPr>
            <p:nvPr/>
          </p:nvSpPr>
          <p:spPr bwMode="auto">
            <a:xfrm>
              <a:off x="274639" y="4179009"/>
              <a:ext cx="5643561" cy="2515385"/>
            </a:xfrm>
            <a:prstGeom prst="rect">
              <a:avLst/>
            </a:prstGeom>
            <a:solidFill>
              <a:schemeClr val="tx2"/>
            </a:solidFill>
            <a:ln>
              <a:noFill/>
            </a:ln>
          </p:spPr>
          <p:txBody>
            <a:bodyPr vert="horz" wrap="square" lIns="89619" tIns="44810" rIns="89619" bIns="44810" numCol="1" anchor="t" anchorCtr="0" compatLnSpc="1">
              <a:prstTxWarp prst="textNoShape">
                <a:avLst/>
              </a:prstTxWarp>
            </a:bodyPr>
            <a:lstStyle/>
            <a:p>
              <a:endParaRPr lang="en-US" sz="1764"/>
            </a:p>
          </p:txBody>
        </p:sp>
        <p:grpSp>
          <p:nvGrpSpPr>
            <p:cNvPr id="56" name="Group 55"/>
            <p:cNvGrpSpPr/>
            <p:nvPr/>
          </p:nvGrpSpPr>
          <p:grpSpPr>
            <a:xfrm>
              <a:off x="903852" y="4469639"/>
              <a:ext cx="3626069" cy="2017932"/>
              <a:chOff x="903852" y="4469639"/>
              <a:chExt cx="3626069" cy="2017932"/>
            </a:xfrm>
          </p:grpSpPr>
          <p:sp>
            <p:nvSpPr>
              <p:cNvPr id="57" name="Rounded Rectangle 56"/>
              <p:cNvSpPr/>
              <p:nvPr/>
            </p:nvSpPr>
            <p:spPr bwMode="auto">
              <a:xfrm>
                <a:off x="903852" y="4469639"/>
                <a:ext cx="3626069" cy="2017932"/>
              </a:xfrm>
              <a:prstGeom prst="roundRect">
                <a:avLst>
                  <a:gd name="adj" fmla="val 8795"/>
                </a:avLst>
              </a:prstGeom>
              <a:pattFill prst="ltUpDiag">
                <a:fgClr>
                  <a:srgbClr val="CDCDCD"/>
                </a:fgClr>
                <a:bgClr>
                  <a:srgbClr val="FFFFFF"/>
                </a:bgClr>
              </a:patt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defTabSz="895908"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grpSp>
            <p:nvGrpSpPr>
              <p:cNvPr id="58" name="Group 57"/>
              <p:cNvGrpSpPr/>
              <p:nvPr/>
            </p:nvGrpSpPr>
            <p:grpSpPr>
              <a:xfrm>
                <a:off x="1194847" y="4694779"/>
                <a:ext cx="3087733" cy="1573112"/>
                <a:chOff x="1247099" y="4680514"/>
                <a:chExt cx="3087733" cy="1573112"/>
              </a:xfrm>
            </p:grpSpPr>
            <p:sp>
              <p:nvSpPr>
                <p:cNvPr id="59" name="Freeform 5"/>
                <p:cNvSpPr>
                  <a:spLocks noEditPoints="1"/>
                </p:cNvSpPr>
                <p:nvPr/>
              </p:nvSpPr>
              <p:spPr bwMode="auto">
                <a:xfrm>
                  <a:off x="1247099"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0" name="Freeform 59"/>
                <p:cNvSpPr>
                  <a:spLocks noEditPoints="1"/>
                </p:cNvSpPr>
                <p:nvPr/>
              </p:nvSpPr>
              <p:spPr bwMode="auto">
                <a:xfrm>
                  <a:off x="2334919"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1" name="Freeform 60"/>
                <p:cNvSpPr>
                  <a:spLocks noEditPoints="1"/>
                </p:cNvSpPr>
                <p:nvPr/>
              </p:nvSpPr>
              <p:spPr bwMode="auto">
                <a:xfrm>
                  <a:off x="3392076"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2" name="Freeform 5"/>
                <p:cNvSpPr>
                  <a:spLocks noEditPoints="1"/>
                </p:cNvSpPr>
                <p:nvPr/>
              </p:nvSpPr>
              <p:spPr bwMode="auto">
                <a:xfrm>
                  <a:off x="1247099"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3" name="Freeform 62"/>
                <p:cNvSpPr>
                  <a:spLocks noEditPoints="1"/>
                </p:cNvSpPr>
                <p:nvPr/>
              </p:nvSpPr>
              <p:spPr bwMode="auto">
                <a:xfrm>
                  <a:off x="2334919"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4" name="Freeform 63"/>
                <p:cNvSpPr>
                  <a:spLocks noEditPoints="1"/>
                </p:cNvSpPr>
                <p:nvPr/>
              </p:nvSpPr>
              <p:spPr bwMode="auto">
                <a:xfrm>
                  <a:off x="3392076"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5" name="Freeform 5"/>
                <p:cNvSpPr>
                  <a:spLocks noEditPoints="1"/>
                </p:cNvSpPr>
                <p:nvPr/>
              </p:nvSpPr>
              <p:spPr bwMode="auto">
                <a:xfrm>
                  <a:off x="1247099"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6" name="Freeform 65"/>
                <p:cNvSpPr>
                  <a:spLocks noEditPoints="1"/>
                </p:cNvSpPr>
                <p:nvPr/>
              </p:nvSpPr>
              <p:spPr bwMode="auto">
                <a:xfrm>
                  <a:off x="2334919"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7" name="Freeform 66"/>
                <p:cNvSpPr>
                  <a:spLocks noEditPoints="1"/>
                </p:cNvSpPr>
                <p:nvPr/>
              </p:nvSpPr>
              <p:spPr bwMode="auto">
                <a:xfrm>
                  <a:off x="3392076"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grpSp>
        </p:grpSp>
      </p:grpSp>
      <p:cxnSp>
        <p:nvCxnSpPr>
          <p:cNvPr id="10" name="Straight Arrow Connector 9"/>
          <p:cNvCxnSpPr/>
          <p:nvPr/>
        </p:nvCxnSpPr>
        <p:spPr>
          <a:xfrm>
            <a:off x="7739116" y="3874230"/>
            <a:ext cx="0" cy="1455589"/>
          </a:xfrm>
          <a:prstGeom prst="straightConnector1">
            <a:avLst/>
          </a:prstGeom>
          <a:ln w="85725" cap="rnd">
            <a:solidFill>
              <a:schemeClr val="accent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666544" y="5391084"/>
            <a:ext cx="2072573" cy="0"/>
          </a:xfrm>
          <a:prstGeom prst="straightConnector1">
            <a:avLst/>
          </a:prstGeom>
          <a:ln w="85725" cap="rnd">
            <a:solidFill>
              <a:schemeClr val="accent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rot="16200000">
            <a:off x="-423941" y="5058499"/>
            <a:ext cx="1977097" cy="561064"/>
          </a:xfrm>
          <a:prstGeom prst="rect">
            <a:avLst/>
          </a:prstGeom>
          <a:noFill/>
        </p:spPr>
        <p:txBody>
          <a:bodyPr wrap="square" lIns="0" tIns="143391" rIns="0" bIns="143391" rtlCol="0">
            <a:spAutoFit/>
          </a:bodyPr>
          <a:lstStyle>
            <a:defPPr>
              <a:defRPr lang="en-US"/>
            </a:defPPr>
            <a:lvl1pPr algn="ctr">
              <a:lnSpc>
                <a:spcPct val="90000"/>
              </a:lnSpc>
              <a:defRPr sz="2400" b="1" spc="-50">
                <a:gradFill>
                  <a:gsLst>
                    <a:gs pos="2917">
                      <a:schemeClr val="tx1"/>
                    </a:gs>
                    <a:gs pos="30000">
                      <a:schemeClr val="tx1"/>
                    </a:gs>
                  </a:gsLst>
                  <a:lin ang="5400000" scaled="0"/>
                </a:gradFill>
                <a:latin typeface="+mj-lt"/>
              </a:defRPr>
            </a:lvl1pPr>
          </a:lstStyle>
          <a:p>
            <a:pPr algn="l"/>
            <a:r>
              <a:rPr lang="en-US" sz="1960" b="0" dirty="0">
                <a:gradFill>
                  <a:gsLst>
                    <a:gs pos="69027">
                      <a:srgbClr val="FFFFFF"/>
                    </a:gs>
                    <a:gs pos="56000">
                      <a:srgbClr val="FFFFFF"/>
                    </a:gs>
                  </a:gsLst>
                  <a:lin ang="5400000" scaled="0"/>
                </a:gradFill>
                <a:latin typeface="+mn-lt"/>
              </a:rPr>
              <a:t>On-premises</a:t>
            </a:r>
          </a:p>
        </p:txBody>
      </p:sp>
      <p:grpSp>
        <p:nvGrpSpPr>
          <p:cNvPr id="25" name="Group 24"/>
          <p:cNvGrpSpPr/>
          <p:nvPr/>
        </p:nvGrpSpPr>
        <p:grpSpPr>
          <a:xfrm>
            <a:off x="7270796" y="3275694"/>
            <a:ext cx="837067" cy="837069"/>
            <a:chOff x="8383457" y="4980611"/>
            <a:chExt cx="1037196" cy="1037198"/>
          </a:xfrm>
        </p:grpSpPr>
        <p:sp>
          <p:nvSpPr>
            <p:cNvPr id="26" name="Oval 25"/>
            <p:cNvSpPr/>
            <p:nvPr/>
          </p:nvSpPr>
          <p:spPr bwMode="auto">
            <a:xfrm>
              <a:off x="8383457" y="4980611"/>
              <a:ext cx="1037196" cy="1037198"/>
            </a:xfrm>
            <a:prstGeom prst="ellipse">
              <a:avLst/>
            </a:prstGeom>
            <a:solidFill>
              <a:srgbClr val="FFFFFF"/>
            </a:solidFill>
            <a:ln w="6350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27" name="Freeform 5"/>
            <p:cNvSpPr>
              <a:spLocks noEditPoints="1"/>
            </p:cNvSpPr>
            <p:nvPr/>
          </p:nvSpPr>
          <p:spPr bwMode="auto">
            <a:xfrm>
              <a:off x="8541691" y="5100333"/>
              <a:ext cx="720725" cy="536575"/>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accent2"/>
            </a:solidFill>
            <a:ln>
              <a:noFill/>
            </a:ln>
          </p:spPr>
          <p:txBody>
            <a:bodyPr vert="horz" wrap="square" lIns="89619" tIns="44810" rIns="89619" bIns="44810" numCol="1" anchor="t" anchorCtr="0" compatLnSpc="1">
              <a:prstTxWarp prst="textNoShape">
                <a:avLst/>
              </a:prstTxWarp>
            </a:bodyPr>
            <a:lstStyle/>
            <a:p>
              <a:endParaRPr lang="en-US" sz="1764"/>
            </a:p>
          </p:txBody>
        </p:sp>
        <p:sp>
          <p:nvSpPr>
            <p:cNvPr id="28" name="Rectangle 27"/>
            <p:cNvSpPr/>
            <p:nvPr/>
          </p:nvSpPr>
          <p:spPr>
            <a:xfrm>
              <a:off x="8599148" y="5617684"/>
              <a:ext cx="605814" cy="373767"/>
            </a:xfrm>
            <a:prstGeom prst="rect">
              <a:avLst/>
            </a:prstGeom>
          </p:spPr>
          <p:txBody>
            <a:bodyPr wrap="none">
              <a:spAutoFit/>
            </a:bodyPr>
            <a:lstStyle/>
            <a:p>
              <a:pPr algn="ctr"/>
              <a:r>
                <a:rPr lang="en-US" sz="1372" b="1" spc="-49" dirty="0">
                  <a:gradFill>
                    <a:gsLst>
                      <a:gs pos="12389">
                        <a:schemeClr val="accent2"/>
                      </a:gs>
                      <a:gs pos="27000">
                        <a:schemeClr val="accent2"/>
                      </a:gs>
                    </a:gsLst>
                    <a:lin ang="5400000" scaled="1"/>
                  </a:gradFill>
                  <a:latin typeface="Segoe UI Light"/>
                </a:rPr>
                <a:t>VPN</a:t>
              </a:r>
            </a:p>
          </p:txBody>
        </p:sp>
      </p:grpSp>
      <p:grpSp>
        <p:nvGrpSpPr>
          <p:cNvPr id="30" name="Group 29"/>
          <p:cNvGrpSpPr/>
          <p:nvPr/>
        </p:nvGrpSpPr>
        <p:grpSpPr>
          <a:xfrm>
            <a:off x="4710731" y="4918514"/>
            <a:ext cx="837067" cy="837069"/>
            <a:chOff x="8383457" y="4980611"/>
            <a:chExt cx="1037196" cy="1037198"/>
          </a:xfrm>
        </p:grpSpPr>
        <p:sp>
          <p:nvSpPr>
            <p:cNvPr id="31" name="Oval 30"/>
            <p:cNvSpPr/>
            <p:nvPr/>
          </p:nvSpPr>
          <p:spPr bwMode="auto">
            <a:xfrm>
              <a:off x="8383457" y="4980611"/>
              <a:ext cx="1037196" cy="1037198"/>
            </a:xfrm>
            <a:prstGeom prst="ellipse">
              <a:avLst/>
            </a:prstGeom>
            <a:solidFill>
              <a:srgbClr val="FFFFFF"/>
            </a:solidFill>
            <a:ln w="6350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32" name="Freeform 5"/>
            <p:cNvSpPr>
              <a:spLocks noEditPoints="1"/>
            </p:cNvSpPr>
            <p:nvPr/>
          </p:nvSpPr>
          <p:spPr bwMode="auto">
            <a:xfrm>
              <a:off x="8541691" y="5100333"/>
              <a:ext cx="720725" cy="536575"/>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accent2"/>
            </a:solidFill>
            <a:ln>
              <a:noFill/>
            </a:ln>
          </p:spPr>
          <p:txBody>
            <a:bodyPr vert="horz" wrap="square" lIns="89619" tIns="44810" rIns="89619" bIns="44810" numCol="1" anchor="t" anchorCtr="0" compatLnSpc="1">
              <a:prstTxWarp prst="textNoShape">
                <a:avLst/>
              </a:prstTxWarp>
            </a:bodyPr>
            <a:lstStyle/>
            <a:p>
              <a:endParaRPr lang="en-US" sz="1764"/>
            </a:p>
          </p:txBody>
        </p:sp>
        <p:sp>
          <p:nvSpPr>
            <p:cNvPr id="33" name="Rectangle 32"/>
            <p:cNvSpPr/>
            <p:nvPr/>
          </p:nvSpPr>
          <p:spPr>
            <a:xfrm>
              <a:off x="8599148" y="5617684"/>
              <a:ext cx="605814" cy="373767"/>
            </a:xfrm>
            <a:prstGeom prst="rect">
              <a:avLst/>
            </a:prstGeom>
          </p:spPr>
          <p:txBody>
            <a:bodyPr wrap="none">
              <a:spAutoFit/>
            </a:bodyPr>
            <a:lstStyle/>
            <a:p>
              <a:pPr algn="ctr"/>
              <a:r>
                <a:rPr lang="en-US" sz="1372" b="1" spc="-49" dirty="0">
                  <a:gradFill>
                    <a:gsLst>
                      <a:gs pos="12389">
                        <a:schemeClr val="accent2"/>
                      </a:gs>
                      <a:gs pos="27000">
                        <a:schemeClr val="accent2"/>
                      </a:gs>
                    </a:gsLst>
                    <a:lin ang="5400000" scaled="1"/>
                  </a:gradFill>
                  <a:latin typeface="Segoe UI Light"/>
                </a:rPr>
                <a:t>VPN</a:t>
              </a:r>
              <a:endParaRPr lang="en-US" sz="1029" dirty="0">
                <a:gradFill>
                  <a:gsLst>
                    <a:gs pos="12389">
                      <a:schemeClr val="accent2"/>
                    </a:gs>
                    <a:gs pos="27000">
                      <a:schemeClr val="accent2"/>
                    </a:gs>
                  </a:gsLst>
                  <a:lin ang="5400000" scaled="1"/>
                </a:gradFill>
              </a:endParaRPr>
            </a:p>
          </p:txBody>
        </p:sp>
      </p:grpSp>
      <p:sp>
        <p:nvSpPr>
          <p:cNvPr id="35" name="TextBox 34"/>
          <p:cNvSpPr txBox="1"/>
          <p:nvPr/>
        </p:nvSpPr>
        <p:spPr>
          <a:xfrm>
            <a:off x="242373" y="1486537"/>
            <a:ext cx="7001676" cy="1702745"/>
          </a:xfrm>
          <a:prstGeom prst="rect">
            <a:avLst/>
          </a:prstGeom>
          <a:noFill/>
        </p:spPr>
        <p:txBody>
          <a:bodyPr wrap="square" lIns="179213" tIns="143370" rIns="179213" bIns="143370" rtlCol="0">
            <a:noAutofit/>
          </a:bodyPr>
          <a:lstStyle/>
          <a:p>
            <a:pPr>
              <a:spcBef>
                <a:spcPct val="20000"/>
              </a:spcBef>
              <a:spcAft>
                <a:spcPts val="1175"/>
              </a:spcAft>
              <a:buSzPct val="80000"/>
            </a:pPr>
            <a:r>
              <a:rPr lang="en-US" sz="4000" spc="-49" dirty="0">
                <a:solidFill>
                  <a:srgbClr val="FFFFFF"/>
                </a:solidFill>
                <a:latin typeface="+mj-lt"/>
              </a:rPr>
              <a:t>Windows Azure Infrastructure </a:t>
            </a:r>
            <a:r>
              <a:rPr lang="en-US" sz="4000" spc="-49" dirty="0" smtClean="0">
                <a:solidFill>
                  <a:srgbClr val="FFFFFF"/>
                </a:solidFill>
                <a:latin typeface="+mj-lt"/>
              </a:rPr>
              <a:t>Services</a:t>
            </a:r>
          </a:p>
        </p:txBody>
      </p:sp>
      <p:sp>
        <p:nvSpPr>
          <p:cNvPr id="34" name="Title 1"/>
          <p:cNvSpPr txBox="1">
            <a:spLocks/>
          </p:cNvSpPr>
          <p:nvPr/>
        </p:nvSpPr>
        <p:spPr>
          <a:xfrm>
            <a:off x="269169" y="287646"/>
            <a:ext cx="11149013"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a:lstStyle>
          <a:p>
            <a:r>
              <a:rPr lang="en-US" dirty="0" smtClean="0"/>
              <a:t>Extend your infrastructure</a:t>
            </a:r>
            <a:endParaRPr lang="en-US" dirty="0"/>
          </a:p>
        </p:txBody>
      </p:sp>
    </p:spTree>
    <p:extLst>
      <p:ext uri="{BB962C8B-B14F-4D97-AF65-F5344CB8AC3E}">
        <p14:creationId xmlns:p14="http://schemas.microsoft.com/office/powerpoint/2010/main" val="1317860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30000" decel="70000" fill="hold" nodeType="afterEffect">
                                  <p:stCondLst>
                                    <p:cond delay="0"/>
                                  </p:stCondLst>
                                  <p:childTnLst>
                                    <p:animMotion origin="layout" path="M -1.05693E-6 -4.33046E-6 L 0.09153 -0.08987 " pathEditMode="relative" rAng="0" ptsTypes="AA">
                                      <p:cBhvr>
                                        <p:cTn id="6" dur="500" fill="hold"/>
                                        <p:tgtEl>
                                          <p:spTgt spid="73"/>
                                        </p:tgtEl>
                                        <p:attrNameLst>
                                          <p:attrName>ppt_x</p:attrName>
                                          <p:attrName>ppt_y</p:attrName>
                                        </p:attrNameLst>
                                      </p:cBhvr>
                                      <p:rCtr x="4238" y="-4380"/>
                                    </p:animMotion>
                                  </p:childTnLst>
                                </p:cTn>
                              </p:par>
                              <p:par>
                                <p:cTn id="7" presetID="6" presetClass="emph" presetSubtype="0" accel="30000" decel="70000" fill="hold" nodeType="withEffect">
                                  <p:stCondLst>
                                    <p:cond delay="0"/>
                                  </p:stCondLst>
                                  <p:childTnLst>
                                    <p:animScale>
                                      <p:cBhvr>
                                        <p:cTn id="8" dur="500" fill="hold"/>
                                        <p:tgtEl>
                                          <p:spTgt spid="73"/>
                                        </p:tgtEl>
                                      </p:cBhvr>
                                      <p:by x="65400" y="65400"/>
                                    </p:animScale>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250"/>
                                        <p:tgtEl>
                                          <p:spTgt spid="25"/>
                                        </p:tgtEl>
                                      </p:cBhvr>
                                    </p:animEffect>
                                  </p:childTnLst>
                                </p:cTn>
                              </p:par>
                            </p:childTnLst>
                          </p:cTn>
                        </p:par>
                        <p:par>
                          <p:cTn id="13" fill="hold">
                            <p:stCondLst>
                              <p:cond delay="750"/>
                            </p:stCondLst>
                            <p:childTnLst>
                              <p:par>
                                <p:cTn id="14" presetID="2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par>
                          <p:cTn id="17" fill="hold">
                            <p:stCondLst>
                              <p:cond delay="1250"/>
                            </p:stCondLst>
                            <p:childTnLst>
                              <p:par>
                                <p:cTn id="18" presetID="22" presetClass="entr" presetSubtype="2"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right)">
                                      <p:cBhvr>
                                        <p:cTn id="20" dur="500"/>
                                        <p:tgtEl>
                                          <p:spTgt spid="14"/>
                                        </p:tgtEl>
                                      </p:cBhvr>
                                    </p:animEffect>
                                  </p:childTnLst>
                                </p:cTn>
                              </p:par>
                            </p:childTnLst>
                          </p:cTn>
                        </p:par>
                        <p:par>
                          <p:cTn id="21" fill="hold">
                            <p:stCondLst>
                              <p:cond delay="1750"/>
                            </p:stCondLst>
                            <p:childTnLst>
                              <p:par>
                                <p:cTn id="22" presetID="10" presetClass="entr" presetSubtype="0"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250"/>
                                        <p:tgtEl>
                                          <p:spTgt spid="30"/>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p:cTn id="28" dur="250" fill="hold"/>
                                        <p:tgtEl>
                                          <p:spTgt spid="54"/>
                                        </p:tgtEl>
                                        <p:attrNameLst>
                                          <p:attrName>ppt_w</p:attrName>
                                        </p:attrNameLst>
                                      </p:cBhvr>
                                      <p:tavLst>
                                        <p:tav tm="0">
                                          <p:val>
                                            <p:fltVal val="0"/>
                                          </p:val>
                                        </p:tav>
                                        <p:tav tm="100000">
                                          <p:val>
                                            <p:strVal val="#ppt_w"/>
                                          </p:val>
                                        </p:tav>
                                      </p:tavLst>
                                    </p:anim>
                                    <p:anim calcmode="lin" valueType="num">
                                      <p:cBhvr>
                                        <p:cTn id="29" dur="250" fill="hold"/>
                                        <p:tgtEl>
                                          <p:spTgt spid="54"/>
                                        </p:tgtEl>
                                        <p:attrNameLst>
                                          <p:attrName>ppt_h</p:attrName>
                                        </p:attrNameLst>
                                      </p:cBhvr>
                                      <p:tavLst>
                                        <p:tav tm="0">
                                          <p:val>
                                            <p:fltVal val="0"/>
                                          </p:val>
                                        </p:tav>
                                        <p:tav tm="100000">
                                          <p:val>
                                            <p:strVal val="#ppt_h"/>
                                          </p:val>
                                        </p:tav>
                                      </p:tavLst>
                                    </p:anim>
                                    <p:animEffect transition="in" filter="fade">
                                      <p:cBhvr>
                                        <p:cTn id="30" dur="250"/>
                                        <p:tgtEl>
                                          <p:spTgt spid="54"/>
                                        </p:tgtEl>
                                      </p:cBhvr>
                                    </p:animEffect>
                                  </p:childTnLst>
                                </p:cTn>
                              </p:par>
                              <p:par>
                                <p:cTn id="31" presetID="6" presetClass="emph" presetSubtype="0" decel="100000" fill="hold" nodeType="withEffect">
                                  <p:stCondLst>
                                    <p:cond delay="200"/>
                                  </p:stCondLst>
                                  <p:childTnLst>
                                    <p:animScale>
                                      <p:cBhvr>
                                        <p:cTn id="32" dur="250" fill="hold"/>
                                        <p:tgtEl>
                                          <p:spTgt spid="54"/>
                                        </p:tgtEl>
                                      </p:cBhvr>
                                      <p:by x="110000" y="110000"/>
                                    </p:animScale>
                                  </p:childTnLst>
                                </p:cTn>
                              </p:par>
                              <p:par>
                                <p:cTn id="33" presetID="6" presetClass="emph" presetSubtype="0" decel="100000" fill="hold" nodeType="withEffect">
                                  <p:stCondLst>
                                    <p:cond delay="300"/>
                                  </p:stCondLst>
                                  <p:childTnLst>
                                    <p:animScale>
                                      <p:cBhvr>
                                        <p:cTn id="34" dur="250" fill="hold"/>
                                        <p:tgtEl>
                                          <p:spTgt spid="54"/>
                                        </p:tgtEl>
                                      </p:cBhvr>
                                      <p:by x="91000" y="91000"/>
                                    </p:animScale>
                                  </p:childTnLst>
                                </p:cTn>
                              </p:par>
                              <p:par>
                                <p:cTn id="35" presetID="10" presetClass="entr" presetSubtype="0" fill="hold" grpId="0" nodeType="withEffect">
                                  <p:stCondLst>
                                    <p:cond delay="30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600"/>
                                        <p:tgtEl>
                                          <p:spTgt spid="68"/>
                                        </p:tgtEl>
                                      </p:cBhvr>
                                    </p:animEffect>
                                  </p:childTnLst>
                                </p:cTn>
                              </p:par>
                              <p:par>
                                <p:cTn id="38" presetID="35" presetClass="path" presetSubtype="0" decel="100000" fill="hold" grpId="1" nodeType="withEffect">
                                  <p:stCondLst>
                                    <p:cond delay="100"/>
                                  </p:stCondLst>
                                  <p:childTnLst>
                                    <p:animMotion origin="layout" path="M -0.05553 0.00023 L 3.518E-6 0.00023 " pathEditMode="relative" rAng="0" ptsTypes="AA">
                                      <p:cBhvr>
                                        <p:cTn id="39" dur="800" fill="hold"/>
                                        <p:tgtEl>
                                          <p:spTgt spid="6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8"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402776"/>
            <a:ext cx="11149013" cy="1006429"/>
          </a:xfrm>
        </p:spPr>
        <p:txBody>
          <a:bodyPr/>
          <a:lstStyle/>
          <a:p>
            <a:r>
              <a:rPr lang="en-US" sz="3600" b="1" dirty="0"/>
              <a:t>PowerShell for Automation and Advanced Management</a:t>
            </a:r>
          </a:p>
        </p:txBody>
      </p:sp>
      <p:sp>
        <p:nvSpPr>
          <p:cNvPr id="2" name="Text Placeholder 1"/>
          <p:cNvSpPr>
            <a:spLocks noGrp="1"/>
          </p:cNvSpPr>
          <p:nvPr>
            <p:ph type="body" sz="quarter" idx="10"/>
          </p:nvPr>
        </p:nvSpPr>
        <p:spPr>
          <a:xfrm>
            <a:off x="519112" y="1574911"/>
            <a:ext cx="11149013" cy="946413"/>
          </a:xfrm>
        </p:spPr>
        <p:txBody>
          <a:bodyPr/>
          <a:lstStyle/>
          <a:p>
            <a:endParaRPr lang="en-US"/>
          </a:p>
        </p:txBody>
      </p:sp>
      <p:sp>
        <p:nvSpPr>
          <p:cNvPr id="4" name="Rectangle 3"/>
          <p:cNvSpPr/>
          <p:nvPr/>
        </p:nvSpPr>
        <p:spPr>
          <a:xfrm>
            <a:off x="269169" y="1433258"/>
            <a:ext cx="5669726" cy="2666150"/>
          </a:xfrm>
          <a:prstGeom prst="rect">
            <a:avLst/>
          </a:prstGeom>
          <a:solidFill>
            <a:srgbClr val="EBEBEB"/>
          </a:solidFill>
        </p:spPr>
        <p:txBody>
          <a:bodyPr wrap="square" lIns="1523525" anchor="t">
            <a:noAutofit/>
          </a:bodyPr>
          <a:lstStyle/>
          <a:p>
            <a:pPr defTabSz="895221" fontAlgn="base">
              <a:lnSpc>
                <a:spcPct val="90000"/>
              </a:lnSpc>
              <a:spcBef>
                <a:spcPct val="0"/>
              </a:spcBef>
              <a:spcAft>
                <a:spcPts val="1176"/>
              </a:spcAft>
            </a:pPr>
            <a:r>
              <a:rPr lang="en-US" sz="4000" spc="-49" dirty="0">
                <a:solidFill>
                  <a:srgbClr val="00AEEF"/>
                </a:solidFill>
                <a:latin typeface="+mj-lt"/>
              </a:rPr>
              <a:t>Automation</a:t>
            </a:r>
            <a:endParaRPr lang="en-US" sz="2744" spc="-49" dirty="0">
              <a:solidFill>
                <a:srgbClr val="00AEEF"/>
              </a:solidFill>
              <a:latin typeface="+mj-lt"/>
            </a:endParaRPr>
          </a:p>
          <a:p>
            <a:pPr defTabSz="895221" fontAlgn="base">
              <a:lnSpc>
                <a:spcPct val="90000"/>
              </a:lnSpc>
              <a:spcBef>
                <a:spcPct val="0"/>
              </a:spcBef>
              <a:spcAft>
                <a:spcPts val="1176"/>
              </a:spcAft>
            </a:pPr>
            <a:r>
              <a:rPr lang="en-US" sz="2000" spc="-49" dirty="0">
                <a:gradFill>
                  <a:gsLst>
                    <a:gs pos="0">
                      <a:schemeClr val="tx1">
                        <a:lumMod val="50000"/>
                      </a:schemeClr>
                    </a:gs>
                    <a:gs pos="100000">
                      <a:schemeClr val="tx1">
                        <a:lumMod val="50000"/>
                      </a:schemeClr>
                    </a:gs>
                  </a:gsLst>
                  <a:lin ang="5400000" scaled="1"/>
                </a:gradFill>
                <a:sym typeface="Wingdings" pitchFamily="2" charset="2"/>
              </a:rPr>
              <a:t> </a:t>
            </a:r>
            <a:r>
              <a:rPr lang="en-US" sz="2000" spc="-49" dirty="0">
                <a:gradFill>
                  <a:gsLst>
                    <a:gs pos="0">
                      <a:schemeClr val="tx1">
                        <a:lumMod val="50000"/>
                      </a:schemeClr>
                    </a:gs>
                    <a:gs pos="100000">
                      <a:schemeClr val="tx1">
                        <a:lumMod val="50000"/>
                      </a:schemeClr>
                    </a:gs>
                  </a:gsLst>
                  <a:lin ang="5400000" scaled="1"/>
                </a:gradFill>
              </a:rPr>
              <a:t>Query, manage and </a:t>
            </a:r>
            <a:r>
              <a:rPr lang="en-US" sz="2000" spc="-49" dirty="0" smtClean="0">
                <a:gradFill>
                  <a:gsLst>
                    <a:gs pos="0">
                      <a:schemeClr val="tx1">
                        <a:lumMod val="50000"/>
                      </a:schemeClr>
                    </a:gs>
                    <a:gs pos="100000">
                      <a:schemeClr val="tx1">
                        <a:lumMod val="50000"/>
                      </a:schemeClr>
                    </a:gs>
                  </a:gsLst>
                  <a:lin ang="5400000" scaled="1"/>
                </a:gradFill>
              </a:rPr>
              <a:t>configure:</a:t>
            </a:r>
            <a:endParaRPr lang="en-US" sz="2000" spc="-49" dirty="0">
              <a:gradFill>
                <a:gsLst>
                  <a:gs pos="0">
                    <a:schemeClr val="tx1">
                      <a:lumMod val="50000"/>
                    </a:schemeClr>
                  </a:gs>
                  <a:gs pos="100000">
                    <a:schemeClr val="tx1">
                      <a:lumMod val="50000"/>
                    </a:schemeClr>
                  </a:gs>
                </a:gsLst>
                <a:lin ang="5400000" scaled="1"/>
              </a:gradFill>
            </a:endParaRPr>
          </a:p>
          <a:p>
            <a:pPr marL="91440" indent="-163371" defTabSz="895221" fontAlgn="base">
              <a:spcBef>
                <a:spcPct val="0"/>
              </a:spcBef>
              <a:spcAft>
                <a:spcPts val="600"/>
              </a:spcAft>
              <a:buFont typeface="Arial" panose="020B0604020202020204" pitchFamily="34" charset="0"/>
              <a:buChar char="•"/>
            </a:pPr>
            <a:r>
              <a:rPr lang="en-US" sz="2000" spc="-49" dirty="0">
                <a:gradFill>
                  <a:gsLst>
                    <a:gs pos="0">
                      <a:schemeClr val="tx1">
                        <a:lumMod val="50000"/>
                      </a:schemeClr>
                    </a:gs>
                    <a:gs pos="100000">
                      <a:schemeClr val="tx1">
                        <a:lumMod val="50000"/>
                      </a:schemeClr>
                    </a:gs>
                  </a:gsLst>
                  <a:lin ang="5400000" scaled="1"/>
                </a:gradFill>
              </a:rPr>
              <a:t>Virtual Machines</a:t>
            </a:r>
          </a:p>
          <a:p>
            <a:pPr marL="91440" indent="-163371" defTabSz="895221" fontAlgn="base">
              <a:spcBef>
                <a:spcPct val="0"/>
              </a:spcBef>
              <a:spcAft>
                <a:spcPts val="600"/>
              </a:spcAft>
              <a:buFont typeface="Arial" panose="020B0604020202020204" pitchFamily="34" charset="0"/>
              <a:buChar char="•"/>
            </a:pPr>
            <a:r>
              <a:rPr lang="en-US" sz="2000" spc="-49" dirty="0">
                <a:gradFill>
                  <a:gsLst>
                    <a:gs pos="0">
                      <a:schemeClr val="tx1">
                        <a:lumMod val="50000"/>
                      </a:schemeClr>
                    </a:gs>
                    <a:gs pos="100000">
                      <a:schemeClr val="tx1">
                        <a:lumMod val="50000"/>
                      </a:schemeClr>
                    </a:gs>
                  </a:gsLst>
                  <a:lin ang="5400000" scaled="1"/>
                </a:gradFill>
              </a:rPr>
              <a:t>Storage across multiple subscriptions </a:t>
            </a:r>
            <a:r>
              <a:rPr lang="en-US" sz="2000" spc="-49" dirty="0" smtClean="0">
                <a:gradFill>
                  <a:gsLst>
                    <a:gs pos="0">
                      <a:schemeClr val="tx1">
                        <a:lumMod val="50000"/>
                      </a:schemeClr>
                    </a:gs>
                    <a:gs pos="100000">
                      <a:schemeClr val="tx1">
                        <a:lumMod val="50000"/>
                      </a:schemeClr>
                    </a:gs>
                  </a:gsLst>
                  <a:lin ang="5400000" scaled="1"/>
                </a:gradFill>
              </a:rPr>
              <a:t>&amp; storage </a:t>
            </a:r>
            <a:r>
              <a:rPr lang="en-US" sz="2000" spc="-49" dirty="0">
                <a:gradFill>
                  <a:gsLst>
                    <a:gs pos="0">
                      <a:schemeClr val="tx1">
                        <a:lumMod val="50000"/>
                      </a:schemeClr>
                    </a:gs>
                    <a:gs pos="100000">
                      <a:schemeClr val="tx1">
                        <a:lumMod val="50000"/>
                      </a:schemeClr>
                    </a:gs>
                  </a:gsLst>
                  <a:lin ang="5400000" scaled="1"/>
                </a:gradFill>
              </a:rPr>
              <a:t>accounts</a:t>
            </a:r>
          </a:p>
          <a:p>
            <a:pPr marL="91440" indent="-163371" defTabSz="895221" fontAlgn="base">
              <a:spcBef>
                <a:spcPct val="0"/>
              </a:spcBef>
              <a:spcAft>
                <a:spcPts val="600"/>
              </a:spcAft>
              <a:buFont typeface="Arial" panose="020B0604020202020204" pitchFamily="34" charset="0"/>
              <a:buChar char="•"/>
            </a:pPr>
            <a:r>
              <a:rPr lang="en-US" sz="2000" spc="-49" dirty="0">
                <a:gradFill>
                  <a:gsLst>
                    <a:gs pos="0">
                      <a:schemeClr val="tx1">
                        <a:lumMod val="50000"/>
                      </a:schemeClr>
                    </a:gs>
                    <a:gs pos="100000">
                      <a:schemeClr val="tx1">
                        <a:lumMod val="50000"/>
                      </a:schemeClr>
                    </a:gs>
                  </a:gsLst>
                  <a:lin ang="5400000" scaled="1"/>
                </a:gradFill>
              </a:rPr>
              <a:t>Tiered deployment workflows</a:t>
            </a:r>
          </a:p>
        </p:txBody>
      </p:sp>
      <p:sp>
        <p:nvSpPr>
          <p:cNvPr id="3" name="Rectangle 2"/>
          <p:cNvSpPr/>
          <p:nvPr/>
        </p:nvSpPr>
        <p:spPr bwMode="auto">
          <a:xfrm>
            <a:off x="269169" y="1433258"/>
            <a:ext cx="1359394" cy="2666150"/>
          </a:xfrm>
          <a:prstGeom prst="rect">
            <a:avLst/>
          </a:prstGeom>
          <a:solidFill>
            <a:srgbClr val="00AEEF"/>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9" tIns="2598955" rIns="0" bIns="46618" numCol="1" rtlCol="0" anchor="t" anchorCtr="0" compatLnSpc="1">
            <a:prstTxWarp prst="textNoShape">
              <a:avLst/>
            </a:prstTxWarp>
          </a:bodyPr>
          <a:lstStyle/>
          <a:p>
            <a:pPr algn="ctr" defTabSz="932103" fontAlgn="base">
              <a:spcBef>
                <a:spcPct val="0"/>
              </a:spcBef>
              <a:spcAft>
                <a:spcPct val="0"/>
              </a:spcAft>
            </a:pPr>
            <a:endParaRPr lang="en-US" sz="2352" dirty="0">
              <a:gradFill>
                <a:gsLst>
                  <a:gs pos="0">
                    <a:srgbClr val="FFFFFF"/>
                  </a:gs>
                  <a:gs pos="100000">
                    <a:srgbClr val="FFFFFF"/>
                  </a:gs>
                </a:gsLst>
                <a:lin ang="5400000" scaled="0"/>
              </a:gradFill>
              <a:latin typeface="+mj-lt"/>
            </a:endParaRPr>
          </a:p>
        </p:txBody>
      </p:sp>
      <p:sp>
        <p:nvSpPr>
          <p:cNvPr id="9" name="Rectangle 8"/>
          <p:cNvSpPr/>
          <p:nvPr/>
        </p:nvSpPr>
        <p:spPr>
          <a:xfrm>
            <a:off x="6249931" y="1433258"/>
            <a:ext cx="5669726" cy="2666150"/>
          </a:xfrm>
          <a:prstGeom prst="rect">
            <a:avLst/>
          </a:prstGeom>
          <a:solidFill>
            <a:srgbClr val="EBEBEB"/>
          </a:solidFill>
        </p:spPr>
        <p:txBody>
          <a:bodyPr wrap="square" lIns="1523525" anchor="t">
            <a:noAutofit/>
          </a:bodyPr>
          <a:lstStyle/>
          <a:p>
            <a:pPr defTabSz="895221" fontAlgn="base">
              <a:lnSpc>
                <a:spcPct val="90000"/>
              </a:lnSpc>
              <a:spcBef>
                <a:spcPct val="0"/>
              </a:spcBef>
              <a:spcAft>
                <a:spcPts val="1176"/>
              </a:spcAft>
            </a:pPr>
            <a:r>
              <a:rPr lang="en-US" sz="4000" spc="-49" dirty="0">
                <a:solidFill>
                  <a:schemeClr val="accent2"/>
                </a:solidFill>
                <a:latin typeface="+mj-lt"/>
              </a:rPr>
              <a:t>Virtual Machines</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Configure storage and networking </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Domain join to AD on-premises</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Bring your own machine images or disks</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Use remote PowerShell </a:t>
            </a:r>
          </a:p>
        </p:txBody>
      </p:sp>
      <p:sp>
        <p:nvSpPr>
          <p:cNvPr id="10" name="Rectangle 9"/>
          <p:cNvSpPr/>
          <p:nvPr/>
        </p:nvSpPr>
        <p:spPr bwMode="auto">
          <a:xfrm>
            <a:off x="6249931" y="1433258"/>
            <a:ext cx="1359394" cy="2666150"/>
          </a:xfrm>
          <a:prstGeom prst="rect">
            <a:avLst/>
          </a:prstGeom>
          <a:solidFill>
            <a:srgbClr val="00AEEF"/>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9" tIns="2598955" rIns="0" bIns="46618" numCol="1" rtlCol="0" anchor="t" anchorCtr="0" compatLnSpc="1">
            <a:prstTxWarp prst="textNoShape">
              <a:avLst/>
            </a:prstTxWarp>
          </a:bodyPr>
          <a:lstStyle/>
          <a:p>
            <a:pPr algn="ctr" defTabSz="932103" fontAlgn="base">
              <a:spcBef>
                <a:spcPct val="0"/>
              </a:spcBef>
              <a:spcAft>
                <a:spcPct val="0"/>
              </a:spcAft>
            </a:pPr>
            <a:endParaRPr lang="en-US" sz="2352" dirty="0">
              <a:gradFill>
                <a:gsLst>
                  <a:gs pos="0">
                    <a:srgbClr val="FFFFFF"/>
                  </a:gs>
                  <a:gs pos="100000">
                    <a:srgbClr val="FFFFFF"/>
                  </a:gs>
                </a:gsLst>
                <a:lin ang="5400000" scaled="0"/>
              </a:gradFill>
              <a:latin typeface="+mj-lt"/>
            </a:endParaRPr>
          </a:p>
        </p:txBody>
      </p:sp>
      <p:sp>
        <p:nvSpPr>
          <p:cNvPr id="13" name="Rectangle 12"/>
          <p:cNvSpPr/>
          <p:nvPr/>
        </p:nvSpPr>
        <p:spPr>
          <a:xfrm>
            <a:off x="269168" y="4159174"/>
            <a:ext cx="5669726" cy="2666150"/>
          </a:xfrm>
          <a:prstGeom prst="rect">
            <a:avLst/>
          </a:prstGeom>
          <a:solidFill>
            <a:srgbClr val="EBEBEB"/>
          </a:solidFill>
        </p:spPr>
        <p:txBody>
          <a:bodyPr wrap="square" lIns="1523525" anchor="t">
            <a:noAutofit/>
          </a:bodyPr>
          <a:lstStyle/>
          <a:p>
            <a:pPr defTabSz="895221" fontAlgn="base">
              <a:lnSpc>
                <a:spcPct val="90000"/>
              </a:lnSpc>
              <a:spcBef>
                <a:spcPct val="0"/>
              </a:spcBef>
              <a:spcAft>
                <a:spcPts val="1176"/>
              </a:spcAft>
            </a:pPr>
            <a:r>
              <a:rPr lang="en-US" sz="4000" spc="-49" dirty="0">
                <a:solidFill>
                  <a:srgbClr val="00AEEF"/>
                </a:solidFill>
                <a:latin typeface="+mj-lt"/>
              </a:rPr>
              <a:t>Virtual Network</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Configure Virtual Network </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Manage  configuration and gateway</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Connect to on-premises networks</a:t>
            </a:r>
          </a:p>
        </p:txBody>
      </p:sp>
      <p:sp>
        <p:nvSpPr>
          <p:cNvPr id="14" name="Rectangle 13"/>
          <p:cNvSpPr/>
          <p:nvPr/>
        </p:nvSpPr>
        <p:spPr bwMode="auto">
          <a:xfrm>
            <a:off x="269168" y="4159174"/>
            <a:ext cx="1359394" cy="2666150"/>
          </a:xfrm>
          <a:prstGeom prst="rect">
            <a:avLst/>
          </a:prstGeom>
          <a:solidFill>
            <a:srgbClr val="00AEEF"/>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9" tIns="2598955" rIns="0" bIns="46618" numCol="1" rtlCol="0" anchor="t" anchorCtr="0" compatLnSpc="1">
            <a:prstTxWarp prst="textNoShape">
              <a:avLst/>
            </a:prstTxWarp>
          </a:bodyPr>
          <a:lstStyle/>
          <a:p>
            <a:pPr algn="ctr" defTabSz="932103" fontAlgn="base">
              <a:spcBef>
                <a:spcPct val="0"/>
              </a:spcBef>
              <a:spcAft>
                <a:spcPct val="0"/>
              </a:spcAft>
            </a:pPr>
            <a:endParaRPr lang="en-US" sz="2352" dirty="0">
              <a:gradFill>
                <a:gsLst>
                  <a:gs pos="0">
                    <a:srgbClr val="FFFFFF"/>
                  </a:gs>
                  <a:gs pos="100000">
                    <a:srgbClr val="FFFFFF"/>
                  </a:gs>
                </a:gsLst>
                <a:lin ang="5400000" scaled="0"/>
              </a:gradFill>
              <a:latin typeface="+mj-lt"/>
            </a:endParaRPr>
          </a:p>
        </p:txBody>
      </p:sp>
      <p:sp>
        <p:nvSpPr>
          <p:cNvPr id="17" name="Rectangle 16"/>
          <p:cNvSpPr/>
          <p:nvPr/>
        </p:nvSpPr>
        <p:spPr>
          <a:xfrm>
            <a:off x="6249930" y="4159174"/>
            <a:ext cx="5669726" cy="2666150"/>
          </a:xfrm>
          <a:prstGeom prst="rect">
            <a:avLst/>
          </a:prstGeom>
          <a:solidFill>
            <a:srgbClr val="EBEBEB"/>
          </a:solidFill>
        </p:spPr>
        <p:txBody>
          <a:bodyPr wrap="square" lIns="1523525" anchor="t">
            <a:noAutofit/>
          </a:bodyPr>
          <a:lstStyle/>
          <a:p>
            <a:pPr defTabSz="895221" fontAlgn="base">
              <a:lnSpc>
                <a:spcPct val="90000"/>
              </a:lnSpc>
              <a:spcBef>
                <a:spcPct val="0"/>
              </a:spcBef>
              <a:spcAft>
                <a:spcPts val="1176"/>
              </a:spcAft>
            </a:pPr>
            <a:r>
              <a:rPr lang="en-US" sz="4000" spc="-49" dirty="0">
                <a:solidFill>
                  <a:srgbClr val="00AEEF"/>
                </a:solidFill>
                <a:latin typeface="+mj-lt"/>
              </a:rPr>
              <a:t>Storage</a:t>
            </a:r>
          </a:p>
          <a:p>
            <a:pPr defTabSz="895221" fontAlgn="base">
              <a:lnSpc>
                <a:spcPct val="90000"/>
              </a:lnSpc>
              <a:spcBef>
                <a:spcPct val="0"/>
              </a:spcBef>
              <a:spcAft>
                <a:spcPts val="1176"/>
              </a:spcAft>
            </a:pPr>
            <a:r>
              <a:rPr lang="en-US" sz="2000" spc="-49" dirty="0">
                <a:gradFill>
                  <a:gsLst>
                    <a:gs pos="0">
                      <a:schemeClr val="tx1">
                        <a:lumMod val="50000"/>
                      </a:schemeClr>
                    </a:gs>
                    <a:gs pos="100000">
                      <a:schemeClr val="tx1">
                        <a:lumMod val="50000"/>
                      </a:schemeClr>
                    </a:gs>
                  </a:gsLst>
                  <a:lin ang="5400000" scaled="1"/>
                </a:gradFill>
                <a:sym typeface="Wingdings" pitchFamily="2" charset="2"/>
              </a:rPr>
              <a:t> </a:t>
            </a:r>
            <a:r>
              <a:rPr lang="en-US" sz="2000" spc="-49" dirty="0">
                <a:gradFill>
                  <a:gsLst>
                    <a:gs pos="0">
                      <a:schemeClr val="tx1">
                        <a:lumMod val="50000"/>
                      </a:schemeClr>
                    </a:gs>
                    <a:gs pos="100000">
                      <a:schemeClr val="tx1">
                        <a:lumMod val="50000"/>
                      </a:schemeClr>
                    </a:gs>
                  </a:gsLst>
                  <a:lin ang="5400000" scaled="1"/>
                </a:gradFill>
              </a:rPr>
              <a:t>Upload &amp; download VHDs from  storage accounts to on-premises </a:t>
            </a:r>
          </a:p>
          <a:p>
            <a:pPr defTabSz="895221" fontAlgn="base">
              <a:lnSpc>
                <a:spcPct val="90000"/>
              </a:lnSpc>
              <a:spcBef>
                <a:spcPct val="0"/>
              </a:spcBef>
              <a:spcAft>
                <a:spcPts val="1176"/>
              </a:spcAft>
            </a:pPr>
            <a:r>
              <a:rPr lang="en-US" sz="2000" spc="-49" dirty="0">
                <a:gradFill>
                  <a:gsLst>
                    <a:gs pos="0">
                      <a:schemeClr val="tx1">
                        <a:lumMod val="50000"/>
                      </a:schemeClr>
                    </a:gs>
                    <a:gs pos="100000">
                      <a:schemeClr val="tx1">
                        <a:lumMod val="50000"/>
                      </a:schemeClr>
                    </a:gs>
                  </a:gsLst>
                  <a:lin ang="5400000" scaled="1"/>
                </a:gradFill>
                <a:sym typeface="Wingdings" pitchFamily="2" charset="2"/>
              </a:rPr>
              <a:t> </a:t>
            </a:r>
            <a:r>
              <a:rPr lang="en-US" sz="2000" spc="-49" dirty="0">
                <a:gradFill>
                  <a:gsLst>
                    <a:gs pos="0">
                      <a:schemeClr val="tx1">
                        <a:lumMod val="50000"/>
                      </a:schemeClr>
                    </a:gs>
                    <a:gs pos="100000">
                      <a:schemeClr val="tx1">
                        <a:lumMod val="50000"/>
                      </a:schemeClr>
                    </a:gs>
                  </a:gsLst>
                  <a:lin ang="5400000" scaled="1"/>
                </a:gradFill>
              </a:rPr>
              <a:t>Copy VHDs between storage accounts and subscriptions</a:t>
            </a:r>
          </a:p>
        </p:txBody>
      </p:sp>
      <p:sp>
        <p:nvSpPr>
          <p:cNvPr id="18" name="Rectangle 17"/>
          <p:cNvSpPr/>
          <p:nvPr/>
        </p:nvSpPr>
        <p:spPr bwMode="auto">
          <a:xfrm>
            <a:off x="6249930" y="4159174"/>
            <a:ext cx="1359394" cy="2666150"/>
          </a:xfrm>
          <a:prstGeom prst="rect">
            <a:avLst/>
          </a:prstGeom>
          <a:solidFill>
            <a:srgbClr val="00AEEF"/>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9" tIns="2598955" rIns="0" bIns="46618" numCol="1" rtlCol="0" anchor="t" anchorCtr="0" compatLnSpc="1">
            <a:prstTxWarp prst="textNoShape">
              <a:avLst/>
            </a:prstTxWarp>
          </a:bodyPr>
          <a:lstStyle/>
          <a:p>
            <a:pPr algn="ctr" defTabSz="932103" fontAlgn="base">
              <a:spcBef>
                <a:spcPct val="0"/>
              </a:spcBef>
              <a:spcAft>
                <a:spcPct val="0"/>
              </a:spcAft>
            </a:pPr>
            <a:endParaRPr lang="en-US" sz="2352" dirty="0">
              <a:gradFill>
                <a:gsLst>
                  <a:gs pos="0">
                    <a:srgbClr val="FFFFFF"/>
                  </a:gs>
                  <a:gs pos="100000">
                    <a:srgbClr val="FFFFFF"/>
                  </a:gs>
                </a:gsLst>
                <a:lin ang="5400000" scaled="0"/>
              </a:gradFill>
              <a:latin typeface="+mj-lt"/>
            </a:endParaRPr>
          </a:p>
        </p:txBody>
      </p:sp>
      <p:sp>
        <p:nvSpPr>
          <p:cNvPr id="20" name="Freeform 9"/>
          <p:cNvSpPr>
            <a:spLocks noEditPoints="1"/>
          </p:cNvSpPr>
          <p:nvPr/>
        </p:nvSpPr>
        <p:spPr bwMode="black">
          <a:xfrm>
            <a:off x="460135" y="2424836"/>
            <a:ext cx="977465" cy="976816"/>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97802" tIns="48901" rIns="97802" bIns="48901" numCol="1" anchor="t" anchorCtr="0" compatLnSpc="1">
            <a:prstTxWarp prst="textNoShape">
              <a:avLst/>
            </a:prstTxWarp>
          </a:bodyPr>
          <a:lstStyle/>
          <a:p>
            <a:endParaRPr lang="en-US" sz="1862">
              <a:solidFill>
                <a:srgbClr val="FFFFFF"/>
              </a:solidFill>
            </a:endParaRPr>
          </a:p>
        </p:txBody>
      </p:sp>
      <p:sp>
        <p:nvSpPr>
          <p:cNvPr id="22" name="Freeform 24"/>
          <p:cNvSpPr>
            <a:spLocks noEditPoints="1"/>
          </p:cNvSpPr>
          <p:nvPr/>
        </p:nvSpPr>
        <p:spPr bwMode="black">
          <a:xfrm>
            <a:off x="6380332" y="2595081"/>
            <a:ext cx="1098593" cy="63632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p:spPr>
        <p:txBody>
          <a:bodyPr vert="horz" wrap="square" lIns="108815" tIns="54408" rIns="108815" bIns="54408" numCol="1" anchor="t" anchorCtr="0" compatLnSpc="1">
            <a:prstTxWarp prst="textNoShape">
              <a:avLst/>
            </a:prstTxWarp>
          </a:bodyPr>
          <a:lstStyle/>
          <a:p>
            <a:endParaRPr lang="en-US" sz="1764"/>
          </a:p>
        </p:txBody>
      </p:sp>
      <p:sp>
        <p:nvSpPr>
          <p:cNvPr id="23" name="Freeform 73"/>
          <p:cNvSpPr>
            <a:spLocks noEditPoints="1"/>
          </p:cNvSpPr>
          <p:nvPr/>
        </p:nvSpPr>
        <p:spPr bwMode="black">
          <a:xfrm>
            <a:off x="456076" y="5163503"/>
            <a:ext cx="985580" cy="951311"/>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109706" tIns="54853" rIns="109706" bIns="54853" numCol="1" anchor="t" anchorCtr="0" compatLnSpc="1">
            <a:prstTxWarp prst="textNoShape">
              <a:avLst/>
            </a:prstTxWarp>
          </a:bodyPr>
          <a:lstStyle/>
          <a:p>
            <a:endParaRPr lang="en-US" sz="2156"/>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3893" y="5165240"/>
            <a:ext cx="771469" cy="947839"/>
          </a:xfrm>
          <a:prstGeom prst="rect">
            <a:avLst/>
          </a:prstGeom>
        </p:spPr>
      </p:pic>
    </p:spTree>
    <p:extLst>
      <p:ext uri="{BB962C8B-B14F-4D97-AF65-F5344CB8AC3E}">
        <p14:creationId xmlns:p14="http://schemas.microsoft.com/office/powerpoint/2010/main" val="43369975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102669" y="329673"/>
            <a:ext cx="8093726" cy="6362282"/>
            <a:chOff x="4203702" y="1211264"/>
            <a:chExt cx="8258173" cy="6491549"/>
          </a:xfrm>
        </p:grpSpPr>
        <p:sp>
          <p:nvSpPr>
            <p:cNvPr id="45" name="Rectangle 44"/>
            <p:cNvSpPr/>
            <p:nvPr/>
          </p:nvSpPr>
          <p:spPr bwMode="auto">
            <a:xfrm>
              <a:off x="4203702" y="1211264"/>
              <a:ext cx="8258173" cy="5604062"/>
            </a:xfrm>
            <a:prstGeom prst="rect">
              <a:avLst/>
            </a:prstGeom>
            <a:solidFill>
              <a:srgbClr val="EBEBE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19" tIns="134429" rIns="89619" bIns="143391" numCol="1" spcCol="0" rtlCol="0" fromWordArt="0" anchor="t" anchorCtr="0" forceAA="0" compatLnSpc="1">
              <a:prstTxWarp prst="textNoShape">
                <a:avLst/>
              </a:prstTxWarp>
              <a:noAutofit/>
            </a:bodyPr>
            <a:lstStyle/>
            <a:p>
              <a:pPr marL="286067" indent="-286067" defTabSz="895221" fontAlgn="base">
                <a:lnSpc>
                  <a:spcPct val="90000"/>
                </a:lnSpc>
                <a:spcBef>
                  <a:spcPct val="0"/>
                </a:spcBef>
                <a:spcAft>
                  <a:spcPct val="0"/>
                </a:spcAft>
                <a:buFont typeface="Arial" panose="020B0604020202020204" pitchFamily="34" charset="0"/>
                <a:buChar char="•"/>
              </a:pPr>
              <a:endParaRPr lang="en-US" sz="1764" spc="-49" dirty="0">
                <a:gradFill>
                  <a:gsLst>
                    <a:gs pos="0">
                      <a:srgbClr val="FFFFFF"/>
                    </a:gs>
                    <a:gs pos="100000">
                      <a:srgbClr val="FFFFFF"/>
                    </a:gs>
                  </a:gsLst>
                  <a:lin ang="5400000" scaled="1"/>
                </a:gradFill>
              </a:endParaRPr>
            </a:p>
          </p:txBody>
        </p:sp>
        <p:sp>
          <p:nvSpPr>
            <p:cNvPr id="50" name="Rectangle 49"/>
            <p:cNvSpPr/>
            <p:nvPr/>
          </p:nvSpPr>
          <p:spPr bwMode="auto">
            <a:xfrm>
              <a:off x="4203702" y="6801112"/>
              <a:ext cx="8258173" cy="901701"/>
            </a:xfrm>
            <a:prstGeom prst="rect">
              <a:avLst/>
            </a:prstGeom>
            <a:pattFill prst="ltUpDiag">
              <a:fgClr>
                <a:schemeClr val="bg1">
                  <a:lumMod val="75000"/>
                </a:schemeClr>
              </a:fgClr>
              <a:bgClr>
                <a:srgbClr val="CDCDCD"/>
              </a:bgClr>
            </a:pattFill>
            <a:ln w="22225" cap="sq">
              <a:no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89619" rIns="179238" bIns="143391" numCol="1" spcCol="0" rtlCol="0" fromWordArt="0" anchor="t" anchorCtr="0" forceAA="0" compatLnSpc="1">
              <a:prstTxWarp prst="textNoShape">
                <a:avLst/>
              </a:prstTxWarp>
              <a:noAutofit/>
            </a:bodyPr>
            <a:lstStyle/>
            <a:p>
              <a:pPr algn="ctr" defTabSz="895221" fontAlgn="base">
                <a:lnSpc>
                  <a:spcPct val="90000"/>
                </a:lnSpc>
                <a:spcBef>
                  <a:spcPct val="0"/>
                </a:spcBef>
                <a:spcAft>
                  <a:spcPct val="0"/>
                </a:spcAft>
              </a:pPr>
              <a:endParaRPr lang="en-US" sz="1960" spc="-49" dirty="0">
                <a:gradFill>
                  <a:gsLst>
                    <a:gs pos="36283">
                      <a:schemeClr val="tx2"/>
                    </a:gs>
                    <a:gs pos="28000">
                      <a:schemeClr val="tx2"/>
                    </a:gs>
                  </a:gsLst>
                  <a:lin ang="5400000" scaled="0"/>
                </a:gradFill>
              </a:endParaRPr>
            </a:p>
          </p:txBody>
        </p:sp>
      </p:grpSp>
      <p:pic>
        <p:nvPicPr>
          <p:cNvPr id="60" name="Picture 59"/>
          <p:cNvPicPr>
            <a:picLocks noChangeAspect="1"/>
          </p:cNvPicPr>
          <p:nvPr/>
        </p:nvPicPr>
        <p:blipFill rotWithShape="1">
          <a:blip r:embed="rId3" cstate="print">
            <a:extLst>
              <a:ext uri="{28A0092B-C50C-407E-A947-70E740481C1C}">
                <a14:useLocalDpi xmlns:a14="http://schemas.microsoft.com/office/drawing/2010/main" val="0"/>
              </a:ext>
            </a:extLst>
          </a:blip>
          <a:srcRect t="16024"/>
          <a:stretch/>
        </p:blipFill>
        <p:spPr>
          <a:xfrm>
            <a:off x="4385391" y="2245425"/>
            <a:ext cx="2619212" cy="3381433"/>
          </a:xfrm>
          <a:prstGeom prst="rect">
            <a:avLst/>
          </a:prstGeom>
        </p:spPr>
      </p:pic>
      <p:sp>
        <p:nvSpPr>
          <p:cNvPr id="70" name="Freeform 8"/>
          <p:cNvSpPr>
            <a:spLocks/>
          </p:cNvSpPr>
          <p:nvPr/>
        </p:nvSpPr>
        <p:spPr bwMode="auto">
          <a:xfrm>
            <a:off x="1564" y="1380"/>
            <a:ext cx="3852379" cy="6855242"/>
          </a:xfrm>
          <a:prstGeom prst="rect">
            <a:avLst/>
          </a:prstGeom>
          <a:solidFill>
            <a:srgbClr val="FFFFFF"/>
          </a:solidFill>
          <a:ln>
            <a:noFill/>
          </a:ln>
        </p:spPr>
        <p:txBody>
          <a:bodyPr vert="horz" wrap="square" lIns="1522354" tIns="89553" rIns="179078" bIns="143262" numCol="1" anchor="ctr" anchorCtr="0" compatLnSpc="1">
            <a:prstTxWarp prst="textNoShape">
              <a:avLst/>
            </a:prstTxWarp>
            <a:noAutofit/>
          </a:bodyPr>
          <a:lstStyle/>
          <a:p>
            <a:endParaRPr lang="en-US" sz="3234" b="1" dirty="0">
              <a:gradFill>
                <a:gsLst>
                  <a:gs pos="0">
                    <a:schemeClr val="bg1"/>
                  </a:gs>
                  <a:gs pos="100000">
                    <a:schemeClr val="bg1"/>
                  </a:gs>
                </a:gsLst>
                <a:lin ang="5400000" scaled="1"/>
              </a:gradFill>
              <a:latin typeface="+mj-lt"/>
            </a:endParaRPr>
          </a:p>
        </p:txBody>
      </p:sp>
      <p:sp>
        <p:nvSpPr>
          <p:cNvPr id="14" name="Rectangle 13"/>
          <p:cNvSpPr/>
          <p:nvPr/>
        </p:nvSpPr>
        <p:spPr>
          <a:xfrm>
            <a:off x="182813" y="2988731"/>
            <a:ext cx="3606078" cy="497718"/>
          </a:xfrm>
          <a:prstGeom prst="rect">
            <a:avLst/>
          </a:prstGeom>
        </p:spPr>
        <p:txBody>
          <a:bodyPr wrap="square" lIns="89553" tIns="44775" rIns="89553" bIns="44775">
            <a:spAutoFit/>
          </a:bodyPr>
          <a:lstStyle/>
          <a:p>
            <a:pPr>
              <a:lnSpc>
                <a:spcPct val="150000"/>
              </a:lnSpc>
            </a:pPr>
            <a:endParaRPr lang="en-US" sz="1764" dirty="0">
              <a:gradFill>
                <a:gsLst>
                  <a:gs pos="0">
                    <a:schemeClr val="bg1"/>
                  </a:gs>
                  <a:gs pos="100000">
                    <a:schemeClr val="bg1"/>
                  </a:gs>
                </a:gsLst>
                <a:lin ang="5400000" scaled="1"/>
              </a:gradFill>
            </a:endParaRPr>
          </a:p>
        </p:txBody>
      </p:sp>
      <p:sp>
        <p:nvSpPr>
          <p:cNvPr id="30" name="Rectangle 29"/>
          <p:cNvSpPr/>
          <p:nvPr/>
        </p:nvSpPr>
        <p:spPr>
          <a:xfrm rot="19069121">
            <a:off x="6036243" y="1725922"/>
            <a:ext cx="1467228" cy="582717"/>
          </a:xfrm>
          <a:prstGeom prst="rect">
            <a:avLst/>
          </a:prstGeom>
        </p:spPr>
        <p:txBody>
          <a:bodyPr wrap="square" lIns="89553" tIns="44775" rIns="89553" bIns="44775">
            <a:spAutoFit/>
          </a:bodyPr>
          <a:lstStyle/>
          <a:p>
            <a:pPr algn="ctr" fontAlgn="base">
              <a:lnSpc>
                <a:spcPct val="80000"/>
              </a:lnSpc>
              <a:spcBef>
                <a:spcPct val="0"/>
              </a:spcBef>
              <a:spcAft>
                <a:spcPct val="0"/>
              </a:spcAft>
            </a:pPr>
            <a:r>
              <a:rPr lang="en-US" sz="1960" b="1" spc="-49" dirty="0">
                <a:gradFill>
                  <a:gsLst>
                    <a:gs pos="2917">
                      <a:schemeClr val="tx2"/>
                    </a:gs>
                    <a:gs pos="30000">
                      <a:schemeClr val="tx2"/>
                    </a:gs>
                  </a:gsLst>
                  <a:lin ang="5400000" scaled="0"/>
                </a:gradFill>
                <a:latin typeface="+mj-lt"/>
              </a:rPr>
              <a:t>Virtual </a:t>
            </a:r>
            <a:br>
              <a:rPr lang="en-US" sz="1960" b="1" spc="-49" dirty="0">
                <a:gradFill>
                  <a:gsLst>
                    <a:gs pos="2917">
                      <a:schemeClr val="tx2"/>
                    </a:gs>
                    <a:gs pos="30000">
                      <a:schemeClr val="tx2"/>
                    </a:gs>
                  </a:gsLst>
                  <a:lin ang="5400000" scaled="0"/>
                </a:gradFill>
                <a:latin typeface="+mj-lt"/>
              </a:rPr>
            </a:br>
            <a:r>
              <a:rPr lang="en-US" sz="1960" b="1" spc="-49" dirty="0">
                <a:gradFill>
                  <a:gsLst>
                    <a:gs pos="2917">
                      <a:schemeClr val="tx2"/>
                    </a:gs>
                    <a:gs pos="30000">
                      <a:schemeClr val="tx2"/>
                    </a:gs>
                  </a:gsLst>
                  <a:lin ang="5400000" scaled="0"/>
                </a:gradFill>
                <a:latin typeface="+mj-lt"/>
              </a:rPr>
              <a:t>Network</a:t>
            </a:r>
          </a:p>
        </p:txBody>
      </p:sp>
      <p:sp>
        <p:nvSpPr>
          <p:cNvPr id="42" name="Rectangle 41"/>
          <p:cNvSpPr/>
          <p:nvPr/>
        </p:nvSpPr>
        <p:spPr>
          <a:xfrm>
            <a:off x="4172015" y="6044527"/>
            <a:ext cx="2006458" cy="422739"/>
          </a:xfrm>
          <a:prstGeom prst="rect">
            <a:avLst/>
          </a:prstGeom>
        </p:spPr>
        <p:txBody>
          <a:bodyPr wrap="square" lIns="89553" tIns="44775" rIns="89553" bIns="44775">
            <a:spAutoFit/>
          </a:bodyPr>
          <a:lstStyle/>
          <a:p>
            <a:pPr algn="ctr">
              <a:lnSpc>
                <a:spcPct val="90000"/>
              </a:lnSpc>
            </a:pPr>
            <a:r>
              <a:rPr lang="en-US" sz="2352" b="1" spc="-49" dirty="0">
                <a:gradFill>
                  <a:gsLst>
                    <a:gs pos="2917">
                      <a:schemeClr val="tx2"/>
                    </a:gs>
                    <a:gs pos="30000">
                      <a:schemeClr val="tx2"/>
                    </a:gs>
                  </a:gsLst>
                  <a:lin ang="5400000" scaled="0"/>
                </a:gradFill>
                <a:latin typeface="+mj-lt"/>
              </a:rPr>
              <a:t>On-premises</a:t>
            </a:r>
          </a:p>
        </p:txBody>
      </p:sp>
      <p:sp>
        <p:nvSpPr>
          <p:cNvPr id="43" name="Rectangle 42"/>
          <p:cNvSpPr/>
          <p:nvPr/>
        </p:nvSpPr>
        <p:spPr>
          <a:xfrm>
            <a:off x="6677405" y="6044527"/>
            <a:ext cx="2414739" cy="422739"/>
          </a:xfrm>
          <a:prstGeom prst="rect">
            <a:avLst/>
          </a:prstGeom>
        </p:spPr>
        <p:txBody>
          <a:bodyPr wrap="square" lIns="89553" tIns="44775" rIns="89553" bIns="44775">
            <a:spAutoFit/>
          </a:bodyPr>
          <a:lstStyle/>
          <a:p>
            <a:pPr algn="ctr">
              <a:lnSpc>
                <a:spcPct val="90000"/>
              </a:lnSpc>
            </a:pPr>
            <a:r>
              <a:rPr lang="en-US" sz="2352" b="1" spc="-49" dirty="0">
                <a:gradFill>
                  <a:gsLst>
                    <a:gs pos="2917">
                      <a:schemeClr val="tx2"/>
                    </a:gs>
                    <a:gs pos="30000">
                      <a:schemeClr val="tx2"/>
                    </a:gs>
                  </a:gsLst>
                  <a:lin ang="5400000" scaled="0"/>
                </a:gradFill>
                <a:latin typeface="+mj-lt"/>
              </a:rPr>
              <a:t>Windows Azure</a:t>
            </a:r>
          </a:p>
        </p:txBody>
      </p:sp>
      <p:sp>
        <p:nvSpPr>
          <p:cNvPr id="44" name="Freeform 7"/>
          <p:cNvSpPr>
            <a:spLocks noEditPoints="1"/>
          </p:cNvSpPr>
          <p:nvPr/>
        </p:nvSpPr>
        <p:spPr bwMode="black">
          <a:xfrm>
            <a:off x="6190328" y="6042547"/>
            <a:ext cx="475224" cy="420250"/>
          </a:xfrm>
          <a:custGeom>
            <a:avLst/>
            <a:gdLst>
              <a:gd name="T0" fmla="*/ 87 w 162"/>
              <a:gd name="T1" fmla="*/ 109 h 143"/>
              <a:gd name="T2" fmla="*/ 74 w 162"/>
              <a:gd name="T3" fmla="*/ 109 h 143"/>
              <a:gd name="T4" fmla="*/ 74 w 162"/>
              <a:gd name="T5" fmla="*/ 79 h 143"/>
              <a:gd name="T6" fmla="*/ 45 w 162"/>
              <a:gd name="T7" fmla="*/ 79 h 143"/>
              <a:gd name="T8" fmla="*/ 45 w 162"/>
              <a:gd name="T9" fmla="*/ 66 h 143"/>
              <a:gd name="T10" fmla="*/ 74 w 162"/>
              <a:gd name="T11" fmla="*/ 66 h 143"/>
              <a:gd name="T12" fmla="*/ 74 w 162"/>
              <a:gd name="T13" fmla="*/ 36 h 143"/>
              <a:gd name="T14" fmla="*/ 87 w 162"/>
              <a:gd name="T15" fmla="*/ 36 h 143"/>
              <a:gd name="T16" fmla="*/ 87 w 162"/>
              <a:gd name="T17" fmla="*/ 66 h 143"/>
              <a:gd name="T18" fmla="*/ 117 w 162"/>
              <a:gd name="T19" fmla="*/ 66 h 143"/>
              <a:gd name="T20" fmla="*/ 117 w 162"/>
              <a:gd name="T21" fmla="*/ 79 h 143"/>
              <a:gd name="T22" fmla="*/ 87 w 162"/>
              <a:gd name="T23" fmla="*/ 79 h 143"/>
              <a:gd name="T24" fmla="*/ 87 w 162"/>
              <a:gd name="T25" fmla="*/ 109 h 143"/>
              <a:gd name="T26" fmla="*/ 124 w 162"/>
              <a:gd name="T27" fmla="*/ 129 h 143"/>
              <a:gd name="T28" fmla="*/ 81 w 162"/>
              <a:gd name="T29" fmla="*/ 143 h 143"/>
              <a:gd name="T30" fmla="*/ 24 w 162"/>
              <a:gd name="T31" fmla="*/ 115 h 143"/>
              <a:gd name="T32" fmla="*/ 37 w 162"/>
              <a:gd name="T33" fmla="*/ 14 h 143"/>
              <a:gd name="T34" fmla="*/ 81 w 162"/>
              <a:gd name="T35" fmla="*/ 0 h 143"/>
              <a:gd name="T36" fmla="*/ 138 w 162"/>
              <a:gd name="T37" fmla="*/ 28 h 143"/>
              <a:gd name="T38" fmla="*/ 124 w 162"/>
              <a:gd name="T39" fmla="*/ 129 h 143"/>
              <a:gd name="T40" fmla="*/ 130 w 162"/>
              <a:gd name="T41" fmla="*/ 34 h 143"/>
              <a:gd name="T42" fmla="*/ 81 w 162"/>
              <a:gd name="T43" fmla="*/ 9 h 143"/>
              <a:gd name="T44" fmla="*/ 43 w 162"/>
              <a:gd name="T45" fmla="*/ 22 h 143"/>
              <a:gd name="T46" fmla="*/ 31 w 162"/>
              <a:gd name="T47" fmla="*/ 109 h 143"/>
              <a:gd name="T48" fmla="*/ 81 w 162"/>
              <a:gd name="T49" fmla="*/ 134 h 143"/>
              <a:gd name="T50" fmla="*/ 119 w 162"/>
              <a:gd name="T51" fmla="*/ 121 h 143"/>
              <a:gd name="T52" fmla="*/ 130 w 162"/>
              <a:gd name="T53" fmla="*/ 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43">
                <a:moveTo>
                  <a:pt x="87" y="109"/>
                </a:moveTo>
                <a:cubicBezTo>
                  <a:pt x="74" y="109"/>
                  <a:pt x="74" y="109"/>
                  <a:pt x="74" y="109"/>
                </a:cubicBezTo>
                <a:cubicBezTo>
                  <a:pt x="74" y="79"/>
                  <a:pt x="74" y="79"/>
                  <a:pt x="74" y="79"/>
                </a:cubicBezTo>
                <a:cubicBezTo>
                  <a:pt x="45" y="79"/>
                  <a:pt x="45" y="79"/>
                  <a:pt x="45" y="79"/>
                </a:cubicBezTo>
                <a:cubicBezTo>
                  <a:pt x="45" y="66"/>
                  <a:pt x="45" y="66"/>
                  <a:pt x="45" y="66"/>
                </a:cubicBezTo>
                <a:cubicBezTo>
                  <a:pt x="74" y="66"/>
                  <a:pt x="74" y="66"/>
                  <a:pt x="74" y="66"/>
                </a:cubicBezTo>
                <a:cubicBezTo>
                  <a:pt x="74" y="36"/>
                  <a:pt x="74" y="36"/>
                  <a:pt x="74" y="36"/>
                </a:cubicBezTo>
                <a:cubicBezTo>
                  <a:pt x="87" y="36"/>
                  <a:pt x="87" y="36"/>
                  <a:pt x="87" y="36"/>
                </a:cubicBezTo>
                <a:cubicBezTo>
                  <a:pt x="87" y="66"/>
                  <a:pt x="87" y="66"/>
                  <a:pt x="87" y="66"/>
                </a:cubicBezTo>
                <a:cubicBezTo>
                  <a:pt x="117" y="66"/>
                  <a:pt x="117" y="66"/>
                  <a:pt x="117" y="66"/>
                </a:cubicBezTo>
                <a:cubicBezTo>
                  <a:pt x="117" y="79"/>
                  <a:pt x="117" y="79"/>
                  <a:pt x="117" y="79"/>
                </a:cubicBezTo>
                <a:cubicBezTo>
                  <a:pt x="87" y="79"/>
                  <a:pt x="87" y="79"/>
                  <a:pt x="87" y="79"/>
                </a:cubicBezTo>
                <a:lnTo>
                  <a:pt x="87" y="109"/>
                </a:lnTo>
                <a:close/>
                <a:moveTo>
                  <a:pt x="124" y="129"/>
                </a:moveTo>
                <a:cubicBezTo>
                  <a:pt x="111" y="139"/>
                  <a:pt x="96" y="143"/>
                  <a:pt x="81" y="143"/>
                </a:cubicBezTo>
                <a:cubicBezTo>
                  <a:pt x="59" y="143"/>
                  <a:pt x="38" y="134"/>
                  <a:pt x="24" y="115"/>
                </a:cubicBezTo>
                <a:cubicBezTo>
                  <a:pt x="0" y="84"/>
                  <a:pt x="6" y="38"/>
                  <a:pt x="37" y="14"/>
                </a:cubicBezTo>
                <a:cubicBezTo>
                  <a:pt x="50" y="4"/>
                  <a:pt x="66" y="0"/>
                  <a:pt x="81" y="0"/>
                </a:cubicBezTo>
                <a:cubicBezTo>
                  <a:pt x="102" y="0"/>
                  <a:pt x="124" y="9"/>
                  <a:pt x="138" y="28"/>
                </a:cubicBezTo>
                <a:cubicBezTo>
                  <a:pt x="162" y="60"/>
                  <a:pt x="156" y="105"/>
                  <a:pt x="124" y="129"/>
                </a:cubicBezTo>
                <a:close/>
                <a:moveTo>
                  <a:pt x="130" y="34"/>
                </a:moveTo>
                <a:cubicBezTo>
                  <a:pt x="119" y="18"/>
                  <a:pt x="100" y="9"/>
                  <a:pt x="81" y="9"/>
                </a:cubicBezTo>
                <a:cubicBezTo>
                  <a:pt x="67" y="9"/>
                  <a:pt x="54" y="14"/>
                  <a:pt x="43" y="22"/>
                </a:cubicBezTo>
                <a:cubicBezTo>
                  <a:pt x="16" y="43"/>
                  <a:pt x="10" y="82"/>
                  <a:pt x="31" y="109"/>
                </a:cubicBezTo>
                <a:cubicBezTo>
                  <a:pt x="43" y="125"/>
                  <a:pt x="61" y="134"/>
                  <a:pt x="81" y="134"/>
                </a:cubicBezTo>
                <a:cubicBezTo>
                  <a:pt x="95" y="134"/>
                  <a:pt x="108" y="130"/>
                  <a:pt x="119" y="121"/>
                </a:cubicBezTo>
                <a:cubicBezTo>
                  <a:pt x="146" y="100"/>
                  <a:pt x="151" y="61"/>
                  <a:pt x="130" y="34"/>
                </a:cubicBezTo>
                <a:close/>
              </a:path>
            </a:pathLst>
          </a:custGeom>
          <a:solidFill>
            <a:schemeClr val="tx2"/>
          </a:solidFill>
          <a:ln>
            <a:noFill/>
          </a:ln>
          <a:extLst/>
        </p:spPr>
        <p:txBody>
          <a:bodyPr vert="horz" wrap="square" lIns="89553" tIns="44775" rIns="89553" bIns="44775" numCol="1" anchor="t" anchorCtr="0" compatLnSpc="1">
            <a:prstTxWarp prst="textNoShape">
              <a:avLst/>
            </a:prstTxWarp>
          </a:bodyPr>
          <a:lstStyle/>
          <a:p>
            <a:endParaRPr lang="en-US" sz="1764"/>
          </a:p>
        </p:txBody>
      </p:sp>
      <p:sp>
        <p:nvSpPr>
          <p:cNvPr id="47" name="Rectangle 46"/>
          <p:cNvSpPr/>
          <p:nvPr/>
        </p:nvSpPr>
        <p:spPr>
          <a:xfrm>
            <a:off x="9591080" y="6044527"/>
            <a:ext cx="2605315" cy="422739"/>
          </a:xfrm>
          <a:prstGeom prst="rect">
            <a:avLst/>
          </a:prstGeom>
        </p:spPr>
        <p:txBody>
          <a:bodyPr wrap="square" lIns="89553" tIns="44775" rIns="89553" bIns="44775">
            <a:spAutoFit/>
          </a:bodyPr>
          <a:lstStyle/>
          <a:p>
            <a:pPr algn="ctr">
              <a:lnSpc>
                <a:spcPct val="90000"/>
              </a:lnSpc>
            </a:pPr>
            <a:r>
              <a:rPr lang="en-US" sz="2352" b="1" spc="-49" dirty="0">
                <a:gradFill>
                  <a:gsLst>
                    <a:gs pos="2917">
                      <a:schemeClr val="tx2"/>
                    </a:gs>
                    <a:gs pos="30000">
                      <a:schemeClr val="tx2"/>
                    </a:gs>
                  </a:gsLst>
                  <a:lin ang="5400000" scaled="0"/>
                </a:gradFill>
                <a:latin typeface="+mj-lt"/>
              </a:rPr>
              <a:t>Remote Workers </a:t>
            </a:r>
          </a:p>
        </p:txBody>
      </p:sp>
      <p:sp>
        <p:nvSpPr>
          <p:cNvPr id="48" name="Freeform 7"/>
          <p:cNvSpPr>
            <a:spLocks noEditPoints="1"/>
          </p:cNvSpPr>
          <p:nvPr/>
        </p:nvSpPr>
        <p:spPr bwMode="black">
          <a:xfrm>
            <a:off x="9103997" y="6042547"/>
            <a:ext cx="475224" cy="420250"/>
          </a:xfrm>
          <a:custGeom>
            <a:avLst/>
            <a:gdLst>
              <a:gd name="T0" fmla="*/ 87 w 162"/>
              <a:gd name="T1" fmla="*/ 109 h 143"/>
              <a:gd name="T2" fmla="*/ 74 w 162"/>
              <a:gd name="T3" fmla="*/ 109 h 143"/>
              <a:gd name="T4" fmla="*/ 74 w 162"/>
              <a:gd name="T5" fmla="*/ 79 h 143"/>
              <a:gd name="T6" fmla="*/ 45 w 162"/>
              <a:gd name="T7" fmla="*/ 79 h 143"/>
              <a:gd name="T8" fmla="*/ 45 w 162"/>
              <a:gd name="T9" fmla="*/ 66 h 143"/>
              <a:gd name="T10" fmla="*/ 74 w 162"/>
              <a:gd name="T11" fmla="*/ 66 h 143"/>
              <a:gd name="T12" fmla="*/ 74 w 162"/>
              <a:gd name="T13" fmla="*/ 36 h 143"/>
              <a:gd name="T14" fmla="*/ 87 w 162"/>
              <a:gd name="T15" fmla="*/ 36 h 143"/>
              <a:gd name="T16" fmla="*/ 87 w 162"/>
              <a:gd name="T17" fmla="*/ 66 h 143"/>
              <a:gd name="T18" fmla="*/ 117 w 162"/>
              <a:gd name="T19" fmla="*/ 66 h 143"/>
              <a:gd name="T20" fmla="*/ 117 w 162"/>
              <a:gd name="T21" fmla="*/ 79 h 143"/>
              <a:gd name="T22" fmla="*/ 87 w 162"/>
              <a:gd name="T23" fmla="*/ 79 h 143"/>
              <a:gd name="T24" fmla="*/ 87 w 162"/>
              <a:gd name="T25" fmla="*/ 109 h 143"/>
              <a:gd name="T26" fmla="*/ 124 w 162"/>
              <a:gd name="T27" fmla="*/ 129 h 143"/>
              <a:gd name="T28" fmla="*/ 81 w 162"/>
              <a:gd name="T29" fmla="*/ 143 h 143"/>
              <a:gd name="T30" fmla="*/ 24 w 162"/>
              <a:gd name="T31" fmla="*/ 115 h 143"/>
              <a:gd name="T32" fmla="*/ 37 w 162"/>
              <a:gd name="T33" fmla="*/ 14 h 143"/>
              <a:gd name="T34" fmla="*/ 81 w 162"/>
              <a:gd name="T35" fmla="*/ 0 h 143"/>
              <a:gd name="T36" fmla="*/ 138 w 162"/>
              <a:gd name="T37" fmla="*/ 28 h 143"/>
              <a:gd name="T38" fmla="*/ 124 w 162"/>
              <a:gd name="T39" fmla="*/ 129 h 143"/>
              <a:gd name="T40" fmla="*/ 130 w 162"/>
              <a:gd name="T41" fmla="*/ 34 h 143"/>
              <a:gd name="T42" fmla="*/ 81 w 162"/>
              <a:gd name="T43" fmla="*/ 9 h 143"/>
              <a:gd name="T44" fmla="*/ 43 w 162"/>
              <a:gd name="T45" fmla="*/ 22 h 143"/>
              <a:gd name="T46" fmla="*/ 31 w 162"/>
              <a:gd name="T47" fmla="*/ 109 h 143"/>
              <a:gd name="T48" fmla="*/ 81 w 162"/>
              <a:gd name="T49" fmla="*/ 134 h 143"/>
              <a:gd name="T50" fmla="*/ 119 w 162"/>
              <a:gd name="T51" fmla="*/ 121 h 143"/>
              <a:gd name="T52" fmla="*/ 130 w 162"/>
              <a:gd name="T53" fmla="*/ 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43">
                <a:moveTo>
                  <a:pt x="87" y="109"/>
                </a:moveTo>
                <a:cubicBezTo>
                  <a:pt x="74" y="109"/>
                  <a:pt x="74" y="109"/>
                  <a:pt x="74" y="109"/>
                </a:cubicBezTo>
                <a:cubicBezTo>
                  <a:pt x="74" y="79"/>
                  <a:pt x="74" y="79"/>
                  <a:pt x="74" y="79"/>
                </a:cubicBezTo>
                <a:cubicBezTo>
                  <a:pt x="45" y="79"/>
                  <a:pt x="45" y="79"/>
                  <a:pt x="45" y="79"/>
                </a:cubicBezTo>
                <a:cubicBezTo>
                  <a:pt x="45" y="66"/>
                  <a:pt x="45" y="66"/>
                  <a:pt x="45" y="66"/>
                </a:cubicBezTo>
                <a:cubicBezTo>
                  <a:pt x="74" y="66"/>
                  <a:pt x="74" y="66"/>
                  <a:pt x="74" y="66"/>
                </a:cubicBezTo>
                <a:cubicBezTo>
                  <a:pt x="74" y="36"/>
                  <a:pt x="74" y="36"/>
                  <a:pt x="74" y="36"/>
                </a:cubicBezTo>
                <a:cubicBezTo>
                  <a:pt x="87" y="36"/>
                  <a:pt x="87" y="36"/>
                  <a:pt x="87" y="36"/>
                </a:cubicBezTo>
                <a:cubicBezTo>
                  <a:pt x="87" y="66"/>
                  <a:pt x="87" y="66"/>
                  <a:pt x="87" y="66"/>
                </a:cubicBezTo>
                <a:cubicBezTo>
                  <a:pt x="117" y="66"/>
                  <a:pt x="117" y="66"/>
                  <a:pt x="117" y="66"/>
                </a:cubicBezTo>
                <a:cubicBezTo>
                  <a:pt x="117" y="79"/>
                  <a:pt x="117" y="79"/>
                  <a:pt x="117" y="79"/>
                </a:cubicBezTo>
                <a:cubicBezTo>
                  <a:pt x="87" y="79"/>
                  <a:pt x="87" y="79"/>
                  <a:pt x="87" y="79"/>
                </a:cubicBezTo>
                <a:lnTo>
                  <a:pt x="87" y="109"/>
                </a:lnTo>
                <a:close/>
                <a:moveTo>
                  <a:pt x="124" y="129"/>
                </a:moveTo>
                <a:cubicBezTo>
                  <a:pt x="111" y="139"/>
                  <a:pt x="96" y="143"/>
                  <a:pt x="81" y="143"/>
                </a:cubicBezTo>
                <a:cubicBezTo>
                  <a:pt x="59" y="143"/>
                  <a:pt x="38" y="134"/>
                  <a:pt x="24" y="115"/>
                </a:cubicBezTo>
                <a:cubicBezTo>
                  <a:pt x="0" y="84"/>
                  <a:pt x="6" y="38"/>
                  <a:pt x="37" y="14"/>
                </a:cubicBezTo>
                <a:cubicBezTo>
                  <a:pt x="50" y="4"/>
                  <a:pt x="66" y="0"/>
                  <a:pt x="81" y="0"/>
                </a:cubicBezTo>
                <a:cubicBezTo>
                  <a:pt x="102" y="0"/>
                  <a:pt x="124" y="9"/>
                  <a:pt x="138" y="28"/>
                </a:cubicBezTo>
                <a:cubicBezTo>
                  <a:pt x="162" y="60"/>
                  <a:pt x="156" y="105"/>
                  <a:pt x="124" y="129"/>
                </a:cubicBezTo>
                <a:close/>
                <a:moveTo>
                  <a:pt x="130" y="34"/>
                </a:moveTo>
                <a:cubicBezTo>
                  <a:pt x="119" y="18"/>
                  <a:pt x="100" y="9"/>
                  <a:pt x="81" y="9"/>
                </a:cubicBezTo>
                <a:cubicBezTo>
                  <a:pt x="67" y="9"/>
                  <a:pt x="54" y="14"/>
                  <a:pt x="43" y="22"/>
                </a:cubicBezTo>
                <a:cubicBezTo>
                  <a:pt x="16" y="43"/>
                  <a:pt x="10" y="82"/>
                  <a:pt x="31" y="109"/>
                </a:cubicBezTo>
                <a:cubicBezTo>
                  <a:pt x="43" y="125"/>
                  <a:pt x="61" y="134"/>
                  <a:pt x="81" y="134"/>
                </a:cubicBezTo>
                <a:cubicBezTo>
                  <a:pt x="95" y="134"/>
                  <a:pt x="108" y="130"/>
                  <a:pt x="119" y="121"/>
                </a:cubicBezTo>
                <a:cubicBezTo>
                  <a:pt x="146" y="100"/>
                  <a:pt x="151" y="61"/>
                  <a:pt x="130" y="34"/>
                </a:cubicBezTo>
                <a:close/>
              </a:path>
            </a:pathLst>
          </a:custGeom>
          <a:solidFill>
            <a:schemeClr val="tx2"/>
          </a:solidFill>
          <a:ln>
            <a:noFill/>
          </a:ln>
          <a:extLst/>
        </p:spPr>
        <p:txBody>
          <a:bodyPr vert="horz" wrap="square" lIns="89553" tIns="44775" rIns="89553" bIns="44775" numCol="1" anchor="t" anchorCtr="0" compatLnSpc="1">
            <a:prstTxWarp prst="textNoShape">
              <a:avLst/>
            </a:prstTxWarp>
          </a:bodyPr>
          <a:lstStyle/>
          <a:p>
            <a:endParaRPr lang="en-US" sz="1764"/>
          </a:p>
        </p:txBody>
      </p:sp>
      <p:sp>
        <p:nvSpPr>
          <p:cNvPr id="57" name="Rectangle 56"/>
          <p:cNvSpPr/>
          <p:nvPr/>
        </p:nvSpPr>
        <p:spPr>
          <a:xfrm>
            <a:off x="250289" y="292339"/>
            <a:ext cx="3588407" cy="6512119"/>
          </a:xfrm>
          <a:prstGeom prst="rect">
            <a:avLst/>
          </a:prstGeom>
        </p:spPr>
        <p:txBody>
          <a:bodyPr wrap="square" lIns="89553" tIns="44775" rIns="89553" bIns="44775">
            <a:spAutoFit/>
          </a:bodyPr>
          <a:lstStyle/>
          <a:p>
            <a:pPr fontAlgn="base">
              <a:lnSpc>
                <a:spcPct val="90000"/>
              </a:lnSpc>
              <a:spcBef>
                <a:spcPct val="0"/>
              </a:spcBef>
              <a:spcAft>
                <a:spcPct val="0"/>
              </a:spcAft>
            </a:pPr>
            <a:r>
              <a:rPr lang="en-US" sz="3430" b="1" dirty="0">
                <a:gradFill>
                  <a:gsLst>
                    <a:gs pos="0">
                      <a:schemeClr val="tx2"/>
                    </a:gs>
                    <a:gs pos="100000">
                      <a:schemeClr val="tx2"/>
                    </a:gs>
                  </a:gsLst>
                  <a:lin ang="5400000" scaled="1"/>
                </a:gradFill>
                <a:latin typeface="+mj-lt"/>
              </a:rPr>
              <a:t>Customize. </a:t>
            </a:r>
          </a:p>
          <a:p>
            <a:pPr fontAlgn="base">
              <a:lnSpc>
                <a:spcPct val="90000"/>
              </a:lnSpc>
              <a:spcBef>
                <a:spcPct val="0"/>
              </a:spcBef>
              <a:spcAft>
                <a:spcPct val="0"/>
              </a:spcAft>
            </a:pPr>
            <a:r>
              <a:rPr lang="en-US" sz="3430" b="1" dirty="0">
                <a:gradFill>
                  <a:gsLst>
                    <a:gs pos="0">
                      <a:schemeClr val="tx2"/>
                    </a:gs>
                    <a:gs pos="100000">
                      <a:schemeClr val="tx2"/>
                    </a:gs>
                  </a:gsLst>
                  <a:lin ang="5400000" scaled="1"/>
                </a:gradFill>
                <a:latin typeface="+mj-lt"/>
              </a:rPr>
              <a:t>Collaborate. </a:t>
            </a:r>
          </a:p>
          <a:p>
            <a:pPr fontAlgn="base">
              <a:lnSpc>
                <a:spcPct val="90000"/>
              </a:lnSpc>
              <a:spcBef>
                <a:spcPct val="0"/>
              </a:spcBef>
              <a:spcAft>
                <a:spcPct val="0"/>
              </a:spcAft>
            </a:pPr>
            <a:r>
              <a:rPr lang="en-US" sz="3430" b="1" dirty="0">
                <a:gradFill>
                  <a:gsLst>
                    <a:gs pos="0">
                      <a:schemeClr val="tx2"/>
                    </a:gs>
                    <a:gs pos="100000">
                      <a:schemeClr val="tx2"/>
                    </a:gs>
                  </a:gsLst>
                  <a:lin ang="5400000" scaled="1"/>
                </a:gradFill>
                <a:latin typeface="+mj-lt"/>
              </a:rPr>
              <a:t>Maintain.</a:t>
            </a:r>
          </a:p>
          <a:p>
            <a:pPr fontAlgn="base">
              <a:lnSpc>
                <a:spcPct val="90000"/>
              </a:lnSpc>
              <a:spcBef>
                <a:spcPct val="0"/>
              </a:spcBef>
              <a:spcAft>
                <a:spcPct val="0"/>
              </a:spcAft>
            </a:pPr>
            <a:endParaRPr lang="en-US" sz="2352" dirty="0">
              <a:gradFill>
                <a:gsLst>
                  <a:gs pos="0">
                    <a:schemeClr val="tx1">
                      <a:lumMod val="50000"/>
                    </a:schemeClr>
                  </a:gs>
                  <a:gs pos="100000">
                    <a:schemeClr val="tx1">
                      <a:lumMod val="50000"/>
                    </a:schemeClr>
                  </a:gs>
                </a:gsLst>
                <a:lin ang="5400000" scaled="1"/>
              </a:gradFill>
            </a:endParaRPr>
          </a:p>
          <a:p>
            <a:pPr fontAlgn="base">
              <a:lnSpc>
                <a:spcPct val="90000"/>
              </a:lnSpc>
              <a:spcBef>
                <a:spcPct val="0"/>
              </a:spcBef>
              <a:spcAft>
                <a:spcPct val="0"/>
              </a:spcAft>
            </a:pPr>
            <a:r>
              <a:rPr lang="en-US" sz="2352" dirty="0">
                <a:gradFill>
                  <a:gsLst>
                    <a:gs pos="0">
                      <a:schemeClr val="tx1">
                        <a:lumMod val="50000"/>
                      </a:schemeClr>
                    </a:gs>
                    <a:gs pos="100000">
                      <a:schemeClr val="tx1">
                        <a:lumMod val="50000"/>
                      </a:schemeClr>
                    </a:gs>
                  </a:gsLst>
                  <a:lin ang="5400000" scaled="1"/>
                </a:gradFill>
              </a:rPr>
              <a:t>SharePoint Server </a:t>
            </a:r>
            <a:br>
              <a:rPr lang="en-US" sz="2352" dirty="0">
                <a:gradFill>
                  <a:gsLst>
                    <a:gs pos="0">
                      <a:schemeClr val="tx1">
                        <a:lumMod val="50000"/>
                      </a:schemeClr>
                    </a:gs>
                    <a:gs pos="100000">
                      <a:schemeClr val="tx1">
                        <a:lumMod val="50000"/>
                      </a:schemeClr>
                    </a:gs>
                  </a:gsLst>
                  <a:lin ang="5400000" scaled="1"/>
                </a:gradFill>
              </a:rPr>
            </a:br>
            <a:r>
              <a:rPr lang="en-US" sz="2352" dirty="0">
                <a:gradFill>
                  <a:gsLst>
                    <a:gs pos="0">
                      <a:schemeClr val="tx1">
                        <a:lumMod val="50000"/>
                      </a:schemeClr>
                    </a:gs>
                    <a:gs pos="100000">
                      <a:schemeClr val="tx1">
                        <a:lumMod val="50000"/>
                      </a:schemeClr>
                    </a:gs>
                  </a:gsLst>
                  <a:lin ang="5400000" scaled="1"/>
                </a:gradFill>
              </a:rPr>
              <a:t>on Windows Azure</a:t>
            </a:r>
          </a:p>
          <a:p>
            <a:pPr fontAlgn="base">
              <a:lnSpc>
                <a:spcPct val="90000"/>
              </a:lnSpc>
              <a:spcBef>
                <a:spcPct val="0"/>
              </a:spcBef>
              <a:spcAft>
                <a:spcPct val="0"/>
              </a:spcAft>
            </a:pPr>
            <a:endParaRPr lang="en-US" sz="2352" dirty="0">
              <a:gradFill>
                <a:gsLst>
                  <a:gs pos="0">
                    <a:schemeClr val="bg1"/>
                  </a:gs>
                  <a:gs pos="100000">
                    <a:schemeClr val="bg1"/>
                  </a:gs>
                </a:gsLst>
                <a:lin ang="5400000" scaled="1"/>
              </a:gradFill>
              <a:latin typeface="+mj-lt"/>
            </a:endParaRPr>
          </a:p>
          <a:p>
            <a:pPr>
              <a:spcAft>
                <a:spcPts val="1200"/>
              </a:spcAft>
            </a:pPr>
            <a:r>
              <a:rPr lang="en-US" sz="2000" dirty="0">
                <a:gradFill>
                  <a:gsLst>
                    <a:gs pos="0">
                      <a:schemeClr val="tx1">
                        <a:lumMod val="50000"/>
                      </a:schemeClr>
                    </a:gs>
                    <a:gs pos="100000">
                      <a:schemeClr val="tx1">
                        <a:lumMod val="50000"/>
                      </a:schemeClr>
                    </a:gs>
                  </a:gsLst>
                  <a:lin ang="5400000" scaled="1"/>
                </a:gradFill>
              </a:rPr>
              <a:t>Design, implement, and develop on SharePoint 2010/2013 </a:t>
            </a:r>
            <a:r>
              <a:rPr lang="en-US" sz="2000" dirty="0" smtClean="0">
                <a:gradFill>
                  <a:gsLst>
                    <a:gs pos="0">
                      <a:schemeClr val="tx1">
                        <a:lumMod val="50000"/>
                      </a:schemeClr>
                    </a:gs>
                    <a:gs pos="100000">
                      <a:schemeClr val="tx1">
                        <a:lumMod val="50000"/>
                      </a:schemeClr>
                    </a:gs>
                  </a:gsLst>
                  <a:lin ang="5400000" scaled="1"/>
                </a:gradFill>
              </a:rPr>
              <a:t>without upfront </a:t>
            </a:r>
            <a:r>
              <a:rPr lang="en-US" sz="2000" dirty="0">
                <a:gradFill>
                  <a:gsLst>
                    <a:gs pos="0">
                      <a:schemeClr val="tx1">
                        <a:lumMod val="50000"/>
                      </a:schemeClr>
                    </a:gs>
                    <a:gs pos="100000">
                      <a:schemeClr val="tx1">
                        <a:lumMod val="50000"/>
                      </a:schemeClr>
                    </a:gs>
                  </a:gsLst>
                  <a:lin ang="5400000" scaled="1"/>
                </a:gradFill>
              </a:rPr>
              <a:t>hardware costs</a:t>
            </a:r>
          </a:p>
          <a:p>
            <a:pPr>
              <a:spcAft>
                <a:spcPts val="1200"/>
              </a:spcAft>
            </a:pPr>
            <a:r>
              <a:rPr lang="en-US" sz="2000" dirty="0">
                <a:gradFill>
                  <a:gsLst>
                    <a:gs pos="0">
                      <a:schemeClr val="tx1">
                        <a:lumMod val="50000"/>
                      </a:schemeClr>
                    </a:gs>
                    <a:gs pos="100000">
                      <a:schemeClr val="tx1">
                        <a:lumMod val="50000"/>
                      </a:schemeClr>
                    </a:gs>
                  </a:gsLst>
                  <a:lin ang="5400000" scaled="1"/>
                </a:gradFill>
              </a:rPr>
              <a:t>Develop custom internet sites and collaboration apps not supported in software as a service model</a:t>
            </a:r>
          </a:p>
          <a:p>
            <a:pPr>
              <a:spcAft>
                <a:spcPts val="1200"/>
              </a:spcAft>
            </a:pPr>
            <a:r>
              <a:rPr lang="en-US" sz="2000" dirty="0">
                <a:gradFill>
                  <a:gsLst>
                    <a:gs pos="0">
                      <a:schemeClr val="tx1">
                        <a:lumMod val="50000"/>
                      </a:schemeClr>
                    </a:gs>
                    <a:gs pos="100000">
                      <a:schemeClr val="tx1">
                        <a:lumMod val="50000"/>
                      </a:schemeClr>
                    </a:gs>
                  </a:gsLst>
                  <a:lin ang="5400000" scaled="1"/>
                </a:gradFill>
              </a:rPr>
              <a:t>Burst compute, storage, and database for your SharePoint farm when you need it</a:t>
            </a:r>
          </a:p>
        </p:txBody>
      </p:sp>
      <p:cxnSp>
        <p:nvCxnSpPr>
          <p:cNvPr id="49" name="Straight Connector 48"/>
          <p:cNvCxnSpPr/>
          <p:nvPr/>
        </p:nvCxnSpPr>
        <p:spPr>
          <a:xfrm>
            <a:off x="6277878" y="1543653"/>
            <a:ext cx="2596229" cy="0"/>
          </a:xfrm>
          <a:prstGeom prst="line">
            <a:avLst/>
          </a:prstGeom>
          <a:ln w="44450" cap="rnd">
            <a:solidFill>
              <a:schemeClr val="accent2"/>
            </a:solidFill>
            <a:prstDash val="sysDot"/>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5663437" y="4535890"/>
            <a:ext cx="1139040" cy="1001588"/>
            <a:chOff x="5736879" y="5124723"/>
            <a:chExt cx="1236176" cy="1087002"/>
          </a:xfrm>
        </p:grpSpPr>
        <p:grpSp>
          <p:nvGrpSpPr>
            <p:cNvPr id="94" name="Group 93"/>
            <p:cNvGrpSpPr/>
            <p:nvPr/>
          </p:nvGrpSpPr>
          <p:grpSpPr>
            <a:xfrm flipH="1">
              <a:off x="6564711" y="5124723"/>
              <a:ext cx="408344" cy="1087002"/>
              <a:chOff x="529660" y="3577613"/>
              <a:chExt cx="1058335" cy="2817255"/>
            </a:xfrm>
            <a:solidFill>
              <a:srgbClr val="FFFFFF"/>
            </a:solidFill>
          </p:grpSpPr>
          <p:sp>
            <p:nvSpPr>
              <p:cNvPr id="97" name="Freeform 741"/>
              <p:cNvSpPr>
                <a:spLocks/>
              </p:cNvSpPr>
              <p:nvPr/>
            </p:nvSpPr>
            <p:spPr bwMode="auto">
              <a:xfrm>
                <a:off x="529660" y="4273233"/>
                <a:ext cx="1058335" cy="2121635"/>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221"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98" name="Oval 742"/>
              <p:cNvSpPr>
                <a:spLocks noChangeArrowheads="1"/>
              </p:cNvSpPr>
              <p:nvPr/>
            </p:nvSpPr>
            <p:spPr bwMode="auto">
              <a:xfrm>
                <a:off x="743315" y="3577613"/>
                <a:ext cx="631026" cy="635994"/>
              </a:xfrm>
              <a:prstGeom prst="ellipse">
                <a:avLst/>
              </a:prstGeom>
              <a:grp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221"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sp>
          <p:nvSpPr>
            <p:cNvPr id="95" name="Freeform 34"/>
            <p:cNvSpPr>
              <a:spLocks noEditPoints="1"/>
            </p:cNvSpPr>
            <p:nvPr/>
          </p:nvSpPr>
          <p:spPr bwMode="auto">
            <a:xfrm>
              <a:off x="5736879" y="5378911"/>
              <a:ext cx="752168" cy="506043"/>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endParaRPr lang="en-US" sz="1764"/>
            </a:p>
          </p:txBody>
        </p:sp>
      </p:grpSp>
      <p:sp>
        <p:nvSpPr>
          <p:cNvPr id="55" name="Rectangle 54"/>
          <p:cNvSpPr/>
          <p:nvPr/>
        </p:nvSpPr>
        <p:spPr>
          <a:xfrm>
            <a:off x="10495133" y="532484"/>
            <a:ext cx="1526869" cy="478223"/>
          </a:xfrm>
          <a:prstGeom prst="rect">
            <a:avLst/>
          </a:prstGeom>
        </p:spPr>
        <p:txBody>
          <a:bodyPr wrap="square" lIns="89553" tIns="44775" rIns="89553" bIns="44775">
            <a:spAutoFit/>
          </a:bodyPr>
          <a:lstStyle/>
          <a:p>
            <a:pPr algn="ctr">
              <a:lnSpc>
                <a:spcPct val="90000"/>
              </a:lnSpc>
            </a:pPr>
            <a:r>
              <a:rPr lang="en-US" sz="1400" b="1" spc="-49" dirty="0">
                <a:gradFill>
                  <a:gsLst>
                    <a:gs pos="2917">
                      <a:schemeClr val="tx2"/>
                    </a:gs>
                    <a:gs pos="30000">
                      <a:schemeClr val="tx2"/>
                    </a:gs>
                  </a:gsLst>
                  <a:lin ang="5400000" scaled="0"/>
                </a:gradFill>
                <a:latin typeface="+mj-lt"/>
              </a:rPr>
              <a:t>Custom Collaboration Site</a:t>
            </a:r>
          </a:p>
        </p:txBody>
      </p:sp>
      <p:sp>
        <p:nvSpPr>
          <p:cNvPr id="92" name="Clpoud Icon"/>
          <p:cNvSpPr>
            <a:spLocks noChangeAspect="1"/>
          </p:cNvSpPr>
          <p:nvPr/>
        </p:nvSpPr>
        <p:spPr bwMode="black">
          <a:xfrm>
            <a:off x="8104853" y="766011"/>
            <a:ext cx="3809450" cy="215274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89553" tIns="179101" rIns="447751" bIns="44775" numCol="1" anchor="t" anchorCtr="0" compatLnSpc="1">
            <a:prstTxWarp prst="textNoShape">
              <a:avLst/>
            </a:prstTxWarp>
          </a:bodyPr>
          <a:lstStyle/>
          <a:p>
            <a:pPr algn="ctr" fontAlgn="base">
              <a:lnSpc>
                <a:spcPct val="90000"/>
              </a:lnSpc>
              <a:spcBef>
                <a:spcPct val="0"/>
              </a:spcBef>
              <a:spcAft>
                <a:spcPct val="0"/>
              </a:spcAft>
            </a:pPr>
            <a:r>
              <a:rPr lang="en-US" sz="1764" spc="-49" dirty="0">
                <a:gradFill>
                  <a:gsLst>
                    <a:gs pos="2917">
                      <a:schemeClr val="bg1"/>
                    </a:gs>
                    <a:gs pos="30000">
                      <a:schemeClr val="bg1"/>
                    </a:gs>
                  </a:gsLst>
                  <a:lin ang="5400000" scaled="0"/>
                </a:gradFill>
              </a:rPr>
              <a:t>Virtual </a:t>
            </a:r>
            <a:br>
              <a:rPr lang="en-US" sz="1764" spc="-49" dirty="0">
                <a:gradFill>
                  <a:gsLst>
                    <a:gs pos="2917">
                      <a:schemeClr val="bg1"/>
                    </a:gs>
                    <a:gs pos="30000">
                      <a:schemeClr val="bg1"/>
                    </a:gs>
                  </a:gsLst>
                  <a:lin ang="5400000" scaled="0"/>
                </a:gradFill>
              </a:rPr>
            </a:br>
            <a:r>
              <a:rPr lang="en-US" sz="1764" spc="-49" dirty="0">
                <a:gradFill>
                  <a:gsLst>
                    <a:gs pos="2917">
                      <a:schemeClr val="bg1"/>
                    </a:gs>
                    <a:gs pos="30000">
                      <a:schemeClr val="bg1"/>
                    </a:gs>
                  </a:gsLst>
                  <a:lin ang="5400000" scaled="0"/>
                </a:gradFill>
              </a:rPr>
              <a:t>Machines</a:t>
            </a:r>
          </a:p>
        </p:txBody>
      </p:sp>
      <p:grpSp>
        <p:nvGrpSpPr>
          <p:cNvPr id="28" name="Group 27"/>
          <p:cNvGrpSpPr/>
          <p:nvPr/>
        </p:nvGrpSpPr>
        <p:grpSpPr>
          <a:xfrm>
            <a:off x="5628097" y="3226044"/>
            <a:ext cx="1174375" cy="857801"/>
            <a:chOff x="5727053" y="4231533"/>
            <a:chExt cx="1264380" cy="923544"/>
          </a:xfrm>
        </p:grpSpPr>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727053" y="4231533"/>
              <a:ext cx="1264380" cy="923544"/>
            </a:xfrm>
            <a:prstGeom prst="rect">
              <a:avLst/>
            </a:prstGeom>
          </p:spPr>
        </p:pic>
        <p:pic>
          <p:nvPicPr>
            <p:cNvPr id="144" name="Picture 143"/>
            <p:cNvPicPr>
              <a:picLocks noChangeAspect="1"/>
            </p:cNvPicPr>
            <p:nvPr/>
          </p:nvPicPr>
          <p:blipFill rotWithShape="1">
            <a:blip r:embed="rId5" cstate="print">
              <a:extLst>
                <a:ext uri="{28A0092B-C50C-407E-A947-70E740481C1C}">
                  <a14:useLocalDpi xmlns:a14="http://schemas.microsoft.com/office/drawing/2010/main" val="0"/>
                </a:ext>
              </a:extLst>
            </a:blip>
            <a:srcRect r="79871"/>
            <a:stretch/>
          </p:blipFill>
          <p:spPr>
            <a:xfrm>
              <a:off x="6112087" y="4316431"/>
              <a:ext cx="442681" cy="516944"/>
            </a:xfrm>
            <a:prstGeom prst="rect">
              <a:avLst/>
            </a:prstGeom>
          </p:spPr>
        </p:pic>
      </p:grpSp>
      <p:cxnSp>
        <p:nvCxnSpPr>
          <p:cNvPr id="29" name="Straight Connector 28"/>
          <p:cNvCxnSpPr/>
          <p:nvPr/>
        </p:nvCxnSpPr>
        <p:spPr>
          <a:xfrm flipV="1">
            <a:off x="6273585" y="1518950"/>
            <a:ext cx="0" cy="1818941"/>
          </a:xfrm>
          <a:prstGeom prst="line">
            <a:avLst/>
          </a:prstGeom>
          <a:ln w="44450" cap="rnd">
            <a:solidFill>
              <a:schemeClr val="accent2"/>
            </a:solidFill>
            <a:prstDash val="sysDot"/>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8147261" y="4498977"/>
            <a:ext cx="3374907" cy="879185"/>
            <a:chOff x="9894377" y="4610947"/>
            <a:chExt cx="1972220" cy="513776"/>
          </a:xfrm>
          <a:solidFill>
            <a:schemeClr val="tx2"/>
          </a:solidFill>
        </p:grpSpPr>
        <p:grpSp>
          <p:nvGrpSpPr>
            <p:cNvPr id="79" name="Group 78"/>
            <p:cNvGrpSpPr/>
            <p:nvPr/>
          </p:nvGrpSpPr>
          <p:grpSpPr>
            <a:xfrm>
              <a:off x="9894377" y="4610947"/>
              <a:ext cx="414816" cy="513776"/>
              <a:chOff x="10937718" y="2035607"/>
              <a:chExt cx="863086" cy="1068988"/>
            </a:xfrm>
            <a:grpFill/>
          </p:grpSpPr>
          <p:sp>
            <p:nvSpPr>
              <p:cNvPr id="129" name="Oval 742"/>
              <p:cNvSpPr>
                <a:spLocks noChangeArrowheads="1"/>
              </p:cNvSpPr>
              <p:nvPr/>
            </p:nvSpPr>
            <p:spPr bwMode="auto">
              <a:xfrm>
                <a:off x="11480295" y="2035607"/>
                <a:ext cx="239439" cy="241323"/>
              </a:xfrm>
              <a:prstGeom prst="ellipse">
                <a:avLst/>
              </a:pr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30"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31"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sz="1764"/>
              </a:p>
            </p:txBody>
          </p:sp>
        </p:grpSp>
        <p:grpSp>
          <p:nvGrpSpPr>
            <p:cNvPr id="81" name="Group 80"/>
            <p:cNvGrpSpPr/>
            <p:nvPr/>
          </p:nvGrpSpPr>
          <p:grpSpPr>
            <a:xfrm>
              <a:off x="10413512" y="4610947"/>
              <a:ext cx="414816" cy="513776"/>
              <a:chOff x="10937718" y="2035607"/>
              <a:chExt cx="863086" cy="1068988"/>
            </a:xfrm>
            <a:grpFill/>
          </p:grpSpPr>
          <p:sp>
            <p:nvSpPr>
              <p:cNvPr id="126" name="Oval 742"/>
              <p:cNvSpPr>
                <a:spLocks noChangeArrowheads="1"/>
              </p:cNvSpPr>
              <p:nvPr/>
            </p:nvSpPr>
            <p:spPr bwMode="auto">
              <a:xfrm>
                <a:off x="11480295" y="2035607"/>
                <a:ext cx="239439" cy="241323"/>
              </a:xfrm>
              <a:prstGeom prst="ellipse">
                <a:avLst/>
              </a:pr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27"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28"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sz="1764"/>
              </a:p>
            </p:txBody>
          </p:sp>
        </p:grpSp>
        <p:grpSp>
          <p:nvGrpSpPr>
            <p:cNvPr id="96" name="Group 95"/>
            <p:cNvGrpSpPr/>
            <p:nvPr/>
          </p:nvGrpSpPr>
          <p:grpSpPr>
            <a:xfrm>
              <a:off x="10932647" y="4610947"/>
              <a:ext cx="414816" cy="513776"/>
              <a:chOff x="10937718" y="2035607"/>
              <a:chExt cx="863086" cy="1068988"/>
            </a:xfrm>
            <a:grpFill/>
          </p:grpSpPr>
          <p:sp>
            <p:nvSpPr>
              <p:cNvPr id="122" name="Oval 742"/>
              <p:cNvSpPr>
                <a:spLocks noChangeArrowheads="1"/>
              </p:cNvSpPr>
              <p:nvPr/>
            </p:nvSpPr>
            <p:spPr bwMode="auto">
              <a:xfrm>
                <a:off x="11480295" y="2035607"/>
                <a:ext cx="239439" cy="241323"/>
              </a:xfrm>
              <a:prstGeom prst="ellipse">
                <a:avLst/>
              </a:pr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23"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25"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sz="1764"/>
              </a:p>
            </p:txBody>
          </p:sp>
        </p:grpSp>
        <p:grpSp>
          <p:nvGrpSpPr>
            <p:cNvPr id="100" name="Group 99"/>
            <p:cNvGrpSpPr/>
            <p:nvPr/>
          </p:nvGrpSpPr>
          <p:grpSpPr>
            <a:xfrm>
              <a:off x="11451781" y="4610947"/>
              <a:ext cx="414816" cy="513776"/>
              <a:chOff x="10937718" y="2035607"/>
              <a:chExt cx="863086" cy="1068988"/>
            </a:xfrm>
            <a:grpFill/>
          </p:grpSpPr>
          <p:sp>
            <p:nvSpPr>
              <p:cNvPr id="101" name="Oval 742"/>
              <p:cNvSpPr>
                <a:spLocks noChangeArrowheads="1"/>
              </p:cNvSpPr>
              <p:nvPr/>
            </p:nvSpPr>
            <p:spPr bwMode="auto">
              <a:xfrm>
                <a:off x="11480295" y="2035607"/>
                <a:ext cx="239439" cy="241323"/>
              </a:xfrm>
              <a:prstGeom prst="ellipse">
                <a:avLst/>
              </a:pr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02"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21"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sz="1764"/>
              </a:p>
            </p:txBody>
          </p:sp>
        </p:grpSp>
      </p:grpSp>
      <p:sp>
        <p:nvSpPr>
          <p:cNvPr id="132" name="Rectangle 131"/>
          <p:cNvSpPr/>
          <p:nvPr/>
        </p:nvSpPr>
        <p:spPr>
          <a:xfrm flipH="1">
            <a:off x="9285514" y="3315812"/>
            <a:ext cx="1467228" cy="336595"/>
          </a:xfrm>
          <a:prstGeom prst="rect">
            <a:avLst/>
          </a:prstGeom>
        </p:spPr>
        <p:txBody>
          <a:bodyPr wrap="square" lIns="89553" tIns="44775" rIns="89553" bIns="44775">
            <a:spAutoFit/>
          </a:bodyPr>
          <a:lstStyle/>
          <a:p>
            <a:pPr algn="ctr" fontAlgn="base">
              <a:lnSpc>
                <a:spcPct val="80000"/>
              </a:lnSpc>
              <a:spcBef>
                <a:spcPct val="0"/>
              </a:spcBef>
              <a:spcAft>
                <a:spcPct val="0"/>
              </a:spcAft>
            </a:pPr>
            <a:r>
              <a:rPr lang="en-US" sz="1960" b="1" spc="-49" dirty="0">
                <a:gradFill>
                  <a:gsLst>
                    <a:gs pos="2917">
                      <a:schemeClr val="tx2"/>
                    </a:gs>
                    <a:gs pos="30000">
                      <a:schemeClr val="tx2"/>
                    </a:gs>
                  </a:gsLst>
                  <a:lin ang="5400000" scaled="0"/>
                </a:gradFill>
                <a:latin typeface="+mj-lt"/>
              </a:rPr>
              <a:t>Internet</a:t>
            </a:r>
          </a:p>
        </p:txBody>
      </p:sp>
      <p:sp>
        <p:nvSpPr>
          <p:cNvPr id="136" name="Rectangle 135"/>
          <p:cNvSpPr/>
          <p:nvPr/>
        </p:nvSpPr>
        <p:spPr>
          <a:xfrm flipH="1">
            <a:off x="8147260" y="5462356"/>
            <a:ext cx="3580206" cy="336595"/>
          </a:xfrm>
          <a:prstGeom prst="rect">
            <a:avLst/>
          </a:prstGeom>
        </p:spPr>
        <p:txBody>
          <a:bodyPr wrap="square" lIns="89553" tIns="44775" rIns="89553" bIns="44775">
            <a:spAutoFit/>
          </a:bodyPr>
          <a:lstStyle/>
          <a:p>
            <a:pPr algn="ctr" fontAlgn="base">
              <a:lnSpc>
                <a:spcPct val="80000"/>
              </a:lnSpc>
              <a:spcBef>
                <a:spcPct val="0"/>
              </a:spcBef>
              <a:spcAft>
                <a:spcPct val="0"/>
              </a:spcAft>
            </a:pPr>
            <a:r>
              <a:rPr lang="en-US" sz="1960" b="1" spc="-49" dirty="0">
                <a:gradFill>
                  <a:gsLst>
                    <a:gs pos="2917">
                      <a:schemeClr val="tx2"/>
                    </a:gs>
                    <a:gs pos="30000">
                      <a:schemeClr val="tx2"/>
                    </a:gs>
                  </a:gsLst>
                  <a:lin ang="5400000" scaled="0"/>
                </a:gradFill>
                <a:latin typeface="+mj-lt"/>
              </a:rPr>
              <a:t>Remote Workers</a:t>
            </a:r>
          </a:p>
        </p:txBody>
      </p:sp>
      <p:cxnSp>
        <p:nvCxnSpPr>
          <p:cNvPr id="142" name="Straight Connector 141"/>
          <p:cNvCxnSpPr/>
          <p:nvPr/>
        </p:nvCxnSpPr>
        <p:spPr>
          <a:xfrm>
            <a:off x="8683619" y="2958517"/>
            <a:ext cx="0" cy="1506729"/>
          </a:xfrm>
          <a:prstGeom prst="line">
            <a:avLst/>
          </a:prstGeom>
          <a:ln w="44450" cap="rnd">
            <a:solidFill>
              <a:srgbClr val="00B0F0"/>
            </a:solidFill>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9571974" y="2958517"/>
            <a:ext cx="0" cy="1506729"/>
          </a:xfrm>
          <a:prstGeom prst="line">
            <a:avLst/>
          </a:prstGeom>
          <a:ln w="44450" cap="rnd">
            <a:solidFill>
              <a:srgbClr val="00B0F0"/>
            </a:solidFill>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0460328" y="2958517"/>
            <a:ext cx="0" cy="1506729"/>
          </a:xfrm>
          <a:prstGeom prst="line">
            <a:avLst/>
          </a:prstGeom>
          <a:ln w="44450" cap="rnd">
            <a:solidFill>
              <a:srgbClr val="00B0F0"/>
            </a:solidFill>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1348685" y="2959650"/>
            <a:ext cx="0" cy="1505601"/>
          </a:xfrm>
          <a:prstGeom prst="line">
            <a:avLst/>
          </a:prstGeom>
          <a:ln w="44450" cap="rnd">
            <a:solidFill>
              <a:srgbClr val="00B0F0"/>
            </a:solidFill>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bwMode="auto">
          <a:xfrm>
            <a:off x="5583830" y="4145815"/>
            <a:ext cx="1246922" cy="253690"/>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372" b="1" spc="-49" dirty="0">
                <a:gradFill>
                  <a:gsLst>
                    <a:gs pos="2917">
                      <a:srgbClr val="FFFFFF"/>
                    </a:gs>
                    <a:gs pos="30000">
                      <a:srgbClr val="FFFFFF"/>
                    </a:gs>
                  </a:gsLst>
                  <a:lin ang="5400000" scaled="0"/>
                </a:gradFill>
                <a:latin typeface="+mj-lt"/>
              </a:rPr>
              <a:t>Windows Server</a:t>
            </a:r>
            <a:br>
              <a:rPr lang="en-US" sz="1372" b="1" spc="-49" dirty="0">
                <a:gradFill>
                  <a:gsLst>
                    <a:gs pos="2917">
                      <a:srgbClr val="FFFFFF"/>
                    </a:gs>
                    <a:gs pos="30000">
                      <a:srgbClr val="FFFFFF"/>
                    </a:gs>
                  </a:gsLst>
                  <a:lin ang="5400000" scaled="0"/>
                </a:gradFill>
                <a:latin typeface="+mj-lt"/>
              </a:rPr>
            </a:br>
            <a:r>
              <a:rPr lang="en-US" sz="1372" b="1" spc="-49" dirty="0">
                <a:gradFill>
                  <a:gsLst>
                    <a:gs pos="2917">
                      <a:srgbClr val="FFFFFF"/>
                    </a:gs>
                    <a:gs pos="30000">
                      <a:srgbClr val="FFFFFF"/>
                    </a:gs>
                  </a:gsLst>
                  <a:lin ang="5400000" scaled="0"/>
                </a:gradFill>
                <a:latin typeface="+mj-lt"/>
              </a:rPr>
              <a:t>Active Directory</a:t>
            </a:r>
          </a:p>
        </p:txBody>
      </p:sp>
      <p:grpSp>
        <p:nvGrpSpPr>
          <p:cNvPr id="4" name="Group 3"/>
          <p:cNvGrpSpPr/>
          <p:nvPr/>
        </p:nvGrpSpPr>
        <p:grpSpPr>
          <a:xfrm>
            <a:off x="8735054" y="1563550"/>
            <a:ext cx="2707138" cy="1209151"/>
            <a:chOff x="8930211" y="2470210"/>
            <a:chExt cx="2762140" cy="1233718"/>
          </a:xfrm>
        </p:grpSpPr>
        <p:grpSp>
          <p:nvGrpSpPr>
            <p:cNvPr id="3" name="Group 2"/>
            <p:cNvGrpSpPr/>
            <p:nvPr/>
          </p:nvGrpSpPr>
          <p:grpSpPr>
            <a:xfrm>
              <a:off x="8930211" y="2470210"/>
              <a:ext cx="2762140" cy="1233718"/>
              <a:chOff x="8930211" y="2470210"/>
              <a:chExt cx="2762140" cy="1233718"/>
            </a:xfrm>
          </p:grpSpPr>
          <p:grpSp>
            <p:nvGrpSpPr>
              <p:cNvPr id="133" name="Group 132"/>
              <p:cNvGrpSpPr/>
              <p:nvPr/>
            </p:nvGrpSpPr>
            <p:grpSpPr>
              <a:xfrm>
                <a:off x="8969145" y="2470210"/>
                <a:ext cx="1195087" cy="923088"/>
                <a:chOff x="8274494" y="2496640"/>
                <a:chExt cx="1214641" cy="938192"/>
              </a:xfrm>
            </p:grpSpPr>
            <p:sp>
              <p:nvSpPr>
                <p:cNvPr id="134" name="Freeform 24"/>
                <p:cNvSpPr>
                  <a:spLocks noEditPoints="1"/>
                </p:cNvSpPr>
                <p:nvPr/>
              </p:nvSpPr>
              <p:spPr bwMode="black">
                <a:xfrm>
                  <a:off x="8274494" y="2496640"/>
                  <a:ext cx="1214641" cy="938192"/>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pic>
              <p:nvPicPr>
                <p:cNvPr id="135" name="Picture 134"/>
                <p:cNvPicPr>
                  <a:picLocks noChangeAspect="1"/>
                </p:cNvPicPr>
                <p:nvPr/>
              </p:nvPicPr>
              <p:blipFill rotWithShape="1">
                <a:blip r:embed="rId6" cstate="print">
                  <a:extLst>
                    <a:ext uri="{28A0092B-C50C-407E-A947-70E740481C1C}">
                      <a14:useLocalDpi xmlns:a14="http://schemas.microsoft.com/office/drawing/2010/main" val="0"/>
                    </a:ext>
                  </a:extLst>
                </a:blip>
                <a:srcRect r="79871"/>
                <a:stretch/>
              </p:blipFill>
              <p:spPr>
                <a:xfrm>
                  <a:off x="8638955" y="2564962"/>
                  <a:ext cx="449924" cy="525402"/>
                </a:xfrm>
                <a:prstGeom prst="rect">
                  <a:avLst/>
                </a:prstGeom>
              </p:spPr>
            </p:pic>
          </p:grpSp>
          <p:sp>
            <p:nvSpPr>
              <p:cNvPr id="105" name="Freeform 24"/>
              <p:cNvSpPr>
                <a:spLocks noEditPoints="1"/>
              </p:cNvSpPr>
              <p:nvPr/>
            </p:nvSpPr>
            <p:spPr bwMode="black">
              <a:xfrm>
                <a:off x="10455442" y="2470210"/>
                <a:ext cx="1200181" cy="92702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7" name="Rectangle 106"/>
              <p:cNvSpPr/>
              <p:nvPr/>
            </p:nvSpPr>
            <p:spPr bwMode="auto">
              <a:xfrm>
                <a:off x="10420095" y="3445084"/>
                <a:ext cx="1272256" cy="258844"/>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372" b="1" spc="-49" dirty="0">
                    <a:gradFill>
                      <a:gsLst>
                        <a:gs pos="2917">
                          <a:srgbClr val="FFFFFF"/>
                        </a:gs>
                        <a:gs pos="30000">
                          <a:srgbClr val="FFFFFF"/>
                        </a:gs>
                      </a:gsLst>
                      <a:lin ang="5400000" scaled="0"/>
                    </a:gradFill>
                    <a:latin typeface="+mj-lt"/>
                  </a:rPr>
                  <a:t>SharePoint Server</a:t>
                </a:r>
              </a:p>
            </p:txBody>
          </p:sp>
          <p:sp>
            <p:nvSpPr>
              <p:cNvPr id="73" name="Rectangle 72"/>
              <p:cNvSpPr/>
              <p:nvPr/>
            </p:nvSpPr>
            <p:spPr bwMode="auto">
              <a:xfrm>
                <a:off x="8930211" y="3445084"/>
                <a:ext cx="1272256" cy="258844"/>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372" b="1" spc="-49" dirty="0">
                    <a:gradFill>
                      <a:gsLst>
                        <a:gs pos="2917">
                          <a:srgbClr val="FFFFFF"/>
                        </a:gs>
                        <a:gs pos="30000">
                          <a:srgbClr val="FFFFFF"/>
                        </a:gs>
                      </a:gsLst>
                      <a:lin ang="5400000" scaled="0"/>
                    </a:gradFill>
                    <a:latin typeface="+mj-lt"/>
                  </a:rPr>
                  <a:t>Windows Server</a:t>
                </a:r>
                <a:br>
                  <a:rPr lang="en-US" sz="1372" b="1" spc="-49" dirty="0">
                    <a:gradFill>
                      <a:gsLst>
                        <a:gs pos="2917">
                          <a:srgbClr val="FFFFFF"/>
                        </a:gs>
                        <a:gs pos="30000">
                          <a:srgbClr val="FFFFFF"/>
                        </a:gs>
                      </a:gsLst>
                      <a:lin ang="5400000" scaled="0"/>
                    </a:gradFill>
                    <a:latin typeface="+mj-lt"/>
                  </a:rPr>
                </a:br>
                <a:r>
                  <a:rPr lang="en-US" sz="1372" b="1" spc="-49" dirty="0">
                    <a:gradFill>
                      <a:gsLst>
                        <a:gs pos="2917">
                          <a:srgbClr val="FFFFFF"/>
                        </a:gs>
                        <a:gs pos="30000">
                          <a:srgbClr val="FFFFFF"/>
                        </a:gs>
                      </a:gsLst>
                      <a:lin ang="5400000" scaled="0"/>
                    </a:gradFill>
                    <a:latin typeface="+mj-lt"/>
                  </a:rPr>
                  <a:t>Active Directory</a:t>
                </a:r>
              </a:p>
            </p:txBody>
          </p:sp>
        </p:grpSp>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0941626" y="2615729"/>
              <a:ext cx="414727" cy="3808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84535363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going to talk about unit testing</a:t>
            </a:r>
            <a:endParaRPr lang="en-US" dirty="0"/>
          </a:p>
        </p:txBody>
      </p:sp>
      <p:sp>
        <p:nvSpPr>
          <p:cNvPr id="3" name="Text Placeholder 2"/>
          <p:cNvSpPr>
            <a:spLocks noGrp="1"/>
          </p:cNvSpPr>
          <p:nvPr>
            <p:ph type="body" sz="quarter" idx="10"/>
          </p:nvPr>
        </p:nvSpPr>
        <p:spPr>
          <a:xfrm>
            <a:off x="519112" y="1370525"/>
            <a:ext cx="11149013" cy="4178067"/>
          </a:xfrm>
        </p:spPr>
        <p:txBody>
          <a:bodyPr/>
          <a:lstStyle/>
          <a:p>
            <a:r>
              <a:rPr lang="en-US" dirty="0" smtClean="0"/>
              <a:t>Looking at </a:t>
            </a:r>
          </a:p>
          <a:p>
            <a:pPr marL="574675" indent="-571500">
              <a:buClr>
                <a:schemeClr val="tx1"/>
              </a:buClr>
              <a:buFontTx/>
              <a:buChar char="-"/>
            </a:pPr>
            <a:r>
              <a:rPr lang="en-US" sz="4400" dirty="0"/>
              <a:t>F</a:t>
            </a:r>
            <a:r>
              <a:rPr lang="en-US" sz="4400" dirty="0" smtClean="0"/>
              <a:t>ull QA environments</a:t>
            </a:r>
          </a:p>
          <a:p>
            <a:pPr marL="574675" indent="-571500">
              <a:buClr>
                <a:schemeClr val="tx1"/>
              </a:buClr>
              <a:buFontTx/>
              <a:buChar char="-"/>
            </a:pPr>
            <a:r>
              <a:rPr lang="en-US" sz="4400" dirty="0" smtClean="0"/>
              <a:t>Load testing</a:t>
            </a:r>
          </a:p>
          <a:p>
            <a:pPr marL="574675" indent="-571500">
              <a:buClr>
                <a:schemeClr val="tx1"/>
              </a:buClr>
              <a:buFontTx/>
              <a:buChar char="-"/>
            </a:pPr>
            <a:r>
              <a:rPr lang="en-US" sz="4400" dirty="0" smtClean="0"/>
              <a:t>Customer/User testing</a:t>
            </a:r>
          </a:p>
          <a:p>
            <a:pPr marL="574675" indent="-571500">
              <a:buClr>
                <a:schemeClr val="tx1"/>
              </a:buClr>
              <a:buFontTx/>
              <a:buChar char="-"/>
            </a:pPr>
            <a:r>
              <a:rPr lang="en-US" sz="4400" dirty="0" smtClean="0"/>
              <a:t>Multiple testing environments</a:t>
            </a:r>
          </a:p>
          <a:p>
            <a:pPr marL="574675" indent="-571500">
              <a:buClr>
                <a:schemeClr val="tx1"/>
              </a:buClr>
              <a:buFontTx/>
              <a:buChar char="-"/>
            </a:pPr>
            <a:r>
              <a:rPr lang="en-US" sz="4400" dirty="0" smtClean="0"/>
              <a:t>Compliance/Audit testing</a:t>
            </a:r>
            <a:endParaRPr lang="en-US" sz="4400" dirty="0"/>
          </a:p>
        </p:txBody>
      </p:sp>
    </p:spTree>
    <p:extLst>
      <p:ext uri="{BB962C8B-B14F-4D97-AF65-F5344CB8AC3E}">
        <p14:creationId xmlns:p14="http://schemas.microsoft.com/office/powerpoint/2010/main" val="46981088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380"/>
            <a:ext cx="10969943" cy="837862"/>
          </a:xfrm>
        </p:spPr>
        <p:txBody>
          <a:bodyPr>
            <a:noAutofit/>
          </a:bodyPr>
          <a:lstStyle/>
          <a:p>
            <a:r>
              <a:rPr lang="en-US" sz="4312" dirty="0">
                <a:latin typeface="Segoe UI Light"/>
                <a:sym typeface="Segoe UI Light"/>
              </a:rPr>
              <a:t>Develop &amp; test new apps </a:t>
            </a:r>
            <a:r>
              <a:rPr lang="en-US" sz="4312" dirty="0"/>
              <a:t>using </a:t>
            </a:r>
            <a:br>
              <a:rPr lang="en-US" sz="4312" dirty="0"/>
            </a:br>
            <a:r>
              <a:rPr lang="en-US" sz="4312" dirty="0"/>
              <a:t>Windows Azure and SQL Server</a:t>
            </a:r>
          </a:p>
        </p:txBody>
      </p:sp>
      <p:sp>
        <p:nvSpPr>
          <p:cNvPr id="4" name="Title 3"/>
          <p:cNvSpPr txBox="1">
            <a:spLocks/>
          </p:cNvSpPr>
          <p:nvPr>
            <p:custDataLst>
              <p:tags r:id="rId1"/>
            </p:custDataLst>
          </p:nvPr>
        </p:nvSpPr>
        <p:spPr>
          <a:xfrm>
            <a:off x="5076561" y="96236"/>
            <a:ext cx="11243436" cy="845456"/>
          </a:xfrm>
          <a:prstGeom prst="rect">
            <a:avLst/>
          </a:prstGeom>
        </p:spPr>
        <p:txBody>
          <a:bodyPr vert="horz" lIns="145043" tIns="72522" rIns="145043" bIns="72522" rtlCol="0" anchor="ctr" anchorCtr="0">
            <a:noAutofit/>
          </a:bodyPr>
          <a:lstStyle>
            <a:lvl1pPr algn="l" defTabSz="1218987" rtl="0" eaLnBrk="1" latinLnBrk="0" hangingPunct="1">
              <a:spcBef>
                <a:spcPct val="0"/>
              </a:spcBef>
              <a:buNone/>
              <a:defRPr sz="3700" kern="1200" cap="all" baseline="0">
                <a:solidFill>
                  <a:srgbClr val="E8E8E8">
                    <a:alpha val="99000"/>
                  </a:srgbClr>
                </a:solidFill>
                <a:latin typeface="Segoe Light" pitchFamily="34" charset="0"/>
                <a:ea typeface="+mj-ea"/>
                <a:cs typeface="+mj-cs"/>
              </a:defRPr>
            </a:lvl1pPr>
          </a:lstStyle>
          <a:p>
            <a:endParaRPr lang="en-US" sz="3332" i="1" cap="none" dirty="0">
              <a:latin typeface="Segoe UI Light"/>
              <a:sym typeface="Segoe UI Light"/>
            </a:endParaRPr>
          </a:p>
        </p:txBody>
      </p:sp>
      <p:sp>
        <p:nvSpPr>
          <p:cNvPr id="5" name="Rectangle 4"/>
          <p:cNvSpPr/>
          <p:nvPr/>
        </p:nvSpPr>
        <p:spPr>
          <a:xfrm>
            <a:off x="218304" y="1292516"/>
            <a:ext cx="2863948" cy="6229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6" name="Rectangle 5"/>
          <p:cNvSpPr/>
          <p:nvPr/>
        </p:nvSpPr>
        <p:spPr>
          <a:xfrm>
            <a:off x="715453" y="1419420"/>
            <a:ext cx="1958728" cy="435657"/>
          </a:xfrm>
          <a:prstGeom prst="rect">
            <a:avLst/>
          </a:prstGeom>
        </p:spPr>
        <p:txBody>
          <a:bodyPr wrap="square" lIns="108815" tIns="54408" rIns="108815" bIns="54408">
            <a:spAutoFit/>
          </a:bodyPr>
          <a:lstStyle/>
          <a:p>
            <a:pPr algn="ctr" defTabSz="1450017" fontAlgn="base">
              <a:lnSpc>
                <a:spcPct val="90000"/>
              </a:lnSpc>
              <a:spcBef>
                <a:spcPts val="1000"/>
              </a:spcBef>
              <a:spcAft>
                <a:spcPct val="0"/>
              </a:spcAft>
              <a:buClr>
                <a:schemeClr val="bg2">
                  <a:lumMod val="75000"/>
                </a:schemeClr>
              </a:buClr>
              <a:buSzPct val="100000"/>
            </a:pPr>
            <a:r>
              <a:rPr lang="en-US" sz="2352" dirty="0">
                <a:solidFill>
                  <a:schemeClr val="bg1">
                    <a:alpha val="99000"/>
                  </a:schemeClr>
                </a:solidFill>
                <a:cs typeface="Segoe UI" pitchFamily="34" charset="0"/>
              </a:rPr>
              <a:t>PROVISION</a:t>
            </a:r>
          </a:p>
        </p:txBody>
      </p:sp>
      <p:sp>
        <p:nvSpPr>
          <p:cNvPr id="7" name="Rectangle 6"/>
          <p:cNvSpPr/>
          <p:nvPr/>
        </p:nvSpPr>
        <p:spPr>
          <a:xfrm>
            <a:off x="3197207" y="1292516"/>
            <a:ext cx="2883685" cy="6229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8" name="Rectangle 7"/>
          <p:cNvSpPr/>
          <p:nvPr/>
        </p:nvSpPr>
        <p:spPr>
          <a:xfrm>
            <a:off x="6178374" y="1292515"/>
            <a:ext cx="2867815" cy="6229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9" name="Rectangle 8"/>
          <p:cNvSpPr/>
          <p:nvPr/>
        </p:nvSpPr>
        <p:spPr>
          <a:xfrm>
            <a:off x="9163412" y="1292515"/>
            <a:ext cx="2861681" cy="6229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0" name="Rectangle 9"/>
          <p:cNvSpPr/>
          <p:nvPr/>
        </p:nvSpPr>
        <p:spPr>
          <a:xfrm>
            <a:off x="3714094" y="1419420"/>
            <a:ext cx="1958728" cy="435657"/>
          </a:xfrm>
          <a:prstGeom prst="rect">
            <a:avLst/>
          </a:prstGeom>
        </p:spPr>
        <p:txBody>
          <a:bodyPr wrap="square" lIns="108815" tIns="54408" rIns="108815" bIns="54408">
            <a:spAutoFit/>
          </a:bodyPr>
          <a:lstStyle/>
          <a:p>
            <a:pPr algn="ctr" defTabSz="1450017" fontAlgn="base">
              <a:lnSpc>
                <a:spcPct val="90000"/>
              </a:lnSpc>
              <a:spcBef>
                <a:spcPts val="1000"/>
              </a:spcBef>
              <a:spcAft>
                <a:spcPct val="0"/>
              </a:spcAft>
              <a:buClr>
                <a:schemeClr val="bg2">
                  <a:lumMod val="75000"/>
                </a:schemeClr>
              </a:buClr>
              <a:buSzPct val="100000"/>
            </a:pPr>
            <a:r>
              <a:rPr lang="en-US" sz="2352" dirty="0">
                <a:solidFill>
                  <a:schemeClr val="bg1">
                    <a:alpha val="99000"/>
                  </a:schemeClr>
                </a:solidFill>
                <a:cs typeface="Segoe UI" pitchFamily="34" charset="0"/>
              </a:rPr>
              <a:t>DEVELOP</a:t>
            </a:r>
          </a:p>
        </p:txBody>
      </p:sp>
      <p:sp>
        <p:nvSpPr>
          <p:cNvPr id="11" name="Rectangle 10"/>
          <p:cNvSpPr/>
          <p:nvPr/>
        </p:nvSpPr>
        <p:spPr>
          <a:xfrm>
            <a:off x="6613650" y="1419420"/>
            <a:ext cx="1958728" cy="435657"/>
          </a:xfrm>
          <a:prstGeom prst="rect">
            <a:avLst/>
          </a:prstGeom>
        </p:spPr>
        <p:txBody>
          <a:bodyPr wrap="square" lIns="108815" tIns="54408" rIns="108815" bIns="54408">
            <a:spAutoFit/>
          </a:bodyPr>
          <a:lstStyle/>
          <a:p>
            <a:pPr algn="ctr" defTabSz="1450017" fontAlgn="base">
              <a:lnSpc>
                <a:spcPct val="90000"/>
              </a:lnSpc>
              <a:spcBef>
                <a:spcPts val="1000"/>
              </a:spcBef>
              <a:spcAft>
                <a:spcPct val="0"/>
              </a:spcAft>
              <a:buClr>
                <a:schemeClr val="bg2">
                  <a:lumMod val="75000"/>
                </a:schemeClr>
              </a:buClr>
              <a:buSzPct val="100000"/>
            </a:pPr>
            <a:r>
              <a:rPr lang="en-US" sz="2352" dirty="0">
                <a:solidFill>
                  <a:schemeClr val="bg1">
                    <a:alpha val="99000"/>
                  </a:schemeClr>
                </a:solidFill>
                <a:cs typeface="Segoe UI" pitchFamily="34" charset="0"/>
              </a:rPr>
              <a:t>DEPLOY</a:t>
            </a:r>
          </a:p>
        </p:txBody>
      </p:sp>
      <p:sp>
        <p:nvSpPr>
          <p:cNvPr id="12" name="Rectangle 11"/>
          <p:cNvSpPr/>
          <p:nvPr/>
        </p:nvSpPr>
        <p:spPr>
          <a:xfrm>
            <a:off x="9585086" y="1419420"/>
            <a:ext cx="1958728" cy="435657"/>
          </a:xfrm>
          <a:prstGeom prst="rect">
            <a:avLst/>
          </a:prstGeom>
        </p:spPr>
        <p:txBody>
          <a:bodyPr wrap="square" lIns="108815" tIns="54408" rIns="108815" bIns="54408">
            <a:spAutoFit/>
          </a:bodyPr>
          <a:lstStyle/>
          <a:p>
            <a:pPr algn="ctr" defTabSz="1450017" fontAlgn="base">
              <a:lnSpc>
                <a:spcPct val="90000"/>
              </a:lnSpc>
              <a:spcBef>
                <a:spcPts val="1000"/>
              </a:spcBef>
              <a:spcAft>
                <a:spcPct val="0"/>
              </a:spcAft>
              <a:buClr>
                <a:schemeClr val="bg2">
                  <a:lumMod val="75000"/>
                </a:schemeClr>
              </a:buClr>
              <a:buSzPct val="100000"/>
            </a:pPr>
            <a:r>
              <a:rPr lang="en-US" sz="2352" dirty="0">
                <a:solidFill>
                  <a:schemeClr val="bg1">
                    <a:alpha val="99000"/>
                  </a:schemeClr>
                </a:solidFill>
                <a:cs typeface="Segoe UI" pitchFamily="34" charset="0"/>
              </a:rPr>
              <a:t>MANAGE</a:t>
            </a:r>
          </a:p>
        </p:txBody>
      </p:sp>
      <p:sp>
        <p:nvSpPr>
          <p:cNvPr id="13" name="Rectangle 12"/>
          <p:cNvSpPr/>
          <p:nvPr/>
        </p:nvSpPr>
        <p:spPr>
          <a:xfrm>
            <a:off x="218304" y="1915507"/>
            <a:ext cx="2863948" cy="48293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4" name="Rectangle 13"/>
          <p:cNvSpPr/>
          <p:nvPr/>
        </p:nvSpPr>
        <p:spPr>
          <a:xfrm>
            <a:off x="3197207" y="1915507"/>
            <a:ext cx="2883684" cy="48293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5" name="Rectangle 14"/>
          <p:cNvSpPr/>
          <p:nvPr/>
        </p:nvSpPr>
        <p:spPr>
          <a:xfrm>
            <a:off x="6178374" y="1915507"/>
            <a:ext cx="2867814" cy="48293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6" name="Rectangle 15"/>
          <p:cNvSpPr/>
          <p:nvPr/>
        </p:nvSpPr>
        <p:spPr>
          <a:xfrm>
            <a:off x="9163412" y="1915507"/>
            <a:ext cx="2861681" cy="48293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7" name="Right Arrow 16"/>
          <p:cNvSpPr/>
          <p:nvPr/>
        </p:nvSpPr>
        <p:spPr>
          <a:xfrm>
            <a:off x="2802735" y="1419419"/>
            <a:ext cx="761730" cy="36918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8" name="Right Arrow 17"/>
          <p:cNvSpPr/>
          <p:nvPr/>
        </p:nvSpPr>
        <p:spPr>
          <a:xfrm>
            <a:off x="5797508" y="1437610"/>
            <a:ext cx="761730" cy="36918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9" name="Right Arrow 18"/>
          <p:cNvSpPr/>
          <p:nvPr/>
        </p:nvSpPr>
        <p:spPr>
          <a:xfrm>
            <a:off x="8782548" y="1437610"/>
            <a:ext cx="761730" cy="36918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20" name="Rectangle 19"/>
          <p:cNvSpPr/>
          <p:nvPr/>
        </p:nvSpPr>
        <p:spPr>
          <a:xfrm>
            <a:off x="395136" y="2062879"/>
            <a:ext cx="2557227" cy="978624"/>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Provision new Windows Azure VM based on SQL Server template using Windows Azure Portal:</a:t>
            </a:r>
          </a:p>
        </p:txBody>
      </p:sp>
      <p:sp>
        <p:nvSpPr>
          <p:cNvPr id="21" name="Rectangle 20"/>
          <p:cNvSpPr/>
          <p:nvPr/>
        </p:nvSpPr>
        <p:spPr>
          <a:xfrm>
            <a:off x="3210810" y="2062878"/>
            <a:ext cx="2720455" cy="761437"/>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Develop new applications using SQL Server Data Tools and Visual Studio</a:t>
            </a:r>
          </a:p>
        </p:txBody>
      </p:sp>
      <p:sp>
        <p:nvSpPr>
          <p:cNvPr id="22" name="Rectangle 21"/>
          <p:cNvSpPr/>
          <p:nvPr/>
        </p:nvSpPr>
        <p:spPr>
          <a:xfrm>
            <a:off x="6333668" y="2035167"/>
            <a:ext cx="2712521" cy="761437"/>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Configure access using Windows Azure Portal and Windows Firewall in the VM</a:t>
            </a:r>
          </a:p>
        </p:txBody>
      </p:sp>
      <p:sp>
        <p:nvSpPr>
          <p:cNvPr id="23" name="Rectangle 22"/>
          <p:cNvSpPr/>
          <p:nvPr/>
        </p:nvSpPr>
        <p:spPr>
          <a:xfrm>
            <a:off x="3265212" y="4225811"/>
            <a:ext cx="2720455" cy="761437"/>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Create deployment scripts using SQL Server Data Tools and Visual Studio</a:t>
            </a:r>
          </a:p>
        </p:txBody>
      </p:sp>
      <p:sp>
        <p:nvSpPr>
          <p:cNvPr id="24" name="Rectangle 23"/>
          <p:cNvSpPr/>
          <p:nvPr/>
        </p:nvSpPr>
        <p:spPr>
          <a:xfrm>
            <a:off x="6232785" y="4218395"/>
            <a:ext cx="2720455" cy="978624"/>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Deploy and test package to Windows Azure VM using SQL Server Data Tools and Visual Studio</a:t>
            </a:r>
          </a:p>
        </p:txBody>
      </p:sp>
      <p:sp>
        <p:nvSpPr>
          <p:cNvPr id="25" name="Rectangle 24"/>
          <p:cNvSpPr/>
          <p:nvPr/>
        </p:nvSpPr>
        <p:spPr>
          <a:xfrm>
            <a:off x="9234026" y="2062879"/>
            <a:ext cx="2720455" cy="978624"/>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Monitor application over time using Windows Azure Portal and SQL Server Management Studio</a:t>
            </a:r>
          </a:p>
        </p:txBody>
      </p:sp>
      <p:grpSp>
        <p:nvGrpSpPr>
          <p:cNvPr id="26" name="Group 25"/>
          <p:cNvGrpSpPr/>
          <p:nvPr/>
        </p:nvGrpSpPr>
        <p:grpSpPr>
          <a:xfrm>
            <a:off x="519977" y="3220872"/>
            <a:ext cx="2288684" cy="1532192"/>
            <a:chOff x="393700" y="0"/>
            <a:chExt cx="11401425" cy="7610475"/>
          </a:xfrm>
        </p:grpSpPr>
        <p:pic>
          <p:nvPicPr>
            <p:cNvPr id="27"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700" y="0"/>
              <a:ext cx="11401425" cy="7610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2875" y="46604"/>
              <a:ext cx="903029" cy="2474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5018" y="35051"/>
              <a:ext cx="2153779" cy="258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4640" y="742522"/>
              <a:ext cx="742950" cy="257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31"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75242" y="2803492"/>
            <a:ext cx="1997136" cy="14343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 name="Picture 31"/>
          <p:cNvPicPr/>
          <p:nvPr/>
        </p:nvPicPr>
        <p:blipFill>
          <a:blip r:embed="rId7" cstate="print">
            <a:extLst>
              <a:ext uri="{28A0092B-C50C-407E-A947-70E740481C1C}">
                <a14:useLocalDpi xmlns:a14="http://schemas.microsoft.com/office/drawing/2010/main" val="0"/>
              </a:ext>
            </a:extLst>
          </a:blip>
          <a:stretch>
            <a:fillRect/>
          </a:stretch>
        </p:blipFill>
        <p:spPr>
          <a:xfrm>
            <a:off x="9495850" y="4803718"/>
            <a:ext cx="2059879" cy="1437208"/>
          </a:xfrm>
          <a:prstGeom prst="rect">
            <a:avLst/>
          </a:prstGeom>
        </p:spPr>
      </p:pic>
      <p:grpSp>
        <p:nvGrpSpPr>
          <p:cNvPr id="33" name="Group 32"/>
          <p:cNvGrpSpPr/>
          <p:nvPr/>
        </p:nvGrpSpPr>
        <p:grpSpPr>
          <a:xfrm>
            <a:off x="9483934" y="3138411"/>
            <a:ext cx="2071795" cy="1517154"/>
            <a:chOff x="60914" y="628579"/>
            <a:chExt cx="11401425" cy="7629526"/>
          </a:xfrm>
        </p:grpSpPr>
        <p:grpSp>
          <p:nvGrpSpPr>
            <p:cNvPr id="34" name="Group 33"/>
            <p:cNvGrpSpPr/>
            <p:nvPr/>
          </p:nvGrpSpPr>
          <p:grpSpPr>
            <a:xfrm>
              <a:off x="60914" y="628579"/>
              <a:ext cx="11401425" cy="7629526"/>
              <a:chOff x="393700" y="-385763"/>
              <a:chExt cx="11401425" cy="7629526"/>
            </a:xfrm>
          </p:grpSpPr>
          <p:pic>
            <p:nvPicPr>
              <p:cNvPr id="36" name="Picture 1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3700" y="-385763"/>
                <a:ext cx="11401425" cy="76295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7"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46296" y="-293890"/>
                <a:ext cx="2163232" cy="2054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8" name="Picture 1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49384" y="370907"/>
                <a:ext cx="638175" cy="247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35" name="Picture 1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47508" y="642245"/>
              <a:ext cx="828235" cy="2938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39" name="Picture 3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45203" y="2819703"/>
            <a:ext cx="2387691" cy="1423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 name="Picture 3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430242" y="5196730"/>
            <a:ext cx="2352304" cy="1403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 name="Picture 3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45203" y="4982636"/>
            <a:ext cx="2387691" cy="14224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99749672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9"/>
          <p:cNvSpPr txBox="1">
            <a:spLocks/>
          </p:cNvSpPr>
          <p:nvPr/>
        </p:nvSpPr>
        <p:spPr>
          <a:xfrm>
            <a:off x="305219" y="141814"/>
            <a:ext cx="11689466" cy="609269"/>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4399">
                <a:solidFill>
                  <a:prstClr val="black">
                    <a:lumMod val="65000"/>
                    <a:lumOff val="35000"/>
                  </a:prstClr>
                </a:solidFill>
                <a:latin typeface="Segoe UI Light" panose="020B0502040204020203" pitchFamily="34" charset="0"/>
                <a:cs typeface="Segoe UI Light" panose="020B0502040204020203" pitchFamily="34" charset="0"/>
              </a:rPr>
              <a:t>the</a:t>
            </a:r>
            <a:r>
              <a:rPr sz="4399">
                <a:solidFill>
                  <a:srgbClr val="00B0F0"/>
                </a:solidFill>
                <a:latin typeface="Segoe UI Light" panose="020B0502040204020203" pitchFamily="34" charset="0"/>
                <a:cs typeface="Segoe UI Light" panose="020B0502040204020203" pitchFamily="34" charset="0"/>
              </a:rPr>
              <a:t> </a:t>
            </a:r>
            <a:r>
              <a:rPr sz="4399">
                <a:solidFill>
                  <a:prstClr val="black">
                    <a:lumMod val="65000"/>
                    <a:lumOff val="35000"/>
                  </a:prstClr>
                </a:solidFill>
                <a:latin typeface="Segoe UI Light" panose="020B0502040204020203" pitchFamily="34" charset="0"/>
                <a:cs typeface="Segoe UI Light" panose="020B0502040204020203" pitchFamily="34" charset="0"/>
              </a:rPr>
              <a:t>customer</a:t>
            </a:r>
            <a:r>
              <a:rPr sz="4399">
                <a:solidFill>
                  <a:srgbClr val="00B0F0"/>
                </a:solidFill>
                <a:latin typeface="Segoe UI Light" panose="020B0502040204020203" pitchFamily="34" charset="0"/>
                <a:cs typeface="Segoe UI Light" panose="020B0502040204020203" pitchFamily="34" charset="0"/>
              </a:rPr>
              <a:t> experience</a:t>
            </a:r>
            <a:endParaRPr sz="4399">
              <a:solidFill>
                <a:prstClr val="black">
                  <a:lumMod val="65000"/>
                  <a:lumOff val="35000"/>
                </a:prstClr>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357" y="1821653"/>
            <a:ext cx="4122667" cy="3713256"/>
          </a:xfrm>
          <a:prstGeom prst="rect">
            <a:avLst/>
          </a:prstGeom>
        </p:spPr>
      </p:pic>
      <p:sp>
        <p:nvSpPr>
          <p:cNvPr id="4" name="Rectangle 3"/>
          <p:cNvSpPr/>
          <p:nvPr/>
        </p:nvSpPr>
        <p:spPr>
          <a:xfrm>
            <a:off x="545590" y="2614218"/>
            <a:ext cx="1107919" cy="757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800" y="2685565"/>
            <a:ext cx="569077" cy="412090"/>
          </a:xfrm>
          <a:prstGeom prst="rect">
            <a:avLst/>
          </a:prstGeom>
        </p:spPr>
      </p:pic>
      <p:sp>
        <p:nvSpPr>
          <p:cNvPr id="7" name="Rectangle 6"/>
          <p:cNvSpPr/>
          <p:nvPr/>
        </p:nvSpPr>
        <p:spPr>
          <a:xfrm>
            <a:off x="956894" y="2614218"/>
            <a:ext cx="604048" cy="468821"/>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8" name="Rectangle 7"/>
          <p:cNvSpPr/>
          <p:nvPr/>
        </p:nvSpPr>
        <p:spPr>
          <a:xfrm>
            <a:off x="1047895" y="2685564"/>
            <a:ext cx="803982" cy="535701"/>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900" dirty="0">
                <a:solidFill>
                  <a:prstClr val="white"/>
                </a:solidFill>
              </a:rPr>
              <a:t>Dev and Test</a:t>
            </a:r>
          </a:p>
          <a:p>
            <a:pPr algn="ctr" defTabSz="914038"/>
            <a:r>
              <a:rPr lang="en-US" sz="900" dirty="0">
                <a:solidFill>
                  <a:prstClr val="white"/>
                </a:solidFill>
              </a:rPr>
              <a:t>workstations</a:t>
            </a:r>
          </a:p>
        </p:txBody>
      </p:sp>
      <p:sp>
        <p:nvSpPr>
          <p:cNvPr id="9" name="Rectangle 8"/>
          <p:cNvSpPr/>
          <p:nvPr/>
        </p:nvSpPr>
        <p:spPr>
          <a:xfrm>
            <a:off x="4208630" y="1349346"/>
            <a:ext cx="6129504" cy="5148190"/>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35" name="Rectangle 34"/>
          <p:cNvSpPr/>
          <p:nvPr/>
        </p:nvSpPr>
        <p:spPr>
          <a:xfrm>
            <a:off x="655339" y="5155776"/>
            <a:ext cx="1026637" cy="144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3" name="Rectangle 2"/>
          <p:cNvSpPr/>
          <p:nvPr/>
        </p:nvSpPr>
        <p:spPr>
          <a:xfrm>
            <a:off x="614924" y="2153409"/>
            <a:ext cx="1038585" cy="310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12" name="Rectangle 11"/>
          <p:cNvSpPr/>
          <p:nvPr/>
        </p:nvSpPr>
        <p:spPr>
          <a:xfrm>
            <a:off x="370802" y="3285020"/>
            <a:ext cx="728748" cy="310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5" name="TextBox 4"/>
          <p:cNvSpPr txBox="1"/>
          <p:nvPr/>
        </p:nvSpPr>
        <p:spPr>
          <a:xfrm>
            <a:off x="634625" y="2076194"/>
            <a:ext cx="1092800" cy="523220"/>
          </a:xfrm>
          <a:prstGeom prst="rect">
            <a:avLst/>
          </a:prstGeom>
          <a:noFill/>
        </p:spPr>
        <p:txBody>
          <a:bodyPr wrap="none" rtlCol="0">
            <a:spAutoFit/>
          </a:bodyPr>
          <a:lstStyle/>
          <a:p>
            <a:pPr algn="ctr" defTabSz="914038"/>
            <a:r>
              <a:rPr lang="en-US" sz="1400" dirty="0">
                <a:solidFill>
                  <a:prstClr val="black"/>
                </a:solidFill>
              </a:rPr>
              <a:t>Tailspin </a:t>
            </a:r>
          </a:p>
          <a:p>
            <a:pPr algn="ctr" defTabSz="914038"/>
            <a:r>
              <a:rPr lang="en-US" sz="1400" dirty="0">
                <a:solidFill>
                  <a:prstClr val="black"/>
                </a:solidFill>
              </a:rPr>
              <a:t>on-premise</a:t>
            </a:r>
          </a:p>
        </p:txBody>
      </p:sp>
      <p:sp>
        <p:nvSpPr>
          <p:cNvPr id="15" name="Rectangle 14"/>
          <p:cNvSpPr/>
          <p:nvPr/>
        </p:nvSpPr>
        <p:spPr>
          <a:xfrm>
            <a:off x="4208630" y="1349347"/>
            <a:ext cx="1608191" cy="5148191"/>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400" dirty="0">
                <a:solidFill>
                  <a:prstClr val="white"/>
                </a:solidFill>
              </a:rPr>
              <a:t>Dev and Test</a:t>
            </a:r>
          </a:p>
          <a:p>
            <a:pPr algn="ctr" defTabSz="914038"/>
            <a:r>
              <a:rPr lang="en-US" sz="1400" dirty="0">
                <a:solidFill>
                  <a:prstClr val="white"/>
                </a:solidFill>
              </a:rPr>
              <a:t>Management Portal</a:t>
            </a:r>
          </a:p>
        </p:txBody>
      </p:sp>
      <p:sp>
        <p:nvSpPr>
          <p:cNvPr id="16" name="Cloud 15"/>
          <p:cNvSpPr/>
          <p:nvPr/>
        </p:nvSpPr>
        <p:spPr>
          <a:xfrm>
            <a:off x="3306151" y="1053901"/>
            <a:ext cx="1754204" cy="941731"/>
          </a:xfrm>
          <a:prstGeom prst="cloud">
            <a:avLst/>
          </a:prstGeom>
          <a:solidFill>
            <a:srgbClr val="00AE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00" b="1" dirty="0">
                <a:solidFill>
                  <a:schemeClr val="bg1"/>
                </a:solidFill>
              </a:rPr>
              <a:t>The Tailspin Corp.</a:t>
            </a:r>
          </a:p>
          <a:p>
            <a:pPr algn="ctr" defTabSz="914038"/>
            <a:r>
              <a:rPr lang="en-US" sz="1000" b="1" dirty="0">
                <a:solidFill>
                  <a:schemeClr val="bg1"/>
                </a:solidFill>
              </a:rPr>
              <a:t>Azure Dev and Test cloud </a:t>
            </a:r>
          </a:p>
        </p:txBody>
      </p:sp>
      <p:sp>
        <p:nvSpPr>
          <p:cNvPr id="17" name="Rectangle 16"/>
          <p:cNvSpPr/>
          <p:nvPr/>
        </p:nvSpPr>
        <p:spPr>
          <a:xfrm>
            <a:off x="5970061" y="1526670"/>
            <a:ext cx="4020528" cy="1491073"/>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18" name="Rectangle 17"/>
          <p:cNvSpPr/>
          <p:nvPr/>
        </p:nvSpPr>
        <p:spPr>
          <a:xfrm>
            <a:off x="5976819" y="3162002"/>
            <a:ext cx="4013750" cy="1491073"/>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19" name="Rectangle 18"/>
          <p:cNvSpPr/>
          <p:nvPr/>
        </p:nvSpPr>
        <p:spPr>
          <a:xfrm>
            <a:off x="5970061" y="4797335"/>
            <a:ext cx="4020528" cy="1491073"/>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20" name="TextBox 19"/>
          <p:cNvSpPr txBox="1"/>
          <p:nvPr/>
        </p:nvSpPr>
        <p:spPr>
          <a:xfrm>
            <a:off x="5945451" y="1524767"/>
            <a:ext cx="3107517" cy="307777"/>
          </a:xfrm>
          <a:prstGeom prst="rect">
            <a:avLst/>
          </a:prstGeom>
          <a:noFill/>
        </p:spPr>
        <p:txBody>
          <a:bodyPr wrap="none" rtlCol="0">
            <a:spAutoFit/>
          </a:bodyPr>
          <a:lstStyle/>
          <a:p>
            <a:pPr defTabSz="914038"/>
            <a:r>
              <a:rPr lang="en-US" sz="1400" dirty="0">
                <a:solidFill>
                  <a:prstClr val="black"/>
                </a:solidFill>
              </a:rPr>
              <a:t>Dev and Test – Visual Studio Services</a:t>
            </a:r>
          </a:p>
        </p:txBody>
      </p:sp>
      <p:sp>
        <p:nvSpPr>
          <p:cNvPr id="21" name="TextBox 20"/>
          <p:cNvSpPr txBox="1"/>
          <p:nvPr/>
        </p:nvSpPr>
        <p:spPr>
          <a:xfrm>
            <a:off x="5970061" y="4806567"/>
            <a:ext cx="1575239" cy="307777"/>
          </a:xfrm>
          <a:prstGeom prst="rect">
            <a:avLst/>
          </a:prstGeom>
          <a:noFill/>
        </p:spPr>
        <p:txBody>
          <a:bodyPr wrap="none" rtlCol="0">
            <a:spAutoFit/>
          </a:bodyPr>
          <a:lstStyle/>
          <a:p>
            <a:pPr defTabSz="914038"/>
            <a:r>
              <a:rPr lang="en-US" sz="1400" dirty="0">
                <a:solidFill>
                  <a:prstClr val="black"/>
                </a:solidFill>
              </a:rPr>
              <a:t>Dev and Test IaaS</a:t>
            </a:r>
          </a:p>
        </p:txBody>
      </p:sp>
      <p:sp>
        <p:nvSpPr>
          <p:cNvPr id="22" name="TextBox 21"/>
          <p:cNvSpPr txBox="1"/>
          <p:nvPr/>
        </p:nvSpPr>
        <p:spPr>
          <a:xfrm>
            <a:off x="5976819" y="3195067"/>
            <a:ext cx="1622367" cy="307777"/>
          </a:xfrm>
          <a:prstGeom prst="rect">
            <a:avLst/>
          </a:prstGeom>
          <a:noFill/>
        </p:spPr>
        <p:txBody>
          <a:bodyPr wrap="none" rtlCol="0">
            <a:spAutoFit/>
          </a:bodyPr>
          <a:lstStyle/>
          <a:p>
            <a:pPr defTabSz="914038"/>
            <a:r>
              <a:rPr lang="en-US" sz="1400" dirty="0">
                <a:solidFill>
                  <a:prstClr val="black"/>
                </a:solidFill>
              </a:rPr>
              <a:t>Dev and Test PaaS</a:t>
            </a:r>
          </a:p>
        </p:txBody>
      </p:sp>
      <p:sp>
        <p:nvSpPr>
          <p:cNvPr id="23" name="Rectangle 22"/>
          <p:cNvSpPr/>
          <p:nvPr/>
        </p:nvSpPr>
        <p:spPr>
          <a:xfrm>
            <a:off x="6057806" y="2116987"/>
            <a:ext cx="959344" cy="5509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TFS in the cloud</a:t>
            </a:r>
          </a:p>
        </p:txBody>
      </p:sp>
      <p:sp>
        <p:nvSpPr>
          <p:cNvPr id="24" name="Rectangle 23"/>
          <p:cNvSpPr/>
          <p:nvPr/>
        </p:nvSpPr>
        <p:spPr>
          <a:xfrm>
            <a:off x="7097274" y="2116987"/>
            <a:ext cx="959344" cy="5509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Testing Services</a:t>
            </a:r>
          </a:p>
        </p:txBody>
      </p:sp>
      <p:sp>
        <p:nvSpPr>
          <p:cNvPr id="25" name="Rectangle 24"/>
          <p:cNvSpPr/>
          <p:nvPr/>
        </p:nvSpPr>
        <p:spPr>
          <a:xfrm>
            <a:off x="8148428" y="2116987"/>
            <a:ext cx="959344" cy="5509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APM and Analytics</a:t>
            </a:r>
          </a:p>
        </p:txBody>
      </p:sp>
      <p:sp>
        <p:nvSpPr>
          <p:cNvPr id="26" name="Rectangle 25"/>
          <p:cNvSpPr/>
          <p:nvPr/>
        </p:nvSpPr>
        <p:spPr>
          <a:xfrm>
            <a:off x="9184486" y="2114117"/>
            <a:ext cx="713778" cy="5509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Cloud </a:t>
            </a:r>
          </a:p>
          <a:p>
            <a:pPr algn="ctr" defTabSz="914038"/>
            <a:r>
              <a:rPr lang="en-US" sz="1100" dirty="0">
                <a:solidFill>
                  <a:prstClr val="white"/>
                </a:solidFill>
              </a:rPr>
              <a:t>CD</a:t>
            </a:r>
          </a:p>
        </p:txBody>
      </p:sp>
      <p:sp>
        <p:nvSpPr>
          <p:cNvPr id="27" name="Rectangle 26"/>
          <p:cNvSpPr/>
          <p:nvPr/>
        </p:nvSpPr>
        <p:spPr>
          <a:xfrm>
            <a:off x="6057806" y="3612012"/>
            <a:ext cx="3840457" cy="922599"/>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white"/>
                </a:solidFill>
              </a:rPr>
              <a:t>Modern App Dev Services for Dev and Test</a:t>
            </a:r>
          </a:p>
        </p:txBody>
      </p:sp>
      <p:sp>
        <p:nvSpPr>
          <p:cNvPr id="10" name="Rectangle 9"/>
          <p:cNvSpPr/>
          <p:nvPr/>
        </p:nvSpPr>
        <p:spPr>
          <a:xfrm>
            <a:off x="1560940" y="3285020"/>
            <a:ext cx="2611649" cy="1006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cxnSp>
        <p:nvCxnSpPr>
          <p:cNvPr id="28" name="Straight Connector 27"/>
          <p:cNvCxnSpPr/>
          <p:nvPr/>
        </p:nvCxnSpPr>
        <p:spPr>
          <a:xfrm>
            <a:off x="1928044" y="3285020"/>
            <a:ext cx="0" cy="10060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493726" y="3788049"/>
            <a:ext cx="203624" cy="119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32" name="Rectangle 31"/>
          <p:cNvSpPr/>
          <p:nvPr/>
        </p:nvSpPr>
        <p:spPr>
          <a:xfrm>
            <a:off x="10528195" y="4797334"/>
            <a:ext cx="1466489" cy="1491073"/>
          </a:xfrm>
          <a:prstGeom prst="rect">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schemeClr val="tx1"/>
                </a:solidFill>
              </a:rPr>
              <a:t>Tailspin Corp’s </a:t>
            </a:r>
          </a:p>
          <a:p>
            <a:pPr algn="ctr" defTabSz="914038"/>
            <a:r>
              <a:rPr lang="en-US" sz="1200" dirty="0">
                <a:solidFill>
                  <a:schemeClr val="tx1"/>
                </a:solidFill>
              </a:rPr>
              <a:t> Dev and Test</a:t>
            </a:r>
          </a:p>
          <a:p>
            <a:pPr algn="ctr" defTabSz="914038"/>
            <a:r>
              <a:rPr lang="en-US" sz="1200" dirty="0">
                <a:solidFill>
                  <a:schemeClr val="tx1"/>
                </a:solidFill>
              </a:rPr>
              <a:t>Machine Image Gallery</a:t>
            </a:r>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0941" y="3292612"/>
            <a:ext cx="2440368" cy="998470"/>
          </a:xfrm>
          <a:prstGeom prst="rect">
            <a:avLst/>
          </a:prstGeom>
        </p:spPr>
      </p:pic>
      <p:cxnSp>
        <p:nvCxnSpPr>
          <p:cNvPr id="37" name="Straight Connector 36"/>
          <p:cNvCxnSpPr/>
          <p:nvPr/>
        </p:nvCxnSpPr>
        <p:spPr>
          <a:xfrm>
            <a:off x="4001308" y="3907537"/>
            <a:ext cx="2073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8-Point Star 37"/>
          <p:cNvSpPr/>
          <p:nvPr/>
        </p:nvSpPr>
        <p:spPr>
          <a:xfrm>
            <a:off x="4657483" y="905517"/>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1</a:t>
            </a:r>
          </a:p>
        </p:txBody>
      </p:sp>
      <p:sp>
        <p:nvSpPr>
          <p:cNvPr id="40" name="8-Point Star 39"/>
          <p:cNvSpPr/>
          <p:nvPr/>
        </p:nvSpPr>
        <p:spPr>
          <a:xfrm>
            <a:off x="2702631" y="2977349"/>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2</a:t>
            </a:r>
          </a:p>
        </p:txBody>
      </p:sp>
      <p:sp>
        <p:nvSpPr>
          <p:cNvPr id="39" name="Rectangular Callout 38"/>
          <p:cNvSpPr/>
          <p:nvPr/>
        </p:nvSpPr>
        <p:spPr>
          <a:xfrm>
            <a:off x="6833025" y="446391"/>
            <a:ext cx="1929623" cy="685985"/>
          </a:xfrm>
          <a:prstGeom prst="wedgeRectCallout">
            <a:avLst>
              <a:gd name="adj1" fmla="val -52890"/>
              <a:gd name="adj2" fmla="val 186322"/>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black"/>
                </a:solidFill>
              </a:rPr>
              <a:t>Setup projects and SCM</a:t>
            </a:r>
          </a:p>
        </p:txBody>
      </p:sp>
      <p:sp>
        <p:nvSpPr>
          <p:cNvPr id="42" name="8-Point Star 41"/>
          <p:cNvSpPr/>
          <p:nvPr/>
        </p:nvSpPr>
        <p:spPr>
          <a:xfrm>
            <a:off x="8609871" y="524108"/>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3</a:t>
            </a:r>
          </a:p>
        </p:txBody>
      </p:sp>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9234" y="5370982"/>
            <a:ext cx="916488" cy="458244"/>
          </a:xfrm>
          <a:prstGeom prst="rect">
            <a:avLst/>
          </a:prstGeom>
        </p:spPr>
      </p:pic>
      <p:sp>
        <p:nvSpPr>
          <p:cNvPr id="44" name="Rectangular Callout 43"/>
          <p:cNvSpPr/>
          <p:nvPr/>
        </p:nvSpPr>
        <p:spPr>
          <a:xfrm>
            <a:off x="6534887" y="6085987"/>
            <a:ext cx="1929623" cy="685985"/>
          </a:xfrm>
          <a:prstGeom prst="wedgeRectCallout">
            <a:avLst>
              <a:gd name="adj1" fmla="val -48584"/>
              <a:gd name="adj2" fmla="val -77474"/>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black"/>
                </a:solidFill>
              </a:rPr>
              <a:t>Provision dev sandboxes</a:t>
            </a:r>
          </a:p>
        </p:txBody>
      </p:sp>
      <p:sp>
        <p:nvSpPr>
          <p:cNvPr id="45" name="8-Point Star 44"/>
          <p:cNvSpPr/>
          <p:nvPr/>
        </p:nvSpPr>
        <p:spPr>
          <a:xfrm>
            <a:off x="6224914" y="6310520"/>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4</a:t>
            </a:r>
          </a:p>
        </p:txBody>
      </p:sp>
      <p:sp>
        <p:nvSpPr>
          <p:cNvPr id="46" name="Left Arrow 45"/>
          <p:cNvSpPr/>
          <p:nvPr/>
        </p:nvSpPr>
        <p:spPr>
          <a:xfrm>
            <a:off x="9990569" y="5399602"/>
            <a:ext cx="537626" cy="286535"/>
          </a:xfrm>
          <a:prstGeom prst="leftArrow">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cxnSp>
        <p:nvCxnSpPr>
          <p:cNvPr id="47" name="Straight Connector 46"/>
          <p:cNvCxnSpPr/>
          <p:nvPr/>
        </p:nvCxnSpPr>
        <p:spPr>
          <a:xfrm>
            <a:off x="6722816" y="2685564"/>
            <a:ext cx="0" cy="2060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722817" y="2891610"/>
            <a:ext cx="11225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845330" y="2880860"/>
            <a:ext cx="0" cy="222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05222" y="5370982"/>
            <a:ext cx="916488" cy="458244"/>
          </a:xfrm>
          <a:prstGeom prst="rect">
            <a:avLst/>
          </a:prstGeom>
        </p:spPr>
      </p:pic>
      <p:sp>
        <p:nvSpPr>
          <p:cNvPr id="59" name="Rectangular Callout 58"/>
          <p:cNvSpPr/>
          <p:nvPr/>
        </p:nvSpPr>
        <p:spPr>
          <a:xfrm>
            <a:off x="9413854" y="461302"/>
            <a:ext cx="1929623" cy="685985"/>
          </a:xfrm>
          <a:prstGeom prst="wedgeRectCallout">
            <a:avLst>
              <a:gd name="adj1" fmla="val -179206"/>
              <a:gd name="adj2" fmla="val 186615"/>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black"/>
                </a:solidFill>
              </a:rPr>
              <a:t>Configure build servers, test labs, and BDT workflows</a:t>
            </a:r>
          </a:p>
        </p:txBody>
      </p:sp>
      <p:sp>
        <p:nvSpPr>
          <p:cNvPr id="60" name="8-Point Star 59"/>
          <p:cNvSpPr/>
          <p:nvPr/>
        </p:nvSpPr>
        <p:spPr>
          <a:xfrm>
            <a:off x="11171178" y="268550"/>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5</a:t>
            </a:r>
          </a:p>
        </p:txBody>
      </p:sp>
      <p:cxnSp>
        <p:nvCxnSpPr>
          <p:cNvPr id="61" name="Straight Connector 60"/>
          <p:cNvCxnSpPr/>
          <p:nvPr/>
        </p:nvCxnSpPr>
        <p:spPr>
          <a:xfrm>
            <a:off x="7973841" y="2685564"/>
            <a:ext cx="0" cy="2060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973842" y="2880859"/>
            <a:ext cx="1056554" cy="107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9030394" y="2899083"/>
            <a:ext cx="0" cy="222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83075" y="5369350"/>
            <a:ext cx="916488" cy="458244"/>
          </a:xfrm>
          <a:prstGeom prst="rect">
            <a:avLst/>
          </a:prstGeom>
        </p:spPr>
      </p:pic>
      <p:sp>
        <p:nvSpPr>
          <p:cNvPr id="65" name="Rectangular Callout 64"/>
          <p:cNvSpPr/>
          <p:nvPr/>
        </p:nvSpPr>
        <p:spPr>
          <a:xfrm>
            <a:off x="9992265" y="1317542"/>
            <a:ext cx="1929623" cy="685985"/>
          </a:xfrm>
          <a:prstGeom prst="wedgeRectCallout">
            <a:avLst>
              <a:gd name="adj1" fmla="val -156718"/>
              <a:gd name="adj2" fmla="val 62978"/>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black"/>
                </a:solidFill>
              </a:rPr>
              <a:t>Configure load testing </a:t>
            </a:r>
          </a:p>
        </p:txBody>
      </p:sp>
      <p:sp>
        <p:nvSpPr>
          <p:cNvPr id="66" name="8-Point Star 65"/>
          <p:cNvSpPr/>
          <p:nvPr/>
        </p:nvSpPr>
        <p:spPr>
          <a:xfrm>
            <a:off x="11585519" y="1141760"/>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6</a:t>
            </a:r>
          </a:p>
        </p:txBody>
      </p:sp>
      <p:sp>
        <p:nvSpPr>
          <p:cNvPr id="67" name="TextBox 66"/>
          <p:cNvSpPr txBox="1"/>
          <p:nvPr/>
        </p:nvSpPr>
        <p:spPr>
          <a:xfrm>
            <a:off x="7250403" y="5093573"/>
            <a:ext cx="1327608" cy="261610"/>
          </a:xfrm>
          <a:prstGeom prst="rect">
            <a:avLst/>
          </a:prstGeom>
          <a:noFill/>
        </p:spPr>
        <p:txBody>
          <a:bodyPr wrap="none" rtlCol="0">
            <a:spAutoFit/>
          </a:bodyPr>
          <a:lstStyle/>
          <a:p>
            <a:pPr defTabSz="914038"/>
            <a:r>
              <a:rPr lang="en-US" sz="1100" dirty="0">
                <a:solidFill>
                  <a:prstClr val="black"/>
                </a:solidFill>
              </a:rPr>
              <a:t>Build and Test rigs</a:t>
            </a:r>
          </a:p>
        </p:txBody>
      </p:sp>
      <p:sp>
        <p:nvSpPr>
          <p:cNvPr id="68" name="TextBox 67"/>
          <p:cNvSpPr txBox="1"/>
          <p:nvPr/>
        </p:nvSpPr>
        <p:spPr>
          <a:xfrm>
            <a:off x="8496401" y="5090595"/>
            <a:ext cx="1159292" cy="261610"/>
          </a:xfrm>
          <a:prstGeom prst="rect">
            <a:avLst/>
          </a:prstGeom>
          <a:noFill/>
        </p:spPr>
        <p:txBody>
          <a:bodyPr wrap="none" rtlCol="0">
            <a:spAutoFit/>
          </a:bodyPr>
          <a:lstStyle/>
          <a:p>
            <a:pPr defTabSz="914038"/>
            <a:r>
              <a:rPr lang="en-US" sz="1100" dirty="0">
                <a:solidFill>
                  <a:prstClr val="black"/>
                </a:solidFill>
              </a:rPr>
              <a:t>Load testing rig</a:t>
            </a:r>
          </a:p>
        </p:txBody>
      </p:sp>
      <p:sp>
        <p:nvSpPr>
          <p:cNvPr id="69" name="Rectangular Callout 68"/>
          <p:cNvSpPr/>
          <p:nvPr/>
        </p:nvSpPr>
        <p:spPr>
          <a:xfrm>
            <a:off x="717164" y="5862117"/>
            <a:ext cx="1929623" cy="685985"/>
          </a:xfrm>
          <a:prstGeom prst="wedgeRectCallout">
            <a:avLst>
              <a:gd name="adj1" fmla="val -21311"/>
              <a:gd name="adj2" fmla="val -109775"/>
            </a:avLst>
          </a:prstGeom>
          <a:solidFill>
            <a:srgbClr val="FFFF00">
              <a:alpha val="71000"/>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black"/>
                </a:solidFill>
              </a:rPr>
              <a:t>Get Productive!</a:t>
            </a:r>
          </a:p>
        </p:txBody>
      </p:sp>
      <p:sp>
        <p:nvSpPr>
          <p:cNvPr id="70" name="8-Point Star 69"/>
          <p:cNvSpPr/>
          <p:nvPr/>
        </p:nvSpPr>
        <p:spPr>
          <a:xfrm>
            <a:off x="2507918" y="5971794"/>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7</a:t>
            </a:r>
          </a:p>
        </p:txBody>
      </p:sp>
      <p:sp>
        <p:nvSpPr>
          <p:cNvPr id="56" name="8-Point Star 55"/>
          <p:cNvSpPr/>
          <p:nvPr/>
        </p:nvSpPr>
        <p:spPr>
          <a:xfrm>
            <a:off x="10991661" y="4534611"/>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4</a:t>
            </a:r>
          </a:p>
        </p:txBody>
      </p:sp>
      <p:sp>
        <p:nvSpPr>
          <p:cNvPr id="57" name="Rectangular Callout 56"/>
          <p:cNvSpPr/>
          <p:nvPr/>
        </p:nvSpPr>
        <p:spPr>
          <a:xfrm>
            <a:off x="2190987" y="4747602"/>
            <a:ext cx="1633816" cy="991925"/>
          </a:xfrm>
          <a:prstGeom prst="wedgeRectCallout">
            <a:avLst>
              <a:gd name="adj1" fmla="val -73727"/>
              <a:gd name="adj2" fmla="val -46562"/>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b="1" dirty="0">
                <a:solidFill>
                  <a:prstClr val="black"/>
                </a:solidFill>
              </a:rPr>
              <a:t>On-premise TFS</a:t>
            </a:r>
          </a:p>
          <a:p>
            <a:pPr algn="ctr" defTabSz="914038"/>
            <a:r>
              <a:rPr lang="en-US" sz="1200" dirty="0">
                <a:solidFill>
                  <a:prstClr val="black"/>
                </a:solidFill>
              </a:rPr>
              <a:t>Configure BDT workflows with build and test servers in the cloud</a:t>
            </a:r>
          </a:p>
        </p:txBody>
      </p:sp>
      <p:cxnSp>
        <p:nvCxnSpPr>
          <p:cNvPr id="13" name="Straight Connector 12"/>
          <p:cNvCxnSpPr/>
          <p:nvPr/>
        </p:nvCxnSpPr>
        <p:spPr>
          <a:xfrm>
            <a:off x="1773520" y="4534610"/>
            <a:ext cx="222778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001308" y="4534610"/>
            <a:ext cx="0" cy="6973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001309" y="5231945"/>
            <a:ext cx="32490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8-Point Star 70"/>
          <p:cNvSpPr/>
          <p:nvPr/>
        </p:nvSpPr>
        <p:spPr>
          <a:xfrm>
            <a:off x="3605806" y="4625012"/>
            <a:ext cx="303355" cy="291521"/>
          </a:xfrm>
          <a:prstGeom prst="star8">
            <a:avLst/>
          </a:prstGeom>
          <a:solidFill>
            <a:srgbClr val="5F5F5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white"/>
                </a:solidFill>
              </a:rPr>
              <a:t>5</a:t>
            </a:r>
          </a:p>
        </p:txBody>
      </p:sp>
    </p:spTree>
    <p:extLst>
      <p:ext uri="{BB962C8B-B14F-4D97-AF65-F5344CB8AC3E}">
        <p14:creationId xmlns:p14="http://schemas.microsoft.com/office/powerpoint/2010/main" val="3285333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9" grpId="0" animBg="1"/>
      <p:bldP spid="42" grpId="0" animBg="1"/>
      <p:bldP spid="44" grpId="0" animBg="1"/>
      <p:bldP spid="45" grpId="0" animBg="1"/>
      <p:bldP spid="46" grpId="0" animBg="1"/>
      <p:bldP spid="59" grpId="0" animBg="1"/>
      <p:bldP spid="60" grpId="0" animBg="1"/>
      <p:bldP spid="65" grpId="0" animBg="1"/>
      <p:bldP spid="66" grpId="0" animBg="1"/>
      <p:bldP spid="67" grpId="0"/>
      <p:bldP spid="68" grpId="0"/>
      <p:bldP spid="69" grpId="0" animBg="1"/>
      <p:bldP spid="70" grpId="0" animBg="1"/>
      <p:bldP spid="56" grpId="0" animBg="1"/>
      <p:bldP spid="57" grpId="0" animBg="1"/>
      <p:bldP spid="7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855" y="300197"/>
            <a:ext cx="10237787" cy="997196"/>
          </a:xfrm>
        </p:spPr>
        <p:txBody>
          <a:bodyPr/>
          <a:lstStyle/>
          <a:p>
            <a:r>
              <a:rPr lang="en-US" dirty="0" smtClean="0"/>
              <a:t>Use Multiple Subscriptions</a:t>
            </a:r>
            <a:endParaRPr lang="en-US" dirty="0"/>
          </a:p>
        </p:txBody>
      </p:sp>
      <p:sp>
        <p:nvSpPr>
          <p:cNvPr id="36" name="Manager Icon"/>
          <p:cNvSpPr>
            <a:spLocks noChangeAspect="1"/>
          </p:cNvSpPr>
          <p:nvPr/>
        </p:nvSpPr>
        <p:spPr>
          <a:xfrm>
            <a:off x="5344175" y="1550532"/>
            <a:ext cx="1003829" cy="1099685"/>
          </a:xfrm>
          <a:custGeom>
            <a:avLst/>
            <a:gdLst>
              <a:gd name="connsiteX0" fmla="*/ 1375840 w 2935855"/>
              <a:gd name="connsiteY0" fmla="*/ 2031548 h 3216200"/>
              <a:gd name="connsiteX1" fmla="*/ 1318927 w 2935855"/>
              <a:gd name="connsiteY1" fmla="*/ 2206952 h 3216200"/>
              <a:gd name="connsiteX2" fmla="*/ 1407230 w 2935855"/>
              <a:gd name="connsiteY2" fmla="*/ 2271198 h 3216200"/>
              <a:gd name="connsiteX3" fmla="*/ 1318927 w 2935855"/>
              <a:gd name="connsiteY3" fmla="*/ 2773403 h 3216200"/>
              <a:gd name="connsiteX4" fmla="*/ 1467927 w 2935855"/>
              <a:gd name="connsiteY4" fmla="*/ 3102429 h 3216200"/>
              <a:gd name="connsiteX5" fmla="*/ 1616927 w 2935855"/>
              <a:gd name="connsiteY5" fmla="*/ 2773403 h 3216200"/>
              <a:gd name="connsiteX6" fmla="*/ 1534640 w 2935855"/>
              <a:gd name="connsiteY6" fmla="*/ 2266820 h 3216200"/>
              <a:gd name="connsiteX7" fmla="*/ 1616927 w 2935855"/>
              <a:gd name="connsiteY7" fmla="*/ 2206952 h 3216200"/>
              <a:gd name="connsiteX8" fmla="*/ 1560014 w 2935855"/>
              <a:gd name="connsiteY8" fmla="*/ 2031548 h 3216200"/>
              <a:gd name="connsiteX9" fmla="*/ 814916 w 2935855"/>
              <a:gd name="connsiteY9" fmla="*/ 1573776 h 3216200"/>
              <a:gd name="connsiteX10" fmla="*/ 1040981 w 2935855"/>
              <a:gd name="connsiteY10" fmla="*/ 1671518 h 3216200"/>
              <a:gd name="connsiteX11" fmla="*/ 1933251 w 2935855"/>
              <a:gd name="connsiteY11" fmla="*/ 1633141 h 3216200"/>
              <a:gd name="connsiteX12" fmla="*/ 2369792 w 2935855"/>
              <a:gd name="connsiteY12" fmla="*/ 1647532 h 3216200"/>
              <a:gd name="connsiteX13" fmla="*/ 2772752 w 2935855"/>
              <a:gd name="connsiteY13" fmla="*/ 2016913 h 3216200"/>
              <a:gd name="connsiteX14" fmla="*/ 2935855 w 2935855"/>
              <a:gd name="connsiteY14" fmla="*/ 3216200 h 3216200"/>
              <a:gd name="connsiteX15" fmla="*/ 0 w 2935855"/>
              <a:gd name="connsiteY15" fmla="*/ 3216200 h 3216200"/>
              <a:gd name="connsiteX16" fmla="*/ 143915 w 2935855"/>
              <a:gd name="connsiteY16" fmla="*/ 2136842 h 3216200"/>
              <a:gd name="connsiteX17" fmla="*/ 585252 w 2935855"/>
              <a:gd name="connsiteY17" fmla="*/ 1637938 h 3216200"/>
              <a:gd name="connsiteX18" fmla="*/ 814916 w 2935855"/>
              <a:gd name="connsiteY18" fmla="*/ 1573776 h 3216200"/>
              <a:gd name="connsiteX19" fmla="*/ 1347915 w 2935855"/>
              <a:gd name="connsiteY19" fmla="*/ 283 h 3216200"/>
              <a:gd name="connsiteX20" fmla="*/ 2059487 w 2935855"/>
              <a:gd name="connsiteY20" fmla="*/ 578825 h 3216200"/>
              <a:gd name="connsiteX21" fmla="*/ 1587317 w 2935855"/>
              <a:gd name="connsiteY21" fmla="*/ 1478534 h 3216200"/>
              <a:gd name="connsiteX22" fmla="*/ 738845 w 2935855"/>
              <a:gd name="connsiteY22" fmla="*/ 919503 h 3216200"/>
              <a:gd name="connsiteX23" fmla="*/ 1211015 w 2935855"/>
              <a:gd name="connsiteY23" fmla="*/ 19794 h 3216200"/>
              <a:gd name="connsiteX24" fmla="*/ 1347915 w 2935855"/>
              <a:gd name="connsiteY24" fmla="*/ 283 h 32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35855" h="3216200">
                <a:moveTo>
                  <a:pt x="1375840" y="2031548"/>
                </a:moveTo>
                <a:lnTo>
                  <a:pt x="1318927" y="2206952"/>
                </a:lnTo>
                <a:lnTo>
                  <a:pt x="1407230" y="2271198"/>
                </a:lnTo>
                <a:lnTo>
                  <a:pt x="1318927" y="2773403"/>
                </a:lnTo>
                <a:lnTo>
                  <a:pt x="1467927" y="3102429"/>
                </a:lnTo>
                <a:lnTo>
                  <a:pt x="1616927" y="2773403"/>
                </a:lnTo>
                <a:lnTo>
                  <a:pt x="1534640" y="2266820"/>
                </a:lnTo>
                <a:lnTo>
                  <a:pt x="1616927" y="2206952"/>
                </a:lnTo>
                <a:lnTo>
                  <a:pt x="1560014" y="2031548"/>
                </a:lnTo>
                <a:close/>
                <a:moveTo>
                  <a:pt x="814916" y="1573776"/>
                </a:moveTo>
                <a:cubicBezTo>
                  <a:pt x="892670" y="1570378"/>
                  <a:pt x="969824" y="1593965"/>
                  <a:pt x="1040981" y="1671518"/>
                </a:cubicBezTo>
                <a:cubicBezTo>
                  <a:pt x="1362390" y="1965743"/>
                  <a:pt x="1722177" y="1866602"/>
                  <a:pt x="1933251" y="1633141"/>
                </a:cubicBezTo>
                <a:cubicBezTo>
                  <a:pt x="2006807" y="1561184"/>
                  <a:pt x="2147524" y="1556387"/>
                  <a:pt x="2369792" y="1647532"/>
                </a:cubicBezTo>
                <a:cubicBezTo>
                  <a:pt x="2532895" y="1708296"/>
                  <a:pt x="2705592" y="1841018"/>
                  <a:pt x="2772752" y="2016913"/>
                </a:cubicBezTo>
                <a:cubicBezTo>
                  <a:pt x="2851105" y="2315935"/>
                  <a:pt x="2905473" y="2773263"/>
                  <a:pt x="2935855" y="3216200"/>
                </a:cubicBezTo>
                <a:lnTo>
                  <a:pt x="0" y="3216200"/>
                </a:lnTo>
                <a:cubicBezTo>
                  <a:pt x="27184" y="2798848"/>
                  <a:pt x="87948" y="2367105"/>
                  <a:pt x="143915" y="2136842"/>
                </a:cubicBezTo>
                <a:cubicBezTo>
                  <a:pt x="215872" y="1793046"/>
                  <a:pt x="417352" y="1713094"/>
                  <a:pt x="585252" y="1637938"/>
                </a:cubicBezTo>
                <a:cubicBezTo>
                  <a:pt x="658809" y="1607556"/>
                  <a:pt x="737162" y="1577174"/>
                  <a:pt x="814916" y="1573776"/>
                </a:cubicBezTo>
                <a:close/>
                <a:moveTo>
                  <a:pt x="1347915" y="283"/>
                </a:moveTo>
                <a:cubicBezTo>
                  <a:pt x="1666357" y="-9326"/>
                  <a:pt x="1968564" y="226358"/>
                  <a:pt x="2059487" y="578825"/>
                </a:cubicBezTo>
                <a:cubicBezTo>
                  <a:pt x="2163400" y="981645"/>
                  <a:pt x="1952003" y="1384458"/>
                  <a:pt x="1587317" y="1478534"/>
                </a:cubicBezTo>
                <a:cubicBezTo>
                  <a:pt x="1222632" y="1572609"/>
                  <a:pt x="842758" y="1322323"/>
                  <a:pt x="738845" y="919503"/>
                </a:cubicBezTo>
                <a:cubicBezTo>
                  <a:pt x="634932" y="516683"/>
                  <a:pt x="846330" y="113870"/>
                  <a:pt x="1211015" y="19794"/>
                </a:cubicBezTo>
                <a:cubicBezTo>
                  <a:pt x="1256601" y="8035"/>
                  <a:pt x="1302424" y="1656"/>
                  <a:pt x="1347915" y="283"/>
                </a:cubicBez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 name="TextBox 26"/>
          <p:cNvSpPr txBox="1"/>
          <p:nvPr/>
        </p:nvSpPr>
        <p:spPr>
          <a:xfrm>
            <a:off x="2598065" y="2840081"/>
            <a:ext cx="654025" cy="443198"/>
          </a:xfrm>
          <a:prstGeom prst="rect">
            <a:avLst/>
          </a:prstGeom>
          <a:noFill/>
        </p:spPr>
        <p:txBody>
          <a:bodyPr wrap="none" lIns="0" tIns="0" rIns="0" bIns="0" rtlCol="0">
            <a:spAutoFit/>
          </a:bodyPr>
          <a:lstStyle/>
          <a:p>
            <a:pPr algn="ctr">
              <a:lnSpc>
                <a:spcPct val="90000"/>
              </a:lnSpc>
              <a:spcBef>
                <a:spcPct val="20000"/>
              </a:spcBef>
              <a:buSzPct val="80000"/>
            </a:pPr>
            <a:r>
              <a:rPr lang="en-US" sz="3200" dirty="0" err="1" smtClean="0">
                <a:gradFill>
                  <a:gsLst>
                    <a:gs pos="0">
                      <a:srgbClr val="292929">
                        <a:lumMod val="90000"/>
                        <a:lumOff val="10000"/>
                      </a:srgbClr>
                    </a:gs>
                    <a:gs pos="86000">
                      <a:srgbClr val="292929">
                        <a:lumMod val="90000"/>
                        <a:lumOff val="10000"/>
                      </a:srgbClr>
                    </a:gs>
                  </a:gsLst>
                  <a:lin ang="5400000" scaled="0"/>
                </a:gradFill>
              </a:rPr>
              <a:t>dev</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38" name="TextBox 37"/>
          <p:cNvSpPr txBox="1"/>
          <p:nvPr/>
        </p:nvSpPr>
        <p:spPr>
          <a:xfrm>
            <a:off x="5620868" y="2840081"/>
            <a:ext cx="450444" cy="443198"/>
          </a:xfrm>
          <a:prstGeom prst="rect">
            <a:avLst/>
          </a:prstGeom>
          <a:noFill/>
        </p:spPr>
        <p:txBody>
          <a:bodyPr wrap="none" lIns="0" tIns="0" rIns="0" bIns="0" rtlCol="0">
            <a:spAutoFit/>
          </a:bodyPr>
          <a:lstStyle/>
          <a:p>
            <a:pPr algn="ctr">
              <a:lnSpc>
                <a:spcPct val="90000"/>
              </a:lnSpc>
              <a:spcBef>
                <a:spcPct val="20000"/>
              </a:spcBef>
              <a:buSzPct val="80000"/>
            </a:pPr>
            <a:r>
              <a:rPr lang="en-US" sz="3200" dirty="0" err="1" smtClean="0">
                <a:gradFill>
                  <a:gsLst>
                    <a:gs pos="0">
                      <a:srgbClr val="292929">
                        <a:lumMod val="90000"/>
                        <a:lumOff val="10000"/>
                      </a:srgbClr>
                    </a:gs>
                    <a:gs pos="86000">
                      <a:srgbClr val="292929">
                        <a:lumMod val="90000"/>
                        <a:lumOff val="10000"/>
                      </a:srgbClr>
                    </a:gs>
                  </a:gsLst>
                  <a:lin ang="5400000" scaled="0"/>
                </a:gradFill>
              </a:rPr>
              <a:t>qa</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39" name="TextBox 38"/>
          <p:cNvSpPr txBox="1"/>
          <p:nvPr/>
        </p:nvSpPr>
        <p:spPr>
          <a:xfrm>
            <a:off x="8385022" y="2840081"/>
            <a:ext cx="861838" cy="443198"/>
          </a:xfrm>
          <a:prstGeom prst="rect">
            <a:avLst/>
          </a:prstGeom>
          <a:noFill/>
        </p:spPr>
        <p:txBody>
          <a:bodyPr wrap="non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prod</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grpSp>
        <p:nvGrpSpPr>
          <p:cNvPr id="28" name="Group 27"/>
          <p:cNvGrpSpPr/>
          <p:nvPr/>
        </p:nvGrpSpPr>
        <p:grpSpPr>
          <a:xfrm>
            <a:off x="4392109" y="1532710"/>
            <a:ext cx="2983274" cy="3991790"/>
            <a:chOff x="4392109" y="1532710"/>
            <a:chExt cx="2983274" cy="3501138"/>
          </a:xfrm>
          <a:solidFill>
            <a:schemeClr val="accent2">
              <a:lumMod val="50000"/>
            </a:schemeClr>
          </a:solidFill>
        </p:grpSpPr>
        <p:sp>
          <p:nvSpPr>
            <p:cNvPr id="31" name="Rectangle 30"/>
            <p:cNvSpPr/>
            <p:nvPr/>
          </p:nvSpPr>
          <p:spPr>
            <a:xfrm>
              <a:off x="4392109" y="1532710"/>
              <a:ext cx="88739" cy="350113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a:solidFill>
                  <a:srgbClr val="FFFFFF"/>
                </a:solidFill>
              </a:endParaRPr>
            </a:p>
          </p:txBody>
        </p:sp>
        <p:sp>
          <p:nvSpPr>
            <p:cNvPr id="40" name="Rectangle 39"/>
            <p:cNvSpPr/>
            <p:nvPr/>
          </p:nvSpPr>
          <p:spPr>
            <a:xfrm>
              <a:off x="7286644" y="1532710"/>
              <a:ext cx="88739" cy="350113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a:solidFill>
                  <a:srgbClr val="FFFFFF"/>
                </a:solidFill>
              </a:endParaRPr>
            </a:p>
          </p:txBody>
        </p:sp>
      </p:grpSp>
      <p:sp>
        <p:nvSpPr>
          <p:cNvPr id="29" name="Rectangle 28"/>
          <p:cNvSpPr/>
          <p:nvPr/>
        </p:nvSpPr>
        <p:spPr bwMode="auto">
          <a:xfrm>
            <a:off x="1328978" y="6007100"/>
            <a:ext cx="9034222" cy="419100"/>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Team Foundation Server / Visual Studio Online</a:t>
            </a:r>
          </a:p>
        </p:txBody>
      </p:sp>
      <p:sp>
        <p:nvSpPr>
          <p:cNvPr id="41" name="Rectangle 40"/>
          <p:cNvSpPr/>
          <p:nvPr/>
        </p:nvSpPr>
        <p:spPr bwMode="auto">
          <a:xfrm>
            <a:off x="1750327" y="3416300"/>
            <a:ext cx="2349500" cy="2108200"/>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800" dirty="0" smtClean="0">
                <a:solidFill>
                  <a:sysClr val="windowText" lastClr="000000"/>
                </a:solidFill>
              </a:rPr>
              <a:t>Dev Subscription </a:t>
            </a:r>
            <a:r>
              <a:rPr lang="en-US" sz="1800" i="1" dirty="0" smtClean="0">
                <a:solidFill>
                  <a:sysClr val="windowText" lastClr="000000"/>
                </a:solidFill>
              </a:rPr>
              <a:t>n</a:t>
            </a:r>
            <a:br>
              <a:rPr lang="en-US" sz="1800" i="1" dirty="0" smtClean="0">
                <a:solidFill>
                  <a:sysClr val="windowText" lastClr="000000"/>
                </a:solidFill>
              </a:rPr>
            </a:br>
            <a:r>
              <a:rPr lang="en-US" sz="1800" i="1" dirty="0" smtClean="0">
                <a:solidFill>
                  <a:sysClr val="windowText" lastClr="000000"/>
                </a:solidFill>
              </a:rPr>
              <a:t>(1 per developer)</a:t>
            </a:r>
          </a:p>
        </p:txBody>
      </p:sp>
      <p:sp>
        <p:nvSpPr>
          <p:cNvPr id="42" name="Rectangle 41"/>
          <p:cNvSpPr/>
          <p:nvPr/>
        </p:nvSpPr>
        <p:spPr bwMode="auto">
          <a:xfrm>
            <a:off x="4671339" y="3416300"/>
            <a:ext cx="2349500" cy="2108200"/>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800" dirty="0" smtClean="0">
                <a:solidFill>
                  <a:sysClr val="windowText" lastClr="000000"/>
                </a:solidFill>
              </a:rPr>
              <a:t>QA Subscription</a:t>
            </a:r>
          </a:p>
        </p:txBody>
      </p:sp>
      <p:sp>
        <p:nvSpPr>
          <p:cNvPr id="43" name="Rectangle 42"/>
          <p:cNvSpPr/>
          <p:nvPr/>
        </p:nvSpPr>
        <p:spPr bwMode="auto">
          <a:xfrm>
            <a:off x="7641188" y="3416300"/>
            <a:ext cx="2349500" cy="2108200"/>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800" dirty="0" smtClean="0">
                <a:solidFill>
                  <a:sysClr val="windowText" lastClr="000000"/>
                </a:solidFill>
              </a:rPr>
              <a:t>Prod. Subscription</a:t>
            </a:r>
          </a:p>
        </p:txBody>
      </p:sp>
      <p:sp>
        <p:nvSpPr>
          <p:cNvPr id="71" name="Developer Icon"/>
          <p:cNvSpPr/>
          <p:nvPr/>
        </p:nvSpPr>
        <p:spPr bwMode="auto">
          <a:xfrm>
            <a:off x="2427274" y="1550532"/>
            <a:ext cx="1003829" cy="1099684"/>
          </a:xfrm>
          <a:custGeom>
            <a:avLst/>
            <a:gdLst>
              <a:gd name="connsiteX0" fmla="*/ 501250 w 1003829"/>
              <a:gd name="connsiteY0" fmla="*/ 1059317 h 1099684"/>
              <a:gd name="connsiteX1" fmla="*/ 501914 w 1003829"/>
              <a:gd name="connsiteY1" fmla="*/ 1060784 h 1099684"/>
              <a:gd name="connsiteX2" fmla="*/ 502579 w 1003829"/>
              <a:gd name="connsiteY2" fmla="*/ 1059317 h 1099684"/>
              <a:gd name="connsiteX3" fmla="*/ 755944 w 1003829"/>
              <a:gd name="connsiteY3" fmla="*/ 896356 h 1099684"/>
              <a:gd name="connsiteX4" fmla="*/ 774350 w 1003829"/>
              <a:gd name="connsiteY4" fmla="*/ 896356 h 1099684"/>
              <a:gd name="connsiteX5" fmla="*/ 782366 w 1003829"/>
              <a:gd name="connsiteY5" fmla="*/ 904371 h 1099684"/>
              <a:gd name="connsiteX6" fmla="*/ 782366 w 1003829"/>
              <a:gd name="connsiteY6" fmla="*/ 967783 h 1099684"/>
              <a:gd name="connsiteX7" fmla="*/ 774350 w 1003829"/>
              <a:gd name="connsiteY7" fmla="*/ 975797 h 1099684"/>
              <a:gd name="connsiteX8" fmla="*/ 755944 w 1003829"/>
              <a:gd name="connsiteY8" fmla="*/ 975797 h 1099684"/>
              <a:gd name="connsiteX9" fmla="*/ 755944 w 1003829"/>
              <a:gd name="connsiteY9" fmla="*/ 962161 h 1099684"/>
              <a:gd name="connsiteX10" fmla="*/ 549386 w 1003829"/>
              <a:gd name="connsiteY10" fmla="*/ 847406 h 1099684"/>
              <a:gd name="connsiteX11" fmla="*/ 549386 w 1003829"/>
              <a:gd name="connsiteY11" fmla="*/ 881834 h 1099684"/>
              <a:gd name="connsiteX12" fmla="*/ 549386 w 1003829"/>
              <a:gd name="connsiteY12" fmla="*/ 962161 h 1099684"/>
              <a:gd name="connsiteX13" fmla="*/ 549386 w 1003829"/>
              <a:gd name="connsiteY13" fmla="*/ 1019537 h 1099684"/>
              <a:gd name="connsiteX14" fmla="*/ 583813 w 1003829"/>
              <a:gd name="connsiteY14" fmla="*/ 1053964 h 1099684"/>
              <a:gd name="connsiteX15" fmla="*/ 721517 w 1003829"/>
              <a:gd name="connsiteY15" fmla="*/ 1053964 h 1099684"/>
              <a:gd name="connsiteX16" fmla="*/ 755944 w 1003829"/>
              <a:gd name="connsiteY16" fmla="*/ 1019537 h 1099684"/>
              <a:gd name="connsiteX17" fmla="*/ 755944 w 1003829"/>
              <a:gd name="connsiteY17" fmla="*/ 996776 h 1099684"/>
              <a:gd name="connsiteX18" fmla="*/ 788889 w 1003829"/>
              <a:gd name="connsiteY18" fmla="*/ 996776 h 1099684"/>
              <a:gd name="connsiteX19" fmla="*/ 801564 w 1003829"/>
              <a:gd name="connsiteY19" fmla="*/ 984101 h 1099684"/>
              <a:gd name="connsiteX20" fmla="*/ 801564 w 1003829"/>
              <a:gd name="connsiteY20" fmla="*/ 888052 h 1099684"/>
              <a:gd name="connsiteX21" fmla="*/ 788889 w 1003829"/>
              <a:gd name="connsiteY21" fmla="*/ 875378 h 1099684"/>
              <a:gd name="connsiteX22" fmla="*/ 755944 w 1003829"/>
              <a:gd name="connsiteY22" fmla="*/ 875378 h 1099684"/>
              <a:gd name="connsiteX23" fmla="*/ 755944 w 1003829"/>
              <a:gd name="connsiteY23" fmla="*/ 847406 h 1099684"/>
              <a:gd name="connsiteX24" fmla="*/ 721517 w 1003829"/>
              <a:gd name="connsiteY24" fmla="*/ 847406 h 1099684"/>
              <a:gd name="connsiteX25" fmla="*/ 583813 w 1003829"/>
              <a:gd name="connsiteY25" fmla="*/ 847406 h 1099684"/>
              <a:gd name="connsiteX26" fmla="*/ 639743 w 1003829"/>
              <a:gd name="connsiteY26" fmla="*/ 711611 h 1099684"/>
              <a:gd name="connsiteX27" fmla="*/ 639743 w 1003829"/>
              <a:gd name="connsiteY27" fmla="*/ 841192 h 1099684"/>
              <a:gd name="connsiteX28" fmla="*/ 671815 w 1003829"/>
              <a:gd name="connsiteY28" fmla="*/ 841192 h 1099684"/>
              <a:gd name="connsiteX29" fmla="*/ 671815 w 1003829"/>
              <a:gd name="connsiteY29" fmla="*/ 711611 h 1099684"/>
              <a:gd name="connsiteX30" fmla="*/ 596568 w 1003829"/>
              <a:gd name="connsiteY30" fmla="*/ 711611 h 1099684"/>
              <a:gd name="connsiteX31" fmla="*/ 596568 w 1003829"/>
              <a:gd name="connsiteY31" fmla="*/ 841192 h 1099684"/>
              <a:gd name="connsiteX32" fmla="*/ 628641 w 1003829"/>
              <a:gd name="connsiteY32" fmla="*/ 841192 h 1099684"/>
              <a:gd name="connsiteX33" fmla="*/ 628641 w 1003829"/>
              <a:gd name="connsiteY33" fmla="*/ 711611 h 1099684"/>
              <a:gd name="connsiteX34" fmla="*/ 682917 w 1003829"/>
              <a:gd name="connsiteY34" fmla="*/ 711610 h 1099684"/>
              <a:gd name="connsiteX35" fmla="*/ 682917 w 1003829"/>
              <a:gd name="connsiteY35" fmla="*/ 841192 h 1099684"/>
              <a:gd name="connsiteX36" fmla="*/ 714989 w 1003829"/>
              <a:gd name="connsiteY36" fmla="*/ 841192 h 1099684"/>
              <a:gd name="connsiteX37" fmla="*/ 714989 w 1003829"/>
              <a:gd name="connsiteY37" fmla="*/ 711610 h 1099684"/>
              <a:gd name="connsiteX38" fmla="*/ 278636 w 1003829"/>
              <a:gd name="connsiteY38" fmla="*/ 538105 h 1099684"/>
              <a:gd name="connsiteX39" fmla="*/ 355933 w 1003829"/>
              <a:gd name="connsiteY39" fmla="*/ 571525 h 1099684"/>
              <a:gd name="connsiteX40" fmla="*/ 661018 w 1003829"/>
              <a:gd name="connsiteY40" fmla="*/ 558403 h 1099684"/>
              <a:gd name="connsiteX41" fmla="*/ 810281 w 1003829"/>
              <a:gd name="connsiteY41" fmla="*/ 563324 h 1099684"/>
              <a:gd name="connsiteX42" fmla="*/ 948061 w 1003829"/>
              <a:gd name="connsiteY42" fmla="*/ 689623 h 1099684"/>
              <a:gd name="connsiteX43" fmla="*/ 1003829 w 1003829"/>
              <a:gd name="connsiteY43" fmla="*/ 1099684 h 1099684"/>
              <a:gd name="connsiteX44" fmla="*/ 0 w 1003829"/>
              <a:gd name="connsiteY44" fmla="*/ 1099684 h 1099684"/>
              <a:gd name="connsiteX45" fmla="*/ 49207 w 1003829"/>
              <a:gd name="connsiteY45" fmla="*/ 730629 h 1099684"/>
              <a:gd name="connsiteX46" fmla="*/ 200110 w 1003829"/>
              <a:gd name="connsiteY46" fmla="*/ 560044 h 1099684"/>
              <a:gd name="connsiteX47" fmla="*/ 278636 w 1003829"/>
              <a:gd name="connsiteY47" fmla="*/ 538105 h 1099684"/>
              <a:gd name="connsiteX48" fmla="*/ 460880 w 1003829"/>
              <a:gd name="connsiteY48" fmla="*/ 96 h 1099684"/>
              <a:gd name="connsiteX49" fmla="*/ 704181 w 1003829"/>
              <a:gd name="connsiteY49" fmla="*/ 197911 h 1099684"/>
              <a:gd name="connsiteX50" fmla="*/ 542736 w 1003829"/>
              <a:gd name="connsiteY50" fmla="*/ 505540 h 1099684"/>
              <a:gd name="connsiteX51" fmla="*/ 252626 w 1003829"/>
              <a:gd name="connsiteY51" fmla="*/ 314396 h 1099684"/>
              <a:gd name="connsiteX52" fmla="*/ 414071 w 1003829"/>
              <a:gd name="connsiteY52" fmla="*/ 6767 h 1099684"/>
              <a:gd name="connsiteX53" fmla="*/ 460880 w 1003829"/>
              <a:gd name="connsiteY53" fmla="*/ 96 h 1099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03829" h="1099684">
                <a:moveTo>
                  <a:pt x="501250" y="1059317"/>
                </a:moveTo>
                <a:lnTo>
                  <a:pt x="501914" y="1060784"/>
                </a:lnTo>
                <a:lnTo>
                  <a:pt x="502579" y="1059317"/>
                </a:lnTo>
                <a:close/>
                <a:moveTo>
                  <a:pt x="755944" y="896356"/>
                </a:moveTo>
                <a:lnTo>
                  <a:pt x="774350" y="896356"/>
                </a:lnTo>
                <a:cubicBezTo>
                  <a:pt x="778777" y="896356"/>
                  <a:pt x="782366" y="899945"/>
                  <a:pt x="782366" y="904371"/>
                </a:cubicBezTo>
                <a:lnTo>
                  <a:pt x="782366" y="967783"/>
                </a:lnTo>
                <a:cubicBezTo>
                  <a:pt x="782366" y="972209"/>
                  <a:pt x="778777" y="975797"/>
                  <a:pt x="774350" y="975797"/>
                </a:cubicBezTo>
                <a:lnTo>
                  <a:pt x="755944" y="975797"/>
                </a:lnTo>
                <a:lnTo>
                  <a:pt x="755944" y="962161"/>
                </a:lnTo>
                <a:close/>
                <a:moveTo>
                  <a:pt x="549386" y="847406"/>
                </a:moveTo>
                <a:lnTo>
                  <a:pt x="549386" y="881834"/>
                </a:lnTo>
                <a:lnTo>
                  <a:pt x="549386" y="962161"/>
                </a:lnTo>
                <a:lnTo>
                  <a:pt x="549386" y="1019537"/>
                </a:lnTo>
                <a:cubicBezTo>
                  <a:pt x="549386" y="1038551"/>
                  <a:pt x="564799" y="1053964"/>
                  <a:pt x="583813" y="1053964"/>
                </a:cubicBezTo>
                <a:lnTo>
                  <a:pt x="721517" y="1053964"/>
                </a:lnTo>
                <a:cubicBezTo>
                  <a:pt x="740531" y="1053964"/>
                  <a:pt x="755944" y="1038551"/>
                  <a:pt x="755944" y="1019537"/>
                </a:cubicBezTo>
                <a:lnTo>
                  <a:pt x="755944" y="996776"/>
                </a:lnTo>
                <a:lnTo>
                  <a:pt x="788889" y="996776"/>
                </a:lnTo>
                <a:cubicBezTo>
                  <a:pt x="795890" y="996776"/>
                  <a:pt x="801564" y="991101"/>
                  <a:pt x="801564" y="984101"/>
                </a:cubicBezTo>
                <a:lnTo>
                  <a:pt x="801564" y="888052"/>
                </a:lnTo>
                <a:cubicBezTo>
                  <a:pt x="801564" y="881053"/>
                  <a:pt x="795890" y="875378"/>
                  <a:pt x="788889" y="875378"/>
                </a:cubicBezTo>
                <a:lnTo>
                  <a:pt x="755944" y="875378"/>
                </a:lnTo>
                <a:lnTo>
                  <a:pt x="755944" y="847406"/>
                </a:lnTo>
                <a:lnTo>
                  <a:pt x="721517" y="847406"/>
                </a:lnTo>
                <a:lnTo>
                  <a:pt x="583813" y="847406"/>
                </a:lnTo>
                <a:close/>
                <a:moveTo>
                  <a:pt x="639743" y="711611"/>
                </a:moveTo>
                <a:cubicBezTo>
                  <a:pt x="675379" y="754805"/>
                  <a:pt x="604107" y="797998"/>
                  <a:pt x="639743" y="841192"/>
                </a:cubicBezTo>
                <a:lnTo>
                  <a:pt x="671815" y="841192"/>
                </a:lnTo>
                <a:cubicBezTo>
                  <a:pt x="636179" y="797998"/>
                  <a:pt x="707451" y="754805"/>
                  <a:pt x="671815" y="711611"/>
                </a:cubicBezTo>
                <a:close/>
                <a:moveTo>
                  <a:pt x="596568" y="711611"/>
                </a:moveTo>
                <a:cubicBezTo>
                  <a:pt x="632204" y="754805"/>
                  <a:pt x="560933" y="797999"/>
                  <a:pt x="596568" y="841192"/>
                </a:cubicBezTo>
                <a:lnTo>
                  <a:pt x="628641" y="841192"/>
                </a:lnTo>
                <a:cubicBezTo>
                  <a:pt x="593005" y="797999"/>
                  <a:pt x="664277" y="754805"/>
                  <a:pt x="628641" y="711611"/>
                </a:cubicBezTo>
                <a:close/>
                <a:moveTo>
                  <a:pt x="682917" y="711610"/>
                </a:moveTo>
                <a:cubicBezTo>
                  <a:pt x="718553" y="754804"/>
                  <a:pt x="647282" y="797998"/>
                  <a:pt x="682917" y="841192"/>
                </a:cubicBezTo>
                <a:lnTo>
                  <a:pt x="714989" y="841192"/>
                </a:lnTo>
                <a:cubicBezTo>
                  <a:pt x="679354" y="797998"/>
                  <a:pt x="750625" y="754804"/>
                  <a:pt x="714989" y="711610"/>
                </a:cubicBezTo>
                <a:close/>
                <a:moveTo>
                  <a:pt x="278636" y="538105"/>
                </a:moveTo>
                <a:cubicBezTo>
                  <a:pt x="305222" y="536943"/>
                  <a:pt x="331603" y="545008"/>
                  <a:pt x="355933" y="571525"/>
                </a:cubicBezTo>
                <a:cubicBezTo>
                  <a:pt x="465829" y="672127"/>
                  <a:pt x="588848" y="638228"/>
                  <a:pt x="661018" y="558403"/>
                </a:cubicBezTo>
                <a:cubicBezTo>
                  <a:pt x="686169" y="533800"/>
                  <a:pt x="734283" y="532160"/>
                  <a:pt x="810281" y="563324"/>
                </a:cubicBezTo>
                <a:cubicBezTo>
                  <a:pt x="866049" y="584100"/>
                  <a:pt x="925097" y="629481"/>
                  <a:pt x="948061" y="689623"/>
                </a:cubicBezTo>
                <a:cubicBezTo>
                  <a:pt x="974851" y="791865"/>
                  <a:pt x="993441" y="948235"/>
                  <a:pt x="1003829" y="1099684"/>
                </a:cubicBezTo>
                <a:lnTo>
                  <a:pt x="0" y="1099684"/>
                </a:lnTo>
                <a:cubicBezTo>
                  <a:pt x="9295" y="956983"/>
                  <a:pt x="30071" y="809361"/>
                  <a:pt x="49207" y="730629"/>
                </a:cubicBezTo>
                <a:cubicBezTo>
                  <a:pt x="73811" y="613078"/>
                  <a:pt x="142701" y="585741"/>
                  <a:pt x="200110" y="560044"/>
                </a:cubicBezTo>
                <a:cubicBezTo>
                  <a:pt x="225260" y="549655"/>
                  <a:pt x="252051" y="539267"/>
                  <a:pt x="278636" y="538105"/>
                </a:cubicBezTo>
                <a:close/>
                <a:moveTo>
                  <a:pt x="460880" y="96"/>
                </a:moveTo>
                <a:cubicBezTo>
                  <a:pt x="569762" y="-3190"/>
                  <a:pt x="673092" y="77395"/>
                  <a:pt x="704181" y="197911"/>
                </a:cubicBezTo>
                <a:cubicBezTo>
                  <a:pt x="739711" y="335644"/>
                  <a:pt x="667430" y="473374"/>
                  <a:pt x="542736" y="505540"/>
                </a:cubicBezTo>
                <a:cubicBezTo>
                  <a:pt x="418043" y="537706"/>
                  <a:pt x="288156" y="452128"/>
                  <a:pt x="252626" y="314396"/>
                </a:cubicBezTo>
                <a:cubicBezTo>
                  <a:pt x="217096" y="176663"/>
                  <a:pt x="289378" y="38933"/>
                  <a:pt x="414071" y="6767"/>
                </a:cubicBezTo>
                <a:cubicBezTo>
                  <a:pt x="429658" y="2746"/>
                  <a:pt x="445326" y="565"/>
                  <a:pt x="460880" y="96"/>
                </a:cubicBezTo>
                <a:close/>
              </a:path>
            </a:pathLst>
          </a:custGeom>
          <a:solidFill>
            <a:srgbClr val="3030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 name="Nerd Icon"/>
          <p:cNvSpPr/>
          <p:nvPr/>
        </p:nvSpPr>
        <p:spPr bwMode="auto">
          <a:xfrm>
            <a:off x="8314023" y="1550532"/>
            <a:ext cx="1003829" cy="1099684"/>
          </a:xfrm>
          <a:custGeom>
            <a:avLst/>
            <a:gdLst>
              <a:gd name="connsiteX0" fmla="*/ 639406 w 1003829"/>
              <a:gd name="connsiteY0" fmla="*/ 890233 h 1099684"/>
              <a:gd name="connsiteX1" fmla="*/ 639406 w 1003829"/>
              <a:gd name="connsiteY1" fmla="*/ 980843 h 1099684"/>
              <a:gd name="connsiteX2" fmla="*/ 639406 w 1003829"/>
              <a:gd name="connsiteY2" fmla="*/ 982813 h 1099684"/>
              <a:gd name="connsiteX3" fmla="*/ 642565 w 1003829"/>
              <a:gd name="connsiteY3" fmla="*/ 982813 h 1099684"/>
              <a:gd name="connsiteX4" fmla="*/ 736892 w 1003829"/>
              <a:gd name="connsiteY4" fmla="*/ 1041625 h 1099684"/>
              <a:gd name="connsiteX5" fmla="*/ 831218 w 1003829"/>
              <a:gd name="connsiteY5" fmla="*/ 982813 h 1099684"/>
              <a:gd name="connsiteX6" fmla="*/ 834378 w 1003829"/>
              <a:gd name="connsiteY6" fmla="*/ 982813 h 1099684"/>
              <a:gd name="connsiteX7" fmla="*/ 834378 w 1003829"/>
              <a:gd name="connsiteY7" fmla="*/ 980843 h 1099684"/>
              <a:gd name="connsiteX8" fmla="*/ 834378 w 1003829"/>
              <a:gd name="connsiteY8" fmla="*/ 890233 h 1099684"/>
              <a:gd name="connsiteX9" fmla="*/ 639406 w 1003829"/>
              <a:gd name="connsiteY9" fmla="*/ 835795 h 1099684"/>
              <a:gd name="connsiteX10" fmla="*/ 639406 w 1003829"/>
              <a:gd name="connsiteY10" fmla="*/ 871527 h 1099684"/>
              <a:gd name="connsiteX11" fmla="*/ 834378 w 1003829"/>
              <a:gd name="connsiteY11" fmla="*/ 871527 h 1099684"/>
              <a:gd name="connsiteX12" fmla="*/ 834378 w 1003829"/>
              <a:gd name="connsiteY12" fmla="*/ 835795 h 1099684"/>
              <a:gd name="connsiteX13" fmla="*/ 736892 w 1003829"/>
              <a:gd name="connsiteY13" fmla="*/ 768486 h 1099684"/>
              <a:gd name="connsiteX14" fmla="*/ 736892 w 1003829"/>
              <a:gd name="connsiteY14" fmla="*/ 822028 h 1099684"/>
              <a:gd name="connsiteX15" fmla="*/ 779819 w 1003829"/>
              <a:gd name="connsiteY15" fmla="*/ 822028 h 1099684"/>
              <a:gd name="connsiteX16" fmla="*/ 779819 w 1003829"/>
              <a:gd name="connsiteY16" fmla="*/ 768486 h 1099684"/>
              <a:gd name="connsiteX17" fmla="*/ 675827 w 1003829"/>
              <a:gd name="connsiteY17" fmla="*/ 768486 h 1099684"/>
              <a:gd name="connsiteX18" fmla="*/ 675827 w 1003829"/>
              <a:gd name="connsiteY18" fmla="*/ 822028 h 1099684"/>
              <a:gd name="connsiteX19" fmla="*/ 718755 w 1003829"/>
              <a:gd name="connsiteY19" fmla="*/ 822028 h 1099684"/>
              <a:gd name="connsiteX20" fmla="*/ 718755 w 1003829"/>
              <a:gd name="connsiteY20" fmla="*/ 768486 h 1099684"/>
              <a:gd name="connsiteX21" fmla="*/ 742727 w 1003829"/>
              <a:gd name="connsiteY21" fmla="*/ 724341 h 1099684"/>
              <a:gd name="connsiteX22" fmla="*/ 736891 w 1003829"/>
              <a:gd name="connsiteY22" fmla="*/ 730176 h 1099684"/>
              <a:gd name="connsiteX23" fmla="*/ 736891 w 1003829"/>
              <a:gd name="connsiteY23" fmla="*/ 753517 h 1099684"/>
              <a:gd name="connsiteX24" fmla="*/ 742727 w 1003829"/>
              <a:gd name="connsiteY24" fmla="*/ 759352 h 1099684"/>
              <a:gd name="connsiteX25" fmla="*/ 773984 w 1003829"/>
              <a:gd name="connsiteY25" fmla="*/ 759352 h 1099684"/>
              <a:gd name="connsiteX26" fmla="*/ 779819 w 1003829"/>
              <a:gd name="connsiteY26" fmla="*/ 753517 h 1099684"/>
              <a:gd name="connsiteX27" fmla="*/ 779819 w 1003829"/>
              <a:gd name="connsiteY27" fmla="*/ 730176 h 1099684"/>
              <a:gd name="connsiteX28" fmla="*/ 773984 w 1003829"/>
              <a:gd name="connsiteY28" fmla="*/ 724341 h 1099684"/>
              <a:gd name="connsiteX29" fmla="*/ 681662 w 1003829"/>
              <a:gd name="connsiteY29" fmla="*/ 724341 h 1099684"/>
              <a:gd name="connsiteX30" fmla="*/ 675826 w 1003829"/>
              <a:gd name="connsiteY30" fmla="*/ 730176 h 1099684"/>
              <a:gd name="connsiteX31" fmla="*/ 675826 w 1003829"/>
              <a:gd name="connsiteY31" fmla="*/ 753517 h 1099684"/>
              <a:gd name="connsiteX32" fmla="*/ 681662 w 1003829"/>
              <a:gd name="connsiteY32" fmla="*/ 759352 h 1099684"/>
              <a:gd name="connsiteX33" fmla="*/ 712919 w 1003829"/>
              <a:gd name="connsiteY33" fmla="*/ 759352 h 1099684"/>
              <a:gd name="connsiteX34" fmla="*/ 718754 w 1003829"/>
              <a:gd name="connsiteY34" fmla="*/ 753517 h 1099684"/>
              <a:gd name="connsiteX35" fmla="*/ 718754 w 1003829"/>
              <a:gd name="connsiteY35" fmla="*/ 730176 h 1099684"/>
              <a:gd name="connsiteX36" fmla="*/ 712919 w 1003829"/>
              <a:gd name="connsiteY36" fmla="*/ 724341 h 1099684"/>
              <a:gd name="connsiteX37" fmla="*/ 278636 w 1003829"/>
              <a:gd name="connsiteY37" fmla="*/ 538106 h 1099684"/>
              <a:gd name="connsiteX38" fmla="*/ 355933 w 1003829"/>
              <a:gd name="connsiteY38" fmla="*/ 571526 h 1099684"/>
              <a:gd name="connsiteX39" fmla="*/ 661018 w 1003829"/>
              <a:gd name="connsiteY39" fmla="*/ 558404 h 1099684"/>
              <a:gd name="connsiteX40" fmla="*/ 810280 w 1003829"/>
              <a:gd name="connsiteY40" fmla="*/ 563324 h 1099684"/>
              <a:gd name="connsiteX41" fmla="*/ 948061 w 1003829"/>
              <a:gd name="connsiteY41" fmla="*/ 689623 h 1099684"/>
              <a:gd name="connsiteX42" fmla="*/ 1003829 w 1003829"/>
              <a:gd name="connsiteY42" fmla="*/ 1099684 h 1099684"/>
              <a:gd name="connsiteX43" fmla="*/ 0 w 1003829"/>
              <a:gd name="connsiteY43" fmla="*/ 1099684 h 1099684"/>
              <a:gd name="connsiteX44" fmla="*/ 49207 w 1003829"/>
              <a:gd name="connsiteY44" fmla="*/ 730629 h 1099684"/>
              <a:gd name="connsiteX45" fmla="*/ 200110 w 1003829"/>
              <a:gd name="connsiteY45" fmla="*/ 560044 h 1099684"/>
              <a:gd name="connsiteX46" fmla="*/ 278636 w 1003829"/>
              <a:gd name="connsiteY46" fmla="*/ 538106 h 1099684"/>
              <a:gd name="connsiteX47" fmla="*/ 460880 w 1003829"/>
              <a:gd name="connsiteY47" fmla="*/ 96 h 1099684"/>
              <a:gd name="connsiteX48" fmla="*/ 704181 w 1003829"/>
              <a:gd name="connsiteY48" fmla="*/ 197911 h 1099684"/>
              <a:gd name="connsiteX49" fmla="*/ 542736 w 1003829"/>
              <a:gd name="connsiteY49" fmla="*/ 505540 h 1099684"/>
              <a:gd name="connsiteX50" fmla="*/ 252626 w 1003829"/>
              <a:gd name="connsiteY50" fmla="*/ 314396 h 1099684"/>
              <a:gd name="connsiteX51" fmla="*/ 414071 w 1003829"/>
              <a:gd name="connsiteY51" fmla="*/ 6767 h 1099684"/>
              <a:gd name="connsiteX52" fmla="*/ 460880 w 1003829"/>
              <a:gd name="connsiteY52" fmla="*/ 96 h 1099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003829" h="1099684">
                <a:moveTo>
                  <a:pt x="639406" y="890233"/>
                </a:moveTo>
                <a:lnTo>
                  <a:pt x="639406" y="980843"/>
                </a:lnTo>
                <a:lnTo>
                  <a:pt x="639406" y="982813"/>
                </a:lnTo>
                <a:lnTo>
                  <a:pt x="642565" y="982813"/>
                </a:lnTo>
                <a:lnTo>
                  <a:pt x="736892" y="1041625"/>
                </a:lnTo>
                <a:lnTo>
                  <a:pt x="831218" y="982813"/>
                </a:lnTo>
                <a:lnTo>
                  <a:pt x="834378" y="982813"/>
                </a:lnTo>
                <a:lnTo>
                  <a:pt x="834378" y="980843"/>
                </a:lnTo>
                <a:lnTo>
                  <a:pt x="834378" y="890233"/>
                </a:lnTo>
                <a:close/>
                <a:moveTo>
                  <a:pt x="639406" y="835795"/>
                </a:moveTo>
                <a:lnTo>
                  <a:pt x="639406" y="871527"/>
                </a:lnTo>
                <a:lnTo>
                  <a:pt x="834378" y="871527"/>
                </a:lnTo>
                <a:lnTo>
                  <a:pt x="834378" y="835795"/>
                </a:lnTo>
                <a:close/>
                <a:moveTo>
                  <a:pt x="736892" y="768486"/>
                </a:moveTo>
                <a:lnTo>
                  <a:pt x="736892" y="822028"/>
                </a:lnTo>
                <a:lnTo>
                  <a:pt x="779819" y="822028"/>
                </a:lnTo>
                <a:lnTo>
                  <a:pt x="779819" y="768486"/>
                </a:lnTo>
                <a:close/>
                <a:moveTo>
                  <a:pt x="675827" y="768486"/>
                </a:moveTo>
                <a:lnTo>
                  <a:pt x="675827" y="822028"/>
                </a:lnTo>
                <a:lnTo>
                  <a:pt x="718755" y="822028"/>
                </a:lnTo>
                <a:lnTo>
                  <a:pt x="718755" y="768486"/>
                </a:lnTo>
                <a:close/>
                <a:moveTo>
                  <a:pt x="742727" y="724341"/>
                </a:moveTo>
                <a:cubicBezTo>
                  <a:pt x="739504" y="724341"/>
                  <a:pt x="736891" y="726954"/>
                  <a:pt x="736891" y="730176"/>
                </a:cubicBezTo>
                <a:lnTo>
                  <a:pt x="736891" y="753517"/>
                </a:lnTo>
                <a:cubicBezTo>
                  <a:pt x="736891" y="756739"/>
                  <a:pt x="739504" y="759352"/>
                  <a:pt x="742727" y="759352"/>
                </a:cubicBezTo>
                <a:lnTo>
                  <a:pt x="773984" y="759352"/>
                </a:lnTo>
                <a:cubicBezTo>
                  <a:pt x="777207" y="759352"/>
                  <a:pt x="779819" y="756739"/>
                  <a:pt x="779819" y="753517"/>
                </a:cubicBezTo>
                <a:lnTo>
                  <a:pt x="779819" y="730176"/>
                </a:lnTo>
                <a:cubicBezTo>
                  <a:pt x="779819" y="726954"/>
                  <a:pt x="777207" y="724341"/>
                  <a:pt x="773984" y="724341"/>
                </a:cubicBezTo>
                <a:close/>
                <a:moveTo>
                  <a:pt x="681662" y="724341"/>
                </a:moveTo>
                <a:cubicBezTo>
                  <a:pt x="678439" y="724341"/>
                  <a:pt x="675826" y="726954"/>
                  <a:pt x="675826" y="730176"/>
                </a:cubicBezTo>
                <a:lnTo>
                  <a:pt x="675826" y="753517"/>
                </a:lnTo>
                <a:cubicBezTo>
                  <a:pt x="675826" y="756739"/>
                  <a:pt x="678439" y="759352"/>
                  <a:pt x="681662" y="759352"/>
                </a:cubicBezTo>
                <a:lnTo>
                  <a:pt x="712919" y="759352"/>
                </a:lnTo>
                <a:cubicBezTo>
                  <a:pt x="716142" y="759352"/>
                  <a:pt x="718754" y="756739"/>
                  <a:pt x="718754" y="753517"/>
                </a:cubicBezTo>
                <a:lnTo>
                  <a:pt x="718754" y="730176"/>
                </a:lnTo>
                <a:cubicBezTo>
                  <a:pt x="718754" y="726954"/>
                  <a:pt x="716142" y="724341"/>
                  <a:pt x="712919" y="724341"/>
                </a:cubicBezTo>
                <a:close/>
                <a:moveTo>
                  <a:pt x="278636" y="538106"/>
                </a:moveTo>
                <a:cubicBezTo>
                  <a:pt x="305222" y="536944"/>
                  <a:pt x="331603" y="545009"/>
                  <a:pt x="355933" y="571526"/>
                </a:cubicBezTo>
                <a:cubicBezTo>
                  <a:pt x="465829" y="672127"/>
                  <a:pt x="588848" y="638229"/>
                  <a:pt x="661018" y="558404"/>
                </a:cubicBezTo>
                <a:cubicBezTo>
                  <a:pt x="686168" y="533800"/>
                  <a:pt x="734283" y="532160"/>
                  <a:pt x="810280" y="563324"/>
                </a:cubicBezTo>
                <a:cubicBezTo>
                  <a:pt x="866049" y="584101"/>
                  <a:pt x="925097" y="629481"/>
                  <a:pt x="948061" y="689623"/>
                </a:cubicBezTo>
                <a:cubicBezTo>
                  <a:pt x="974851" y="791865"/>
                  <a:pt x="993441" y="948235"/>
                  <a:pt x="1003829" y="1099684"/>
                </a:cubicBezTo>
                <a:lnTo>
                  <a:pt x="0" y="1099684"/>
                </a:lnTo>
                <a:cubicBezTo>
                  <a:pt x="9295" y="956983"/>
                  <a:pt x="30071" y="809361"/>
                  <a:pt x="49207" y="730629"/>
                </a:cubicBezTo>
                <a:cubicBezTo>
                  <a:pt x="73811" y="613079"/>
                  <a:pt x="142701" y="585741"/>
                  <a:pt x="200110" y="560044"/>
                </a:cubicBezTo>
                <a:cubicBezTo>
                  <a:pt x="225260" y="549656"/>
                  <a:pt x="252051" y="539267"/>
                  <a:pt x="278636" y="538106"/>
                </a:cubicBezTo>
                <a:close/>
                <a:moveTo>
                  <a:pt x="460880" y="96"/>
                </a:moveTo>
                <a:cubicBezTo>
                  <a:pt x="569762" y="-3190"/>
                  <a:pt x="673092" y="77395"/>
                  <a:pt x="704181" y="197911"/>
                </a:cubicBezTo>
                <a:cubicBezTo>
                  <a:pt x="739711" y="335644"/>
                  <a:pt x="667430" y="473374"/>
                  <a:pt x="542736" y="505540"/>
                </a:cubicBezTo>
                <a:cubicBezTo>
                  <a:pt x="418043" y="537706"/>
                  <a:pt x="288156" y="452129"/>
                  <a:pt x="252626" y="314396"/>
                </a:cubicBezTo>
                <a:cubicBezTo>
                  <a:pt x="217096" y="176664"/>
                  <a:pt x="289378" y="38933"/>
                  <a:pt x="414071" y="6767"/>
                </a:cubicBezTo>
                <a:cubicBezTo>
                  <a:pt x="429658" y="2746"/>
                  <a:pt x="445325" y="565"/>
                  <a:pt x="460880" y="96"/>
                </a:cubicBezTo>
                <a:close/>
              </a:path>
            </a:pathLst>
          </a:custGeom>
          <a:solidFill>
            <a:srgbClr val="3030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86" name="Dev App / TFS"/>
          <p:cNvGrpSpPr/>
          <p:nvPr/>
        </p:nvGrpSpPr>
        <p:grpSpPr>
          <a:xfrm>
            <a:off x="2044700" y="4368800"/>
            <a:ext cx="1752600" cy="1594647"/>
            <a:chOff x="2044700" y="4368800"/>
            <a:chExt cx="1752600" cy="1594647"/>
          </a:xfrm>
        </p:grpSpPr>
        <p:sp>
          <p:nvSpPr>
            <p:cNvPr id="44" name="Rectangle 43"/>
            <p:cNvSpPr/>
            <p:nvPr/>
          </p:nvSpPr>
          <p:spPr bwMode="auto">
            <a:xfrm>
              <a:off x="2044700" y="4368800"/>
              <a:ext cx="1752600" cy="54610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App</a:t>
              </a:r>
            </a:p>
          </p:txBody>
        </p:sp>
        <p:sp>
          <p:nvSpPr>
            <p:cNvPr id="83" name="Up-Down Arrow 82"/>
            <p:cNvSpPr/>
            <p:nvPr/>
          </p:nvSpPr>
          <p:spPr bwMode="auto">
            <a:xfrm>
              <a:off x="2686872" y="4936727"/>
              <a:ext cx="484632" cy="1026720"/>
            </a:xfrm>
            <a:prstGeom prst="upDownArrow">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87" name="QA App / TFS"/>
          <p:cNvGrpSpPr/>
          <p:nvPr/>
        </p:nvGrpSpPr>
        <p:grpSpPr>
          <a:xfrm>
            <a:off x="4969789" y="4368800"/>
            <a:ext cx="1752600" cy="1594647"/>
            <a:chOff x="4969789" y="4368800"/>
            <a:chExt cx="1752600" cy="1594647"/>
          </a:xfrm>
        </p:grpSpPr>
        <p:sp>
          <p:nvSpPr>
            <p:cNvPr id="45" name="Rectangle 44"/>
            <p:cNvSpPr/>
            <p:nvPr/>
          </p:nvSpPr>
          <p:spPr bwMode="auto">
            <a:xfrm>
              <a:off x="4969789" y="4368800"/>
              <a:ext cx="1752600" cy="54610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App</a:t>
              </a:r>
            </a:p>
          </p:txBody>
        </p:sp>
        <p:sp>
          <p:nvSpPr>
            <p:cNvPr id="84" name="Up-Down Arrow 83"/>
            <p:cNvSpPr/>
            <p:nvPr/>
          </p:nvSpPr>
          <p:spPr bwMode="auto">
            <a:xfrm>
              <a:off x="5641430" y="4936727"/>
              <a:ext cx="484632" cy="1026720"/>
            </a:xfrm>
            <a:prstGeom prst="upDownArrow">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88" name="Prod App / TFS"/>
          <p:cNvGrpSpPr/>
          <p:nvPr/>
        </p:nvGrpSpPr>
        <p:grpSpPr>
          <a:xfrm>
            <a:off x="7939637" y="4368800"/>
            <a:ext cx="1752600" cy="1594647"/>
            <a:chOff x="7939637" y="4368800"/>
            <a:chExt cx="1752600" cy="1594647"/>
          </a:xfrm>
        </p:grpSpPr>
        <p:sp>
          <p:nvSpPr>
            <p:cNvPr id="46" name="Rectangle 45"/>
            <p:cNvSpPr/>
            <p:nvPr/>
          </p:nvSpPr>
          <p:spPr bwMode="auto">
            <a:xfrm>
              <a:off x="7939637" y="4368800"/>
              <a:ext cx="1752600" cy="54610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App</a:t>
              </a:r>
            </a:p>
          </p:txBody>
        </p:sp>
        <p:sp>
          <p:nvSpPr>
            <p:cNvPr id="85" name="Up-Down Arrow 84"/>
            <p:cNvSpPr/>
            <p:nvPr/>
          </p:nvSpPr>
          <p:spPr bwMode="auto">
            <a:xfrm>
              <a:off x="8573621" y="4936727"/>
              <a:ext cx="484632" cy="1026720"/>
            </a:xfrm>
            <a:prstGeom prst="upDownArrow">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9848566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Load Generation</a:t>
            </a:r>
            <a:endParaRPr lang="en-US" dirty="0"/>
          </a:p>
        </p:txBody>
      </p:sp>
      <p:sp>
        <p:nvSpPr>
          <p:cNvPr id="5" name="Rectangle 4"/>
          <p:cNvSpPr/>
          <p:nvPr/>
        </p:nvSpPr>
        <p:spPr bwMode="auto">
          <a:xfrm>
            <a:off x="623455" y="2348345"/>
            <a:ext cx="4021281" cy="348095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966355" y="2660073"/>
            <a:ext cx="3293918"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bg1"/>
                </a:solidFill>
              </a:rPr>
              <a:t>On-premises app</a:t>
            </a:r>
            <a:endParaRPr lang="en-US" sz="3200" dirty="0">
              <a:solidFill>
                <a:schemeClr val="bg1"/>
              </a:solidFill>
            </a:endParaRPr>
          </a:p>
        </p:txBody>
      </p:sp>
      <p:cxnSp>
        <p:nvCxnSpPr>
          <p:cNvPr id="15" name="Straight Connector 14"/>
          <p:cNvCxnSpPr/>
          <p:nvPr/>
        </p:nvCxnSpPr>
        <p:spPr>
          <a:xfrm flipH="1">
            <a:off x="1899804" y="4278433"/>
            <a:ext cx="1446069" cy="0"/>
          </a:xfrm>
          <a:prstGeom prst="line">
            <a:avLst/>
          </a:prstGeom>
        </p:spPr>
        <p:style>
          <a:lnRef idx="1">
            <a:schemeClr val="accent5"/>
          </a:lnRef>
          <a:fillRef idx="0">
            <a:schemeClr val="accent5"/>
          </a:fillRef>
          <a:effectRef idx="0">
            <a:schemeClr val="accent5"/>
          </a:effectRef>
          <a:fontRef idx="minor">
            <a:schemeClr val="tx1"/>
          </a:fontRef>
        </p:style>
      </p:cxnSp>
      <p:grpSp>
        <p:nvGrpSpPr>
          <p:cNvPr id="13" name="Group 12"/>
          <p:cNvGrpSpPr/>
          <p:nvPr/>
        </p:nvGrpSpPr>
        <p:grpSpPr>
          <a:xfrm>
            <a:off x="881495" y="3686151"/>
            <a:ext cx="1731819" cy="1201882"/>
            <a:chOff x="1194954" y="3496540"/>
            <a:chExt cx="1731819" cy="1201882"/>
          </a:xfrm>
        </p:grpSpPr>
        <p:sp>
          <p:nvSpPr>
            <p:cNvPr id="7" name="Rounded Rectangle 6"/>
            <p:cNvSpPr/>
            <p:nvPr/>
          </p:nvSpPr>
          <p:spPr bwMode="auto">
            <a:xfrm>
              <a:off x="1194954" y="3496540"/>
              <a:ext cx="1122219" cy="592282"/>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ounded Rectangle 7"/>
            <p:cNvSpPr/>
            <p:nvPr/>
          </p:nvSpPr>
          <p:spPr bwMode="auto">
            <a:xfrm>
              <a:off x="1347354" y="3648940"/>
              <a:ext cx="1122219" cy="592282"/>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ounded Rectangle 8"/>
            <p:cNvSpPr/>
            <p:nvPr/>
          </p:nvSpPr>
          <p:spPr bwMode="auto">
            <a:xfrm>
              <a:off x="1499754" y="3801340"/>
              <a:ext cx="1122219" cy="592282"/>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ounded Rectangle 9"/>
            <p:cNvSpPr/>
            <p:nvPr/>
          </p:nvSpPr>
          <p:spPr bwMode="auto">
            <a:xfrm>
              <a:off x="1652154" y="3953740"/>
              <a:ext cx="1122219" cy="592282"/>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ounded Rectangle 10"/>
            <p:cNvSpPr/>
            <p:nvPr/>
          </p:nvSpPr>
          <p:spPr bwMode="auto">
            <a:xfrm>
              <a:off x="1804554" y="4106140"/>
              <a:ext cx="1122219" cy="592282"/>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2" name="Isosceles Triangle 11"/>
          <p:cNvSpPr/>
          <p:nvPr/>
        </p:nvSpPr>
        <p:spPr bwMode="auto">
          <a:xfrm>
            <a:off x="3023754" y="3506909"/>
            <a:ext cx="1371600" cy="1560367"/>
          </a:xfrm>
          <a:prstGeom prs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LB</a:t>
            </a:r>
          </a:p>
        </p:txBody>
      </p:sp>
      <p:sp>
        <p:nvSpPr>
          <p:cNvPr id="16" name="Rectangle 15"/>
          <p:cNvSpPr/>
          <p:nvPr/>
        </p:nvSpPr>
        <p:spPr bwMode="auto">
          <a:xfrm>
            <a:off x="6660573" y="3260123"/>
            <a:ext cx="4229100" cy="1444337"/>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North Europe</a:t>
            </a:r>
          </a:p>
        </p:txBody>
      </p:sp>
      <p:sp>
        <p:nvSpPr>
          <p:cNvPr id="17" name="Right Arrow 16"/>
          <p:cNvSpPr/>
          <p:nvPr/>
        </p:nvSpPr>
        <p:spPr bwMode="auto">
          <a:xfrm flipH="1">
            <a:off x="4708813" y="3336768"/>
            <a:ext cx="1802823" cy="1504108"/>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711843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Load Generation</a:t>
            </a:r>
            <a:endParaRPr lang="en-US" dirty="0"/>
          </a:p>
        </p:txBody>
      </p:sp>
      <p:sp>
        <p:nvSpPr>
          <p:cNvPr id="5" name="Rectangle 4"/>
          <p:cNvSpPr/>
          <p:nvPr/>
        </p:nvSpPr>
        <p:spPr bwMode="auto">
          <a:xfrm>
            <a:off x="623455" y="2348345"/>
            <a:ext cx="4021281" cy="348095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966355" y="2660073"/>
            <a:ext cx="3293918"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bg1"/>
                </a:solidFill>
              </a:rPr>
              <a:t>On-premises app</a:t>
            </a:r>
            <a:endParaRPr lang="en-US" sz="3200" dirty="0">
              <a:solidFill>
                <a:schemeClr val="bg1"/>
              </a:solidFill>
            </a:endParaRPr>
          </a:p>
        </p:txBody>
      </p:sp>
      <p:cxnSp>
        <p:nvCxnSpPr>
          <p:cNvPr id="15" name="Straight Connector 14"/>
          <p:cNvCxnSpPr/>
          <p:nvPr/>
        </p:nvCxnSpPr>
        <p:spPr>
          <a:xfrm flipH="1">
            <a:off x="1899804" y="4278433"/>
            <a:ext cx="1446069" cy="0"/>
          </a:xfrm>
          <a:prstGeom prst="line">
            <a:avLst/>
          </a:prstGeom>
        </p:spPr>
        <p:style>
          <a:lnRef idx="1">
            <a:schemeClr val="accent5"/>
          </a:lnRef>
          <a:fillRef idx="0">
            <a:schemeClr val="accent5"/>
          </a:fillRef>
          <a:effectRef idx="0">
            <a:schemeClr val="accent5"/>
          </a:effectRef>
          <a:fontRef idx="minor">
            <a:schemeClr val="tx1"/>
          </a:fontRef>
        </p:style>
      </p:cxnSp>
      <p:grpSp>
        <p:nvGrpSpPr>
          <p:cNvPr id="13" name="Group 12"/>
          <p:cNvGrpSpPr/>
          <p:nvPr/>
        </p:nvGrpSpPr>
        <p:grpSpPr>
          <a:xfrm>
            <a:off x="881495" y="3686151"/>
            <a:ext cx="1731819" cy="1201882"/>
            <a:chOff x="1194954" y="3496540"/>
            <a:chExt cx="1731819" cy="1201882"/>
          </a:xfrm>
        </p:grpSpPr>
        <p:sp>
          <p:nvSpPr>
            <p:cNvPr id="7" name="Rounded Rectangle 6"/>
            <p:cNvSpPr/>
            <p:nvPr/>
          </p:nvSpPr>
          <p:spPr bwMode="auto">
            <a:xfrm>
              <a:off x="1194954" y="3496540"/>
              <a:ext cx="1122219" cy="592282"/>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ounded Rectangle 7"/>
            <p:cNvSpPr/>
            <p:nvPr/>
          </p:nvSpPr>
          <p:spPr bwMode="auto">
            <a:xfrm>
              <a:off x="1347354" y="3648940"/>
              <a:ext cx="1122219" cy="592282"/>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ounded Rectangle 8"/>
            <p:cNvSpPr/>
            <p:nvPr/>
          </p:nvSpPr>
          <p:spPr bwMode="auto">
            <a:xfrm>
              <a:off x="1499754" y="3801340"/>
              <a:ext cx="1122219" cy="592282"/>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ounded Rectangle 9"/>
            <p:cNvSpPr/>
            <p:nvPr/>
          </p:nvSpPr>
          <p:spPr bwMode="auto">
            <a:xfrm>
              <a:off x="1652154" y="3953740"/>
              <a:ext cx="1122219" cy="592282"/>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ounded Rectangle 10"/>
            <p:cNvSpPr/>
            <p:nvPr/>
          </p:nvSpPr>
          <p:spPr bwMode="auto">
            <a:xfrm>
              <a:off x="1804554" y="4106140"/>
              <a:ext cx="1122219" cy="592282"/>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2" name="Isosceles Triangle 11"/>
          <p:cNvSpPr/>
          <p:nvPr/>
        </p:nvSpPr>
        <p:spPr bwMode="auto">
          <a:xfrm>
            <a:off x="3023754" y="3506909"/>
            <a:ext cx="1371600" cy="1560367"/>
          </a:xfrm>
          <a:prstGeom prs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LB</a:t>
            </a:r>
          </a:p>
        </p:txBody>
      </p:sp>
      <p:sp>
        <p:nvSpPr>
          <p:cNvPr id="16" name="Rectangle 15"/>
          <p:cNvSpPr/>
          <p:nvPr/>
        </p:nvSpPr>
        <p:spPr bwMode="auto">
          <a:xfrm>
            <a:off x="6816437" y="2245710"/>
            <a:ext cx="4229100" cy="82872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North Europe</a:t>
            </a:r>
          </a:p>
        </p:txBody>
      </p:sp>
      <p:sp>
        <p:nvSpPr>
          <p:cNvPr id="17" name="Right Arrow 16"/>
          <p:cNvSpPr/>
          <p:nvPr/>
        </p:nvSpPr>
        <p:spPr bwMode="auto">
          <a:xfrm flipH="1">
            <a:off x="4751243" y="2280212"/>
            <a:ext cx="1802823" cy="806583"/>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Rectangle 17"/>
          <p:cNvSpPr/>
          <p:nvPr/>
        </p:nvSpPr>
        <p:spPr bwMode="auto">
          <a:xfrm>
            <a:off x="6816437" y="3165617"/>
            <a:ext cx="4229100" cy="82872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North US</a:t>
            </a:r>
          </a:p>
        </p:txBody>
      </p:sp>
      <p:sp>
        <p:nvSpPr>
          <p:cNvPr id="19" name="Right Arrow 18"/>
          <p:cNvSpPr/>
          <p:nvPr/>
        </p:nvSpPr>
        <p:spPr bwMode="auto">
          <a:xfrm flipH="1">
            <a:off x="4751243" y="3200119"/>
            <a:ext cx="1802823" cy="806583"/>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0" name="Rectangle 19"/>
          <p:cNvSpPr/>
          <p:nvPr/>
        </p:nvSpPr>
        <p:spPr bwMode="auto">
          <a:xfrm>
            <a:off x="6816437" y="4085524"/>
            <a:ext cx="4229100" cy="82872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South US</a:t>
            </a:r>
          </a:p>
        </p:txBody>
      </p:sp>
      <p:sp>
        <p:nvSpPr>
          <p:cNvPr id="21" name="Right Arrow 20"/>
          <p:cNvSpPr/>
          <p:nvPr/>
        </p:nvSpPr>
        <p:spPr bwMode="auto">
          <a:xfrm flipH="1">
            <a:off x="4751243" y="4120026"/>
            <a:ext cx="1802823" cy="806583"/>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6816437" y="5005431"/>
            <a:ext cx="4229100" cy="82872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North Europe</a:t>
            </a:r>
          </a:p>
        </p:txBody>
      </p:sp>
      <p:sp>
        <p:nvSpPr>
          <p:cNvPr id="23" name="Right Arrow 22"/>
          <p:cNvSpPr/>
          <p:nvPr/>
        </p:nvSpPr>
        <p:spPr bwMode="auto">
          <a:xfrm flipH="1">
            <a:off x="4751243" y="5039933"/>
            <a:ext cx="1802823" cy="806583"/>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796382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7"/>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19"/>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grpId="0" nodeType="clickEffect">
                                  <p:stCondLst>
                                    <p:cond delay="0"/>
                                  </p:stCondLst>
                                  <p:childTnLst>
                                    <p:animScale>
                                      <p:cBhvr>
                                        <p:cTn id="14" dur="2000" fill="hold"/>
                                        <p:tgtEl>
                                          <p:spTgt spid="21"/>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grpId="0" nodeType="clickEffect">
                                  <p:stCondLst>
                                    <p:cond delay="0"/>
                                  </p:stCondLst>
                                  <p:childTnLst>
                                    <p:animScale>
                                      <p:cBhvr>
                                        <p:cTn id="18" dur="2000" fill="hold"/>
                                        <p:tgtEl>
                                          <p:spTgt spid="2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1"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2000"/>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Disposable Deployments</a:t>
            </a:r>
            <a:endParaRPr lang="en-US" dirty="0"/>
          </a:p>
        </p:txBody>
      </p:sp>
      <p:sp>
        <p:nvSpPr>
          <p:cNvPr id="3" name="Text Placeholder 2"/>
          <p:cNvSpPr>
            <a:spLocks noGrp="1"/>
          </p:cNvSpPr>
          <p:nvPr>
            <p:ph type="body" sz="quarter" idx="10"/>
          </p:nvPr>
        </p:nvSpPr>
        <p:spPr>
          <a:xfrm>
            <a:off x="519112" y="1370525"/>
            <a:ext cx="11149013" cy="3231654"/>
          </a:xfrm>
        </p:spPr>
        <p:txBody>
          <a:bodyPr/>
          <a:lstStyle/>
          <a:p>
            <a:pPr marL="574675" indent="-571500">
              <a:buClr>
                <a:schemeClr val="tx1"/>
              </a:buClr>
              <a:buFontTx/>
              <a:buChar char="-"/>
            </a:pPr>
            <a:r>
              <a:rPr lang="en-US" dirty="0" smtClean="0">
                <a:effectLst>
                  <a:outerShdw blurRad="38100" dist="38100" dir="2700000" algn="tl">
                    <a:srgbClr val="000000">
                      <a:alpha val="43137"/>
                    </a:srgbClr>
                  </a:outerShdw>
                </a:effectLst>
              </a:rPr>
              <a:t>Use Web Sites for multiple, free deployments</a:t>
            </a:r>
          </a:p>
          <a:p>
            <a:pPr marL="574675" indent="-571500">
              <a:buClr>
                <a:schemeClr val="tx1"/>
              </a:buClr>
              <a:buFontTx/>
              <a:buChar char="-"/>
            </a:pPr>
            <a:r>
              <a:rPr lang="en-US" dirty="0" smtClean="0">
                <a:effectLst>
                  <a:outerShdw blurRad="38100" dist="38100" dir="2700000" algn="tl">
                    <a:srgbClr val="000000">
                      <a:alpha val="43137"/>
                    </a:srgbClr>
                  </a:outerShdw>
                </a:effectLst>
              </a:rPr>
              <a:t>Great for customer show &amp; tells</a:t>
            </a:r>
          </a:p>
          <a:p>
            <a:pPr marL="574675" indent="-571500">
              <a:buClr>
                <a:schemeClr val="tx1"/>
              </a:buClr>
              <a:buFontTx/>
              <a:buChar char="-"/>
            </a:pPr>
            <a:r>
              <a:rPr lang="en-US" dirty="0" smtClean="0">
                <a:effectLst>
                  <a:outerShdw blurRad="38100" dist="38100" dir="2700000" algn="tl">
                    <a:srgbClr val="000000">
                      <a:alpha val="43137"/>
                    </a:srgbClr>
                  </a:outerShdw>
                </a:effectLst>
              </a:rPr>
              <a:t>Easily setup and torn down</a:t>
            </a:r>
          </a:p>
          <a:p>
            <a:pPr marL="574675" indent="-571500">
              <a:buClr>
                <a:schemeClr val="tx1"/>
              </a:buClr>
              <a:buFontTx/>
              <a:buChar char="-"/>
            </a:pPr>
            <a:r>
              <a:rPr lang="en-US" dirty="0" smtClean="0">
                <a:effectLst>
                  <a:outerShdw blurRad="38100" dist="38100" dir="2700000" algn="tl">
                    <a:srgbClr val="000000">
                      <a:alpha val="43137"/>
                    </a:srgbClr>
                  </a:outerShdw>
                </a:effectLst>
              </a:rPr>
              <a:t>Can bind to source control</a:t>
            </a:r>
          </a:p>
          <a:p>
            <a:pPr marL="574675" indent="-571500">
              <a:buClr>
                <a:schemeClr val="tx1"/>
              </a:buClr>
              <a:buFontTx/>
              <a:buChar char="-"/>
            </a:pPr>
            <a:r>
              <a:rPr lang="en-US" dirty="0" smtClean="0">
                <a:effectLst>
                  <a:outerShdw blurRad="38100" dist="38100" dir="2700000" algn="tl">
                    <a:srgbClr val="000000">
                      <a:alpha val="43137"/>
                    </a:srgbClr>
                  </a:outerShdw>
                </a:effectLst>
              </a:rPr>
              <a:t>Setup for daily updates to customer</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9159224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269170" y="1186357"/>
            <a:ext cx="9856549" cy="2257541"/>
          </a:xfrm>
          <a:solidFill>
            <a:schemeClr val="accent6"/>
          </a:solidFill>
        </p:spPr>
        <p:txBody>
          <a:bodyPr/>
          <a:lstStyle/>
          <a:p>
            <a:r>
              <a:rPr lang="en-US" dirty="0" smtClean="0">
                <a:solidFill>
                  <a:schemeClr val="bg1"/>
                </a:solidFill>
              </a:rPr>
              <a:t>DEMO</a:t>
            </a:r>
            <a:br>
              <a:rPr lang="en-US" dirty="0" smtClean="0">
                <a:solidFill>
                  <a:schemeClr val="bg1"/>
                </a:solidFill>
              </a:rPr>
            </a:br>
            <a:r>
              <a:rPr lang="en-US" dirty="0">
                <a:solidFill>
                  <a:schemeClr val="bg1"/>
                </a:solidFill>
              </a:rPr>
              <a:t/>
            </a:r>
            <a:br>
              <a:rPr lang="en-US" dirty="0">
                <a:solidFill>
                  <a:schemeClr val="bg1"/>
                </a:solidFill>
              </a:rPr>
            </a:br>
            <a:endParaRPr lang="en-US" dirty="0">
              <a:solidFill>
                <a:schemeClr val="bg1"/>
              </a:solidFill>
            </a:endParaRPr>
          </a:p>
        </p:txBody>
      </p:sp>
      <p:sp>
        <p:nvSpPr>
          <p:cNvPr id="8" name="Text Placeholder 5"/>
          <p:cNvSpPr>
            <a:spLocks noGrp="1"/>
          </p:cNvSpPr>
          <p:nvPr>
            <p:ph type="body" sz="quarter" idx="4294967295"/>
          </p:nvPr>
        </p:nvSpPr>
        <p:spPr>
          <a:xfrm>
            <a:off x="269171" y="3877278"/>
            <a:ext cx="9858105" cy="443198"/>
          </a:xfrm>
          <a:prstGeom prst="rect">
            <a:avLst/>
          </a:prstGeom>
        </p:spPr>
        <p:txBody>
          <a:bodyPr/>
          <a:lstStyle/>
          <a:p>
            <a:pPr marL="0" indent="0">
              <a:buNone/>
            </a:pPr>
            <a:endParaRPr lang="en-US" dirty="0">
              <a:solidFill>
                <a:schemeClr val="tx2"/>
              </a:solidFill>
            </a:endParaRPr>
          </a:p>
        </p:txBody>
      </p:sp>
    </p:spTree>
    <p:extLst>
      <p:ext uri="{BB962C8B-B14F-4D97-AF65-F5344CB8AC3E}">
        <p14:creationId xmlns:p14="http://schemas.microsoft.com/office/powerpoint/2010/main" val="274636854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269170" y="258705"/>
            <a:ext cx="9856549" cy="801469"/>
          </a:xfrm>
          <a:solidFill>
            <a:schemeClr val="accent6"/>
          </a:solidFill>
        </p:spPr>
        <p:txBody>
          <a:bodyPr/>
          <a:lstStyle/>
          <a:p>
            <a:r>
              <a:rPr lang="en-US" dirty="0" smtClean="0">
                <a:solidFill>
                  <a:schemeClr val="bg1"/>
                </a:solidFill>
              </a:rPr>
              <a:t>HANDS-ON LAB</a:t>
            </a:r>
            <a:r>
              <a:rPr lang="en-US" dirty="0">
                <a:solidFill>
                  <a:schemeClr val="bg1"/>
                </a:solidFill>
              </a:rPr>
              <a:t/>
            </a:r>
            <a:br>
              <a:rPr lang="en-US" dirty="0">
                <a:solidFill>
                  <a:schemeClr val="bg1"/>
                </a:solidFill>
              </a:rPr>
            </a:br>
            <a:endParaRPr lang="en-US" dirty="0">
              <a:solidFill>
                <a:schemeClr val="bg1"/>
              </a:solidFill>
            </a:endParaRPr>
          </a:p>
        </p:txBody>
      </p:sp>
      <p:sp>
        <p:nvSpPr>
          <p:cNvPr id="8" name="Text Placeholder 5"/>
          <p:cNvSpPr>
            <a:spLocks noGrp="1"/>
          </p:cNvSpPr>
          <p:nvPr>
            <p:ph type="body" sz="quarter" idx="4294967295"/>
          </p:nvPr>
        </p:nvSpPr>
        <p:spPr>
          <a:xfrm>
            <a:off x="269171" y="1452131"/>
            <a:ext cx="9858105" cy="4333494"/>
          </a:xfrm>
          <a:prstGeom prst="rect">
            <a:avLst/>
          </a:prstGeom>
        </p:spPr>
        <p:txBody>
          <a:bodyPr/>
          <a:lstStyle/>
          <a:p>
            <a:pPr marL="0" indent="0">
              <a:buNone/>
            </a:pPr>
            <a:r>
              <a:rPr lang="en-US" dirty="0" smtClean="0">
                <a:solidFill>
                  <a:schemeClr val="tx2"/>
                </a:solidFill>
              </a:rPr>
              <a:t>05-DevTestOnWindowsAzure</a:t>
            </a:r>
          </a:p>
          <a:p>
            <a:pPr marL="0" indent="0">
              <a:buNone/>
            </a:pPr>
            <a:endParaRPr lang="en-US" dirty="0">
              <a:solidFill>
                <a:schemeClr val="tx2"/>
              </a:solidFill>
            </a:endParaRPr>
          </a:p>
          <a:p>
            <a:r>
              <a:rPr lang="en-US" dirty="0" smtClean="0">
                <a:solidFill>
                  <a:schemeClr val="tx2"/>
                </a:solidFill>
              </a:rPr>
              <a:t>Setting up Team Foundation Service</a:t>
            </a:r>
          </a:p>
          <a:p>
            <a:r>
              <a:rPr lang="en-US" dirty="0" smtClean="0">
                <a:solidFill>
                  <a:schemeClr val="tx2"/>
                </a:solidFill>
              </a:rPr>
              <a:t>Continuous Deployment</a:t>
            </a:r>
          </a:p>
          <a:p>
            <a:r>
              <a:rPr lang="en-US" dirty="0" smtClean="0">
                <a:solidFill>
                  <a:schemeClr val="tx2"/>
                </a:solidFill>
              </a:rPr>
              <a:t>Unit Testing</a:t>
            </a:r>
          </a:p>
          <a:p>
            <a:r>
              <a:rPr lang="en-US" dirty="0" smtClean="0">
                <a:solidFill>
                  <a:schemeClr val="tx2"/>
                </a:solidFill>
              </a:rPr>
              <a:t>Load Testing</a:t>
            </a:r>
            <a:endParaRPr lang="en-US" dirty="0">
              <a:solidFill>
                <a:schemeClr val="tx2"/>
              </a:solidFill>
            </a:endParaRPr>
          </a:p>
        </p:txBody>
      </p:sp>
    </p:spTree>
    <p:extLst>
      <p:ext uri="{BB962C8B-B14F-4D97-AF65-F5344CB8AC3E}">
        <p14:creationId xmlns:p14="http://schemas.microsoft.com/office/powerpoint/2010/main" val="188069183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2013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078000" y="2996995"/>
            <a:ext cx="4032825" cy="864011"/>
          </a:xfrm>
          <a:prstGeom prst="rect">
            <a:avLst/>
          </a:prstGeom>
        </p:spPr>
      </p:pic>
    </p:spTree>
    <p:extLst>
      <p:ext uri="{BB962C8B-B14F-4D97-AF65-F5344CB8AC3E}">
        <p14:creationId xmlns:p14="http://schemas.microsoft.com/office/powerpoint/2010/main" val="156250956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2188826" cy="6860487"/>
          </a:xfrm>
          <a:prstGeom prst="rect">
            <a:avLst/>
          </a:prstGeom>
        </p:spPr>
      </p:pic>
      <p:sp>
        <p:nvSpPr>
          <p:cNvPr id="2" name="Title 1"/>
          <p:cNvSpPr>
            <a:spLocks noGrp="1"/>
          </p:cNvSpPr>
          <p:nvPr>
            <p:ph type="title"/>
          </p:nvPr>
        </p:nvSpPr>
        <p:spPr/>
        <p:txBody>
          <a:bodyPr/>
          <a:lstStyle/>
          <a:p>
            <a:r>
              <a:rPr lang="en-US" dirty="0" smtClean="0">
                <a:solidFill>
                  <a:schemeClr val="tx1">
                    <a:lumMod val="10000"/>
                    <a:lumOff val="90000"/>
                  </a:schemeClr>
                </a:solidFill>
              </a:rPr>
              <a:t>Some Current Testing Challenges</a:t>
            </a:r>
            <a:endParaRPr lang="en-US" dirty="0">
              <a:solidFill>
                <a:schemeClr val="tx1">
                  <a:lumMod val="10000"/>
                  <a:lumOff val="90000"/>
                </a:schemeClr>
              </a:solidFill>
            </a:endParaRPr>
          </a:p>
        </p:txBody>
      </p:sp>
      <p:sp>
        <p:nvSpPr>
          <p:cNvPr id="3" name="Text Placeholder 2"/>
          <p:cNvSpPr>
            <a:spLocks noGrp="1"/>
          </p:cNvSpPr>
          <p:nvPr>
            <p:ph type="body" sz="quarter" idx="10"/>
          </p:nvPr>
        </p:nvSpPr>
        <p:spPr>
          <a:xfrm>
            <a:off x="519112" y="1370525"/>
            <a:ext cx="11149013" cy="2903872"/>
          </a:xfrm>
        </p:spPr>
        <p:txBody>
          <a:bodyPr/>
          <a:lstStyle/>
          <a:p>
            <a:pPr marL="574675" indent="-571500">
              <a:buClr>
                <a:schemeClr val="bg2"/>
              </a:buClr>
              <a:buFontTx/>
              <a:buChar char="-"/>
            </a:pPr>
            <a:r>
              <a:rPr lang="en-US" sz="2800" dirty="0" smtClean="0">
                <a:solidFill>
                  <a:schemeClr val="tx1">
                    <a:lumMod val="10000"/>
                    <a:lumOff val="90000"/>
                  </a:schemeClr>
                </a:solidFill>
              </a:rPr>
              <a:t>No testing environment at all</a:t>
            </a:r>
          </a:p>
          <a:p>
            <a:pPr marL="574675" indent="-571500">
              <a:buClr>
                <a:schemeClr val="bg2"/>
              </a:buClr>
              <a:buFontTx/>
              <a:buChar char="-"/>
            </a:pPr>
            <a:r>
              <a:rPr lang="en-US" sz="2800" dirty="0" smtClean="0">
                <a:solidFill>
                  <a:schemeClr val="tx1">
                    <a:lumMod val="10000"/>
                    <a:lumOff val="90000"/>
                  </a:schemeClr>
                </a:solidFill>
              </a:rPr>
              <a:t>Testing in production</a:t>
            </a:r>
          </a:p>
          <a:p>
            <a:pPr marL="574675" indent="-571500">
              <a:buClr>
                <a:schemeClr val="bg2"/>
              </a:buClr>
              <a:buFontTx/>
              <a:buChar char="-"/>
            </a:pPr>
            <a:r>
              <a:rPr lang="en-US" sz="2800" dirty="0" smtClean="0">
                <a:solidFill>
                  <a:schemeClr val="tx1">
                    <a:lumMod val="10000"/>
                    <a:lumOff val="90000"/>
                  </a:schemeClr>
                </a:solidFill>
              </a:rPr>
              <a:t>Test platform out of date</a:t>
            </a:r>
          </a:p>
          <a:p>
            <a:pPr marL="574675" indent="-571500">
              <a:buClr>
                <a:schemeClr val="bg2"/>
              </a:buClr>
              <a:buFontTx/>
              <a:buChar char="-"/>
            </a:pPr>
            <a:r>
              <a:rPr lang="en-US" sz="2800" dirty="0" smtClean="0">
                <a:solidFill>
                  <a:schemeClr val="tx1">
                    <a:lumMod val="10000"/>
                    <a:lumOff val="90000"/>
                  </a:schemeClr>
                </a:solidFill>
              </a:rPr>
              <a:t>Test platform simplified model</a:t>
            </a:r>
          </a:p>
          <a:p>
            <a:pPr marL="574675" indent="-571500">
              <a:buClr>
                <a:schemeClr val="bg2"/>
              </a:buClr>
              <a:buFontTx/>
              <a:buChar char="-"/>
            </a:pPr>
            <a:r>
              <a:rPr lang="en-US" sz="2800" dirty="0" smtClean="0">
                <a:solidFill>
                  <a:schemeClr val="tx1">
                    <a:lumMod val="10000"/>
                    <a:lumOff val="90000"/>
                  </a:schemeClr>
                </a:solidFill>
              </a:rPr>
              <a:t>Not load/stress testing at all</a:t>
            </a:r>
          </a:p>
          <a:p>
            <a:pPr marL="574675" indent="-571500">
              <a:buClr>
                <a:schemeClr val="bg2"/>
              </a:buClr>
              <a:buFontTx/>
              <a:buChar char="-"/>
            </a:pPr>
            <a:r>
              <a:rPr lang="en-US" sz="2800" dirty="0" smtClean="0">
                <a:solidFill>
                  <a:schemeClr val="tx1">
                    <a:lumMod val="10000"/>
                    <a:lumOff val="90000"/>
                  </a:schemeClr>
                </a:solidFill>
              </a:rPr>
              <a:t>Speed of IT</a:t>
            </a:r>
            <a:endParaRPr lang="en-US" sz="2800" dirty="0">
              <a:solidFill>
                <a:schemeClr val="tx1">
                  <a:lumMod val="10000"/>
                  <a:lumOff val="90000"/>
                </a:schemeClr>
              </a:solidFill>
            </a:endParaRPr>
          </a:p>
        </p:txBody>
      </p:sp>
    </p:spTree>
    <p:extLst>
      <p:ext uri="{BB962C8B-B14F-4D97-AF65-F5344CB8AC3E}">
        <p14:creationId xmlns:p14="http://schemas.microsoft.com/office/powerpoint/2010/main" val="291836309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consider the cloud?</a:t>
            </a:r>
            <a:endParaRPr lang="en-US" dirty="0"/>
          </a:p>
        </p:txBody>
      </p:sp>
      <p:sp>
        <p:nvSpPr>
          <p:cNvPr id="5" name="Rectangle 4"/>
          <p:cNvSpPr/>
          <p:nvPr/>
        </p:nvSpPr>
        <p:spPr bwMode="auto">
          <a:xfrm>
            <a:off x="1903619" y="2057400"/>
            <a:ext cx="2740534" cy="273904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40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Speed</a:t>
            </a:r>
            <a:endParaRPr lang="en-US" sz="28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6" name="Rectangle 5"/>
          <p:cNvSpPr/>
          <p:nvPr/>
        </p:nvSpPr>
        <p:spPr bwMode="auto">
          <a:xfrm>
            <a:off x="4726729" y="2057400"/>
            <a:ext cx="2740534" cy="2739044"/>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40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Scale</a:t>
            </a:r>
            <a:endParaRPr lang="en-US" sz="28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7" name="Rectangle 6"/>
          <p:cNvSpPr/>
          <p:nvPr/>
        </p:nvSpPr>
        <p:spPr bwMode="auto">
          <a:xfrm>
            <a:off x="7556623" y="2057400"/>
            <a:ext cx="2740534" cy="2739044"/>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40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Economics</a:t>
            </a:r>
            <a:endParaRPr lang="en-US" sz="28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8" name="Freeform 58"/>
          <p:cNvSpPr>
            <a:spLocks noEditPoints="1"/>
          </p:cNvSpPr>
          <p:nvPr/>
        </p:nvSpPr>
        <p:spPr bwMode="black">
          <a:xfrm>
            <a:off x="3418810" y="3564942"/>
            <a:ext cx="1037939" cy="111248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9" name="Freeform 9"/>
          <p:cNvSpPr>
            <a:spLocks noChangeAspect="1"/>
          </p:cNvSpPr>
          <p:nvPr/>
        </p:nvSpPr>
        <p:spPr bwMode="black">
          <a:xfrm>
            <a:off x="9542712" y="3602633"/>
            <a:ext cx="601608" cy="1037100"/>
          </a:xfrm>
          <a:custGeom>
            <a:avLst/>
            <a:gdLst>
              <a:gd name="T0" fmla="*/ 219 w 339"/>
              <a:gd name="T1" fmla="*/ 584 h 584"/>
              <a:gd name="T2" fmla="*/ 219 w 339"/>
              <a:gd name="T3" fmla="*/ 511 h 584"/>
              <a:gd name="T4" fmla="*/ 339 w 339"/>
              <a:gd name="T5" fmla="*/ 373 h 584"/>
              <a:gd name="T6" fmla="*/ 214 w 339"/>
              <a:gd name="T7" fmla="*/ 230 h 584"/>
              <a:gd name="T8" fmla="*/ 146 w 339"/>
              <a:gd name="T9" fmla="*/ 190 h 584"/>
              <a:gd name="T10" fmla="*/ 186 w 339"/>
              <a:gd name="T11" fmla="*/ 169 h 584"/>
              <a:gd name="T12" fmla="*/ 274 w 339"/>
              <a:gd name="T13" fmla="*/ 191 h 584"/>
              <a:gd name="T14" fmla="*/ 294 w 339"/>
              <a:gd name="T15" fmla="*/ 200 h 584"/>
              <a:gd name="T16" fmla="*/ 300 w 339"/>
              <a:gd name="T17" fmla="*/ 180 h 584"/>
              <a:gd name="T18" fmla="*/ 324 w 339"/>
              <a:gd name="T19" fmla="*/ 89 h 584"/>
              <a:gd name="T20" fmla="*/ 310 w 339"/>
              <a:gd name="T21" fmla="*/ 83 h 584"/>
              <a:gd name="T22" fmla="*/ 222 w 339"/>
              <a:gd name="T23" fmla="*/ 61 h 584"/>
              <a:gd name="T24" fmla="*/ 222 w 339"/>
              <a:gd name="T25" fmla="*/ 0 h 584"/>
              <a:gd name="T26" fmla="*/ 121 w 339"/>
              <a:gd name="T27" fmla="*/ 0 h 584"/>
              <a:gd name="T28" fmla="*/ 121 w 339"/>
              <a:gd name="T29" fmla="*/ 68 h 584"/>
              <a:gd name="T30" fmla="*/ 7 w 339"/>
              <a:gd name="T31" fmla="*/ 201 h 584"/>
              <a:gd name="T32" fmla="*/ 140 w 339"/>
              <a:gd name="T33" fmla="*/ 341 h 584"/>
              <a:gd name="T34" fmla="*/ 200 w 339"/>
              <a:gd name="T35" fmla="*/ 383 h 584"/>
              <a:gd name="T36" fmla="*/ 153 w 339"/>
              <a:gd name="T37" fmla="*/ 407 h 584"/>
              <a:gd name="T38" fmla="*/ 50 w 339"/>
              <a:gd name="T39" fmla="*/ 379 h 584"/>
              <a:gd name="T40" fmla="*/ 30 w 339"/>
              <a:gd name="T41" fmla="*/ 369 h 584"/>
              <a:gd name="T42" fmla="*/ 0 w 339"/>
              <a:gd name="T43" fmla="*/ 483 h 584"/>
              <a:gd name="T44" fmla="*/ 0 w 339"/>
              <a:gd name="T45" fmla="*/ 483 h 584"/>
              <a:gd name="T46" fmla="*/ 12 w 339"/>
              <a:gd name="T47" fmla="*/ 489 h 584"/>
              <a:gd name="T48" fmla="*/ 118 w 339"/>
              <a:gd name="T49" fmla="*/ 518 h 584"/>
              <a:gd name="T50" fmla="*/ 118 w 339"/>
              <a:gd name="T51" fmla="*/ 584 h 584"/>
              <a:gd name="T52" fmla="*/ 219 w 339"/>
              <a:gd name="T53"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9" h="584">
                <a:moveTo>
                  <a:pt x="219" y="584"/>
                </a:moveTo>
                <a:cubicBezTo>
                  <a:pt x="219" y="511"/>
                  <a:pt x="219" y="511"/>
                  <a:pt x="219" y="511"/>
                </a:cubicBezTo>
                <a:cubicBezTo>
                  <a:pt x="293" y="493"/>
                  <a:pt x="339" y="442"/>
                  <a:pt x="339" y="373"/>
                </a:cubicBezTo>
                <a:cubicBezTo>
                  <a:pt x="339" y="304"/>
                  <a:pt x="301" y="261"/>
                  <a:pt x="214" y="230"/>
                </a:cubicBezTo>
                <a:cubicBezTo>
                  <a:pt x="182" y="219"/>
                  <a:pt x="146" y="203"/>
                  <a:pt x="146" y="190"/>
                </a:cubicBezTo>
                <a:cubicBezTo>
                  <a:pt x="146" y="172"/>
                  <a:pt x="171" y="169"/>
                  <a:pt x="186" y="169"/>
                </a:cubicBezTo>
                <a:cubicBezTo>
                  <a:pt x="230" y="169"/>
                  <a:pt x="258" y="183"/>
                  <a:pt x="274" y="191"/>
                </a:cubicBezTo>
                <a:cubicBezTo>
                  <a:pt x="294" y="200"/>
                  <a:pt x="294" y="200"/>
                  <a:pt x="294" y="200"/>
                </a:cubicBezTo>
                <a:cubicBezTo>
                  <a:pt x="300" y="180"/>
                  <a:pt x="300" y="180"/>
                  <a:pt x="300" y="180"/>
                </a:cubicBezTo>
                <a:cubicBezTo>
                  <a:pt x="324" y="89"/>
                  <a:pt x="324" y="89"/>
                  <a:pt x="324" y="89"/>
                </a:cubicBezTo>
                <a:cubicBezTo>
                  <a:pt x="310" y="83"/>
                  <a:pt x="310" y="83"/>
                  <a:pt x="310" y="83"/>
                </a:cubicBezTo>
                <a:cubicBezTo>
                  <a:pt x="293" y="75"/>
                  <a:pt x="264" y="64"/>
                  <a:pt x="222" y="61"/>
                </a:cubicBezTo>
                <a:cubicBezTo>
                  <a:pt x="222" y="0"/>
                  <a:pt x="222" y="0"/>
                  <a:pt x="222" y="0"/>
                </a:cubicBezTo>
                <a:cubicBezTo>
                  <a:pt x="121" y="0"/>
                  <a:pt x="121" y="0"/>
                  <a:pt x="121" y="0"/>
                </a:cubicBezTo>
                <a:cubicBezTo>
                  <a:pt x="121" y="68"/>
                  <a:pt x="121" y="68"/>
                  <a:pt x="121" y="68"/>
                </a:cubicBezTo>
                <a:cubicBezTo>
                  <a:pt x="51" y="86"/>
                  <a:pt x="7" y="136"/>
                  <a:pt x="7" y="201"/>
                </a:cubicBezTo>
                <a:cubicBezTo>
                  <a:pt x="7" y="286"/>
                  <a:pt x="78" y="320"/>
                  <a:pt x="140" y="341"/>
                </a:cubicBezTo>
                <a:cubicBezTo>
                  <a:pt x="193" y="359"/>
                  <a:pt x="200" y="372"/>
                  <a:pt x="200" y="383"/>
                </a:cubicBezTo>
                <a:cubicBezTo>
                  <a:pt x="200" y="400"/>
                  <a:pt x="176" y="407"/>
                  <a:pt x="153" y="407"/>
                </a:cubicBezTo>
                <a:cubicBezTo>
                  <a:pt x="107" y="407"/>
                  <a:pt x="68" y="390"/>
                  <a:pt x="50" y="379"/>
                </a:cubicBezTo>
                <a:cubicBezTo>
                  <a:pt x="30" y="369"/>
                  <a:pt x="30" y="369"/>
                  <a:pt x="30" y="369"/>
                </a:cubicBezTo>
                <a:cubicBezTo>
                  <a:pt x="0" y="483"/>
                  <a:pt x="0" y="483"/>
                  <a:pt x="0" y="483"/>
                </a:cubicBezTo>
                <a:cubicBezTo>
                  <a:pt x="0" y="483"/>
                  <a:pt x="0" y="483"/>
                  <a:pt x="0" y="483"/>
                </a:cubicBezTo>
                <a:cubicBezTo>
                  <a:pt x="12" y="489"/>
                  <a:pt x="12" y="489"/>
                  <a:pt x="12" y="489"/>
                </a:cubicBezTo>
                <a:cubicBezTo>
                  <a:pt x="39" y="504"/>
                  <a:pt x="79" y="515"/>
                  <a:pt x="118" y="518"/>
                </a:cubicBezTo>
                <a:cubicBezTo>
                  <a:pt x="118" y="584"/>
                  <a:pt x="118" y="584"/>
                  <a:pt x="118" y="584"/>
                </a:cubicBezTo>
                <a:lnTo>
                  <a:pt x="219" y="584"/>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nvGrpSpPr>
          <p:cNvPr id="10" name="Group 425"/>
          <p:cNvGrpSpPr>
            <a:grpSpLocks noChangeAspect="1"/>
          </p:cNvGrpSpPr>
          <p:nvPr/>
        </p:nvGrpSpPr>
        <p:grpSpPr bwMode="auto">
          <a:xfrm>
            <a:off x="6248400" y="3596631"/>
            <a:ext cx="1028899" cy="1043102"/>
            <a:chOff x="-5139" y="3144"/>
            <a:chExt cx="652" cy="661"/>
          </a:xfrm>
          <a:solidFill>
            <a:schemeClr val="bg1">
              <a:lumMod val="50000"/>
            </a:schemeClr>
          </a:solidFill>
        </p:grpSpPr>
        <p:sp>
          <p:nvSpPr>
            <p:cNvPr id="11" name="Freeform 426"/>
            <p:cNvSpPr>
              <a:spLocks/>
            </p:cNvSpPr>
            <p:nvPr/>
          </p:nvSpPr>
          <p:spPr bwMode="auto">
            <a:xfrm>
              <a:off x="-5139" y="3144"/>
              <a:ext cx="300" cy="304"/>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2" name="Freeform 427"/>
            <p:cNvSpPr>
              <a:spLocks/>
            </p:cNvSpPr>
            <p:nvPr/>
          </p:nvSpPr>
          <p:spPr bwMode="auto">
            <a:xfrm>
              <a:off x="-4787" y="3144"/>
              <a:ext cx="300" cy="304"/>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428"/>
            <p:cNvSpPr>
              <a:spLocks/>
            </p:cNvSpPr>
            <p:nvPr/>
          </p:nvSpPr>
          <p:spPr bwMode="auto">
            <a:xfrm>
              <a:off x="-5139" y="3500"/>
              <a:ext cx="300" cy="305"/>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4" name="Freeform 429"/>
            <p:cNvSpPr>
              <a:spLocks/>
            </p:cNvSpPr>
            <p:nvPr/>
          </p:nvSpPr>
          <p:spPr bwMode="auto">
            <a:xfrm>
              <a:off x="-4787" y="3500"/>
              <a:ext cx="300" cy="305"/>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5416687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 test, run your apps</a:t>
            </a:r>
            <a:endParaRPr lang="en-US" dirty="0"/>
          </a:p>
        </p:txBody>
      </p:sp>
      <p:grpSp>
        <p:nvGrpSpPr>
          <p:cNvPr id="45" name="Group 44"/>
          <p:cNvGrpSpPr/>
          <p:nvPr/>
        </p:nvGrpSpPr>
        <p:grpSpPr>
          <a:xfrm>
            <a:off x="1550488" y="2578657"/>
            <a:ext cx="1803118" cy="439650"/>
            <a:chOff x="1606732" y="2629518"/>
            <a:chExt cx="1840014" cy="448646"/>
          </a:xfrm>
          <a:solidFill>
            <a:srgbClr val="00AEEF"/>
          </a:solidFill>
        </p:grpSpPr>
        <p:sp>
          <p:nvSpPr>
            <p:cNvPr id="46" name="Rectangle 45"/>
            <p:cNvSpPr/>
            <p:nvPr/>
          </p:nvSpPr>
          <p:spPr bwMode="auto">
            <a:xfrm>
              <a:off x="1606732" y="2629518"/>
              <a:ext cx="1840014" cy="44864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47" name="Rectangle 46"/>
            <p:cNvSpPr/>
            <p:nvPr/>
          </p:nvSpPr>
          <p:spPr>
            <a:xfrm>
              <a:off x="1606732" y="2719988"/>
              <a:ext cx="1786451" cy="345342"/>
            </a:xfrm>
            <a:prstGeom prst="rect">
              <a:avLst/>
            </a:prstGeom>
            <a:grpFill/>
          </p:spPr>
          <p:txBody>
            <a:bodyPr wrap="square">
              <a:spAutoFit/>
            </a:bodyPr>
            <a:lstStyle/>
            <a:p>
              <a:pPr defTabSz="658786">
                <a:lnSpc>
                  <a:spcPct val="80000"/>
                </a:lnSpc>
                <a:defRPr/>
              </a:pPr>
              <a:r>
                <a:rPr lang="en-US" sz="1960" kern="0" dirty="0">
                  <a:gradFill>
                    <a:gsLst>
                      <a:gs pos="1250">
                        <a:srgbClr val="FFFFFF"/>
                      </a:gs>
                      <a:gs pos="48000">
                        <a:srgbClr val="FFFFFF"/>
                      </a:gs>
                    </a:gsLst>
                    <a:lin ang="5400000" scaled="0"/>
                  </a:gradFill>
                </a:rPr>
                <a:t>Developers</a:t>
              </a:r>
            </a:p>
          </p:txBody>
        </p:sp>
      </p:grpSp>
      <p:grpSp>
        <p:nvGrpSpPr>
          <p:cNvPr id="48" name="Group 47"/>
          <p:cNvGrpSpPr/>
          <p:nvPr/>
        </p:nvGrpSpPr>
        <p:grpSpPr>
          <a:xfrm>
            <a:off x="6204154" y="5648920"/>
            <a:ext cx="1803118" cy="439650"/>
            <a:chOff x="1606732" y="2629518"/>
            <a:chExt cx="1840014" cy="448646"/>
          </a:xfrm>
          <a:solidFill>
            <a:srgbClr val="00AEEF"/>
          </a:solidFill>
        </p:grpSpPr>
        <p:sp>
          <p:nvSpPr>
            <p:cNvPr id="49" name="Rectangle 48"/>
            <p:cNvSpPr/>
            <p:nvPr/>
          </p:nvSpPr>
          <p:spPr bwMode="auto">
            <a:xfrm>
              <a:off x="1606732" y="2629518"/>
              <a:ext cx="1840014" cy="44864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50" name="Rectangle 49"/>
            <p:cNvSpPr/>
            <p:nvPr/>
          </p:nvSpPr>
          <p:spPr>
            <a:xfrm>
              <a:off x="1606732" y="2719988"/>
              <a:ext cx="1786451" cy="345342"/>
            </a:xfrm>
            <a:prstGeom prst="rect">
              <a:avLst/>
            </a:prstGeom>
            <a:grpFill/>
          </p:spPr>
          <p:txBody>
            <a:bodyPr wrap="square">
              <a:spAutoFit/>
            </a:bodyPr>
            <a:lstStyle/>
            <a:p>
              <a:pPr defTabSz="658786">
                <a:lnSpc>
                  <a:spcPct val="80000"/>
                </a:lnSpc>
                <a:defRPr/>
              </a:pPr>
              <a:r>
                <a:rPr lang="en-US" sz="1960" kern="0" dirty="0">
                  <a:gradFill>
                    <a:gsLst>
                      <a:gs pos="1250">
                        <a:srgbClr val="FFFFFF"/>
                      </a:gs>
                      <a:gs pos="48000">
                        <a:srgbClr val="FFFFFF"/>
                      </a:gs>
                    </a:gsLst>
                    <a:lin ang="5400000" scaled="0"/>
                  </a:gradFill>
                </a:rPr>
                <a:t>IT Admin</a:t>
              </a:r>
            </a:p>
          </p:txBody>
        </p:sp>
      </p:grpSp>
      <p:sp>
        <p:nvSpPr>
          <p:cNvPr id="51" name="TextBox 50"/>
          <p:cNvSpPr txBox="1"/>
          <p:nvPr/>
        </p:nvSpPr>
        <p:spPr>
          <a:xfrm>
            <a:off x="506884" y="4148513"/>
            <a:ext cx="5528249" cy="2491569"/>
          </a:xfrm>
          <a:prstGeom prst="rect">
            <a:avLst/>
          </a:prstGeom>
          <a:noFill/>
        </p:spPr>
        <p:txBody>
          <a:bodyPr wrap="square" lIns="179213" tIns="143370" rIns="179213" bIns="143370" rtlCol="0">
            <a:spAutoFit/>
          </a:bodyPr>
          <a:lstStyle/>
          <a:p>
            <a:pPr defTabSz="896031">
              <a:lnSpc>
                <a:spcPct val="90000"/>
              </a:lnSpc>
              <a:spcAft>
                <a:spcPts val="392"/>
              </a:spcAft>
            </a:pPr>
            <a:r>
              <a:rPr lang="en-US" sz="1960" spc="-48" dirty="0" err="1">
                <a:solidFill>
                  <a:sysClr val="windowText" lastClr="000000"/>
                </a:solidFill>
              </a:rPr>
              <a:t>Dev</a:t>
            </a:r>
            <a:r>
              <a:rPr lang="en-US" sz="1960" spc="-48" dirty="0">
                <a:solidFill>
                  <a:sysClr val="windowText" lastClr="000000"/>
                </a:solidFill>
              </a:rPr>
              <a:t> &amp; Test is the #1 workload in the cloud</a:t>
            </a:r>
          </a:p>
          <a:p>
            <a:pPr defTabSz="896031">
              <a:lnSpc>
                <a:spcPct val="90000"/>
              </a:lnSpc>
              <a:spcAft>
                <a:spcPts val="392"/>
              </a:spcAft>
            </a:pPr>
            <a:r>
              <a:rPr lang="en-US" sz="1960" spc="-48" dirty="0" smtClean="0">
                <a:solidFill>
                  <a:sysClr val="windowText" lastClr="000000"/>
                </a:solidFill>
              </a:rPr>
              <a:t>Cost-effective </a:t>
            </a:r>
            <a:r>
              <a:rPr lang="en-US" sz="1960" spc="-48" dirty="0">
                <a:solidFill>
                  <a:sysClr val="windowText" lastClr="000000"/>
                </a:solidFill>
              </a:rPr>
              <a:t>(pay for what you use)</a:t>
            </a:r>
          </a:p>
          <a:p>
            <a:pPr defTabSz="896031">
              <a:lnSpc>
                <a:spcPct val="90000"/>
              </a:lnSpc>
              <a:spcAft>
                <a:spcPts val="392"/>
              </a:spcAft>
            </a:pPr>
            <a:r>
              <a:rPr lang="en-US" sz="1960" spc="-48" dirty="0">
                <a:solidFill>
                  <a:sysClr val="windowText" lastClr="000000"/>
                </a:solidFill>
              </a:rPr>
              <a:t>Improved developer agility with platform services</a:t>
            </a:r>
          </a:p>
          <a:p>
            <a:pPr defTabSz="896031">
              <a:lnSpc>
                <a:spcPct val="90000"/>
              </a:lnSpc>
              <a:spcAft>
                <a:spcPts val="392"/>
              </a:spcAft>
            </a:pPr>
            <a:r>
              <a:rPr lang="en-US" sz="1960" spc="-48" dirty="0">
                <a:solidFill>
                  <a:sysClr val="windowText" lastClr="000000"/>
                </a:solidFill>
              </a:rPr>
              <a:t>Ready to use gallery of images</a:t>
            </a:r>
          </a:p>
          <a:p>
            <a:pPr defTabSz="896031">
              <a:lnSpc>
                <a:spcPct val="90000"/>
              </a:lnSpc>
              <a:spcAft>
                <a:spcPts val="392"/>
              </a:spcAft>
            </a:pPr>
            <a:r>
              <a:rPr lang="en-US" sz="1960" spc="-48" dirty="0" smtClean="0">
                <a:solidFill>
                  <a:sysClr val="windowText" lastClr="000000"/>
                </a:solidFill>
              </a:rPr>
              <a:t>Ship-tested </a:t>
            </a:r>
            <a:r>
              <a:rPr lang="en-US" sz="1960" spc="-48" dirty="0">
                <a:solidFill>
                  <a:sysClr val="windowText" lastClr="000000"/>
                </a:solidFill>
              </a:rPr>
              <a:t>in realistic scale scenarios</a:t>
            </a:r>
          </a:p>
          <a:p>
            <a:pPr defTabSz="896031">
              <a:lnSpc>
                <a:spcPct val="90000"/>
              </a:lnSpc>
              <a:spcAft>
                <a:spcPts val="392"/>
              </a:spcAft>
            </a:pPr>
            <a:r>
              <a:rPr lang="en-US" sz="1960" spc="-48" dirty="0">
                <a:solidFill>
                  <a:sysClr val="windowText" lastClr="000000"/>
                </a:solidFill>
              </a:rPr>
              <a:t>Use existing development tools &amp; languages</a:t>
            </a:r>
          </a:p>
          <a:p>
            <a:pPr defTabSz="896031">
              <a:lnSpc>
                <a:spcPct val="90000"/>
              </a:lnSpc>
              <a:spcAft>
                <a:spcPts val="392"/>
              </a:spcAft>
            </a:pPr>
            <a:r>
              <a:rPr lang="en-US" sz="1960" spc="-48" dirty="0">
                <a:solidFill>
                  <a:sysClr val="windowText" lastClr="000000"/>
                </a:solidFill>
              </a:rPr>
              <a:t>Access </a:t>
            </a:r>
            <a:r>
              <a:rPr lang="en-US" sz="1960" spc="-48" dirty="0" smtClean="0">
                <a:solidFill>
                  <a:sysClr val="windowText" lastClr="000000"/>
                </a:solidFill>
              </a:rPr>
              <a:t>on-premises </a:t>
            </a:r>
            <a:r>
              <a:rPr lang="en-US" sz="1960" spc="-48" dirty="0">
                <a:solidFill>
                  <a:sysClr val="windowText" lastClr="000000"/>
                </a:solidFill>
              </a:rPr>
              <a:t>resources if necessary</a:t>
            </a:r>
          </a:p>
        </p:txBody>
      </p:sp>
      <p:sp>
        <p:nvSpPr>
          <p:cNvPr id="52" name="TextBox 51"/>
          <p:cNvSpPr txBox="1"/>
          <p:nvPr/>
        </p:nvSpPr>
        <p:spPr>
          <a:xfrm>
            <a:off x="483080" y="3707442"/>
            <a:ext cx="6092959" cy="523084"/>
          </a:xfrm>
          <a:prstGeom prst="rect">
            <a:avLst/>
          </a:prstGeom>
          <a:noFill/>
        </p:spPr>
        <p:txBody>
          <a:bodyPr wrap="square" lIns="179213" tIns="143370" rIns="179213" bIns="143370" rtlCol="0">
            <a:noAutofit/>
          </a:bodyPr>
          <a:lstStyle/>
          <a:p>
            <a:pPr>
              <a:lnSpc>
                <a:spcPct val="90000"/>
              </a:lnSpc>
              <a:spcBef>
                <a:spcPct val="20000"/>
              </a:spcBef>
              <a:buSzPct val="80000"/>
            </a:pPr>
            <a:r>
              <a:rPr lang="en-US" sz="2352" b="1" spc="-49" dirty="0" smtClean="0">
                <a:solidFill>
                  <a:schemeClr val="accent2"/>
                </a:solidFill>
                <a:latin typeface="+mj-lt"/>
              </a:rPr>
              <a:t>Develop and test using </a:t>
            </a:r>
            <a:r>
              <a:rPr lang="en-US" sz="2352" b="1" spc="-49" dirty="0">
                <a:solidFill>
                  <a:schemeClr val="accent2"/>
                </a:solidFill>
                <a:latin typeface="+mj-lt"/>
              </a:rPr>
              <a:t>Windows Azure</a:t>
            </a:r>
          </a:p>
        </p:txBody>
      </p:sp>
      <p:grpSp>
        <p:nvGrpSpPr>
          <p:cNvPr id="53" name="Group 52"/>
          <p:cNvGrpSpPr/>
          <p:nvPr/>
        </p:nvGrpSpPr>
        <p:grpSpPr>
          <a:xfrm>
            <a:off x="6465581" y="691556"/>
            <a:ext cx="5466363" cy="3010128"/>
            <a:chOff x="6597001" y="703802"/>
            <a:chExt cx="5578218" cy="3071723"/>
          </a:xfrm>
        </p:grpSpPr>
        <p:sp>
          <p:nvSpPr>
            <p:cNvPr id="54" name="Freeform 128"/>
            <p:cNvSpPr>
              <a:spLocks noChangeAspect="1"/>
            </p:cNvSpPr>
            <p:nvPr/>
          </p:nvSpPr>
          <p:spPr bwMode="black">
            <a:xfrm>
              <a:off x="6597001" y="703802"/>
              <a:ext cx="5578218" cy="3071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AEEF"/>
            </a:solidFill>
            <a:extLst/>
          </p:spPr>
          <p:txBody>
            <a:bodyPr vert="horz" wrap="square" lIns="89606" tIns="44803" rIns="89606" bIns="44803" numCol="1" anchor="t" anchorCtr="0" compatLnSpc="1">
              <a:prstTxWarp prst="textNoShape">
                <a:avLst/>
              </a:prstTxWarp>
            </a:bodyPr>
            <a:lstStyle/>
            <a:p>
              <a:endParaRPr lang="en-US" sz="1764"/>
            </a:p>
          </p:txBody>
        </p:sp>
        <p:sp>
          <p:nvSpPr>
            <p:cNvPr id="55" name="Rounded Rectangle 54"/>
            <p:cNvSpPr/>
            <p:nvPr/>
          </p:nvSpPr>
          <p:spPr bwMode="auto">
            <a:xfrm>
              <a:off x="7951763" y="1542492"/>
              <a:ext cx="3626069" cy="2017932"/>
            </a:xfrm>
            <a:prstGeom prst="roundRect">
              <a:avLst>
                <a:gd name="adj" fmla="val 8795"/>
              </a:avLst>
            </a:prstGeom>
            <a:pattFill prst="ltUpDiag">
              <a:fgClr>
                <a:srgbClr val="CDCDCD"/>
              </a:fgClr>
              <a:bgClr>
                <a:srgbClr val="FFFFFF"/>
              </a:bgClr>
            </a:pattFill>
            <a:ln w="5715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grpSp>
          <p:nvGrpSpPr>
            <p:cNvPr id="56" name="Group 55"/>
            <p:cNvGrpSpPr/>
            <p:nvPr/>
          </p:nvGrpSpPr>
          <p:grpSpPr>
            <a:xfrm>
              <a:off x="8242758" y="1767632"/>
              <a:ext cx="3087733" cy="1573112"/>
              <a:chOff x="2658144" y="4680514"/>
              <a:chExt cx="3087733" cy="1573112"/>
            </a:xfrm>
          </p:grpSpPr>
          <p:sp>
            <p:nvSpPr>
              <p:cNvPr id="57" name="Freeform 5"/>
              <p:cNvSpPr>
                <a:spLocks noEditPoints="1"/>
              </p:cNvSpPr>
              <p:nvPr/>
            </p:nvSpPr>
            <p:spPr bwMode="auto">
              <a:xfrm>
                <a:off x="2658144"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8" name="Freeform 57"/>
              <p:cNvSpPr>
                <a:spLocks noEditPoints="1"/>
              </p:cNvSpPr>
              <p:nvPr/>
            </p:nvSpPr>
            <p:spPr bwMode="auto">
              <a:xfrm>
                <a:off x="3745964"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9" name="Freeform 58"/>
              <p:cNvSpPr>
                <a:spLocks noEditPoints="1"/>
              </p:cNvSpPr>
              <p:nvPr/>
            </p:nvSpPr>
            <p:spPr bwMode="auto">
              <a:xfrm>
                <a:off x="4803121"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0" name="Freeform 5"/>
              <p:cNvSpPr>
                <a:spLocks noEditPoints="1"/>
              </p:cNvSpPr>
              <p:nvPr/>
            </p:nvSpPr>
            <p:spPr bwMode="auto">
              <a:xfrm>
                <a:off x="2658144"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1" name="Freeform 60"/>
              <p:cNvSpPr>
                <a:spLocks noEditPoints="1"/>
              </p:cNvSpPr>
              <p:nvPr/>
            </p:nvSpPr>
            <p:spPr bwMode="auto">
              <a:xfrm>
                <a:off x="3745964"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2" name="Freeform 61"/>
              <p:cNvSpPr>
                <a:spLocks noEditPoints="1"/>
              </p:cNvSpPr>
              <p:nvPr/>
            </p:nvSpPr>
            <p:spPr bwMode="auto">
              <a:xfrm>
                <a:off x="4803121"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3" name="Freeform 5"/>
              <p:cNvSpPr>
                <a:spLocks noEditPoints="1"/>
              </p:cNvSpPr>
              <p:nvPr/>
            </p:nvSpPr>
            <p:spPr bwMode="auto">
              <a:xfrm>
                <a:off x="2658144"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4" name="Freeform 63"/>
              <p:cNvSpPr>
                <a:spLocks noEditPoints="1"/>
              </p:cNvSpPr>
              <p:nvPr/>
            </p:nvSpPr>
            <p:spPr bwMode="auto">
              <a:xfrm>
                <a:off x="3745964"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5" name="Freeform 64"/>
              <p:cNvSpPr>
                <a:spLocks noEditPoints="1"/>
              </p:cNvSpPr>
              <p:nvPr/>
            </p:nvSpPr>
            <p:spPr bwMode="auto">
              <a:xfrm>
                <a:off x="4803121"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grpSp>
      </p:grpSp>
      <p:grpSp>
        <p:nvGrpSpPr>
          <p:cNvPr id="66" name="Group 65"/>
          <p:cNvGrpSpPr/>
          <p:nvPr/>
        </p:nvGrpSpPr>
        <p:grpSpPr>
          <a:xfrm>
            <a:off x="3131825" y="1276311"/>
            <a:ext cx="2201058" cy="2201058"/>
            <a:chOff x="3379883" y="1211263"/>
            <a:chExt cx="2246098" cy="2246098"/>
          </a:xfrm>
        </p:grpSpPr>
        <p:sp>
          <p:nvSpPr>
            <p:cNvPr id="67" name="Oval 66"/>
            <p:cNvSpPr/>
            <p:nvPr/>
          </p:nvSpPr>
          <p:spPr bwMode="auto">
            <a:xfrm>
              <a:off x="3379883" y="1211263"/>
              <a:ext cx="2246098" cy="2246098"/>
            </a:xfrm>
            <a:prstGeom prst="ellipse">
              <a:avLst/>
            </a:prstGeom>
            <a:pattFill prst="ltUpDiag">
              <a:fgClr>
                <a:srgbClr val="CDCDCD"/>
              </a:fgClr>
              <a:bgClr>
                <a:srgbClr val="FFFFFF"/>
              </a:bgClr>
            </a:pattFill>
            <a:ln w="57150">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grpSp>
          <p:nvGrpSpPr>
            <p:cNvPr id="68" name="Group 740"/>
            <p:cNvGrpSpPr>
              <a:grpSpLocks noChangeAspect="1"/>
            </p:cNvGrpSpPr>
            <p:nvPr/>
          </p:nvGrpSpPr>
          <p:grpSpPr bwMode="auto">
            <a:xfrm>
              <a:off x="3688878" y="1636025"/>
              <a:ext cx="1628108" cy="1396574"/>
              <a:chOff x="7349" y="-2816"/>
              <a:chExt cx="661" cy="567"/>
            </a:xfrm>
            <a:solidFill>
              <a:schemeClr val="bg1">
                <a:lumMod val="50000"/>
              </a:schemeClr>
            </a:solidFill>
          </p:grpSpPr>
          <p:sp>
            <p:nvSpPr>
              <p:cNvPr id="69"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sp>
            <p:nvSpPr>
              <p:cNvPr id="70" name="Oval 742"/>
              <p:cNvSpPr>
                <a:spLocks noChangeArrowheads="1"/>
              </p:cNvSpPr>
              <p:nvPr/>
            </p:nvSpPr>
            <p:spPr bwMode="auto">
              <a:xfrm>
                <a:off x="7616" y="-2816"/>
                <a:ext cx="127" cy="128"/>
              </a:xfrm>
              <a:prstGeom prst="ellipse">
                <a:avLst/>
              </a:pr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sp>
            <p:nvSpPr>
              <p:cNvPr id="71"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sp>
            <p:nvSpPr>
              <p:cNvPr id="72" name="Oval 744"/>
              <p:cNvSpPr>
                <a:spLocks noChangeArrowheads="1"/>
              </p:cNvSpPr>
              <p:nvPr/>
            </p:nvSpPr>
            <p:spPr bwMode="auto">
              <a:xfrm>
                <a:off x="7866" y="-2780"/>
                <a:ext cx="109" cy="108"/>
              </a:xfrm>
              <a:prstGeom prst="ellipse">
                <a:avLst/>
              </a:pr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sp>
            <p:nvSpPr>
              <p:cNvPr id="73"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sp>
            <p:nvSpPr>
              <p:cNvPr id="74" name="Oval 746"/>
              <p:cNvSpPr>
                <a:spLocks noChangeArrowheads="1"/>
              </p:cNvSpPr>
              <p:nvPr/>
            </p:nvSpPr>
            <p:spPr bwMode="auto">
              <a:xfrm>
                <a:off x="7384" y="-2780"/>
                <a:ext cx="109" cy="108"/>
              </a:xfrm>
              <a:prstGeom prst="ellipse">
                <a:avLst/>
              </a:pr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grpSp>
      </p:grpSp>
      <p:sp>
        <p:nvSpPr>
          <p:cNvPr id="75" name="Oval 74"/>
          <p:cNvSpPr/>
          <p:nvPr/>
        </p:nvSpPr>
        <p:spPr bwMode="auto">
          <a:xfrm>
            <a:off x="7677594" y="4207688"/>
            <a:ext cx="2201058" cy="2201058"/>
          </a:xfrm>
          <a:prstGeom prst="ellipse">
            <a:avLst/>
          </a:prstGeom>
          <a:pattFill prst="ltUpDiag">
            <a:fgClr>
              <a:srgbClr val="CDCDCD"/>
            </a:fgClr>
            <a:bgClr>
              <a:srgbClr val="FFFFFF"/>
            </a:bgClr>
          </a:pattFill>
          <a:ln w="57150">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grpSp>
        <p:nvGrpSpPr>
          <p:cNvPr id="76" name="Group 75"/>
          <p:cNvGrpSpPr/>
          <p:nvPr/>
        </p:nvGrpSpPr>
        <p:grpSpPr>
          <a:xfrm>
            <a:off x="8486064" y="4492406"/>
            <a:ext cx="584118" cy="1631622"/>
            <a:chOff x="8164721" y="700282"/>
            <a:chExt cx="151053" cy="421938"/>
          </a:xfrm>
        </p:grpSpPr>
        <p:sp>
          <p:nvSpPr>
            <p:cNvPr id="77" name="Freeform 745"/>
            <p:cNvSpPr>
              <a:spLocks/>
            </p:cNvSpPr>
            <p:nvPr/>
          </p:nvSpPr>
          <p:spPr bwMode="auto">
            <a:xfrm>
              <a:off x="8164721" y="815049"/>
              <a:ext cx="151053" cy="307171"/>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solidFill>
              <a:schemeClr val="bg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endParaRPr lang="en-US" sz="1764"/>
            </a:p>
          </p:txBody>
        </p:sp>
        <p:sp>
          <p:nvSpPr>
            <p:cNvPr id="78" name="Oval 746"/>
            <p:cNvSpPr>
              <a:spLocks noChangeArrowheads="1"/>
            </p:cNvSpPr>
            <p:nvPr/>
          </p:nvSpPr>
          <p:spPr bwMode="auto">
            <a:xfrm>
              <a:off x="8194257" y="700282"/>
              <a:ext cx="91982" cy="91138"/>
            </a:xfrm>
            <a:prstGeom prst="ellipse">
              <a:avLst/>
            </a:prstGeom>
            <a:solidFill>
              <a:schemeClr val="bg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endParaRPr lang="en-US" sz="1764"/>
            </a:p>
          </p:txBody>
        </p:sp>
      </p:grpSp>
      <p:sp>
        <p:nvSpPr>
          <p:cNvPr id="79" name="TextBox 78"/>
          <p:cNvSpPr txBox="1"/>
          <p:nvPr/>
        </p:nvSpPr>
        <p:spPr>
          <a:xfrm>
            <a:off x="9872816" y="4016829"/>
            <a:ext cx="1698292" cy="455544"/>
          </a:xfrm>
          <a:prstGeom prst="rect">
            <a:avLst/>
          </a:prstGeom>
          <a:noFill/>
        </p:spPr>
        <p:txBody>
          <a:bodyPr wrap="none" lIns="179213" tIns="143370" rIns="179213" bIns="143370" rtlCol="0">
            <a:spAutoFit/>
          </a:bodyPr>
          <a:lstStyle/>
          <a:p>
            <a:pPr>
              <a:lnSpc>
                <a:spcPct val="90000"/>
              </a:lnSpc>
            </a:pPr>
            <a:r>
              <a:rPr lang="en-US" sz="1175" spc="-49" dirty="0">
                <a:solidFill>
                  <a:sysClr val="windowText" lastClr="000000"/>
                </a:solidFill>
              </a:rPr>
              <a:t>Manage environment</a:t>
            </a:r>
          </a:p>
        </p:txBody>
      </p:sp>
      <p:sp>
        <p:nvSpPr>
          <p:cNvPr id="80" name="TextBox 79"/>
          <p:cNvSpPr txBox="1"/>
          <p:nvPr/>
        </p:nvSpPr>
        <p:spPr>
          <a:xfrm>
            <a:off x="5139211" y="2684263"/>
            <a:ext cx="895922" cy="452304"/>
          </a:xfrm>
          <a:prstGeom prst="rect">
            <a:avLst/>
          </a:prstGeom>
          <a:noFill/>
        </p:spPr>
        <p:txBody>
          <a:bodyPr wrap="square" lIns="179213" tIns="143370" rIns="179213" bIns="143370" rtlCol="0">
            <a:spAutoFit/>
          </a:bodyPr>
          <a:lstStyle/>
          <a:p>
            <a:pPr>
              <a:lnSpc>
                <a:spcPct val="90000"/>
              </a:lnSpc>
            </a:pPr>
            <a:r>
              <a:rPr lang="en-US" sz="1175" spc="-49" dirty="0">
                <a:solidFill>
                  <a:sysClr val="windowText" lastClr="000000"/>
                </a:solidFill>
              </a:rPr>
              <a:t>Use VMs</a:t>
            </a:r>
          </a:p>
        </p:txBody>
      </p:sp>
      <p:cxnSp>
        <p:nvCxnSpPr>
          <p:cNvPr id="81" name="Straight Arrow Connector 80"/>
          <p:cNvCxnSpPr/>
          <p:nvPr/>
        </p:nvCxnSpPr>
        <p:spPr>
          <a:xfrm flipH="1">
            <a:off x="5176570" y="3116346"/>
            <a:ext cx="1070959" cy="0"/>
          </a:xfrm>
          <a:prstGeom prst="straightConnector1">
            <a:avLst/>
          </a:prstGeom>
          <a:ln w="63500" cap="rnd">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9875734" y="3773479"/>
            <a:ext cx="0" cy="985670"/>
          </a:xfrm>
          <a:prstGeom prst="straightConnector1">
            <a:avLst/>
          </a:prstGeom>
          <a:ln w="63500" cap="rnd">
            <a:solidFill>
              <a:srgbClr val="00AEEF"/>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137380" y="3124404"/>
            <a:ext cx="1238417" cy="455544"/>
          </a:xfrm>
          <a:prstGeom prst="rect">
            <a:avLst/>
          </a:prstGeom>
          <a:noFill/>
        </p:spPr>
        <p:txBody>
          <a:bodyPr wrap="none" lIns="179213" tIns="143370" rIns="179213" bIns="143370" rtlCol="0">
            <a:spAutoFit/>
          </a:bodyPr>
          <a:lstStyle/>
          <a:p>
            <a:pPr>
              <a:lnSpc>
                <a:spcPct val="90000"/>
              </a:lnSpc>
            </a:pPr>
            <a:r>
              <a:rPr lang="en-US" sz="1175" spc="-49" dirty="0">
                <a:solidFill>
                  <a:sysClr val="windowText" lastClr="000000"/>
                </a:solidFill>
              </a:rPr>
              <a:t>Provision VMs</a:t>
            </a:r>
          </a:p>
        </p:txBody>
      </p:sp>
      <p:sp>
        <p:nvSpPr>
          <p:cNvPr id="84" name="5-Point Star 83"/>
          <p:cNvSpPr/>
          <p:nvPr/>
        </p:nvSpPr>
        <p:spPr bwMode="auto">
          <a:xfrm>
            <a:off x="179614" y="4250143"/>
            <a:ext cx="444963" cy="343893"/>
          </a:xfrm>
          <a:prstGeom prst="star5">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588940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4"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down)">
                                      <p:cBhvr>
                                        <p:cTn id="10" dur="500"/>
                                        <p:tgtEl>
                                          <p:spTgt spid="82"/>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childTnLst>
                          </p:cTn>
                        </p:par>
                        <p:par>
                          <p:cTn id="17" fill="hold">
                            <p:stCondLst>
                              <p:cond delay="750"/>
                            </p:stCondLst>
                            <p:childTnLst>
                              <p:par>
                                <p:cTn id="18" presetID="53" presetClass="entr" presetSubtype="16" fill="hold" nodeType="afterEffect">
                                  <p:stCondLst>
                                    <p:cond delay="0"/>
                                  </p:stCondLst>
                                  <p:childTnLst>
                                    <p:set>
                                      <p:cBhvr>
                                        <p:cTn id="19" dur="1" fill="hold">
                                          <p:stCondLst>
                                            <p:cond delay="0"/>
                                          </p:stCondLst>
                                        </p:cTn>
                                        <p:tgtEl>
                                          <p:spTgt spid="53"/>
                                        </p:tgtEl>
                                        <p:attrNameLst>
                                          <p:attrName>style.visibility</p:attrName>
                                        </p:attrNameLst>
                                      </p:cBhvr>
                                      <p:to>
                                        <p:strVal val="visible"/>
                                      </p:to>
                                    </p:set>
                                    <p:anim calcmode="lin" valueType="num">
                                      <p:cBhvr>
                                        <p:cTn id="20" dur="250" fill="hold"/>
                                        <p:tgtEl>
                                          <p:spTgt spid="53"/>
                                        </p:tgtEl>
                                        <p:attrNameLst>
                                          <p:attrName>ppt_w</p:attrName>
                                        </p:attrNameLst>
                                      </p:cBhvr>
                                      <p:tavLst>
                                        <p:tav tm="0">
                                          <p:val>
                                            <p:fltVal val="0"/>
                                          </p:val>
                                        </p:tav>
                                        <p:tav tm="100000">
                                          <p:val>
                                            <p:strVal val="#ppt_w"/>
                                          </p:val>
                                        </p:tav>
                                      </p:tavLst>
                                    </p:anim>
                                    <p:anim calcmode="lin" valueType="num">
                                      <p:cBhvr>
                                        <p:cTn id="21" dur="250" fill="hold"/>
                                        <p:tgtEl>
                                          <p:spTgt spid="53"/>
                                        </p:tgtEl>
                                        <p:attrNameLst>
                                          <p:attrName>ppt_h</p:attrName>
                                        </p:attrNameLst>
                                      </p:cBhvr>
                                      <p:tavLst>
                                        <p:tav tm="0">
                                          <p:val>
                                            <p:fltVal val="0"/>
                                          </p:val>
                                        </p:tav>
                                        <p:tav tm="100000">
                                          <p:val>
                                            <p:strVal val="#ppt_h"/>
                                          </p:val>
                                        </p:tav>
                                      </p:tavLst>
                                    </p:anim>
                                    <p:animEffect transition="in" filter="fade">
                                      <p:cBhvr>
                                        <p:cTn id="22" dur="250"/>
                                        <p:tgtEl>
                                          <p:spTgt spid="53"/>
                                        </p:tgtEl>
                                      </p:cBhvr>
                                    </p:animEffect>
                                  </p:childTnLst>
                                </p:cTn>
                              </p:par>
                              <p:par>
                                <p:cTn id="23" presetID="6" presetClass="emph" presetSubtype="0" decel="100000" fill="hold" nodeType="withEffect">
                                  <p:stCondLst>
                                    <p:cond delay="200"/>
                                  </p:stCondLst>
                                  <p:childTnLst>
                                    <p:animScale>
                                      <p:cBhvr>
                                        <p:cTn id="24" dur="250" fill="hold"/>
                                        <p:tgtEl>
                                          <p:spTgt spid="53"/>
                                        </p:tgtEl>
                                      </p:cBhvr>
                                      <p:by x="110000" y="110000"/>
                                    </p:animScale>
                                  </p:childTnLst>
                                </p:cTn>
                              </p:par>
                              <p:par>
                                <p:cTn id="25" presetID="6" presetClass="emph" presetSubtype="0" decel="100000" fill="hold" nodeType="withEffect">
                                  <p:stCondLst>
                                    <p:cond delay="300"/>
                                  </p:stCondLst>
                                  <p:childTnLst>
                                    <p:animScale>
                                      <p:cBhvr>
                                        <p:cTn id="26" dur="250" fill="hold"/>
                                        <p:tgtEl>
                                          <p:spTgt spid="53"/>
                                        </p:tgtEl>
                                      </p:cBhvr>
                                      <p:by x="91000" y="91000"/>
                                    </p:animScale>
                                  </p:childTnLst>
                                </p:cTn>
                              </p:par>
                              <p:par>
                                <p:cTn id="27" presetID="10" presetClass="entr" presetSubtype="0" fill="hold" grpId="0" nodeType="withEffect">
                                  <p:stCondLst>
                                    <p:cond delay="3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600"/>
                                        <p:tgtEl>
                                          <p:spTgt spid="52"/>
                                        </p:tgtEl>
                                      </p:cBhvr>
                                    </p:animEffect>
                                  </p:childTnLst>
                                </p:cTn>
                              </p:par>
                              <p:par>
                                <p:cTn id="30" presetID="35" presetClass="path" presetSubtype="0" decel="100000" fill="hold" grpId="1" nodeType="withEffect">
                                  <p:stCondLst>
                                    <p:cond delay="100"/>
                                  </p:stCondLst>
                                  <p:childTnLst>
                                    <p:animMotion origin="layout" path="M -0.05552 0.00022 L -3.65586E-6 0.00022 " pathEditMode="relative" rAng="0" ptsTypes="AA">
                                      <p:cBhvr>
                                        <p:cTn id="31" dur="800" fill="hold"/>
                                        <p:tgtEl>
                                          <p:spTgt spid="52"/>
                                        </p:tgtEl>
                                        <p:attrNameLst>
                                          <p:attrName>ppt_x</p:attrName>
                                          <p:attrName>ppt_y</p:attrName>
                                        </p:attrNameLst>
                                      </p:cBhvr>
                                      <p:rCtr x="2770" y="0"/>
                                    </p:animMotion>
                                  </p:childTnLst>
                                </p:cTn>
                              </p:par>
                              <p:par>
                                <p:cTn id="32" presetID="10" presetClass="entr" presetSubtype="0" fill="hold" grpId="0" nodeType="withEffect">
                                  <p:stCondLst>
                                    <p:cond delay="75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2" grpId="1"/>
      <p:bldP spid="79" grpId="0"/>
      <p:bldP spid="80" grpId="0"/>
      <p:bldP spid="8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Stories</a:t>
            </a:r>
            <a:endParaRPr lang="en-US" dirty="0"/>
          </a:p>
        </p:txBody>
      </p:sp>
      <p:sp>
        <p:nvSpPr>
          <p:cNvPr id="4" name="Text Placeholder 5"/>
          <p:cNvSpPr>
            <a:spLocks noGrp="1"/>
          </p:cNvSpPr>
          <p:nvPr>
            <p:ph type="body" sz="quarter" idx="10"/>
          </p:nvPr>
        </p:nvSpPr>
        <p:spPr>
          <a:xfrm>
            <a:off x="519112" y="1228814"/>
            <a:ext cx="11149013" cy="5364545"/>
          </a:xfrm>
        </p:spPr>
        <p:txBody>
          <a:bodyPr/>
          <a:lstStyle/>
          <a:p>
            <a:r>
              <a:rPr lang="en-US" dirty="0" smtClean="0">
                <a:hlinkClick r:id="rId2"/>
              </a:rPr>
              <a:t>Telenor</a:t>
            </a:r>
            <a:endParaRPr lang="en-US" dirty="0" smtClean="0"/>
          </a:p>
          <a:p>
            <a:pPr lvl="1"/>
            <a:r>
              <a:rPr lang="en-US" dirty="0"/>
              <a:t>Uses Windows Azure Virtual Machines for Fast, Efficient Cost-Saving Development and Testing of Company-Wide SharePoint 2013 </a:t>
            </a:r>
            <a:r>
              <a:rPr lang="en-US" dirty="0" smtClean="0"/>
              <a:t>Platform</a:t>
            </a:r>
          </a:p>
          <a:p>
            <a:pPr lvl="1"/>
            <a:endParaRPr lang="en-US" dirty="0"/>
          </a:p>
          <a:p>
            <a:pPr lvl="1"/>
            <a:r>
              <a:rPr lang="en-US" dirty="0" smtClean="0"/>
              <a:t>“{The} project </a:t>
            </a:r>
            <a:r>
              <a:rPr lang="en-US" dirty="0"/>
              <a:t>team estimated that </a:t>
            </a:r>
            <a:r>
              <a:rPr lang="en-US" b="1" dirty="0"/>
              <a:t>over 80 servers, plus additional servers for load and scale testing of the architecture</a:t>
            </a:r>
            <a:r>
              <a:rPr lang="en-US" dirty="0"/>
              <a:t>, would have to be brought online as part of developing, testing and running demos of SharePoint 2013</a:t>
            </a:r>
            <a:r>
              <a:rPr lang="en-US" dirty="0" smtClean="0"/>
              <a:t>.”</a:t>
            </a:r>
            <a:endParaRPr lang="en-US" dirty="0"/>
          </a:p>
          <a:p>
            <a:endParaRPr lang="en-US" sz="1400" dirty="0" smtClean="0"/>
          </a:p>
          <a:p>
            <a:r>
              <a:rPr lang="en-US" dirty="0" err="1" smtClean="0"/>
              <a:t>Blackbaud</a:t>
            </a:r>
            <a:endParaRPr lang="en-US" dirty="0" smtClean="0"/>
          </a:p>
          <a:p>
            <a:pPr lvl="1"/>
            <a:r>
              <a:rPr lang="en-US" dirty="0" smtClean="0"/>
              <a:t>Using Windows Azure Infrastructure Services to support non-profits around the world</a:t>
            </a:r>
          </a:p>
          <a:p>
            <a:pPr lvl="1"/>
            <a:r>
              <a:rPr lang="en-US" dirty="0" smtClean="0">
                <a:hlinkClick r:id="rId3"/>
              </a:rPr>
              <a:t>http://go.microsoft.com/fwlink/?linkid=288785&amp;clcid=0x409</a:t>
            </a:r>
            <a:endParaRPr lang="en-US" dirty="0" smtClean="0"/>
          </a:p>
          <a:p>
            <a:pPr lvl="1"/>
            <a:endParaRPr lang="en-US" dirty="0" smtClean="0"/>
          </a:p>
          <a:p>
            <a:r>
              <a:rPr lang="en-US" dirty="0" err="1" smtClean="0"/>
              <a:t>Webzen</a:t>
            </a:r>
            <a:endParaRPr lang="en-US" dirty="0" smtClean="0"/>
          </a:p>
          <a:p>
            <a:pPr lvl="1"/>
            <a:r>
              <a:rPr lang="en-US" dirty="0" smtClean="0"/>
              <a:t>Korean gaming company scales globally using Windows Azure</a:t>
            </a:r>
          </a:p>
          <a:p>
            <a:pPr lvl="1"/>
            <a:r>
              <a:rPr lang="en-US" dirty="0" smtClean="0">
                <a:hlinkClick r:id="rId4"/>
              </a:rPr>
              <a:t>http://azurevideos.com/webzen/technical-webzen/</a:t>
            </a:r>
            <a:endParaRPr lang="en-US" dirty="0"/>
          </a:p>
        </p:txBody>
      </p:sp>
    </p:spTree>
    <p:extLst>
      <p:ext uri="{BB962C8B-B14F-4D97-AF65-F5344CB8AC3E}">
        <p14:creationId xmlns:p14="http://schemas.microsoft.com/office/powerpoint/2010/main" val="90225618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3435572" y="3742460"/>
            <a:ext cx="5198624" cy="1223687"/>
          </a:xfrm>
          <a:prstGeom prst="round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999">
              <a:solidFill>
                <a:prstClr val="white"/>
              </a:solidFill>
            </a:endParaRPr>
          </a:p>
        </p:txBody>
      </p:sp>
      <p:sp>
        <p:nvSpPr>
          <p:cNvPr id="11" name="Rounded Rectangle 10"/>
          <p:cNvSpPr/>
          <p:nvPr/>
        </p:nvSpPr>
        <p:spPr>
          <a:xfrm>
            <a:off x="3435572" y="5267953"/>
            <a:ext cx="5198624" cy="1223687"/>
          </a:xfrm>
          <a:prstGeom prst="round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9" name="Rectangle 8"/>
          <p:cNvSpPr/>
          <p:nvPr/>
        </p:nvSpPr>
        <p:spPr>
          <a:xfrm>
            <a:off x="2926454" y="1902428"/>
            <a:ext cx="6357125" cy="4847612"/>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15" name="Cloud 14"/>
          <p:cNvSpPr/>
          <p:nvPr/>
        </p:nvSpPr>
        <p:spPr>
          <a:xfrm>
            <a:off x="7904074" y="3701942"/>
            <a:ext cx="1196020" cy="693541"/>
          </a:xfrm>
          <a:prstGeom prst="cloud">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00" b="1" dirty="0" smtClean="0">
                <a:solidFill>
                  <a:srgbClr val="FFFFFF"/>
                </a:solidFill>
              </a:rPr>
              <a:t>Azure </a:t>
            </a:r>
            <a:r>
              <a:rPr lang="en-US" sz="1050" b="1" u="sng" dirty="0">
                <a:solidFill>
                  <a:srgbClr val="FFFFFF"/>
                </a:solidFill>
              </a:rPr>
              <a:t>PaaS </a:t>
            </a:r>
            <a:r>
              <a:rPr lang="en-US" sz="1000" b="1" dirty="0">
                <a:solidFill>
                  <a:srgbClr val="FFFFFF"/>
                </a:solidFill>
              </a:rPr>
              <a:t>Cloud</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63" y="5413158"/>
            <a:ext cx="916488" cy="458244"/>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6230" y="5413159"/>
            <a:ext cx="916488" cy="458244"/>
          </a:xfrm>
          <a:prstGeom prst="rect">
            <a:avLst/>
          </a:prstGeom>
        </p:spPr>
      </p:pic>
      <p:sp>
        <p:nvSpPr>
          <p:cNvPr id="19" name="Title 9"/>
          <p:cNvSpPr txBox="1">
            <a:spLocks/>
          </p:cNvSpPr>
          <p:nvPr/>
        </p:nvSpPr>
        <p:spPr>
          <a:xfrm>
            <a:off x="3548694" y="5492586"/>
            <a:ext cx="1717805" cy="830612"/>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1999" dirty="0" err="1">
                <a:solidFill>
                  <a:schemeClr val="tx1"/>
                </a:solidFill>
                <a:latin typeface="Segoe UI Light" panose="020B0502040204020203" pitchFamily="34" charset="0"/>
                <a:cs typeface="Segoe UI Light" panose="020B0502040204020203" pitchFamily="34" charset="0"/>
              </a:rPr>
              <a:t>Dev</a:t>
            </a:r>
            <a:r>
              <a:rPr sz="1999" dirty="0">
                <a:solidFill>
                  <a:schemeClr val="tx1"/>
                </a:solidFill>
                <a:latin typeface="Segoe UI Light" panose="020B0502040204020203" pitchFamily="34" charset="0"/>
                <a:cs typeface="Segoe UI Light" panose="020B0502040204020203" pitchFamily="34" charset="0"/>
              </a:rPr>
              <a:t> </a:t>
            </a:r>
            <a:r>
              <a:rPr sz="1999" dirty="0" smtClean="0">
                <a:solidFill>
                  <a:schemeClr val="tx1"/>
                </a:solidFill>
                <a:latin typeface="Segoe UI Light" panose="020B0502040204020203" pitchFamily="34" charset="0"/>
                <a:cs typeface="Segoe UI Light" panose="020B0502040204020203" pitchFamily="34" charset="0"/>
              </a:rPr>
              <a:t>&amp; Test </a:t>
            </a:r>
            <a:endParaRPr sz="1999" dirty="0">
              <a:solidFill>
                <a:schemeClr val="tx1"/>
              </a:solidFill>
              <a:latin typeface="Segoe UI Light" panose="020B0502040204020203" pitchFamily="34" charset="0"/>
              <a:cs typeface="Segoe UI Light" panose="020B0502040204020203" pitchFamily="34" charset="0"/>
            </a:endParaRPr>
          </a:p>
          <a:p>
            <a:r>
              <a:rPr sz="1999" dirty="0">
                <a:solidFill>
                  <a:schemeClr val="tx1"/>
                </a:solidFill>
                <a:latin typeface="Segoe UI Light" panose="020B0502040204020203" pitchFamily="34" charset="0"/>
                <a:cs typeface="Segoe UI Light" panose="020B0502040204020203" pitchFamily="34" charset="0"/>
              </a:rPr>
              <a:t>Lab</a:t>
            </a:r>
          </a:p>
          <a:p>
            <a:r>
              <a:rPr sz="1999" dirty="0">
                <a:solidFill>
                  <a:schemeClr val="tx1"/>
                </a:solidFill>
                <a:latin typeface="Segoe UI Light" panose="020B0502040204020203" pitchFamily="34" charset="0"/>
                <a:cs typeface="Segoe UI Light" panose="020B0502040204020203" pitchFamily="34" charset="0"/>
              </a:rPr>
              <a:t>environments</a:t>
            </a:r>
          </a:p>
        </p:txBody>
      </p:sp>
      <p:sp>
        <p:nvSpPr>
          <p:cNvPr id="25" name="Title 9"/>
          <p:cNvSpPr txBox="1">
            <a:spLocks/>
          </p:cNvSpPr>
          <p:nvPr/>
        </p:nvSpPr>
        <p:spPr>
          <a:xfrm>
            <a:off x="3576663" y="4007040"/>
            <a:ext cx="2363588" cy="830612"/>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1999" dirty="0">
                <a:solidFill>
                  <a:schemeClr val="tx1"/>
                </a:solidFill>
                <a:latin typeface="Segoe UI Light" panose="020B0502040204020203" pitchFamily="34" charset="0"/>
                <a:cs typeface="Segoe UI Light" panose="020B0502040204020203" pitchFamily="34" charset="0"/>
              </a:rPr>
              <a:t>Modern </a:t>
            </a:r>
          </a:p>
          <a:p>
            <a:r>
              <a:rPr sz="1999" dirty="0">
                <a:solidFill>
                  <a:schemeClr val="tx1"/>
                </a:solidFill>
                <a:latin typeface="Segoe UI Light" panose="020B0502040204020203" pitchFamily="34" charset="0"/>
                <a:cs typeface="Segoe UI Light" panose="020B0502040204020203" pitchFamily="34" charset="0"/>
              </a:rPr>
              <a:t>app </a:t>
            </a:r>
            <a:r>
              <a:rPr sz="1999" dirty="0" err="1">
                <a:solidFill>
                  <a:schemeClr val="tx1"/>
                </a:solidFill>
                <a:latin typeface="Segoe UI Light" panose="020B0502040204020203" pitchFamily="34" charset="0"/>
                <a:cs typeface="Segoe UI Light" panose="020B0502040204020203" pitchFamily="34" charset="0"/>
              </a:rPr>
              <a:t>dev</a:t>
            </a:r>
            <a:r>
              <a:rPr sz="1999" dirty="0">
                <a:solidFill>
                  <a:schemeClr val="tx1"/>
                </a:solidFill>
                <a:latin typeface="Segoe UI Light" panose="020B0502040204020203" pitchFamily="34" charset="0"/>
                <a:cs typeface="Segoe UI Light" panose="020B0502040204020203" pitchFamily="34" charset="0"/>
              </a:rPr>
              <a:t> </a:t>
            </a:r>
          </a:p>
          <a:p>
            <a:r>
              <a:rPr sz="1999" dirty="0">
                <a:solidFill>
                  <a:schemeClr val="tx1"/>
                </a:solidFill>
                <a:latin typeface="Segoe UI Light" panose="020B0502040204020203" pitchFamily="34" charset="0"/>
                <a:cs typeface="Segoe UI Light" panose="020B0502040204020203" pitchFamily="34" charset="0"/>
              </a:rPr>
              <a:t>services</a:t>
            </a:r>
          </a:p>
        </p:txBody>
      </p:sp>
      <p:sp>
        <p:nvSpPr>
          <p:cNvPr id="26" name="Rectangle 25"/>
          <p:cNvSpPr/>
          <p:nvPr/>
        </p:nvSpPr>
        <p:spPr>
          <a:xfrm>
            <a:off x="4714907" y="3887960"/>
            <a:ext cx="660079"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Mobile services</a:t>
            </a:r>
          </a:p>
        </p:txBody>
      </p:sp>
      <p:sp>
        <p:nvSpPr>
          <p:cNvPr id="27" name="Rectangle 26"/>
          <p:cNvSpPr/>
          <p:nvPr/>
        </p:nvSpPr>
        <p:spPr>
          <a:xfrm>
            <a:off x="6148982" y="3887649"/>
            <a:ext cx="834602"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Storage and caching </a:t>
            </a:r>
          </a:p>
        </p:txBody>
      </p:sp>
      <p:sp>
        <p:nvSpPr>
          <p:cNvPr id="28" name="Rectangle 27"/>
          <p:cNvSpPr/>
          <p:nvPr/>
        </p:nvSpPr>
        <p:spPr>
          <a:xfrm>
            <a:off x="7061143" y="3887960"/>
            <a:ext cx="658943"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smtClean="0">
                <a:solidFill>
                  <a:prstClr val="white"/>
                </a:solidFill>
              </a:rPr>
              <a:t>Data / Big </a:t>
            </a:r>
            <a:r>
              <a:rPr lang="en-US" sz="1050" dirty="0">
                <a:solidFill>
                  <a:prstClr val="white"/>
                </a:solidFill>
              </a:rPr>
              <a:t>Data</a:t>
            </a:r>
          </a:p>
        </p:txBody>
      </p:sp>
      <p:sp>
        <p:nvSpPr>
          <p:cNvPr id="29" name="Rectangle 28"/>
          <p:cNvSpPr/>
          <p:nvPr/>
        </p:nvSpPr>
        <p:spPr>
          <a:xfrm>
            <a:off x="4714907" y="4437449"/>
            <a:ext cx="916446"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Media services</a:t>
            </a:r>
          </a:p>
        </p:txBody>
      </p:sp>
      <p:sp>
        <p:nvSpPr>
          <p:cNvPr id="30" name="Rectangle 29"/>
          <p:cNvSpPr/>
          <p:nvPr/>
        </p:nvSpPr>
        <p:spPr>
          <a:xfrm>
            <a:off x="6884337" y="4437449"/>
            <a:ext cx="827989"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Identity federation</a:t>
            </a:r>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6230" y="5907919"/>
            <a:ext cx="916488" cy="458244"/>
          </a:xfrm>
          <a:prstGeom prst="rect">
            <a:avLst/>
          </a:prstGeom>
        </p:spPr>
      </p:pic>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62" y="5907995"/>
            <a:ext cx="916488" cy="458244"/>
          </a:xfrm>
          <a:prstGeom prst="rect">
            <a:avLst/>
          </a:prstGeom>
        </p:spPr>
      </p:pic>
      <p:sp>
        <p:nvSpPr>
          <p:cNvPr id="34" name="Rectangle 33"/>
          <p:cNvSpPr/>
          <p:nvPr/>
        </p:nvSpPr>
        <p:spPr>
          <a:xfrm>
            <a:off x="5751346" y="4437449"/>
            <a:ext cx="1029424"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Internet service bus</a:t>
            </a:r>
          </a:p>
        </p:txBody>
      </p:sp>
      <p:sp>
        <p:nvSpPr>
          <p:cNvPr id="40" name="Rectangle 39"/>
          <p:cNvSpPr/>
          <p:nvPr/>
        </p:nvSpPr>
        <p:spPr>
          <a:xfrm>
            <a:off x="165893" y="1397072"/>
            <a:ext cx="11729329" cy="373743"/>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400" dirty="0">
                <a:solidFill>
                  <a:prstClr val="white"/>
                </a:solidFill>
              </a:rPr>
              <a:t>System Center : “Single pane of glass” management experience</a:t>
            </a:r>
          </a:p>
        </p:txBody>
      </p:sp>
      <p:sp>
        <p:nvSpPr>
          <p:cNvPr id="53" name="Rectangle 52"/>
          <p:cNvSpPr/>
          <p:nvPr/>
        </p:nvSpPr>
        <p:spPr>
          <a:xfrm>
            <a:off x="165892" y="1902428"/>
            <a:ext cx="2142855" cy="4845060"/>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pic>
        <p:nvPicPr>
          <p:cNvPr id="54" name="Picture 53"/>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tretch>
            <a:fillRect/>
          </a:stretch>
        </p:blipFill>
        <p:spPr>
          <a:xfrm>
            <a:off x="243488" y="4259463"/>
            <a:ext cx="810085" cy="586613"/>
          </a:xfrm>
          <a:prstGeom prst="rect">
            <a:avLst/>
          </a:prstGeom>
        </p:spPr>
      </p:pic>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984" y="5267952"/>
            <a:ext cx="796823" cy="398412"/>
          </a:xfrm>
          <a:prstGeom prst="rect">
            <a:avLst/>
          </a:prstGeom>
        </p:spPr>
      </p:pic>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001" y="5267952"/>
            <a:ext cx="796823" cy="398412"/>
          </a:xfrm>
          <a:prstGeom prst="rect">
            <a:avLst/>
          </a:prstGeom>
        </p:spPr>
      </p:pic>
      <p:pic>
        <p:nvPicPr>
          <p:cNvPr id="38" name="Picture 37"/>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4920" y="2001540"/>
            <a:ext cx="664062" cy="612202"/>
          </a:xfrm>
          <a:prstGeom prst="rect">
            <a:avLst/>
          </a:prstGeom>
        </p:spPr>
      </p:pic>
      <p:sp>
        <p:nvSpPr>
          <p:cNvPr id="57" name="Title 9"/>
          <p:cNvSpPr txBox="1">
            <a:spLocks/>
          </p:cNvSpPr>
          <p:nvPr/>
        </p:nvSpPr>
        <p:spPr>
          <a:xfrm>
            <a:off x="1023459" y="2190385"/>
            <a:ext cx="1313589" cy="276871"/>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1999" dirty="0">
                <a:solidFill>
                  <a:prstClr val="black">
                    <a:lumMod val="65000"/>
                    <a:lumOff val="35000"/>
                  </a:prstClr>
                </a:solidFill>
                <a:latin typeface="Segoe UI Light" panose="020B0502040204020203" pitchFamily="34" charset="0"/>
                <a:cs typeface="Segoe UI Light" panose="020B0502040204020203" pitchFamily="34" charset="0"/>
              </a:rPr>
              <a:t>On-premises</a:t>
            </a:r>
          </a:p>
        </p:txBody>
      </p:sp>
      <p:sp>
        <p:nvSpPr>
          <p:cNvPr id="44" name="Left-Right Arrow 43"/>
          <p:cNvSpPr/>
          <p:nvPr/>
        </p:nvSpPr>
        <p:spPr>
          <a:xfrm>
            <a:off x="2327036" y="4374469"/>
            <a:ext cx="599418" cy="263890"/>
          </a:xfrm>
          <a:prstGeom prst="leftRightArrow">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grpSp>
        <p:nvGrpSpPr>
          <p:cNvPr id="60" name="Group 59"/>
          <p:cNvGrpSpPr/>
          <p:nvPr/>
        </p:nvGrpSpPr>
        <p:grpSpPr>
          <a:xfrm>
            <a:off x="9903151" y="3899626"/>
            <a:ext cx="1975316" cy="1451557"/>
            <a:chOff x="1509972" y="2544426"/>
            <a:chExt cx="3104981" cy="2197258"/>
          </a:xfrm>
          <a:solidFill>
            <a:schemeClr val="accent1"/>
          </a:solidFill>
        </p:grpSpPr>
        <p:grpSp>
          <p:nvGrpSpPr>
            <p:cNvPr id="62" name="Group 61"/>
            <p:cNvGrpSpPr/>
            <p:nvPr/>
          </p:nvGrpSpPr>
          <p:grpSpPr>
            <a:xfrm>
              <a:off x="1816942" y="3326687"/>
              <a:ext cx="2434759" cy="1414997"/>
              <a:chOff x="1813431" y="3281083"/>
              <a:chExt cx="2434759" cy="1414997"/>
            </a:xfrm>
            <a:grpFill/>
          </p:grpSpPr>
          <p:sp useBgFill="1">
            <p:nvSpPr>
              <p:cNvPr id="64" name="Freeform 63"/>
              <p:cNvSpPr/>
              <p:nvPr/>
            </p:nvSpPr>
            <p:spPr bwMode="white">
              <a:xfrm>
                <a:off x="1813431" y="3281083"/>
                <a:ext cx="2434759" cy="563315"/>
              </a:xfrm>
              <a:custGeom>
                <a:avLst/>
                <a:gdLst>
                  <a:gd name="connsiteX0" fmla="*/ 0 w 2358998"/>
                  <a:gd name="connsiteY0" fmla="*/ 0 h 514830"/>
                  <a:gd name="connsiteX1" fmla="*/ 1214077 w 2358998"/>
                  <a:gd name="connsiteY1" fmla="*/ 514830 h 514830"/>
                  <a:gd name="connsiteX2" fmla="*/ 2358998 w 2358998"/>
                  <a:gd name="connsiteY2" fmla="*/ 92208 h 514830"/>
                  <a:gd name="connsiteX3" fmla="*/ 2343630 w 2358998"/>
                  <a:gd name="connsiteY3" fmla="*/ 46104 h 514830"/>
                  <a:gd name="connsiteX4" fmla="*/ 1229445 w 2358998"/>
                  <a:gd name="connsiteY4" fmla="*/ 453358 h 514830"/>
                  <a:gd name="connsiteX5" fmla="*/ 0 w 2358998"/>
                  <a:gd name="connsiteY5" fmla="*/ 0 h 514830"/>
                  <a:gd name="connsiteX0" fmla="*/ 0 w 2358998"/>
                  <a:gd name="connsiteY0" fmla="*/ 0 h 514830"/>
                  <a:gd name="connsiteX1" fmla="*/ 1214077 w 2358998"/>
                  <a:gd name="connsiteY1" fmla="*/ 514830 h 514830"/>
                  <a:gd name="connsiteX2" fmla="*/ 2358998 w 2358998"/>
                  <a:gd name="connsiteY2" fmla="*/ 92208 h 514830"/>
                  <a:gd name="connsiteX3" fmla="*/ 2343630 w 2358998"/>
                  <a:gd name="connsiteY3" fmla="*/ 46104 h 514830"/>
                  <a:gd name="connsiteX4" fmla="*/ 1229445 w 2358998"/>
                  <a:gd name="connsiteY4" fmla="*/ 453358 h 514830"/>
                  <a:gd name="connsiteX5" fmla="*/ 614089 w 2358998"/>
                  <a:gd name="connsiteY5" fmla="*/ 222837 h 514830"/>
                  <a:gd name="connsiteX6" fmla="*/ 0 w 2358998"/>
                  <a:gd name="connsiteY6" fmla="*/ 0 h 514830"/>
                  <a:gd name="connsiteX0" fmla="*/ 0 w 2358998"/>
                  <a:gd name="connsiteY0" fmla="*/ 46104 h 560934"/>
                  <a:gd name="connsiteX1" fmla="*/ 1214077 w 2358998"/>
                  <a:gd name="connsiteY1" fmla="*/ 560934 h 560934"/>
                  <a:gd name="connsiteX2" fmla="*/ 2358998 w 2358998"/>
                  <a:gd name="connsiteY2" fmla="*/ 138312 h 560934"/>
                  <a:gd name="connsiteX3" fmla="*/ 2343630 w 2358998"/>
                  <a:gd name="connsiteY3" fmla="*/ 92208 h 560934"/>
                  <a:gd name="connsiteX4" fmla="*/ 1229445 w 2358998"/>
                  <a:gd name="connsiteY4" fmla="*/ 499462 h 560934"/>
                  <a:gd name="connsiteX5" fmla="*/ 14979 w 2358998"/>
                  <a:gd name="connsiteY5" fmla="*/ 0 h 560934"/>
                  <a:gd name="connsiteX6" fmla="*/ 0 w 2358998"/>
                  <a:gd name="connsiteY6" fmla="*/ 46104 h 560934"/>
                  <a:gd name="connsiteX0" fmla="*/ 0 w 2372923"/>
                  <a:gd name="connsiteY0" fmla="*/ 46104 h 560934"/>
                  <a:gd name="connsiteX1" fmla="*/ 1214077 w 2372923"/>
                  <a:gd name="connsiteY1" fmla="*/ 560934 h 560934"/>
                  <a:gd name="connsiteX2" fmla="*/ 2372923 w 2372923"/>
                  <a:gd name="connsiteY2" fmla="*/ 138312 h 560934"/>
                  <a:gd name="connsiteX3" fmla="*/ 2343630 w 2372923"/>
                  <a:gd name="connsiteY3" fmla="*/ 92208 h 560934"/>
                  <a:gd name="connsiteX4" fmla="*/ 1229445 w 2372923"/>
                  <a:gd name="connsiteY4" fmla="*/ 499462 h 560934"/>
                  <a:gd name="connsiteX5" fmla="*/ 14979 w 2372923"/>
                  <a:gd name="connsiteY5" fmla="*/ 0 h 560934"/>
                  <a:gd name="connsiteX6" fmla="*/ 0 w 2372923"/>
                  <a:gd name="connsiteY6" fmla="*/ 46104 h 560934"/>
                  <a:gd name="connsiteX0" fmla="*/ 0 w 2372923"/>
                  <a:gd name="connsiteY0" fmla="*/ 46104 h 563315"/>
                  <a:gd name="connsiteX1" fmla="*/ 1228002 w 2372923"/>
                  <a:gd name="connsiteY1" fmla="*/ 563315 h 563315"/>
                  <a:gd name="connsiteX2" fmla="*/ 2372923 w 2372923"/>
                  <a:gd name="connsiteY2" fmla="*/ 138312 h 563315"/>
                  <a:gd name="connsiteX3" fmla="*/ 2343630 w 2372923"/>
                  <a:gd name="connsiteY3" fmla="*/ 92208 h 563315"/>
                  <a:gd name="connsiteX4" fmla="*/ 1229445 w 2372923"/>
                  <a:gd name="connsiteY4" fmla="*/ 499462 h 563315"/>
                  <a:gd name="connsiteX5" fmla="*/ 14979 w 2372923"/>
                  <a:gd name="connsiteY5" fmla="*/ 0 h 563315"/>
                  <a:gd name="connsiteX6" fmla="*/ 0 w 2372923"/>
                  <a:gd name="connsiteY6" fmla="*/ 46104 h 56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2923" h="563315">
                    <a:moveTo>
                      <a:pt x="0" y="46104"/>
                    </a:moveTo>
                    <a:lnTo>
                      <a:pt x="1228002" y="563315"/>
                    </a:lnTo>
                    <a:lnTo>
                      <a:pt x="2372923" y="138312"/>
                    </a:lnTo>
                    <a:lnTo>
                      <a:pt x="2343630" y="92208"/>
                    </a:lnTo>
                    <a:lnTo>
                      <a:pt x="1229445" y="499462"/>
                    </a:lnTo>
                    <a:lnTo>
                      <a:pt x="14979" y="0"/>
                    </a:lnTo>
                    <a:lnTo>
                      <a:pt x="0" y="46104"/>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912908" fontAlgn="base">
                  <a:spcBef>
                    <a:spcPct val="0"/>
                  </a:spcBef>
                  <a:spcAft>
                    <a:spcPct val="0"/>
                  </a:spcAft>
                </a:pPr>
                <a:endParaRPr lang="en-US" sz="1865"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3034118" y="3796750"/>
                <a:ext cx="63888" cy="89933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912908" fontAlgn="base">
                  <a:spcBef>
                    <a:spcPct val="0"/>
                  </a:spcBef>
                  <a:spcAft>
                    <a:spcPct val="0"/>
                  </a:spcAft>
                </a:pPr>
                <a:endParaRPr lang="en-US" sz="1865" spc="-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63" name="Oval 2"/>
            <p:cNvSpPr/>
            <p:nvPr/>
          </p:nvSpPr>
          <p:spPr bwMode="auto">
            <a:xfrm>
              <a:off x="1509972" y="2544426"/>
              <a:ext cx="3104981" cy="2149660"/>
            </a:xfrm>
            <a:custGeom>
              <a:avLst/>
              <a:gdLst/>
              <a:ahLst/>
              <a:cxnLst/>
              <a:rect l="l" t="t" r="r" b="b"/>
              <a:pathLst>
                <a:path w="2488679" h="1722978">
                  <a:moveTo>
                    <a:pt x="1568924" y="0"/>
                  </a:moveTo>
                  <a:cubicBezTo>
                    <a:pt x="1889013" y="0"/>
                    <a:pt x="2148497" y="259484"/>
                    <a:pt x="2148497" y="579573"/>
                  </a:cubicBezTo>
                  <a:cubicBezTo>
                    <a:pt x="2148497" y="628390"/>
                    <a:pt x="2142461" y="675798"/>
                    <a:pt x="2129199" y="720614"/>
                  </a:cubicBezTo>
                  <a:cubicBezTo>
                    <a:pt x="2337950" y="784181"/>
                    <a:pt x="2488679" y="978799"/>
                    <a:pt x="2488679" y="1208622"/>
                  </a:cubicBezTo>
                  <a:cubicBezTo>
                    <a:pt x="2488679" y="1492693"/>
                    <a:pt x="2258394" y="1722978"/>
                    <a:pt x="1974323" y="1722978"/>
                  </a:cubicBezTo>
                  <a:lnTo>
                    <a:pt x="1974313" y="1722977"/>
                  </a:lnTo>
                  <a:lnTo>
                    <a:pt x="563842" y="1722977"/>
                  </a:lnTo>
                  <a:cubicBezTo>
                    <a:pt x="563839" y="1722978"/>
                    <a:pt x="563836" y="1722978"/>
                    <a:pt x="563832" y="1722978"/>
                  </a:cubicBezTo>
                  <a:cubicBezTo>
                    <a:pt x="252436" y="1722978"/>
                    <a:pt x="0" y="1470542"/>
                    <a:pt x="0" y="1159146"/>
                  </a:cubicBezTo>
                  <a:cubicBezTo>
                    <a:pt x="0" y="944117"/>
                    <a:pt x="120370" y="757203"/>
                    <a:pt x="298654" y="664433"/>
                  </a:cubicBezTo>
                  <a:cubicBezTo>
                    <a:pt x="297817" y="661589"/>
                    <a:pt x="297788" y="658721"/>
                    <a:pt x="297788" y="655847"/>
                  </a:cubicBezTo>
                  <a:cubicBezTo>
                    <a:pt x="297788" y="426683"/>
                    <a:pt x="483562" y="240909"/>
                    <a:pt x="712726" y="240909"/>
                  </a:cubicBezTo>
                  <a:cubicBezTo>
                    <a:pt x="838046" y="240909"/>
                    <a:pt x="950390" y="296465"/>
                    <a:pt x="1025124" y="385461"/>
                  </a:cubicBezTo>
                  <a:cubicBezTo>
                    <a:pt x="1102977" y="160464"/>
                    <a:pt x="1317212" y="0"/>
                    <a:pt x="1568924" y="0"/>
                  </a:cubicBezTo>
                  <a:close/>
                </a:path>
              </a:pathLst>
            </a:custGeom>
            <a:solidFill>
              <a:srgbClr val="00AEEF"/>
            </a:solidFill>
            <a:ln>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912908" fontAlgn="base">
                <a:spcBef>
                  <a:spcPct val="0"/>
                </a:spcBef>
                <a:spcAft>
                  <a:spcPct val="0"/>
                </a:spcAft>
              </a:pPr>
              <a:endParaRPr lang="en-US" sz="1865" spc="-51"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66" name="Picture 7" descr="C:\Users\Justin\Desktop\_Work_in_Progress\_MS\1407\cloud serv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08617" y="4576741"/>
            <a:ext cx="784526" cy="455050"/>
          </a:xfrm>
          <a:prstGeom prst="rect">
            <a:avLst/>
          </a:prstGeom>
          <a:noFill/>
          <a:extLst>
            <a:ext uri="{909E8E84-426E-40dd-AFC4-6F175D3DCCD1}">
              <a14:hiddenFill xmlns:a14="http://schemas.microsoft.com/office/drawing/2010/main" xmlns="">
                <a:solidFill>
                  <a:srgbClr val="FFFFFF"/>
                </a:solidFill>
              </a14:hiddenFill>
            </a:ext>
          </a:extLst>
        </p:spPr>
      </p:pic>
      <p:pic>
        <p:nvPicPr>
          <p:cNvPr id="68" name="Picture 6" descr="C:\Users\Justin\Desktop\_Work_in_Progress\_MS\1407\cloud computin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82965" y="4580649"/>
            <a:ext cx="857008" cy="442089"/>
          </a:xfrm>
          <a:prstGeom prst="rect">
            <a:avLst/>
          </a:prstGeom>
          <a:noFill/>
          <a:extLst>
            <a:ext uri="{909E8E84-426E-40dd-AFC4-6F175D3DCCD1}">
              <a14:hiddenFill xmlns:a14="http://schemas.microsoft.com/office/drawing/2010/main" xmlns="">
                <a:solidFill>
                  <a:srgbClr val="FFFFFF"/>
                </a:solidFill>
              </a14:hiddenFill>
            </a:ext>
          </a:extLst>
        </p:spPr>
      </p:pic>
      <p:sp>
        <p:nvSpPr>
          <p:cNvPr id="70" name="Left-Right Arrow 69"/>
          <p:cNvSpPr/>
          <p:nvPr/>
        </p:nvSpPr>
        <p:spPr>
          <a:xfrm>
            <a:off x="9290250" y="4756875"/>
            <a:ext cx="599418" cy="263890"/>
          </a:xfrm>
          <a:prstGeom prst="leftRightArrow">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71" name="Title 9"/>
          <p:cNvSpPr txBox="1">
            <a:spLocks/>
          </p:cNvSpPr>
          <p:nvPr/>
        </p:nvSpPr>
        <p:spPr>
          <a:xfrm>
            <a:off x="9699784" y="1988872"/>
            <a:ext cx="2038379" cy="664541"/>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pPr algn="ctr"/>
            <a:r>
              <a:rPr sz="2399">
                <a:solidFill>
                  <a:srgbClr val="5B9BD5"/>
                </a:solidFill>
                <a:latin typeface="Segoe UI Light" panose="020B0502040204020203" pitchFamily="34" charset="0"/>
                <a:cs typeface="Segoe UI Light" panose="020B0502040204020203" pitchFamily="34" charset="0"/>
              </a:rPr>
              <a:t>Azure</a:t>
            </a:r>
          </a:p>
          <a:p>
            <a:pPr algn="ctr"/>
            <a:r>
              <a:rPr sz="2399">
                <a:solidFill>
                  <a:srgbClr val="5B9BD5"/>
                </a:solidFill>
                <a:latin typeface="Segoe UI Light" panose="020B0502040204020203" pitchFamily="34" charset="0"/>
                <a:cs typeface="Segoe UI Light" panose="020B0502040204020203" pitchFamily="34" charset="0"/>
              </a:rPr>
              <a:t>production cloud</a:t>
            </a:r>
          </a:p>
        </p:txBody>
      </p:sp>
      <p:sp>
        <p:nvSpPr>
          <p:cNvPr id="73" name="Rectangle 72"/>
          <p:cNvSpPr/>
          <p:nvPr/>
        </p:nvSpPr>
        <p:spPr>
          <a:xfrm>
            <a:off x="9515749" y="1903094"/>
            <a:ext cx="2392483" cy="4844393"/>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75" name="Rectangle 74"/>
          <p:cNvSpPr/>
          <p:nvPr/>
        </p:nvSpPr>
        <p:spPr>
          <a:xfrm>
            <a:off x="5427738" y="3886222"/>
            <a:ext cx="660079"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Web sites</a:t>
            </a:r>
          </a:p>
        </p:txBody>
      </p:sp>
      <p:sp>
        <p:nvSpPr>
          <p:cNvPr id="76" name="Rectangle 75"/>
          <p:cNvSpPr/>
          <p:nvPr/>
        </p:nvSpPr>
        <p:spPr>
          <a:xfrm>
            <a:off x="1188440" y="4292649"/>
            <a:ext cx="959344" cy="550972"/>
          </a:xfrm>
          <a:prstGeom prst="rect">
            <a:avLst/>
          </a:prstGeom>
          <a:solidFill>
            <a:srgbClr val="00AEEF"/>
          </a:solidFill>
          <a:ln w="38100">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smtClean="0">
                <a:solidFill>
                  <a:srgbClr val="FFFFFF"/>
                </a:solidFill>
              </a:rPr>
              <a:t>Developer </a:t>
            </a:r>
            <a:r>
              <a:rPr lang="en-US" sz="1100" dirty="0">
                <a:solidFill>
                  <a:srgbClr val="FFFFFF"/>
                </a:solidFill>
              </a:rPr>
              <a:t>and test tools</a:t>
            </a:r>
          </a:p>
        </p:txBody>
      </p:sp>
      <p:sp>
        <p:nvSpPr>
          <p:cNvPr id="77" name="Title 9"/>
          <p:cNvSpPr txBox="1">
            <a:spLocks/>
          </p:cNvSpPr>
          <p:nvPr/>
        </p:nvSpPr>
        <p:spPr>
          <a:xfrm>
            <a:off x="10264912" y="5429632"/>
            <a:ext cx="1313589" cy="553741"/>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pPr algn="ctr"/>
            <a:r>
              <a:rPr sz="1999">
                <a:solidFill>
                  <a:prstClr val="black">
                    <a:lumMod val="65000"/>
                    <a:lumOff val="35000"/>
                  </a:prstClr>
                </a:solidFill>
                <a:latin typeface="Segoe UI Light" panose="020B0502040204020203" pitchFamily="34" charset="0"/>
                <a:cs typeface="Segoe UI Light" panose="020B0502040204020203" pitchFamily="34" charset="0"/>
              </a:rPr>
              <a:t>Infrastructure and Apps</a:t>
            </a:r>
          </a:p>
        </p:txBody>
      </p:sp>
      <p:sp>
        <p:nvSpPr>
          <p:cNvPr id="79" name="Title 9"/>
          <p:cNvSpPr txBox="1">
            <a:spLocks/>
          </p:cNvSpPr>
          <p:nvPr/>
        </p:nvSpPr>
        <p:spPr>
          <a:xfrm>
            <a:off x="3799342" y="2165068"/>
            <a:ext cx="4716033" cy="332270"/>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pPr algn="ctr"/>
            <a:r>
              <a:rPr sz="2399">
                <a:solidFill>
                  <a:srgbClr val="5B9BD5"/>
                </a:solidFill>
                <a:latin typeface="Segoe UI Light" panose="020B0502040204020203" pitchFamily="34" charset="0"/>
                <a:cs typeface="Segoe UI Light" panose="020B0502040204020203" pitchFamily="34" charset="0"/>
              </a:rPr>
              <a:t>Azure dev and test cloud</a:t>
            </a:r>
          </a:p>
        </p:txBody>
      </p:sp>
      <p:pic>
        <p:nvPicPr>
          <p:cNvPr id="80" name="Picture 79" descr="\\MAGNUM\Projects\Microsoft\Cloud Power FY12\Design\ICONS_PNG\Tower.png"/>
          <p:cNvPicPr>
            <a:picLocks noChangeAspect="1" noChangeArrowheads="1"/>
          </p:cNvPicPr>
          <p:nvPr/>
        </p:nvPicPr>
        <p:blipFill>
          <a:blip r:embed="rId9" cstate="print">
            <a:lum bright="100000" contrast="100000"/>
            <a:extLst>
              <a:ext uri="{28A0092B-C50C-407E-A947-70E740481C1C}">
                <a14:useLocalDpi xmlns:a14="http://schemas.microsoft.com/office/drawing/2010/main" val="0"/>
              </a:ext>
            </a:extLst>
          </a:blip>
          <a:stretch>
            <a:fillRect/>
          </a:stretch>
        </p:blipFill>
        <p:spPr bwMode="auto">
          <a:xfrm>
            <a:off x="2926454" y="1347944"/>
            <a:ext cx="568524" cy="505355"/>
          </a:xfrm>
          <a:prstGeom prst="rect">
            <a:avLst/>
          </a:prstGeom>
          <a:noFill/>
        </p:spPr>
      </p:pic>
      <p:sp>
        <p:nvSpPr>
          <p:cNvPr id="81" name="TextBox 80"/>
          <p:cNvSpPr txBox="1"/>
          <p:nvPr/>
        </p:nvSpPr>
        <p:spPr>
          <a:xfrm>
            <a:off x="212030" y="5837742"/>
            <a:ext cx="2016792" cy="374695"/>
          </a:xfrm>
          <a:prstGeom prst="rect">
            <a:avLst/>
          </a:prstGeom>
          <a:noFill/>
        </p:spPr>
        <p:txBody>
          <a:bodyPr wrap="none" rtlCol="0">
            <a:spAutoFit/>
          </a:bodyPr>
          <a:lstStyle/>
          <a:p>
            <a:pPr algn="ctr" defTabSz="914038"/>
            <a:r>
              <a:rPr lang="en-US" sz="1799" dirty="0">
                <a:solidFill>
                  <a:prstClr val="black"/>
                </a:solidFill>
                <a:latin typeface="Segoe UI Light" panose="020B0502040204020203" pitchFamily="34" charset="0"/>
                <a:cs typeface="Segoe UI Light" panose="020B0502040204020203" pitchFamily="34" charset="0"/>
              </a:rPr>
              <a:t>Production servers</a:t>
            </a:r>
          </a:p>
        </p:txBody>
      </p:sp>
      <p:sp>
        <p:nvSpPr>
          <p:cNvPr id="58" name="Rounded Rectangle 57"/>
          <p:cNvSpPr/>
          <p:nvPr/>
        </p:nvSpPr>
        <p:spPr>
          <a:xfrm>
            <a:off x="348992" y="2739259"/>
            <a:ext cx="11469847" cy="795297"/>
          </a:xfrm>
          <a:prstGeom prst="round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999">
              <a:solidFill>
                <a:prstClr val="white"/>
              </a:solidFill>
            </a:endParaRPr>
          </a:p>
        </p:txBody>
      </p:sp>
      <p:sp>
        <p:nvSpPr>
          <p:cNvPr id="59" name="Title 9"/>
          <p:cNvSpPr txBox="1">
            <a:spLocks/>
          </p:cNvSpPr>
          <p:nvPr/>
        </p:nvSpPr>
        <p:spPr>
          <a:xfrm>
            <a:off x="446347" y="2925881"/>
            <a:ext cx="2305002" cy="470770"/>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1799" dirty="0">
                <a:solidFill>
                  <a:schemeClr val="tx1"/>
                </a:solidFill>
                <a:latin typeface="Segoe UI Light" panose="020B0502040204020203" pitchFamily="34" charset="0"/>
                <a:cs typeface="Segoe UI Light" panose="020B0502040204020203" pitchFamily="34" charset="0"/>
              </a:rPr>
              <a:t>App Lifecycle Services</a:t>
            </a:r>
          </a:p>
          <a:p>
            <a:r>
              <a:rPr sz="1600" dirty="0">
                <a:solidFill>
                  <a:schemeClr val="tx1"/>
                </a:solidFill>
                <a:latin typeface="Segoe UI Light" panose="020B0502040204020203" pitchFamily="34" charset="0"/>
                <a:cs typeface="Segoe UI Light" panose="020B0502040204020203" pitchFamily="34" charset="0"/>
              </a:rPr>
              <a:t>(Cloud </a:t>
            </a:r>
            <a:r>
              <a:rPr sz="1600" dirty="0" smtClean="0">
                <a:solidFill>
                  <a:schemeClr val="tx1"/>
                </a:solidFill>
                <a:latin typeface="Segoe UI Light" panose="020B0502040204020203" pitchFamily="34" charset="0"/>
                <a:cs typeface="Segoe UI Light" panose="020B0502040204020203" pitchFamily="34" charset="0"/>
              </a:rPr>
              <a:t>&amp; On </a:t>
            </a:r>
            <a:r>
              <a:rPr sz="1600" dirty="0">
                <a:solidFill>
                  <a:schemeClr val="tx1"/>
                </a:solidFill>
                <a:latin typeface="Segoe UI Light" panose="020B0502040204020203" pitchFamily="34" charset="0"/>
                <a:cs typeface="Segoe UI Light" panose="020B0502040204020203" pitchFamily="34" charset="0"/>
              </a:rPr>
              <a:t>Prem)</a:t>
            </a:r>
          </a:p>
        </p:txBody>
      </p:sp>
      <p:sp>
        <p:nvSpPr>
          <p:cNvPr id="61" name="Rectangle 60"/>
          <p:cNvSpPr/>
          <p:nvPr/>
        </p:nvSpPr>
        <p:spPr>
          <a:xfrm>
            <a:off x="2302516" y="2891033"/>
            <a:ext cx="1089152" cy="55778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Project management tools</a:t>
            </a:r>
          </a:p>
        </p:txBody>
      </p:sp>
      <p:sp>
        <p:nvSpPr>
          <p:cNvPr id="67" name="Rectangle 66"/>
          <p:cNvSpPr/>
          <p:nvPr/>
        </p:nvSpPr>
        <p:spPr>
          <a:xfrm>
            <a:off x="3483450" y="2891033"/>
            <a:ext cx="848716" cy="55778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Version &amp; Source Control</a:t>
            </a:r>
          </a:p>
        </p:txBody>
      </p:sp>
      <p:sp>
        <p:nvSpPr>
          <p:cNvPr id="69" name="Rectangle 68"/>
          <p:cNvSpPr/>
          <p:nvPr/>
        </p:nvSpPr>
        <p:spPr>
          <a:xfrm>
            <a:off x="4423948" y="2891033"/>
            <a:ext cx="854400" cy="55778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Build</a:t>
            </a:r>
          </a:p>
        </p:txBody>
      </p:sp>
      <p:sp>
        <p:nvSpPr>
          <p:cNvPr id="72" name="Rectangle 71"/>
          <p:cNvSpPr/>
          <p:nvPr/>
        </p:nvSpPr>
        <p:spPr>
          <a:xfrm>
            <a:off x="5370130" y="2891033"/>
            <a:ext cx="981076" cy="55778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Testing</a:t>
            </a:r>
          </a:p>
          <a:p>
            <a:pPr algn="ctr" defTabSz="914038"/>
            <a:r>
              <a:rPr lang="en-US" sz="1100" dirty="0">
                <a:solidFill>
                  <a:prstClr val="white"/>
                </a:solidFill>
              </a:rPr>
              <a:t>Services</a:t>
            </a:r>
          </a:p>
        </p:txBody>
      </p:sp>
      <p:sp>
        <p:nvSpPr>
          <p:cNvPr id="74" name="Rectangle 73"/>
          <p:cNvSpPr/>
          <p:nvPr/>
        </p:nvSpPr>
        <p:spPr>
          <a:xfrm>
            <a:off x="7604766" y="2891033"/>
            <a:ext cx="955508" cy="55778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Diagnostics</a:t>
            </a:r>
          </a:p>
        </p:txBody>
      </p:sp>
      <p:sp>
        <p:nvSpPr>
          <p:cNvPr id="82" name="Rectangle 81"/>
          <p:cNvSpPr/>
          <p:nvPr/>
        </p:nvSpPr>
        <p:spPr>
          <a:xfrm>
            <a:off x="8652056" y="2891032"/>
            <a:ext cx="978550" cy="55778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Cloud</a:t>
            </a:r>
          </a:p>
          <a:p>
            <a:pPr algn="ctr" defTabSz="914038"/>
            <a:r>
              <a:rPr lang="en-US" sz="1100" dirty="0">
                <a:solidFill>
                  <a:prstClr val="white"/>
                </a:solidFill>
              </a:rPr>
              <a:t> Continuous Delivery</a:t>
            </a:r>
          </a:p>
        </p:txBody>
      </p:sp>
      <p:sp>
        <p:nvSpPr>
          <p:cNvPr id="83" name="Rectangle 82"/>
          <p:cNvSpPr/>
          <p:nvPr/>
        </p:nvSpPr>
        <p:spPr>
          <a:xfrm>
            <a:off x="9722388" y="2891033"/>
            <a:ext cx="924362" cy="55778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Analytics</a:t>
            </a:r>
          </a:p>
        </p:txBody>
      </p:sp>
      <p:sp>
        <p:nvSpPr>
          <p:cNvPr id="84" name="Rectangle 83"/>
          <p:cNvSpPr/>
          <p:nvPr/>
        </p:nvSpPr>
        <p:spPr>
          <a:xfrm>
            <a:off x="6442988" y="2891033"/>
            <a:ext cx="1069996" cy="55778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Monitoring</a:t>
            </a:r>
          </a:p>
        </p:txBody>
      </p:sp>
      <p:sp>
        <p:nvSpPr>
          <p:cNvPr id="85" name="Cloud 84"/>
          <p:cNvSpPr/>
          <p:nvPr/>
        </p:nvSpPr>
        <p:spPr>
          <a:xfrm>
            <a:off x="7901696" y="5120388"/>
            <a:ext cx="1241618" cy="693541"/>
          </a:xfrm>
          <a:prstGeom prst="cloud">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00" b="1" dirty="0" smtClean="0">
                <a:solidFill>
                  <a:srgbClr val="FFFFFF"/>
                </a:solidFill>
              </a:rPr>
              <a:t>Azure </a:t>
            </a:r>
            <a:r>
              <a:rPr lang="en-US" sz="1050" b="1" u="sng" dirty="0">
                <a:solidFill>
                  <a:srgbClr val="FFFFFF"/>
                </a:solidFill>
              </a:rPr>
              <a:t>IaaS </a:t>
            </a:r>
            <a:r>
              <a:rPr lang="en-US" sz="1000" b="1" dirty="0">
                <a:solidFill>
                  <a:srgbClr val="FFFFFF"/>
                </a:solidFill>
              </a:rPr>
              <a:t>Cloud</a:t>
            </a:r>
          </a:p>
        </p:txBody>
      </p:sp>
      <p:sp>
        <p:nvSpPr>
          <p:cNvPr id="86" name="Cloud 85"/>
          <p:cNvSpPr/>
          <p:nvPr/>
        </p:nvSpPr>
        <p:spPr>
          <a:xfrm>
            <a:off x="7976393" y="2055704"/>
            <a:ext cx="1490286" cy="783925"/>
          </a:xfrm>
          <a:prstGeom prst="cloud">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00" b="1" dirty="0">
                <a:solidFill>
                  <a:srgbClr val="FFFFFF"/>
                </a:solidFill>
              </a:rPr>
              <a:t>Visual Studio Services Cloud</a:t>
            </a:r>
          </a:p>
        </p:txBody>
      </p:sp>
      <p:sp>
        <p:nvSpPr>
          <p:cNvPr id="78" name="Rectangle 2"/>
          <p:cNvSpPr/>
          <p:nvPr/>
        </p:nvSpPr>
        <p:spPr>
          <a:xfrm>
            <a:off x="10738534" y="2891033"/>
            <a:ext cx="945466" cy="55778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Lab </a:t>
            </a:r>
            <a:r>
              <a:rPr lang="en-US" sz="1100" dirty="0" err="1">
                <a:solidFill>
                  <a:prstClr val="white"/>
                </a:solidFill>
              </a:rPr>
              <a:t>Mgmt</a:t>
            </a:r>
            <a:r>
              <a:rPr lang="en-US" sz="1100" dirty="0">
                <a:solidFill>
                  <a:prstClr val="white"/>
                </a:solidFill>
              </a:rPr>
              <a:t> Automation</a:t>
            </a:r>
          </a:p>
        </p:txBody>
      </p:sp>
    </p:spTree>
    <p:extLst>
      <p:ext uri="{BB962C8B-B14F-4D97-AF65-F5344CB8AC3E}">
        <p14:creationId xmlns:p14="http://schemas.microsoft.com/office/powerpoint/2010/main" val="2484780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37149117"/>
              </p:ext>
            </p:extLst>
          </p:nvPr>
        </p:nvGraphicFramePr>
        <p:xfrm>
          <a:off x="448468" y="1190078"/>
          <a:ext cx="11202270" cy="54172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269997" y="288092"/>
            <a:ext cx="11147432" cy="761747"/>
          </a:xfrm>
          <a:prstGeom prst="rect">
            <a:avLst/>
          </a:prstGeom>
        </p:spPr>
        <p:txBody>
          <a:bodyPr vert="horz" wrap="square" lIns="0" tIns="0" rIns="0" bIns="0" rtlCol="0" anchor="t">
            <a:spAutoFit/>
          </a:bodyPr>
          <a:lstStyle>
            <a:lvl1pPr algn="l" defTabSz="914240" rtl="0" fontAlgn="base">
              <a:lnSpc>
                <a:spcPct val="90000"/>
              </a:lnSpc>
              <a:spcBef>
                <a:spcPct val="0"/>
              </a:spcBef>
              <a:spcAft>
                <a:spcPct val="0"/>
              </a:spcAft>
              <a:defRPr lang="en-US" sz="5500" kern="1200" spc="-100" dirty="0">
                <a:ln w="3175">
                  <a:noFill/>
                </a:ln>
                <a:solidFill>
                  <a:srgbClr val="68217A"/>
                </a:solidFill>
                <a:latin typeface="Segoe UI Light" pitchFamily="34" charset="0"/>
                <a:ea typeface="ＭＳ Ｐゴシック" charset="0"/>
                <a:cs typeface="Arial" charset="0"/>
              </a:defRPr>
            </a:lvl1pPr>
            <a:lvl2pPr algn="l" defTabSz="914240" rtl="0" fontAlgn="base">
              <a:lnSpc>
                <a:spcPct val="90000"/>
              </a:lnSpc>
              <a:spcBef>
                <a:spcPct val="0"/>
              </a:spcBef>
              <a:spcAft>
                <a:spcPct val="0"/>
              </a:spcAft>
              <a:defRPr sz="5500">
                <a:solidFill>
                  <a:schemeClr val="tx1"/>
                </a:solidFill>
                <a:latin typeface="Segoe UI Light" charset="0"/>
                <a:ea typeface="ＭＳ Ｐゴシック" charset="0"/>
              </a:defRPr>
            </a:lvl2pPr>
            <a:lvl3pPr algn="l" defTabSz="914240" rtl="0" fontAlgn="base">
              <a:lnSpc>
                <a:spcPct val="90000"/>
              </a:lnSpc>
              <a:spcBef>
                <a:spcPct val="0"/>
              </a:spcBef>
              <a:spcAft>
                <a:spcPct val="0"/>
              </a:spcAft>
              <a:defRPr sz="5500">
                <a:solidFill>
                  <a:schemeClr val="tx1"/>
                </a:solidFill>
                <a:latin typeface="Segoe UI Light" charset="0"/>
                <a:ea typeface="ＭＳ Ｐゴシック" charset="0"/>
              </a:defRPr>
            </a:lvl3pPr>
            <a:lvl4pPr algn="l" defTabSz="914240" rtl="0" fontAlgn="base">
              <a:lnSpc>
                <a:spcPct val="90000"/>
              </a:lnSpc>
              <a:spcBef>
                <a:spcPct val="0"/>
              </a:spcBef>
              <a:spcAft>
                <a:spcPct val="0"/>
              </a:spcAft>
              <a:defRPr sz="5500">
                <a:solidFill>
                  <a:schemeClr val="tx1"/>
                </a:solidFill>
                <a:latin typeface="Segoe UI Light" charset="0"/>
                <a:ea typeface="ＭＳ Ｐゴシック" charset="0"/>
              </a:defRPr>
            </a:lvl4pPr>
            <a:lvl5pPr algn="l" defTabSz="914240" rtl="0" fontAlgn="base">
              <a:lnSpc>
                <a:spcPct val="90000"/>
              </a:lnSpc>
              <a:spcBef>
                <a:spcPct val="0"/>
              </a:spcBef>
              <a:spcAft>
                <a:spcPct val="0"/>
              </a:spcAft>
              <a:defRPr sz="5500">
                <a:solidFill>
                  <a:schemeClr val="tx1"/>
                </a:solidFill>
                <a:latin typeface="Segoe UI Light" charset="0"/>
                <a:ea typeface="ＭＳ Ｐゴシック" charset="0"/>
              </a:defRPr>
            </a:lvl5pPr>
            <a:lvl6pPr marL="609493" algn="l" defTabSz="914240" rtl="0" fontAlgn="base">
              <a:lnSpc>
                <a:spcPct val="90000"/>
              </a:lnSpc>
              <a:spcBef>
                <a:spcPct val="0"/>
              </a:spcBef>
              <a:spcAft>
                <a:spcPct val="0"/>
              </a:spcAft>
              <a:defRPr sz="5500">
                <a:solidFill>
                  <a:schemeClr val="tx1"/>
                </a:solidFill>
                <a:latin typeface="Segoe UI Light" charset="0"/>
                <a:ea typeface="ＭＳ Ｐゴシック" charset="0"/>
              </a:defRPr>
            </a:lvl6pPr>
            <a:lvl7pPr marL="1218987" algn="l" defTabSz="914240" rtl="0" fontAlgn="base">
              <a:lnSpc>
                <a:spcPct val="90000"/>
              </a:lnSpc>
              <a:spcBef>
                <a:spcPct val="0"/>
              </a:spcBef>
              <a:spcAft>
                <a:spcPct val="0"/>
              </a:spcAft>
              <a:defRPr sz="5500">
                <a:solidFill>
                  <a:schemeClr val="tx1"/>
                </a:solidFill>
                <a:latin typeface="Segoe UI Light" charset="0"/>
                <a:ea typeface="ＭＳ Ｐゴシック" charset="0"/>
              </a:defRPr>
            </a:lvl7pPr>
            <a:lvl8pPr marL="1828480" algn="l" defTabSz="914240" rtl="0" fontAlgn="base">
              <a:lnSpc>
                <a:spcPct val="90000"/>
              </a:lnSpc>
              <a:spcBef>
                <a:spcPct val="0"/>
              </a:spcBef>
              <a:spcAft>
                <a:spcPct val="0"/>
              </a:spcAft>
              <a:defRPr sz="5500">
                <a:solidFill>
                  <a:schemeClr val="tx1"/>
                </a:solidFill>
                <a:latin typeface="Segoe UI Light" charset="0"/>
                <a:ea typeface="ＭＳ Ｐゴシック" charset="0"/>
              </a:defRPr>
            </a:lvl8pPr>
            <a:lvl9pPr marL="2437973" algn="l" defTabSz="914240" rtl="0" fontAlgn="base">
              <a:lnSpc>
                <a:spcPct val="90000"/>
              </a:lnSpc>
              <a:spcBef>
                <a:spcPct val="0"/>
              </a:spcBef>
              <a:spcAft>
                <a:spcPct val="0"/>
              </a:spcAft>
              <a:defRPr sz="5500">
                <a:solidFill>
                  <a:schemeClr val="tx1"/>
                </a:solidFill>
                <a:latin typeface="Segoe UI Light" charset="0"/>
                <a:ea typeface="ＭＳ Ｐゴシック" charset="0"/>
              </a:defRPr>
            </a:lvl9pPr>
          </a:lstStyle>
          <a:p>
            <a:r>
              <a:rPr lang="en-US" dirty="0" smtClean="0"/>
              <a:t>Azure MSDN benefits improved!</a:t>
            </a:r>
            <a:endParaRPr lang="en-US" dirty="0"/>
          </a:p>
        </p:txBody>
      </p:sp>
    </p:spTree>
    <p:extLst>
      <p:ext uri="{BB962C8B-B14F-4D97-AF65-F5344CB8AC3E}">
        <p14:creationId xmlns:p14="http://schemas.microsoft.com/office/powerpoint/2010/main" val="9426466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Arrow Connector 64"/>
          <p:cNvCxnSpPr/>
          <p:nvPr/>
        </p:nvCxnSpPr>
        <p:spPr>
          <a:xfrm flipV="1">
            <a:off x="6469060" y="2606588"/>
            <a:ext cx="10656" cy="2420990"/>
          </a:xfrm>
          <a:prstGeom prst="straightConnector1">
            <a:avLst/>
          </a:prstGeom>
          <a:ln w="44450" cap="sq">
            <a:solidFill>
              <a:srgbClr val="00AEEF"/>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flipV="1">
            <a:off x="5458485" y="5045927"/>
            <a:ext cx="1010575" cy="11618"/>
          </a:xfrm>
          <a:prstGeom prst="straightConnector1">
            <a:avLst/>
          </a:prstGeom>
          <a:ln w="44450" cap="sq">
            <a:solidFill>
              <a:srgbClr val="00AEEF"/>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sp>
        <p:nvSpPr>
          <p:cNvPr id="74" name="Freeform 128"/>
          <p:cNvSpPr>
            <a:spLocks noChangeAspect="1"/>
          </p:cNvSpPr>
          <p:nvPr/>
        </p:nvSpPr>
        <p:spPr bwMode="black">
          <a:xfrm>
            <a:off x="5265290" y="1244037"/>
            <a:ext cx="2428851" cy="13417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AEEF"/>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70" name="Title 69"/>
          <p:cNvSpPr>
            <a:spLocks noGrp="1"/>
          </p:cNvSpPr>
          <p:nvPr>
            <p:ph type="title"/>
          </p:nvPr>
        </p:nvSpPr>
        <p:spPr/>
        <p:txBody>
          <a:bodyPr/>
          <a:lstStyle/>
          <a:p>
            <a:r>
              <a:rPr lang="en-US" sz="4704" dirty="0"/>
              <a:t>Cloud innovation presents challenges for IT</a:t>
            </a:r>
          </a:p>
        </p:txBody>
      </p:sp>
      <p:grpSp>
        <p:nvGrpSpPr>
          <p:cNvPr id="26" name="Group 25"/>
          <p:cNvGrpSpPr/>
          <p:nvPr/>
        </p:nvGrpSpPr>
        <p:grpSpPr>
          <a:xfrm>
            <a:off x="557217" y="3494299"/>
            <a:ext cx="1010842" cy="2690828"/>
            <a:chOff x="529660" y="3577613"/>
            <a:chExt cx="1058335" cy="2817255"/>
          </a:xfrm>
          <a:solidFill>
            <a:srgbClr val="00AEEF"/>
          </a:solidFill>
        </p:grpSpPr>
        <p:sp>
          <p:nvSpPr>
            <p:cNvPr id="14" name="Freeform 741"/>
            <p:cNvSpPr>
              <a:spLocks/>
            </p:cNvSpPr>
            <p:nvPr/>
          </p:nvSpPr>
          <p:spPr bwMode="auto">
            <a:xfrm>
              <a:off x="529660" y="4273233"/>
              <a:ext cx="1058335" cy="2121635"/>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15" name="Oval 742"/>
            <p:cNvSpPr>
              <a:spLocks noChangeArrowheads="1"/>
            </p:cNvSpPr>
            <p:nvPr/>
          </p:nvSpPr>
          <p:spPr bwMode="auto">
            <a:xfrm>
              <a:off x="743315" y="3577613"/>
              <a:ext cx="631026" cy="635994"/>
            </a:xfrm>
            <a:prstGeom prst="ellipse">
              <a:avLst/>
            </a:pr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sp>
        <p:nvSpPr>
          <p:cNvPr id="30" name="Freeform 5"/>
          <p:cNvSpPr>
            <a:spLocks noEditPoints="1"/>
          </p:cNvSpPr>
          <p:nvPr/>
        </p:nvSpPr>
        <p:spPr bwMode="black">
          <a:xfrm flipH="1">
            <a:off x="2246845" y="1605808"/>
            <a:ext cx="3204080" cy="4933721"/>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00AEEF"/>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nvGrpSpPr>
          <p:cNvPr id="4" name="Group 3"/>
          <p:cNvGrpSpPr/>
          <p:nvPr/>
        </p:nvGrpSpPr>
        <p:grpSpPr>
          <a:xfrm>
            <a:off x="575362" y="1960207"/>
            <a:ext cx="980250" cy="1439870"/>
            <a:chOff x="587051" y="1998626"/>
            <a:chExt cx="1000167" cy="1469125"/>
          </a:xfrm>
          <a:solidFill>
            <a:srgbClr val="00AEEF"/>
          </a:solidFill>
        </p:grpSpPr>
        <p:grpSp>
          <p:nvGrpSpPr>
            <p:cNvPr id="13" name="Group 12"/>
            <p:cNvGrpSpPr/>
            <p:nvPr/>
          </p:nvGrpSpPr>
          <p:grpSpPr>
            <a:xfrm>
              <a:off x="587051" y="1998626"/>
              <a:ext cx="1000167" cy="1469125"/>
              <a:chOff x="1239558" y="656538"/>
              <a:chExt cx="1599453" cy="2349405"/>
            </a:xfrm>
            <a:grpFill/>
          </p:grpSpPr>
          <p:sp>
            <p:nvSpPr>
              <p:cNvPr id="8" name="Freeform 5"/>
              <p:cNvSpPr>
                <a:spLocks/>
              </p:cNvSpPr>
              <p:nvPr/>
            </p:nvSpPr>
            <p:spPr bwMode="auto">
              <a:xfrm>
                <a:off x="1781007" y="2629402"/>
                <a:ext cx="507220" cy="90241"/>
              </a:xfrm>
              <a:custGeom>
                <a:avLst/>
                <a:gdLst>
                  <a:gd name="T0" fmla="*/ 326 w 326"/>
                  <a:gd name="T1" fmla="*/ 28 h 58"/>
                  <a:gd name="T2" fmla="*/ 326 w 326"/>
                  <a:gd name="T3" fmla="*/ 34 h 58"/>
                  <a:gd name="T4" fmla="*/ 326 w 326"/>
                  <a:gd name="T5" fmla="*/ 36 h 58"/>
                  <a:gd name="T6" fmla="*/ 326 w 326"/>
                  <a:gd name="T7" fmla="*/ 40 h 58"/>
                  <a:gd name="T8" fmla="*/ 320 w 326"/>
                  <a:gd name="T9" fmla="*/ 52 h 58"/>
                  <a:gd name="T10" fmla="*/ 310 w 326"/>
                  <a:gd name="T11" fmla="*/ 58 h 58"/>
                  <a:gd name="T12" fmla="*/ 278 w 326"/>
                  <a:gd name="T13" fmla="*/ 58 h 58"/>
                  <a:gd name="T14" fmla="*/ 244 w 326"/>
                  <a:gd name="T15" fmla="*/ 58 h 58"/>
                  <a:gd name="T16" fmla="*/ 210 w 326"/>
                  <a:gd name="T17" fmla="*/ 58 h 58"/>
                  <a:gd name="T18" fmla="*/ 182 w 326"/>
                  <a:gd name="T19" fmla="*/ 58 h 58"/>
                  <a:gd name="T20" fmla="*/ 158 w 326"/>
                  <a:gd name="T21" fmla="*/ 58 h 58"/>
                  <a:gd name="T22" fmla="*/ 134 w 326"/>
                  <a:gd name="T23" fmla="*/ 58 h 58"/>
                  <a:gd name="T24" fmla="*/ 114 w 326"/>
                  <a:gd name="T25" fmla="*/ 58 h 58"/>
                  <a:gd name="T26" fmla="*/ 96 w 326"/>
                  <a:gd name="T27" fmla="*/ 58 h 58"/>
                  <a:gd name="T28" fmla="*/ 82 w 326"/>
                  <a:gd name="T29" fmla="*/ 58 h 58"/>
                  <a:gd name="T30" fmla="*/ 64 w 326"/>
                  <a:gd name="T31" fmla="*/ 58 h 58"/>
                  <a:gd name="T32" fmla="*/ 44 w 326"/>
                  <a:gd name="T33" fmla="*/ 58 h 58"/>
                  <a:gd name="T34" fmla="*/ 34 w 326"/>
                  <a:gd name="T35" fmla="*/ 58 h 58"/>
                  <a:gd name="T36" fmla="*/ 26 w 326"/>
                  <a:gd name="T37" fmla="*/ 58 h 58"/>
                  <a:gd name="T38" fmla="*/ 22 w 326"/>
                  <a:gd name="T39" fmla="*/ 58 h 58"/>
                  <a:gd name="T40" fmla="*/ 22 w 326"/>
                  <a:gd name="T41" fmla="*/ 58 h 58"/>
                  <a:gd name="T42" fmla="*/ 10 w 326"/>
                  <a:gd name="T43" fmla="*/ 54 h 58"/>
                  <a:gd name="T44" fmla="*/ 2 w 326"/>
                  <a:gd name="T45" fmla="*/ 46 h 58"/>
                  <a:gd name="T46" fmla="*/ 0 w 326"/>
                  <a:gd name="T47" fmla="*/ 34 h 58"/>
                  <a:gd name="T48" fmla="*/ 0 w 326"/>
                  <a:gd name="T49" fmla="*/ 30 h 58"/>
                  <a:gd name="T50" fmla="*/ 0 w 326"/>
                  <a:gd name="T51" fmla="*/ 26 h 58"/>
                  <a:gd name="T52" fmla="*/ 0 w 326"/>
                  <a:gd name="T53" fmla="*/ 24 h 58"/>
                  <a:gd name="T54" fmla="*/ 4 w 326"/>
                  <a:gd name="T55" fmla="*/ 10 h 58"/>
                  <a:gd name="T56" fmla="*/ 14 w 326"/>
                  <a:gd name="T57" fmla="*/ 2 h 58"/>
                  <a:gd name="T58" fmla="*/ 18 w 326"/>
                  <a:gd name="T59" fmla="*/ 0 h 58"/>
                  <a:gd name="T60" fmla="*/ 48 w 326"/>
                  <a:gd name="T61" fmla="*/ 0 h 58"/>
                  <a:gd name="T62" fmla="*/ 84 w 326"/>
                  <a:gd name="T63" fmla="*/ 0 h 58"/>
                  <a:gd name="T64" fmla="*/ 116 w 326"/>
                  <a:gd name="T65" fmla="*/ 0 h 58"/>
                  <a:gd name="T66" fmla="*/ 144 w 326"/>
                  <a:gd name="T67" fmla="*/ 0 h 58"/>
                  <a:gd name="T68" fmla="*/ 170 w 326"/>
                  <a:gd name="T69" fmla="*/ 0 h 58"/>
                  <a:gd name="T70" fmla="*/ 192 w 326"/>
                  <a:gd name="T71" fmla="*/ 0 h 58"/>
                  <a:gd name="T72" fmla="*/ 212 w 326"/>
                  <a:gd name="T73" fmla="*/ 0 h 58"/>
                  <a:gd name="T74" fmla="*/ 230 w 326"/>
                  <a:gd name="T75" fmla="*/ 0 h 58"/>
                  <a:gd name="T76" fmla="*/ 246 w 326"/>
                  <a:gd name="T77" fmla="*/ 0 h 58"/>
                  <a:gd name="T78" fmla="*/ 262 w 326"/>
                  <a:gd name="T79" fmla="*/ 0 h 58"/>
                  <a:gd name="T80" fmla="*/ 280 w 326"/>
                  <a:gd name="T81" fmla="*/ 0 h 58"/>
                  <a:gd name="T82" fmla="*/ 294 w 326"/>
                  <a:gd name="T83" fmla="*/ 0 h 58"/>
                  <a:gd name="T84" fmla="*/ 302 w 326"/>
                  <a:gd name="T85" fmla="*/ 0 h 58"/>
                  <a:gd name="T86" fmla="*/ 304 w 326"/>
                  <a:gd name="T87" fmla="*/ 0 h 58"/>
                  <a:gd name="T88" fmla="*/ 304 w 326"/>
                  <a:gd name="T89" fmla="*/ 0 h 58"/>
                  <a:gd name="T90" fmla="*/ 312 w 326"/>
                  <a:gd name="T91" fmla="*/ 2 h 58"/>
                  <a:gd name="T92" fmla="*/ 320 w 326"/>
                  <a:gd name="T93" fmla="*/ 8 h 58"/>
                  <a:gd name="T94" fmla="*/ 326 w 326"/>
                  <a:gd name="T95" fmla="*/ 2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 h="58">
                    <a:moveTo>
                      <a:pt x="326" y="24"/>
                    </a:moveTo>
                    <a:lnTo>
                      <a:pt x="326" y="26"/>
                    </a:lnTo>
                    <a:lnTo>
                      <a:pt x="326" y="28"/>
                    </a:lnTo>
                    <a:lnTo>
                      <a:pt x="326" y="30"/>
                    </a:lnTo>
                    <a:lnTo>
                      <a:pt x="326" y="32"/>
                    </a:lnTo>
                    <a:lnTo>
                      <a:pt x="326" y="34"/>
                    </a:lnTo>
                    <a:lnTo>
                      <a:pt x="326" y="34"/>
                    </a:lnTo>
                    <a:lnTo>
                      <a:pt x="326" y="36"/>
                    </a:lnTo>
                    <a:lnTo>
                      <a:pt x="326" y="36"/>
                    </a:lnTo>
                    <a:lnTo>
                      <a:pt x="326" y="36"/>
                    </a:lnTo>
                    <a:lnTo>
                      <a:pt x="326" y="36"/>
                    </a:lnTo>
                    <a:lnTo>
                      <a:pt x="326" y="40"/>
                    </a:lnTo>
                    <a:lnTo>
                      <a:pt x="324" y="46"/>
                    </a:lnTo>
                    <a:lnTo>
                      <a:pt x="322" y="48"/>
                    </a:lnTo>
                    <a:lnTo>
                      <a:pt x="320" y="52"/>
                    </a:lnTo>
                    <a:lnTo>
                      <a:pt x="318" y="54"/>
                    </a:lnTo>
                    <a:lnTo>
                      <a:pt x="314" y="56"/>
                    </a:lnTo>
                    <a:lnTo>
                      <a:pt x="310" y="58"/>
                    </a:lnTo>
                    <a:lnTo>
                      <a:pt x="304" y="58"/>
                    </a:lnTo>
                    <a:lnTo>
                      <a:pt x="292" y="58"/>
                    </a:lnTo>
                    <a:lnTo>
                      <a:pt x="278" y="58"/>
                    </a:lnTo>
                    <a:lnTo>
                      <a:pt x="266" y="58"/>
                    </a:lnTo>
                    <a:lnTo>
                      <a:pt x="254" y="58"/>
                    </a:lnTo>
                    <a:lnTo>
                      <a:pt x="244" y="58"/>
                    </a:lnTo>
                    <a:lnTo>
                      <a:pt x="232" y="58"/>
                    </a:lnTo>
                    <a:lnTo>
                      <a:pt x="222" y="58"/>
                    </a:lnTo>
                    <a:lnTo>
                      <a:pt x="210" y="58"/>
                    </a:lnTo>
                    <a:lnTo>
                      <a:pt x="202" y="58"/>
                    </a:lnTo>
                    <a:lnTo>
                      <a:pt x="192" y="58"/>
                    </a:lnTo>
                    <a:lnTo>
                      <a:pt x="182" y="58"/>
                    </a:lnTo>
                    <a:lnTo>
                      <a:pt x="174" y="58"/>
                    </a:lnTo>
                    <a:lnTo>
                      <a:pt x="166" y="58"/>
                    </a:lnTo>
                    <a:lnTo>
                      <a:pt x="158" y="58"/>
                    </a:lnTo>
                    <a:lnTo>
                      <a:pt x="150" y="58"/>
                    </a:lnTo>
                    <a:lnTo>
                      <a:pt x="142" y="58"/>
                    </a:lnTo>
                    <a:lnTo>
                      <a:pt x="134" y="58"/>
                    </a:lnTo>
                    <a:lnTo>
                      <a:pt x="128" y="58"/>
                    </a:lnTo>
                    <a:lnTo>
                      <a:pt x="120" y="58"/>
                    </a:lnTo>
                    <a:lnTo>
                      <a:pt x="114" y="58"/>
                    </a:lnTo>
                    <a:lnTo>
                      <a:pt x="108" y="58"/>
                    </a:lnTo>
                    <a:lnTo>
                      <a:pt x="102" y="58"/>
                    </a:lnTo>
                    <a:lnTo>
                      <a:pt x="96" y="58"/>
                    </a:lnTo>
                    <a:lnTo>
                      <a:pt x="90" y="58"/>
                    </a:lnTo>
                    <a:lnTo>
                      <a:pt x="86" y="58"/>
                    </a:lnTo>
                    <a:lnTo>
                      <a:pt x="82" y="58"/>
                    </a:lnTo>
                    <a:lnTo>
                      <a:pt x="76" y="58"/>
                    </a:lnTo>
                    <a:lnTo>
                      <a:pt x="72" y="58"/>
                    </a:lnTo>
                    <a:lnTo>
                      <a:pt x="64" y="58"/>
                    </a:lnTo>
                    <a:lnTo>
                      <a:pt x="58" y="58"/>
                    </a:lnTo>
                    <a:lnTo>
                      <a:pt x="50" y="58"/>
                    </a:lnTo>
                    <a:lnTo>
                      <a:pt x="44" y="58"/>
                    </a:lnTo>
                    <a:lnTo>
                      <a:pt x="40" y="58"/>
                    </a:lnTo>
                    <a:lnTo>
                      <a:pt x="36" y="58"/>
                    </a:lnTo>
                    <a:lnTo>
                      <a:pt x="34" y="58"/>
                    </a:lnTo>
                    <a:lnTo>
                      <a:pt x="30" y="58"/>
                    </a:lnTo>
                    <a:lnTo>
                      <a:pt x="28" y="58"/>
                    </a:lnTo>
                    <a:lnTo>
                      <a:pt x="26" y="58"/>
                    </a:lnTo>
                    <a:lnTo>
                      <a:pt x="24" y="58"/>
                    </a:lnTo>
                    <a:lnTo>
                      <a:pt x="24" y="58"/>
                    </a:lnTo>
                    <a:lnTo>
                      <a:pt x="22" y="58"/>
                    </a:lnTo>
                    <a:lnTo>
                      <a:pt x="22" y="58"/>
                    </a:lnTo>
                    <a:lnTo>
                      <a:pt x="22" y="58"/>
                    </a:lnTo>
                    <a:lnTo>
                      <a:pt x="22" y="58"/>
                    </a:lnTo>
                    <a:lnTo>
                      <a:pt x="16" y="58"/>
                    </a:lnTo>
                    <a:lnTo>
                      <a:pt x="14" y="56"/>
                    </a:lnTo>
                    <a:lnTo>
                      <a:pt x="10" y="54"/>
                    </a:lnTo>
                    <a:lnTo>
                      <a:pt x="6" y="52"/>
                    </a:lnTo>
                    <a:lnTo>
                      <a:pt x="4" y="48"/>
                    </a:lnTo>
                    <a:lnTo>
                      <a:pt x="2" y="46"/>
                    </a:lnTo>
                    <a:lnTo>
                      <a:pt x="0" y="40"/>
                    </a:lnTo>
                    <a:lnTo>
                      <a:pt x="0" y="36"/>
                    </a:lnTo>
                    <a:lnTo>
                      <a:pt x="0" y="34"/>
                    </a:lnTo>
                    <a:lnTo>
                      <a:pt x="0" y="32"/>
                    </a:lnTo>
                    <a:lnTo>
                      <a:pt x="0" y="32"/>
                    </a:lnTo>
                    <a:lnTo>
                      <a:pt x="0" y="30"/>
                    </a:lnTo>
                    <a:lnTo>
                      <a:pt x="0" y="28"/>
                    </a:lnTo>
                    <a:lnTo>
                      <a:pt x="0" y="26"/>
                    </a:lnTo>
                    <a:lnTo>
                      <a:pt x="0" y="26"/>
                    </a:lnTo>
                    <a:lnTo>
                      <a:pt x="0" y="24"/>
                    </a:lnTo>
                    <a:lnTo>
                      <a:pt x="0" y="24"/>
                    </a:lnTo>
                    <a:lnTo>
                      <a:pt x="0" y="24"/>
                    </a:lnTo>
                    <a:lnTo>
                      <a:pt x="0" y="20"/>
                    </a:lnTo>
                    <a:lnTo>
                      <a:pt x="2" y="16"/>
                    </a:lnTo>
                    <a:lnTo>
                      <a:pt x="4" y="10"/>
                    </a:lnTo>
                    <a:lnTo>
                      <a:pt x="6" y="8"/>
                    </a:lnTo>
                    <a:lnTo>
                      <a:pt x="10" y="4"/>
                    </a:lnTo>
                    <a:lnTo>
                      <a:pt x="14" y="2"/>
                    </a:lnTo>
                    <a:lnTo>
                      <a:pt x="14" y="2"/>
                    </a:lnTo>
                    <a:lnTo>
                      <a:pt x="16" y="0"/>
                    </a:lnTo>
                    <a:lnTo>
                      <a:pt x="18" y="0"/>
                    </a:lnTo>
                    <a:lnTo>
                      <a:pt x="22" y="0"/>
                    </a:lnTo>
                    <a:lnTo>
                      <a:pt x="34" y="0"/>
                    </a:lnTo>
                    <a:lnTo>
                      <a:pt x="48" y="0"/>
                    </a:lnTo>
                    <a:lnTo>
                      <a:pt x="60" y="0"/>
                    </a:lnTo>
                    <a:lnTo>
                      <a:pt x="72" y="0"/>
                    </a:lnTo>
                    <a:lnTo>
                      <a:pt x="84" y="0"/>
                    </a:lnTo>
                    <a:lnTo>
                      <a:pt x="94" y="0"/>
                    </a:lnTo>
                    <a:lnTo>
                      <a:pt x="106" y="0"/>
                    </a:lnTo>
                    <a:lnTo>
                      <a:pt x="116" y="0"/>
                    </a:lnTo>
                    <a:lnTo>
                      <a:pt x="126" y="0"/>
                    </a:lnTo>
                    <a:lnTo>
                      <a:pt x="134" y="0"/>
                    </a:lnTo>
                    <a:lnTo>
                      <a:pt x="144" y="0"/>
                    </a:lnTo>
                    <a:lnTo>
                      <a:pt x="154" y="0"/>
                    </a:lnTo>
                    <a:lnTo>
                      <a:pt x="162" y="0"/>
                    </a:lnTo>
                    <a:lnTo>
                      <a:pt x="170" y="0"/>
                    </a:lnTo>
                    <a:lnTo>
                      <a:pt x="178" y="0"/>
                    </a:lnTo>
                    <a:lnTo>
                      <a:pt x="184" y="0"/>
                    </a:lnTo>
                    <a:lnTo>
                      <a:pt x="192" y="0"/>
                    </a:lnTo>
                    <a:lnTo>
                      <a:pt x="200" y="0"/>
                    </a:lnTo>
                    <a:lnTo>
                      <a:pt x="206" y="0"/>
                    </a:lnTo>
                    <a:lnTo>
                      <a:pt x="212" y="0"/>
                    </a:lnTo>
                    <a:lnTo>
                      <a:pt x="218" y="0"/>
                    </a:lnTo>
                    <a:lnTo>
                      <a:pt x="224" y="0"/>
                    </a:lnTo>
                    <a:lnTo>
                      <a:pt x="230" y="0"/>
                    </a:lnTo>
                    <a:lnTo>
                      <a:pt x="236" y="0"/>
                    </a:lnTo>
                    <a:lnTo>
                      <a:pt x="240" y="0"/>
                    </a:lnTo>
                    <a:lnTo>
                      <a:pt x="246" y="0"/>
                    </a:lnTo>
                    <a:lnTo>
                      <a:pt x="250" y="0"/>
                    </a:lnTo>
                    <a:lnTo>
                      <a:pt x="254" y="0"/>
                    </a:lnTo>
                    <a:lnTo>
                      <a:pt x="262" y="0"/>
                    </a:lnTo>
                    <a:lnTo>
                      <a:pt x="270" y="0"/>
                    </a:lnTo>
                    <a:lnTo>
                      <a:pt x="276" y="0"/>
                    </a:lnTo>
                    <a:lnTo>
                      <a:pt x="280" y="0"/>
                    </a:lnTo>
                    <a:lnTo>
                      <a:pt x="286" y="0"/>
                    </a:lnTo>
                    <a:lnTo>
                      <a:pt x="290" y="0"/>
                    </a:lnTo>
                    <a:lnTo>
                      <a:pt x="294" y="0"/>
                    </a:lnTo>
                    <a:lnTo>
                      <a:pt x="296" y="0"/>
                    </a:lnTo>
                    <a:lnTo>
                      <a:pt x="300" y="0"/>
                    </a:lnTo>
                    <a:lnTo>
                      <a:pt x="302" y="0"/>
                    </a:lnTo>
                    <a:lnTo>
                      <a:pt x="302" y="0"/>
                    </a:lnTo>
                    <a:lnTo>
                      <a:pt x="302" y="0"/>
                    </a:lnTo>
                    <a:lnTo>
                      <a:pt x="304" y="0"/>
                    </a:lnTo>
                    <a:lnTo>
                      <a:pt x="304" y="0"/>
                    </a:lnTo>
                    <a:lnTo>
                      <a:pt x="304" y="0"/>
                    </a:lnTo>
                    <a:lnTo>
                      <a:pt x="304" y="0"/>
                    </a:lnTo>
                    <a:lnTo>
                      <a:pt x="308" y="0"/>
                    </a:lnTo>
                    <a:lnTo>
                      <a:pt x="310" y="0"/>
                    </a:lnTo>
                    <a:lnTo>
                      <a:pt x="312" y="2"/>
                    </a:lnTo>
                    <a:lnTo>
                      <a:pt x="314" y="2"/>
                    </a:lnTo>
                    <a:lnTo>
                      <a:pt x="318" y="4"/>
                    </a:lnTo>
                    <a:lnTo>
                      <a:pt x="320" y="8"/>
                    </a:lnTo>
                    <a:lnTo>
                      <a:pt x="322" y="10"/>
                    </a:lnTo>
                    <a:lnTo>
                      <a:pt x="324" y="16"/>
                    </a:lnTo>
                    <a:lnTo>
                      <a:pt x="326" y="20"/>
                    </a:lnTo>
                    <a:lnTo>
                      <a:pt x="326" y="24"/>
                    </a:lnTo>
                    <a:lnTo>
                      <a:pt x="326" y="24"/>
                    </a:ln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9" name="Freeform 6"/>
              <p:cNvSpPr>
                <a:spLocks/>
              </p:cNvSpPr>
              <p:nvPr/>
            </p:nvSpPr>
            <p:spPr bwMode="auto">
              <a:xfrm>
                <a:off x="1781007" y="2501830"/>
                <a:ext cx="507220" cy="90241"/>
              </a:xfrm>
              <a:custGeom>
                <a:avLst/>
                <a:gdLst>
                  <a:gd name="T0" fmla="*/ 326 w 326"/>
                  <a:gd name="T1" fmla="*/ 24 h 58"/>
                  <a:gd name="T2" fmla="*/ 326 w 326"/>
                  <a:gd name="T3" fmla="*/ 30 h 58"/>
                  <a:gd name="T4" fmla="*/ 326 w 326"/>
                  <a:gd name="T5" fmla="*/ 32 h 58"/>
                  <a:gd name="T6" fmla="*/ 326 w 326"/>
                  <a:gd name="T7" fmla="*/ 38 h 58"/>
                  <a:gd name="T8" fmla="*/ 320 w 326"/>
                  <a:gd name="T9" fmla="*/ 50 h 58"/>
                  <a:gd name="T10" fmla="*/ 312 w 326"/>
                  <a:gd name="T11" fmla="*/ 56 h 58"/>
                  <a:gd name="T12" fmla="*/ 304 w 326"/>
                  <a:gd name="T13" fmla="*/ 58 h 58"/>
                  <a:gd name="T14" fmla="*/ 266 w 326"/>
                  <a:gd name="T15" fmla="*/ 58 h 58"/>
                  <a:gd name="T16" fmla="*/ 232 w 326"/>
                  <a:gd name="T17" fmla="*/ 58 h 58"/>
                  <a:gd name="T18" fmla="*/ 202 w 326"/>
                  <a:gd name="T19" fmla="*/ 58 h 58"/>
                  <a:gd name="T20" fmla="*/ 174 w 326"/>
                  <a:gd name="T21" fmla="*/ 58 h 58"/>
                  <a:gd name="T22" fmla="*/ 150 w 326"/>
                  <a:gd name="T23" fmla="*/ 58 h 58"/>
                  <a:gd name="T24" fmla="*/ 128 w 326"/>
                  <a:gd name="T25" fmla="*/ 58 h 58"/>
                  <a:gd name="T26" fmla="*/ 108 w 326"/>
                  <a:gd name="T27" fmla="*/ 58 h 58"/>
                  <a:gd name="T28" fmla="*/ 90 w 326"/>
                  <a:gd name="T29" fmla="*/ 58 h 58"/>
                  <a:gd name="T30" fmla="*/ 76 w 326"/>
                  <a:gd name="T31" fmla="*/ 58 h 58"/>
                  <a:gd name="T32" fmla="*/ 58 w 326"/>
                  <a:gd name="T33" fmla="*/ 58 h 58"/>
                  <a:gd name="T34" fmla="*/ 40 w 326"/>
                  <a:gd name="T35" fmla="*/ 58 h 58"/>
                  <a:gd name="T36" fmla="*/ 30 w 326"/>
                  <a:gd name="T37" fmla="*/ 58 h 58"/>
                  <a:gd name="T38" fmla="*/ 24 w 326"/>
                  <a:gd name="T39" fmla="*/ 58 h 58"/>
                  <a:gd name="T40" fmla="*/ 22 w 326"/>
                  <a:gd name="T41" fmla="*/ 58 h 58"/>
                  <a:gd name="T42" fmla="*/ 18 w 326"/>
                  <a:gd name="T43" fmla="*/ 56 h 58"/>
                  <a:gd name="T44" fmla="*/ 14 w 326"/>
                  <a:gd name="T45" fmla="*/ 54 h 58"/>
                  <a:gd name="T46" fmla="*/ 4 w 326"/>
                  <a:gd name="T47" fmla="*/ 46 h 58"/>
                  <a:gd name="T48" fmla="*/ 0 w 326"/>
                  <a:gd name="T49" fmla="*/ 32 h 58"/>
                  <a:gd name="T50" fmla="*/ 0 w 326"/>
                  <a:gd name="T51" fmla="*/ 26 h 58"/>
                  <a:gd name="T52" fmla="*/ 0 w 326"/>
                  <a:gd name="T53" fmla="*/ 22 h 58"/>
                  <a:gd name="T54" fmla="*/ 0 w 326"/>
                  <a:gd name="T55" fmla="*/ 20 h 58"/>
                  <a:gd name="T56" fmla="*/ 2 w 326"/>
                  <a:gd name="T57" fmla="*/ 12 h 58"/>
                  <a:gd name="T58" fmla="*/ 10 w 326"/>
                  <a:gd name="T59" fmla="*/ 4 h 58"/>
                  <a:gd name="T60" fmla="*/ 22 w 326"/>
                  <a:gd name="T61" fmla="*/ 0 h 58"/>
                  <a:gd name="T62" fmla="*/ 60 w 326"/>
                  <a:gd name="T63" fmla="*/ 0 h 58"/>
                  <a:gd name="T64" fmla="*/ 94 w 326"/>
                  <a:gd name="T65" fmla="*/ 0 h 58"/>
                  <a:gd name="T66" fmla="*/ 126 w 326"/>
                  <a:gd name="T67" fmla="*/ 0 h 58"/>
                  <a:gd name="T68" fmla="*/ 154 w 326"/>
                  <a:gd name="T69" fmla="*/ 0 h 58"/>
                  <a:gd name="T70" fmla="*/ 178 w 326"/>
                  <a:gd name="T71" fmla="*/ 0 h 58"/>
                  <a:gd name="T72" fmla="*/ 200 w 326"/>
                  <a:gd name="T73" fmla="*/ 0 h 58"/>
                  <a:gd name="T74" fmla="*/ 218 w 326"/>
                  <a:gd name="T75" fmla="*/ 0 h 58"/>
                  <a:gd name="T76" fmla="*/ 236 w 326"/>
                  <a:gd name="T77" fmla="*/ 0 h 58"/>
                  <a:gd name="T78" fmla="*/ 250 w 326"/>
                  <a:gd name="T79" fmla="*/ 0 h 58"/>
                  <a:gd name="T80" fmla="*/ 270 w 326"/>
                  <a:gd name="T81" fmla="*/ 0 h 58"/>
                  <a:gd name="T82" fmla="*/ 286 w 326"/>
                  <a:gd name="T83" fmla="*/ 0 h 58"/>
                  <a:gd name="T84" fmla="*/ 296 w 326"/>
                  <a:gd name="T85" fmla="*/ 0 h 58"/>
                  <a:gd name="T86" fmla="*/ 302 w 326"/>
                  <a:gd name="T87" fmla="*/ 0 h 58"/>
                  <a:gd name="T88" fmla="*/ 304 w 326"/>
                  <a:gd name="T89" fmla="*/ 0 h 58"/>
                  <a:gd name="T90" fmla="*/ 310 w 326"/>
                  <a:gd name="T91" fmla="*/ 0 h 58"/>
                  <a:gd name="T92" fmla="*/ 320 w 326"/>
                  <a:gd name="T93" fmla="*/ 6 h 58"/>
                  <a:gd name="T94" fmla="*/ 326 w 326"/>
                  <a:gd name="T95" fmla="*/ 1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 h="58">
                    <a:moveTo>
                      <a:pt x="326" y="20"/>
                    </a:moveTo>
                    <a:lnTo>
                      <a:pt x="326" y="22"/>
                    </a:lnTo>
                    <a:lnTo>
                      <a:pt x="326" y="24"/>
                    </a:lnTo>
                    <a:lnTo>
                      <a:pt x="326" y="26"/>
                    </a:lnTo>
                    <a:lnTo>
                      <a:pt x="326" y="28"/>
                    </a:lnTo>
                    <a:lnTo>
                      <a:pt x="326" y="30"/>
                    </a:lnTo>
                    <a:lnTo>
                      <a:pt x="326" y="32"/>
                    </a:lnTo>
                    <a:lnTo>
                      <a:pt x="326" y="32"/>
                    </a:lnTo>
                    <a:lnTo>
                      <a:pt x="326" y="32"/>
                    </a:lnTo>
                    <a:lnTo>
                      <a:pt x="326" y="32"/>
                    </a:lnTo>
                    <a:lnTo>
                      <a:pt x="326" y="32"/>
                    </a:lnTo>
                    <a:lnTo>
                      <a:pt x="326" y="38"/>
                    </a:lnTo>
                    <a:lnTo>
                      <a:pt x="324" y="42"/>
                    </a:lnTo>
                    <a:lnTo>
                      <a:pt x="322" y="46"/>
                    </a:lnTo>
                    <a:lnTo>
                      <a:pt x="320" y="50"/>
                    </a:lnTo>
                    <a:lnTo>
                      <a:pt x="318" y="52"/>
                    </a:lnTo>
                    <a:lnTo>
                      <a:pt x="314" y="54"/>
                    </a:lnTo>
                    <a:lnTo>
                      <a:pt x="312" y="56"/>
                    </a:lnTo>
                    <a:lnTo>
                      <a:pt x="310" y="56"/>
                    </a:lnTo>
                    <a:lnTo>
                      <a:pt x="308" y="56"/>
                    </a:lnTo>
                    <a:lnTo>
                      <a:pt x="304" y="58"/>
                    </a:lnTo>
                    <a:lnTo>
                      <a:pt x="292" y="58"/>
                    </a:lnTo>
                    <a:lnTo>
                      <a:pt x="278" y="58"/>
                    </a:lnTo>
                    <a:lnTo>
                      <a:pt x="266" y="58"/>
                    </a:lnTo>
                    <a:lnTo>
                      <a:pt x="254" y="58"/>
                    </a:lnTo>
                    <a:lnTo>
                      <a:pt x="244" y="58"/>
                    </a:lnTo>
                    <a:lnTo>
                      <a:pt x="232" y="58"/>
                    </a:lnTo>
                    <a:lnTo>
                      <a:pt x="222" y="58"/>
                    </a:lnTo>
                    <a:lnTo>
                      <a:pt x="210" y="58"/>
                    </a:lnTo>
                    <a:lnTo>
                      <a:pt x="202" y="58"/>
                    </a:lnTo>
                    <a:lnTo>
                      <a:pt x="192" y="58"/>
                    </a:lnTo>
                    <a:lnTo>
                      <a:pt x="182" y="58"/>
                    </a:lnTo>
                    <a:lnTo>
                      <a:pt x="174" y="58"/>
                    </a:lnTo>
                    <a:lnTo>
                      <a:pt x="166" y="58"/>
                    </a:lnTo>
                    <a:lnTo>
                      <a:pt x="158" y="58"/>
                    </a:lnTo>
                    <a:lnTo>
                      <a:pt x="150" y="58"/>
                    </a:lnTo>
                    <a:lnTo>
                      <a:pt x="142" y="58"/>
                    </a:lnTo>
                    <a:lnTo>
                      <a:pt x="134" y="58"/>
                    </a:lnTo>
                    <a:lnTo>
                      <a:pt x="128" y="58"/>
                    </a:lnTo>
                    <a:lnTo>
                      <a:pt x="120" y="58"/>
                    </a:lnTo>
                    <a:lnTo>
                      <a:pt x="114" y="58"/>
                    </a:lnTo>
                    <a:lnTo>
                      <a:pt x="108" y="58"/>
                    </a:lnTo>
                    <a:lnTo>
                      <a:pt x="102" y="58"/>
                    </a:lnTo>
                    <a:lnTo>
                      <a:pt x="96" y="58"/>
                    </a:lnTo>
                    <a:lnTo>
                      <a:pt x="90" y="58"/>
                    </a:lnTo>
                    <a:lnTo>
                      <a:pt x="86" y="58"/>
                    </a:lnTo>
                    <a:lnTo>
                      <a:pt x="82" y="58"/>
                    </a:lnTo>
                    <a:lnTo>
                      <a:pt x="76" y="58"/>
                    </a:lnTo>
                    <a:lnTo>
                      <a:pt x="72" y="58"/>
                    </a:lnTo>
                    <a:lnTo>
                      <a:pt x="64" y="58"/>
                    </a:lnTo>
                    <a:lnTo>
                      <a:pt x="58" y="58"/>
                    </a:lnTo>
                    <a:lnTo>
                      <a:pt x="50" y="58"/>
                    </a:lnTo>
                    <a:lnTo>
                      <a:pt x="44" y="58"/>
                    </a:lnTo>
                    <a:lnTo>
                      <a:pt x="40" y="58"/>
                    </a:lnTo>
                    <a:lnTo>
                      <a:pt x="36" y="58"/>
                    </a:lnTo>
                    <a:lnTo>
                      <a:pt x="34" y="58"/>
                    </a:lnTo>
                    <a:lnTo>
                      <a:pt x="30" y="58"/>
                    </a:lnTo>
                    <a:lnTo>
                      <a:pt x="28" y="58"/>
                    </a:lnTo>
                    <a:lnTo>
                      <a:pt x="26" y="58"/>
                    </a:lnTo>
                    <a:lnTo>
                      <a:pt x="24" y="58"/>
                    </a:lnTo>
                    <a:lnTo>
                      <a:pt x="24" y="58"/>
                    </a:lnTo>
                    <a:lnTo>
                      <a:pt x="22" y="58"/>
                    </a:lnTo>
                    <a:lnTo>
                      <a:pt x="22" y="58"/>
                    </a:lnTo>
                    <a:lnTo>
                      <a:pt x="22" y="58"/>
                    </a:lnTo>
                    <a:lnTo>
                      <a:pt x="22" y="58"/>
                    </a:lnTo>
                    <a:lnTo>
                      <a:pt x="18" y="56"/>
                    </a:lnTo>
                    <a:lnTo>
                      <a:pt x="16" y="56"/>
                    </a:lnTo>
                    <a:lnTo>
                      <a:pt x="14" y="56"/>
                    </a:lnTo>
                    <a:lnTo>
                      <a:pt x="14" y="54"/>
                    </a:lnTo>
                    <a:lnTo>
                      <a:pt x="10" y="52"/>
                    </a:lnTo>
                    <a:lnTo>
                      <a:pt x="6" y="50"/>
                    </a:lnTo>
                    <a:lnTo>
                      <a:pt x="4" y="46"/>
                    </a:lnTo>
                    <a:lnTo>
                      <a:pt x="2" y="42"/>
                    </a:lnTo>
                    <a:lnTo>
                      <a:pt x="0" y="38"/>
                    </a:lnTo>
                    <a:lnTo>
                      <a:pt x="0" y="32"/>
                    </a:lnTo>
                    <a:lnTo>
                      <a:pt x="0" y="30"/>
                    </a:lnTo>
                    <a:lnTo>
                      <a:pt x="0" y="28"/>
                    </a:lnTo>
                    <a:lnTo>
                      <a:pt x="0" y="26"/>
                    </a:lnTo>
                    <a:lnTo>
                      <a:pt x="0" y="26"/>
                    </a:lnTo>
                    <a:lnTo>
                      <a:pt x="0" y="24"/>
                    </a:lnTo>
                    <a:lnTo>
                      <a:pt x="0" y="22"/>
                    </a:lnTo>
                    <a:lnTo>
                      <a:pt x="0" y="20"/>
                    </a:lnTo>
                    <a:lnTo>
                      <a:pt x="0" y="20"/>
                    </a:lnTo>
                    <a:lnTo>
                      <a:pt x="0" y="20"/>
                    </a:lnTo>
                    <a:lnTo>
                      <a:pt x="0" y="20"/>
                    </a:lnTo>
                    <a:lnTo>
                      <a:pt x="0" y="16"/>
                    </a:lnTo>
                    <a:lnTo>
                      <a:pt x="2" y="12"/>
                    </a:lnTo>
                    <a:lnTo>
                      <a:pt x="4" y="8"/>
                    </a:lnTo>
                    <a:lnTo>
                      <a:pt x="6" y="6"/>
                    </a:lnTo>
                    <a:lnTo>
                      <a:pt x="10" y="4"/>
                    </a:lnTo>
                    <a:lnTo>
                      <a:pt x="14" y="2"/>
                    </a:lnTo>
                    <a:lnTo>
                      <a:pt x="16" y="0"/>
                    </a:lnTo>
                    <a:lnTo>
                      <a:pt x="22" y="0"/>
                    </a:lnTo>
                    <a:lnTo>
                      <a:pt x="34" y="0"/>
                    </a:lnTo>
                    <a:lnTo>
                      <a:pt x="48" y="0"/>
                    </a:lnTo>
                    <a:lnTo>
                      <a:pt x="60" y="0"/>
                    </a:lnTo>
                    <a:lnTo>
                      <a:pt x="72" y="0"/>
                    </a:lnTo>
                    <a:lnTo>
                      <a:pt x="84" y="0"/>
                    </a:lnTo>
                    <a:lnTo>
                      <a:pt x="94" y="0"/>
                    </a:lnTo>
                    <a:lnTo>
                      <a:pt x="106" y="0"/>
                    </a:lnTo>
                    <a:lnTo>
                      <a:pt x="116" y="0"/>
                    </a:lnTo>
                    <a:lnTo>
                      <a:pt x="126" y="0"/>
                    </a:lnTo>
                    <a:lnTo>
                      <a:pt x="134" y="0"/>
                    </a:lnTo>
                    <a:lnTo>
                      <a:pt x="144" y="0"/>
                    </a:lnTo>
                    <a:lnTo>
                      <a:pt x="154" y="0"/>
                    </a:lnTo>
                    <a:lnTo>
                      <a:pt x="162" y="0"/>
                    </a:lnTo>
                    <a:lnTo>
                      <a:pt x="170" y="0"/>
                    </a:lnTo>
                    <a:lnTo>
                      <a:pt x="178" y="0"/>
                    </a:lnTo>
                    <a:lnTo>
                      <a:pt x="184" y="0"/>
                    </a:lnTo>
                    <a:lnTo>
                      <a:pt x="192" y="0"/>
                    </a:lnTo>
                    <a:lnTo>
                      <a:pt x="200" y="0"/>
                    </a:lnTo>
                    <a:lnTo>
                      <a:pt x="206" y="0"/>
                    </a:lnTo>
                    <a:lnTo>
                      <a:pt x="212" y="0"/>
                    </a:lnTo>
                    <a:lnTo>
                      <a:pt x="218" y="0"/>
                    </a:lnTo>
                    <a:lnTo>
                      <a:pt x="224" y="0"/>
                    </a:lnTo>
                    <a:lnTo>
                      <a:pt x="230" y="0"/>
                    </a:lnTo>
                    <a:lnTo>
                      <a:pt x="236" y="0"/>
                    </a:lnTo>
                    <a:lnTo>
                      <a:pt x="240" y="0"/>
                    </a:lnTo>
                    <a:lnTo>
                      <a:pt x="246" y="0"/>
                    </a:lnTo>
                    <a:lnTo>
                      <a:pt x="250" y="0"/>
                    </a:lnTo>
                    <a:lnTo>
                      <a:pt x="254" y="0"/>
                    </a:lnTo>
                    <a:lnTo>
                      <a:pt x="262" y="0"/>
                    </a:lnTo>
                    <a:lnTo>
                      <a:pt x="270" y="0"/>
                    </a:lnTo>
                    <a:lnTo>
                      <a:pt x="276" y="0"/>
                    </a:lnTo>
                    <a:lnTo>
                      <a:pt x="280" y="0"/>
                    </a:lnTo>
                    <a:lnTo>
                      <a:pt x="286" y="0"/>
                    </a:lnTo>
                    <a:lnTo>
                      <a:pt x="290" y="0"/>
                    </a:lnTo>
                    <a:lnTo>
                      <a:pt x="294" y="0"/>
                    </a:lnTo>
                    <a:lnTo>
                      <a:pt x="296" y="0"/>
                    </a:lnTo>
                    <a:lnTo>
                      <a:pt x="300" y="0"/>
                    </a:lnTo>
                    <a:lnTo>
                      <a:pt x="302" y="0"/>
                    </a:lnTo>
                    <a:lnTo>
                      <a:pt x="302" y="0"/>
                    </a:lnTo>
                    <a:lnTo>
                      <a:pt x="302" y="0"/>
                    </a:lnTo>
                    <a:lnTo>
                      <a:pt x="304" y="0"/>
                    </a:lnTo>
                    <a:lnTo>
                      <a:pt x="304" y="0"/>
                    </a:lnTo>
                    <a:lnTo>
                      <a:pt x="304" y="0"/>
                    </a:lnTo>
                    <a:lnTo>
                      <a:pt x="304" y="0"/>
                    </a:lnTo>
                    <a:lnTo>
                      <a:pt x="310" y="0"/>
                    </a:lnTo>
                    <a:lnTo>
                      <a:pt x="314" y="2"/>
                    </a:lnTo>
                    <a:lnTo>
                      <a:pt x="318" y="4"/>
                    </a:lnTo>
                    <a:lnTo>
                      <a:pt x="320" y="6"/>
                    </a:lnTo>
                    <a:lnTo>
                      <a:pt x="322" y="8"/>
                    </a:lnTo>
                    <a:lnTo>
                      <a:pt x="324" y="12"/>
                    </a:lnTo>
                    <a:lnTo>
                      <a:pt x="326" y="16"/>
                    </a:lnTo>
                    <a:lnTo>
                      <a:pt x="326" y="20"/>
                    </a:lnTo>
                    <a:lnTo>
                      <a:pt x="326" y="20"/>
                    </a:ln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10" name="Freeform 7"/>
              <p:cNvSpPr>
                <a:spLocks/>
              </p:cNvSpPr>
              <p:nvPr/>
            </p:nvSpPr>
            <p:spPr bwMode="auto">
              <a:xfrm>
                <a:off x="1871249" y="2897031"/>
                <a:ext cx="332960" cy="108912"/>
              </a:xfrm>
              <a:custGeom>
                <a:avLst/>
                <a:gdLst>
                  <a:gd name="T0" fmla="*/ 10 w 214"/>
                  <a:gd name="T1" fmla="*/ 0 h 70"/>
                  <a:gd name="T2" fmla="*/ 28 w 214"/>
                  <a:gd name="T3" fmla="*/ 0 h 70"/>
                  <a:gd name="T4" fmla="*/ 46 w 214"/>
                  <a:gd name="T5" fmla="*/ 0 h 70"/>
                  <a:gd name="T6" fmla="*/ 62 w 214"/>
                  <a:gd name="T7" fmla="*/ 0 h 70"/>
                  <a:gd name="T8" fmla="*/ 78 w 214"/>
                  <a:gd name="T9" fmla="*/ 0 h 70"/>
                  <a:gd name="T10" fmla="*/ 92 w 214"/>
                  <a:gd name="T11" fmla="*/ 0 h 70"/>
                  <a:gd name="T12" fmla="*/ 106 w 214"/>
                  <a:gd name="T13" fmla="*/ 0 h 70"/>
                  <a:gd name="T14" fmla="*/ 118 w 214"/>
                  <a:gd name="T15" fmla="*/ 0 h 70"/>
                  <a:gd name="T16" fmla="*/ 134 w 214"/>
                  <a:gd name="T17" fmla="*/ 0 h 70"/>
                  <a:gd name="T18" fmla="*/ 152 w 214"/>
                  <a:gd name="T19" fmla="*/ 0 h 70"/>
                  <a:gd name="T20" fmla="*/ 170 w 214"/>
                  <a:gd name="T21" fmla="*/ 0 h 70"/>
                  <a:gd name="T22" fmla="*/ 182 w 214"/>
                  <a:gd name="T23" fmla="*/ 0 h 70"/>
                  <a:gd name="T24" fmla="*/ 192 w 214"/>
                  <a:gd name="T25" fmla="*/ 0 h 70"/>
                  <a:gd name="T26" fmla="*/ 200 w 214"/>
                  <a:gd name="T27" fmla="*/ 0 h 70"/>
                  <a:gd name="T28" fmla="*/ 204 w 214"/>
                  <a:gd name="T29" fmla="*/ 0 h 70"/>
                  <a:gd name="T30" fmla="*/ 210 w 214"/>
                  <a:gd name="T31" fmla="*/ 0 h 70"/>
                  <a:gd name="T32" fmla="*/ 212 w 214"/>
                  <a:gd name="T33" fmla="*/ 0 h 70"/>
                  <a:gd name="T34" fmla="*/ 214 w 214"/>
                  <a:gd name="T35" fmla="*/ 0 h 70"/>
                  <a:gd name="T36" fmla="*/ 214 w 214"/>
                  <a:gd name="T37" fmla="*/ 0 h 70"/>
                  <a:gd name="T38" fmla="*/ 214 w 214"/>
                  <a:gd name="T39" fmla="*/ 8 h 70"/>
                  <a:gd name="T40" fmla="*/ 212 w 214"/>
                  <a:gd name="T41" fmla="*/ 14 h 70"/>
                  <a:gd name="T42" fmla="*/ 208 w 214"/>
                  <a:gd name="T43" fmla="*/ 22 h 70"/>
                  <a:gd name="T44" fmla="*/ 204 w 214"/>
                  <a:gd name="T45" fmla="*/ 28 h 70"/>
                  <a:gd name="T46" fmla="*/ 198 w 214"/>
                  <a:gd name="T47" fmla="*/ 34 h 70"/>
                  <a:gd name="T48" fmla="*/ 186 w 214"/>
                  <a:gd name="T49" fmla="*/ 46 h 70"/>
                  <a:gd name="T50" fmla="*/ 172 w 214"/>
                  <a:gd name="T51" fmla="*/ 54 h 70"/>
                  <a:gd name="T52" fmla="*/ 152 w 214"/>
                  <a:gd name="T53" fmla="*/ 62 h 70"/>
                  <a:gd name="T54" fmla="*/ 134 w 214"/>
                  <a:gd name="T55" fmla="*/ 68 h 70"/>
                  <a:gd name="T56" fmla="*/ 116 w 214"/>
                  <a:gd name="T57" fmla="*/ 70 h 70"/>
                  <a:gd name="T58" fmla="*/ 98 w 214"/>
                  <a:gd name="T59" fmla="*/ 70 h 70"/>
                  <a:gd name="T60" fmla="*/ 78 w 214"/>
                  <a:gd name="T61" fmla="*/ 68 h 70"/>
                  <a:gd name="T62" fmla="*/ 60 w 214"/>
                  <a:gd name="T63" fmla="*/ 62 h 70"/>
                  <a:gd name="T64" fmla="*/ 42 w 214"/>
                  <a:gd name="T65" fmla="*/ 54 h 70"/>
                  <a:gd name="T66" fmla="*/ 28 w 214"/>
                  <a:gd name="T67" fmla="*/ 46 h 70"/>
                  <a:gd name="T68" fmla="*/ 14 w 214"/>
                  <a:gd name="T69" fmla="*/ 34 h 70"/>
                  <a:gd name="T70" fmla="*/ 10 w 214"/>
                  <a:gd name="T71" fmla="*/ 28 h 70"/>
                  <a:gd name="T72" fmla="*/ 4 w 214"/>
                  <a:gd name="T73" fmla="*/ 22 h 70"/>
                  <a:gd name="T74" fmla="*/ 2 w 214"/>
                  <a:gd name="T75" fmla="*/ 14 h 70"/>
                  <a:gd name="T76" fmla="*/ 0 w 214"/>
                  <a:gd name="T77" fmla="*/ 8 h 70"/>
                  <a:gd name="T78" fmla="*/ 0 w 214"/>
                  <a:gd name="T7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4" h="70">
                    <a:moveTo>
                      <a:pt x="0" y="0"/>
                    </a:moveTo>
                    <a:lnTo>
                      <a:pt x="10" y="0"/>
                    </a:lnTo>
                    <a:lnTo>
                      <a:pt x="20" y="0"/>
                    </a:lnTo>
                    <a:lnTo>
                      <a:pt x="28" y="0"/>
                    </a:lnTo>
                    <a:lnTo>
                      <a:pt x="38" y="0"/>
                    </a:lnTo>
                    <a:lnTo>
                      <a:pt x="46" y="0"/>
                    </a:lnTo>
                    <a:lnTo>
                      <a:pt x="54" y="0"/>
                    </a:lnTo>
                    <a:lnTo>
                      <a:pt x="62" y="0"/>
                    </a:lnTo>
                    <a:lnTo>
                      <a:pt x="70" y="0"/>
                    </a:lnTo>
                    <a:lnTo>
                      <a:pt x="78" y="0"/>
                    </a:lnTo>
                    <a:lnTo>
                      <a:pt x="86" y="0"/>
                    </a:lnTo>
                    <a:lnTo>
                      <a:pt x="92" y="0"/>
                    </a:lnTo>
                    <a:lnTo>
                      <a:pt x="100" y="0"/>
                    </a:lnTo>
                    <a:lnTo>
                      <a:pt x="106" y="0"/>
                    </a:lnTo>
                    <a:lnTo>
                      <a:pt x="112" y="0"/>
                    </a:lnTo>
                    <a:lnTo>
                      <a:pt x="118" y="0"/>
                    </a:lnTo>
                    <a:lnTo>
                      <a:pt x="124" y="0"/>
                    </a:lnTo>
                    <a:lnTo>
                      <a:pt x="134" y="0"/>
                    </a:lnTo>
                    <a:lnTo>
                      <a:pt x="144" y="0"/>
                    </a:lnTo>
                    <a:lnTo>
                      <a:pt x="152" y="0"/>
                    </a:lnTo>
                    <a:lnTo>
                      <a:pt x="162" y="0"/>
                    </a:lnTo>
                    <a:lnTo>
                      <a:pt x="170" y="0"/>
                    </a:lnTo>
                    <a:lnTo>
                      <a:pt x="176" y="0"/>
                    </a:lnTo>
                    <a:lnTo>
                      <a:pt x="182" y="0"/>
                    </a:lnTo>
                    <a:lnTo>
                      <a:pt x="188" y="0"/>
                    </a:lnTo>
                    <a:lnTo>
                      <a:pt x="192" y="0"/>
                    </a:lnTo>
                    <a:lnTo>
                      <a:pt x="196" y="0"/>
                    </a:lnTo>
                    <a:lnTo>
                      <a:pt x="200" y="0"/>
                    </a:lnTo>
                    <a:lnTo>
                      <a:pt x="202" y="0"/>
                    </a:lnTo>
                    <a:lnTo>
                      <a:pt x="204" y="0"/>
                    </a:lnTo>
                    <a:lnTo>
                      <a:pt x="208" y="0"/>
                    </a:lnTo>
                    <a:lnTo>
                      <a:pt x="210" y="0"/>
                    </a:lnTo>
                    <a:lnTo>
                      <a:pt x="210" y="0"/>
                    </a:lnTo>
                    <a:lnTo>
                      <a:pt x="212" y="0"/>
                    </a:lnTo>
                    <a:lnTo>
                      <a:pt x="212" y="0"/>
                    </a:lnTo>
                    <a:lnTo>
                      <a:pt x="214" y="0"/>
                    </a:lnTo>
                    <a:lnTo>
                      <a:pt x="214" y="0"/>
                    </a:lnTo>
                    <a:lnTo>
                      <a:pt x="214" y="0"/>
                    </a:lnTo>
                    <a:lnTo>
                      <a:pt x="214" y="4"/>
                    </a:lnTo>
                    <a:lnTo>
                      <a:pt x="214" y="8"/>
                    </a:lnTo>
                    <a:lnTo>
                      <a:pt x="212" y="12"/>
                    </a:lnTo>
                    <a:lnTo>
                      <a:pt x="212" y="14"/>
                    </a:lnTo>
                    <a:lnTo>
                      <a:pt x="210" y="18"/>
                    </a:lnTo>
                    <a:lnTo>
                      <a:pt x="208" y="22"/>
                    </a:lnTo>
                    <a:lnTo>
                      <a:pt x="206" y="26"/>
                    </a:lnTo>
                    <a:lnTo>
                      <a:pt x="204" y="28"/>
                    </a:lnTo>
                    <a:lnTo>
                      <a:pt x="202" y="32"/>
                    </a:lnTo>
                    <a:lnTo>
                      <a:pt x="198" y="34"/>
                    </a:lnTo>
                    <a:lnTo>
                      <a:pt x="194" y="40"/>
                    </a:lnTo>
                    <a:lnTo>
                      <a:pt x="186" y="46"/>
                    </a:lnTo>
                    <a:lnTo>
                      <a:pt x="178" y="50"/>
                    </a:lnTo>
                    <a:lnTo>
                      <a:pt x="172" y="54"/>
                    </a:lnTo>
                    <a:lnTo>
                      <a:pt x="162" y="58"/>
                    </a:lnTo>
                    <a:lnTo>
                      <a:pt x="152" y="62"/>
                    </a:lnTo>
                    <a:lnTo>
                      <a:pt x="144" y="64"/>
                    </a:lnTo>
                    <a:lnTo>
                      <a:pt x="134" y="68"/>
                    </a:lnTo>
                    <a:lnTo>
                      <a:pt x="124" y="68"/>
                    </a:lnTo>
                    <a:lnTo>
                      <a:pt x="116" y="70"/>
                    </a:lnTo>
                    <a:lnTo>
                      <a:pt x="106" y="70"/>
                    </a:lnTo>
                    <a:lnTo>
                      <a:pt x="98" y="70"/>
                    </a:lnTo>
                    <a:lnTo>
                      <a:pt x="88" y="68"/>
                    </a:lnTo>
                    <a:lnTo>
                      <a:pt x="78" y="68"/>
                    </a:lnTo>
                    <a:lnTo>
                      <a:pt x="70" y="64"/>
                    </a:lnTo>
                    <a:lnTo>
                      <a:pt x="60" y="62"/>
                    </a:lnTo>
                    <a:lnTo>
                      <a:pt x="52" y="58"/>
                    </a:lnTo>
                    <a:lnTo>
                      <a:pt x="42" y="54"/>
                    </a:lnTo>
                    <a:lnTo>
                      <a:pt x="34" y="50"/>
                    </a:lnTo>
                    <a:lnTo>
                      <a:pt x="28" y="46"/>
                    </a:lnTo>
                    <a:lnTo>
                      <a:pt x="20" y="40"/>
                    </a:lnTo>
                    <a:lnTo>
                      <a:pt x="14" y="34"/>
                    </a:lnTo>
                    <a:lnTo>
                      <a:pt x="12" y="32"/>
                    </a:lnTo>
                    <a:lnTo>
                      <a:pt x="10" y="28"/>
                    </a:lnTo>
                    <a:lnTo>
                      <a:pt x="6" y="26"/>
                    </a:lnTo>
                    <a:lnTo>
                      <a:pt x="4" y="22"/>
                    </a:lnTo>
                    <a:lnTo>
                      <a:pt x="4" y="18"/>
                    </a:lnTo>
                    <a:lnTo>
                      <a:pt x="2" y="14"/>
                    </a:lnTo>
                    <a:lnTo>
                      <a:pt x="2" y="12"/>
                    </a:lnTo>
                    <a:lnTo>
                      <a:pt x="0" y="8"/>
                    </a:lnTo>
                    <a:lnTo>
                      <a:pt x="0" y="4"/>
                    </a:lnTo>
                    <a:lnTo>
                      <a:pt x="0" y="0"/>
                    </a:lnTo>
                    <a:lnTo>
                      <a:pt x="0" y="0"/>
                    </a:ln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11" name="Freeform 8"/>
              <p:cNvSpPr>
                <a:spLocks noEditPoints="1"/>
              </p:cNvSpPr>
              <p:nvPr/>
            </p:nvSpPr>
            <p:spPr bwMode="auto">
              <a:xfrm>
                <a:off x="1239558" y="656538"/>
                <a:ext cx="1599453" cy="1798606"/>
              </a:xfrm>
              <a:custGeom>
                <a:avLst/>
                <a:gdLst>
                  <a:gd name="T0" fmla="*/ 422 w 1028"/>
                  <a:gd name="T1" fmla="*/ 8 h 1156"/>
                  <a:gd name="T2" fmla="*/ 326 w 1028"/>
                  <a:gd name="T3" fmla="*/ 36 h 1156"/>
                  <a:gd name="T4" fmla="*/ 236 w 1028"/>
                  <a:gd name="T5" fmla="*/ 80 h 1156"/>
                  <a:gd name="T6" fmla="*/ 102 w 1028"/>
                  <a:gd name="T7" fmla="*/ 206 h 1156"/>
                  <a:gd name="T8" fmla="*/ 50 w 1028"/>
                  <a:gd name="T9" fmla="*/ 290 h 1156"/>
                  <a:gd name="T10" fmla="*/ 16 w 1028"/>
                  <a:gd name="T11" fmla="*/ 384 h 1156"/>
                  <a:gd name="T12" fmla="*/ 0 w 1028"/>
                  <a:gd name="T13" fmla="*/ 484 h 1156"/>
                  <a:gd name="T14" fmla="*/ 8 w 1028"/>
                  <a:gd name="T15" fmla="*/ 608 h 1156"/>
                  <a:gd name="T16" fmla="*/ 48 w 1028"/>
                  <a:gd name="T17" fmla="*/ 730 h 1156"/>
                  <a:gd name="T18" fmla="*/ 118 w 1028"/>
                  <a:gd name="T19" fmla="*/ 840 h 1156"/>
                  <a:gd name="T20" fmla="*/ 212 w 1028"/>
                  <a:gd name="T21" fmla="*/ 928 h 1156"/>
                  <a:gd name="T22" fmla="*/ 252 w 1028"/>
                  <a:gd name="T23" fmla="*/ 962 h 1156"/>
                  <a:gd name="T24" fmla="*/ 280 w 1028"/>
                  <a:gd name="T25" fmla="*/ 1018 h 1156"/>
                  <a:gd name="T26" fmla="*/ 318 w 1028"/>
                  <a:gd name="T27" fmla="*/ 1092 h 1156"/>
                  <a:gd name="T28" fmla="*/ 356 w 1028"/>
                  <a:gd name="T29" fmla="*/ 1128 h 1156"/>
                  <a:gd name="T30" fmla="*/ 434 w 1028"/>
                  <a:gd name="T31" fmla="*/ 1154 h 1156"/>
                  <a:gd name="T32" fmla="*/ 556 w 1028"/>
                  <a:gd name="T33" fmla="*/ 1156 h 1156"/>
                  <a:gd name="T34" fmla="*/ 652 w 1028"/>
                  <a:gd name="T35" fmla="*/ 1136 h 1156"/>
                  <a:gd name="T36" fmla="*/ 702 w 1028"/>
                  <a:gd name="T37" fmla="*/ 1098 h 1156"/>
                  <a:gd name="T38" fmla="*/ 744 w 1028"/>
                  <a:gd name="T39" fmla="*/ 1030 h 1156"/>
                  <a:gd name="T40" fmla="*/ 774 w 1028"/>
                  <a:gd name="T41" fmla="*/ 962 h 1156"/>
                  <a:gd name="T42" fmla="*/ 806 w 1028"/>
                  <a:gd name="T43" fmla="*/ 934 h 1156"/>
                  <a:gd name="T44" fmla="*/ 900 w 1028"/>
                  <a:gd name="T45" fmla="*/ 848 h 1156"/>
                  <a:gd name="T46" fmla="*/ 970 w 1028"/>
                  <a:gd name="T47" fmla="*/ 744 h 1156"/>
                  <a:gd name="T48" fmla="*/ 1014 w 1028"/>
                  <a:gd name="T49" fmla="*/ 624 h 1156"/>
                  <a:gd name="T50" fmla="*/ 1026 w 1028"/>
                  <a:gd name="T51" fmla="*/ 498 h 1156"/>
                  <a:gd name="T52" fmla="*/ 1014 w 1028"/>
                  <a:gd name="T53" fmla="*/ 396 h 1156"/>
                  <a:gd name="T54" fmla="*/ 982 w 1028"/>
                  <a:gd name="T55" fmla="*/ 300 h 1156"/>
                  <a:gd name="T56" fmla="*/ 932 w 1028"/>
                  <a:gd name="T57" fmla="*/ 216 h 1156"/>
                  <a:gd name="T58" fmla="*/ 800 w 1028"/>
                  <a:gd name="T59" fmla="*/ 88 h 1156"/>
                  <a:gd name="T60" fmla="*/ 712 w 1028"/>
                  <a:gd name="T61" fmla="*/ 40 h 1156"/>
                  <a:gd name="T62" fmla="*/ 616 w 1028"/>
                  <a:gd name="T63" fmla="*/ 10 h 1156"/>
                  <a:gd name="T64" fmla="*/ 514 w 1028"/>
                  <a:gd name="T65" fmla="*/ 0 h 1156"/>
                  <a:gd name="T66" fmla="*/ 516 w 1028"/>
                  <a:gd name="T67" fmla="*/ 1074 h 1156"/>
                  <a:gd name="T68" fmla="*/ 510 w 1028"/>
                  <a:gd name="T69" fmla="*/ 1074 h 1156"/>
                  <a:gd name="T70" fmla="*/ 422 w 1028"/>
                  <a:gd name="T71" fmla="*/ 1070 h 1156"/>
                  <a:gd name="T72" fmla="*/ 396 w 1028"/>
                  <a:gd name="T73" fmla="*/ 1058 h 1156"/>
                  <a:gd name="T74" fmla="*/ 360 w 1028"/>
                  <a:gd name="T75" fmla="*/ 1006 h 1156"/>
                  <a:gd name="T76" fmla="*/ 322 w 1028"/>
                  <a:gd name="T77" fmla="*/ 920 h 1156"/>
                  <a:gd name="T78" fmla="*/ 280 w 1028"/>
                  <a:gd name="T79" fmla="*/ 876 h 1156"/>
                  <a:gd name="T80" fmla="*/ 196 w 1028"/>
                  <a:gd name="T81" fmla="*/ 808 h 1156"/>
                  <a:gd name="T82" fmla="*/ 134 w 1028"/>
                  <a:gd name="T83" fmla="*/ 722 h 1156"/>
                  <a:gd name="T84" fmla="*/ 96 w 1028"/>
                  <a:gd name="T85" fmla="*/ 620 h 1156"/>
                  <a:gd name="T86" fmla="*/ 82 w 1028"/>
                  <a:gd name="T87" fmla="*/ 510 h 1156"/>
                  <a:gd name="T88" fmla="*/ 90 w 1028"/>
                  <a:gd name="T89" fmla="*/ 424 h 1156"/>
                  <a:gd name="T90" fmla="*/ 124 w 1028"/>
                  <a:gd name="T91" fmla="*/ 322 h 1156"/>
                  <a:gd name="T92" fmla="*/ 224 w 1028"/>
                  <a:gd name="T93" fmla="*/ 190 h 1156"/>
                  <a:gd name="T94" fmla="*/ 364 w 1028"/>
                  <a:gd name="T95" fmla="*/ 104 h 1156"/>
                  <a:gd name="T96" fmla="*/ 448 w 1028"/>
                  <a:gd name="T97" fmla="*/ 82 h 1156"/>
                  <a:gd name="T98" fmla="*/ 534 w 1028"/>
                  <a:gd name="T99" fmla="*/ 78 h 1156"/>
                  <a:gd name="T100" fmla="*/ 620 w 1028"/>
                  <a:gd name="T101" fmla="*/ 92 h 1156"/>
                  <a:gd name="T102" fmla="*/ 736 w 1028"/>
                  <a:gd name="T103" fmla="*/ 140 h 1156"/>
                  <a:gd name="T104" fmla="*/ 858 w 1028"/>
                  <a:gd name="T105" fmla="*/ 252 h 1156"/>
                  <a:gd name="T106" fmla="*/ 926 w 1028"/>
                  <a:gd name="T107" fmla="*/ 382 h 1156"/>
                  <a:gd name="T108" fmla="*/ 942 w 1028"/>
                  <a:gd name="T109" fmla="*/ 466 h 1156"/>
                  <a:gd name="T110" fmla="*/ 940 w 1028"/>
                  <a:gd name="T111" fmla="*/ 564 h 1156"/>
                  <a:gd name="T112" fmla="*/ 916 w 1028"/>
                  <a:gd name="T113" fmla="*/ 670 h 1156"/>
                  <a:gd name="T114" fmla="*/ 864 w 1028"/>
                  <a:gd name="T115" fmla="*/ 764 h 1156"/>
                  <a:gd name="T116" fmla="*/ 792 w 1028"/>
                  <a:gd name="T117" fmla="*/ 844 h 1156"/>
                  <a:gd name="T118" fmla="*/ 736 w 1028"/>
                  <a:gd name="T119" fmla="*/ 884 h 1156"/>
                  <a:gd name="T120" fmla="*/ 694 w 1028"/>
                  <a:gd name="T121" fmla="*/ 944 h 1156"/>
                  <a:gd name="T122" fmla="*/ 644 w 1028"/>
                  <a:gd name="T123" fmla="*/ 1040 h 1156"/>
                  <a:gd name="T124" fmla="*/ 598 w 1028"/>
                  <a:gd name="T125" fmla="*/ 1068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28" h="1156">
                    <a:moveTo>
                      <a:pt x="514" y="0"/>
                    </a:moveTo>
                    <a:lnTo>
                      <a:pt x="500" y="0"/>
                    </a:lnTo>
                    <a:lnTo>
                      <a:pt x="486" y="0"/>
                    </a:lnTo>
                    <a:lnTo>
                      <a:pt x="474" y="0"/>
                    </a:lnTo>
                    <a:lnTo>
                      <a:pt x="460" y="2"/>
                    </a:lnTo>
                    <a:lnTo>
                      <a:pt x="448" y="4"/>
                    </a:lnTo>
                    <a:lnTo>
                      <a:pt x="434" y="6"/>
                    </a:lnTo>
                    <a:lnTo>
                      <a:pt x="422" y="8"/>
                    </a:lnTo>
                    <a:lnTo>
                      <a:pt x="410" y="10"/>
                    </a:lnTo>
                    <a:lnTo>
                      <a:pt x="398" y="14"/>
                    </a:lnTo>
                    <a:lnTo>
                      <a:pt x="386" y="16"/>
                    </a:lnTo>
                    <a:lnTo>
                      <a:pt x="372" y="20"/>
                    </a:lnTo>
                    <a:lnTo>
                      <a:pt x="362" y="24"/>
                    </a:lnTo>
                    <a:lnTo>
                      <a:pt x="348" y="26"/>
                    </a:lnTo>
                    <a:lnTo>
                      <a:pt x="338" y="30"/>
                    </a:lnTo>
                    <a:lnTo>
                      <a:pt x="326" y="36"/>
                    </a:lnTo>
                    <a:lnTo>
                      <a:pt x="314" y="40"/>
                    </a:lnTo>
                    <a:lnTo>
                      <a:pt x="302" y="46"/>
                    </a:lnTo>
                    <a:lnTo>
                      <a:pt x="290" y="50"/>
                    </a:lnTo>
                    <a:lnTo>
                      <a:pt x="280" y="56"/>
                    </a:lnTo>
                    <a:lnTo>
                      <a:pt x="268" y="62"/>
                    </a:lnTo>
                    <a:lnTo>
                      <a:pt x="258" y="68"/>
                    </a:lnTo>
                    <a:lnTo>
                      <a:pt x="246" y="74"/>
                    </a:lnTo>
                    <a:lnTo>
                      <a:pt x="236" y="80"/>
                    </a:lnTo>
                    <a:lnTo>
                      <a:pt x="226" y="88"/>
                    </a:lnTo>
                    <a:lnTo>
                      <a:pt x="206" y="102"/>
                    </a:lnTo>
                    <a:lnTo>
                      <a:pt x="188" y="118"/>
                    </a:lnTo>
                    <a:lnTo>
                      <a:pt x="168" y="134"/>
                    </a:lnTo>
                    <a:lnTo>
                      <a:pt x="150" y="150"/>
                    </a:lnTo>
                    <a:lnTo>
                      <a:pt x="134" y="168"/>
                    </a:lnTo>
                    <a:lnTo>
                      <a:pt x="118" y="186"/>
                    </a:lnTo>
                    <a:lnTo>
                      <a:pt x="102" y="206"/>
                    </a:lnTo>
                    <a:lnTo>
                      <a:pt x="94" y="216"/>
                    </a:lnTo>
                    <a:lnTo>
                      <a:pt x="88" y="226"/>
                    </a:lnTo>
                    <a:lnTo>
                      <a:pt x="80" y="236"/>
                    </a:lnTo>
                    <a:lnTo>
                      <a:pt x="74" y="246"/>
                    </a:lnTo>
                    <a:lnTo>
                      <a:pt x="68" y="258"/>
                    </a:lnTo>
                    <a:lnTo>
                      <a:pt x="62" y="268"/>
                    </a:lnTo>
                    <a:lnTo>
                      <a:pt x="56" y="278"/>
                    </a:lnTo>
                    <a:lnTo>
                      <a:pt x="50" y="290"/>
                    </a:lnTo>
                    <a:lnTo>
                      <a:pt x="46" y="300"/>
                    </a:lnTo>
                    <a:lnTo>
                      <a:pt x="40" y="312"/>
                    </a:lnTo>
                    <a:lnTo>
                      <a:pt x="36" y="324"/>
                    </a:lnTo>
                    <a:lnTo>
                      <a:pt x="30" y="336"/>
                    </a:lnTo>
                    <a:lnTo>
                      <a:pt x="26" y="348"/>
                    </a:lnTo>
                    <a:lnTo>
                      <a:pt x="24" y="360"/>
                    </a:lnTo>
                    <a:lnTo>
                      <a:pt x="20" y="372"/>
                    </a:lnTo>
                    <a:lnTo>
                      <a:pt x="16" y="384"/>
                    </a:lnTo>
                    <a:lnTo>
                      <a:pt x="12" y="396"/>
                    </a:lnTo>
                    <a:lnTo>
                      <a:pt x="10" y="408"/>
                    </a:lnTo>
                    <a:lnTo>
                      <a:pt x="8" y="420"/>
                    </a:lnTo>
                    <a:lnTo>
                      <a:pt x="6" y="434"/>
                    </a:lnTo>
                    <a:lnTo>
                      <a:pt x="4" y="446"/>
                    </a:lnTo>
                    <a:lnTo>
                      <a:pt x="2" y="458"/>
                    </a:lnTo>
                    <a:lnTo>
                      <a:pt x="0" y="472"/>
                    </a:lnTo>
                    <a:lnTo>
                      <a:pt x="0" y="484"/>
                    </a:lnTo>
                    <a:lnTo>
                      <a:pt x="0" y="498"/>
                    </a:lnTo>
                    <a:lnTo>
                      <a:pt x="0" y="510"/>
                    </a:lnTo>
                    <a:lnTo>
                      <a:pt x="0" y="528"/>
                    </a:lnTo>
                    <a:lnTo>
                      <a:pt x="0" y="544"/>
                    </a:lnTo>
                    <a:lnTo>
                      <a:pt x="2" y="560"/>
                    </a:lnTo>
                    <a:lnTo>
                      <a:pt x="4" y="576"/>
                    </a:lnTo>
                    <a:lnTo>
                      <a:pt x="6" y="592"/>
                    </a:lnTo>
                    <a:lnTo>
                      <a:pt x="8" y="608"/>
                    </a:lnTo>
                    <a:lnTo>
                      <a:pt x="12" y="624"/>
                    </a:lnTo>
                    <a:lnTo>
                      <a:pt x="16" y="640"/>
                    </a:lnTo>
                    <a:lnTo>
                      <a:pt x="20" y="654"/>
                    </a:lnTo>
                    <a:lnTo>
                      <a:pt x="24" y="670"/>
                    </a:lnTo>
                    <a:lnTo>
                      <a:pt x="30" y="686"/>
                    </a:lnTo>
                    <a:lnTo>
                      <a:pt x="36" y="700"/>
                    </a:lnTo>
                    <a:lnTo>
                      <a:pt x="42" y="716"/>
                    </a:lnTo>
                    <a:lnTo>
                      <a:pt x="48" y="730"/>
                    </a:lnTo>
                    <a:lnTo>
                      <a:pt x="56" y="746"/>
                    </a:lnTo>
                    <a:lnTo>
                      <a:pt x="64" y="760"/>
                    </a:lnTo>
                    <a:lnTo>
                      <a:pt x="72" y="772"/>
                    </a:lnTo>
                    <a:lnTo>
                      <a:pt x="80" y="786"/>
                    </a:lnTo>
                    <a:lnTo>
                      <a:pt x="88" y="800"/>
                    </a:lnTo>
                    <a:lnTo>
                      <a:pt x="98" y="814"/>
                    </a:lnTo>
                    <a:lnTo>
                      <a:pt x="108" y="826"/>
                    </a:lnTo>
                    <a:lnTo>
                      <a:pt x="118" y="840"/>
                    </a:lnTo>
                    <a:lnTo>
                      <a:pt x="128" y="850"/>
                    </a:lnTo>
                    <a:lnTo>
                      <a:pt x="138" y="864"/>
                    </a:lnTo>
                    <a:lnTo>
                      <a:pt x="150" y="874"/>
                    </a:lnTo>
                    <a:lnTo>
                      <a:pt x="162" y="886"/>
                    </a:lnTo>
                    <a:lnTo>
                      <a:pt x="172" y="896"/>
                    </a:lnTo>
                    <a:lnTo>
                      <a:pt x="186" y="908"/>
                    </a:lnTo>
                    <a:lnTo>
                      <a:pt x="198" y="918"/>
                    </a:lnTo>
                    <a:lnTo>
                      <a:pt x="212" y="928"/>
                    </a:lnTo>
                    <a:lnTo>
                      <a:pt x="224" y="938"/>
                    </a:lnTo>
                    <a:lnTo>
                      <a:pt x="238" y="946"/>
                    </a:lnTo>
                    <a:lnTo>
                      <a:pt x="240" y="948"/>
                    </a:lnTo>
                    <a:lnTo>
                      <a:pt x="242" y="950"/>
                    </a:lnTo>
                    <a:lnTo>
                      <a:pt x="244" y="952"/>
                    </a:lnTo>
                    <a:lnTo>
                      <a:pt x="248" y="956"/>
                    </a:lnTo>
                    <a:lnTo>
                      <a:pt x="250" y="958"/>
                    </a:lnTo>
                    <a:lnTo>
                      <a:pt x="252" y="962"/>
                    </a:lnTo>
                    <a:lnTo>
                      <a:pt x="254" y="964"/>
                    </a:lnTo>
                    <a:lnTo>
                      <a:pt x="256" y="970"/>
                    </a:lnTo>
                    <a:lnTo>
                      <a:pt x="260" y="974"/>
                    </a:lnTo>
                    <a:lnTo>
                      <a:pt x="262" y="978"/>
                    </a:lnTo>
                    <a:lnTo>
                      <a:pt x="266" y="988"/>
                    </a:lnTo>
                    <a:lnTo>
                      <a:pt x="270" y="998"/>
                    </a:lnTo>
                    <a:lnTo>
                      <a:pt x="276" y="1008"/>
                    </a:lnTo>
                    <a:lnTo>
                      <a:pt x="280" y="1018"/>
                    </a:lnTo>
                    <a:lnTo>
                      <a:pt x="286" y="1032"/>
                    </a:lnTo>
                    <a:lnTo>
                      <a:pt x="290" y="1042"/>
                    </a:lnTo>
                    <a:lnTo>
                      <a:pt x="296" y="1056"/>
                    </a:lnTo>
                    <a:lnTo>
                      <a:pt x="302" y="1068"/>
                    </a:lnTo>
                    <a:lnTo>
                      <a:pt x="306" y="1074"/>
                    </a:lnTo>
                    <a:lnTo>
                      <a:pt x="310" y="1080"/>
                    </a:lnTo>
                    <a:lnTo>
                      <a:pt x="314" y="1086"/>
                    </a:lnTo>
                    <a:lnTo>
                      <a:pt x="318" y="1092"/>
                    </a:lnTo>
                    <a:lnTo>
                      <a:pt x="324" y="1098"/>
                    </a:lnTo>
                    <a:lnTo>
                      <a:pt x="328" y="1102"/>
                    </a:lnTo>
                    <a:lnTo>
                      <a:pt x="334" y="1108"/>
                    </a:lnTo>
                    <a:lnTo>
                      <a:pt x="338" y="1112"/>
                    </a:lnTo>
                    <a:lnTo>
                      <a:pt x="342" y="1116"/>
                    </a:lnTo>
                    <a:lnTo>
                      <a:pt x="346" y="1120"/>
                    </a:lnTo>
                    <a:lnTo>
                      <a:pt x="352" y="1124"/>
                    </a:lnTo>
                    <a:lnTo>
                      <a:pt x="356" y="1128"/>
                    </a:lnTo>
                    <a:lnTo>
                      <a:pt x="362" y="1130"/>
                    </a:lnTo>
                    <a:lnTo>
                      <a:pt x="366" y="1134"/>
                    </a:lnTo>
                    <a:lnTo>
                      <a:pt x="376" y="1138"/>
                    </a:lnTo>
                    <a:lnTo>
                      <a:pt x="388" y="1142"/>
                    </a:lnTo>
                    <a:lnTo>
                      <a:pt x="398" y="1146"/>
                    </a:lnTo>
                    <a:lnTo>
                      <a:pt x="410" y="1150"/>
                    </a:lnTo>
                    <a:lnTo>
                      <a:pt x="422" y="1152"/>
                    </a:lnTo>
                    <a:lnTo>
                      <a:pt x="434" y="1154"/>
                    </a:lnTo>
                    <a:lnTo>
                      <a:pt x="448" y="1154"/>
                    </a:lnTo>
                    <a:lnTo>
                      <a:pt x="460" y="1156"/>
                    </a:lnTo>
                    <a:lnTo>
                      <a:pt x="474" y="1156"/>
                    </a:lnTo>
                    <a:lnTo>
                      <a:pt x="486" y="1156"/>
                    </a:lnTo>
                    <a:lnTo>
                      <a:pt x="514" y="1156"/>
                    </a:lnTo>
                    <a:lnTo>
                      <a:pt x="528" y="1156"/>
                    </a:lnTo>
                    <a:lnTo>
                      <a:pt x="542" y="1156"/>
                    </a:lnTo>
                    <a:lnTo>
                      <a:pt x="556" y="1156"/>
                    </a:lnTo>
                    <a:lnTo>
                      <a:pt x="570" y="1156"/>
                    </a:lnTo>
                    <a:lnTo>
                      <a:pt x="584" y="1154"/>
                    </a:lnTo>
                    <a:lnTo>
                      <a:pt x="596" y="1152"/>
                    </a:lnTo>
                    <a:lnTo>
                      <a:pt x="608" y="1150"/>
                    </a:lnTo>
                    <a:lnTo>
                      <a:pt x="622" y="1148"/>
                    </a:lnTo>
                    <a:lnTo>
                      <a:pt x="632" y="1144"/>
                    </a:lnTo>
                    <a:lnTo>
                      <a:pt x="644" y="1142"/>
                    </a:lnTo>
                    <a:lnTo>
                      <a:pt x="652" y="1136"/>
                    </a:lnTo>
                    <a:lnTo>
                      <a:pt x="664" y="1132"/>
                    </a:lnTo>
                    <a:lnTo>
                      <a:pt x="672" y="1126"/>
                    </a:lnTo>
                    <a:lnTo>
                      <a:pt x="682" y="1118"/>
                    </a:lnTo>
                    <a:lnTo>
                      <a:pt x="686" y="1116"/>
                    </a:lnTo>
                    <a:lnTo>
                      <a:pt x="690" y="1110"/>
                    </a:lnTo>
                    <a:lnTo>
                      <a:pt x="694" y="1108"/>
                    </a:lnTo>
                    <a:lnTo>
                      <a:pt x="698" y="1102"/>
                    </a:lnTo>
                    <a:lnTo>
                      <a:pt x="702" y="1098"/>
                    </a:lnTo>
                    <a:lnTo>
                      <a:pt x="708" y="1092"/>
                    </a:lnTo>
                    <a:lnTo>
                      <a:pt x="712" y="1086"/>
                    </a:lnTo>
                    <a:lnTo>
                      <a:pt x="716" y="1080"/>
                    </a:lnTo>
                    <a:lnTo>
                      <a:pt x="722" y="1074"/>
                    </a:lnTo>
                    <a:lnTo>
                      <a:pt x="724" y="1068"/>
                    </a:lnTo>
                    <a:lnTo>
                      <a:pt x="732" y="1054"/>
                    </a:lnTo>
                    <a:lnTo>
                      <a:pt x="738" y="1042"/>
                    </a:lnTo>
                    <a:lnTo>
                      <a:pt x="744" y="1030"/>
                    </a:lnTo>
                    <a:lnTo>
                      <a:pt x="750" y="1016"/>
                    </a:lnTo>
                    <a:lnTo>
                      <a:pt x="756" y="1004"/>
                    </a:lnTo>
                    <a:lnTo>
                      <a:pt x="760" y="992"/>
                    </a:lnTo>
                    <a:lnTo>
                      <a:pt x="764" y="984"/>
                    </a:lnTo>
                    <a:lnTo>
                      <a:pt x="768" y="974"/>
                    </a:lnTo>
                    <a:lnTo>
                      <a:pt x="770" y="970"/>
                    </a:lnTo>
                    <a:lnTo>
                      <a:pt x="772" y="964"/>
                    </a:lnTo>
                    <a:lnTo>
                      <a:pt x="774" y="962"/>
                    </a:lnTo>
                    <a:lnTo>
                      <a:pt x="776" y="958"/>
                    </a:lnTo>
                    <a:lnTo>
                      <a:pt x="778" y="954"/>
                    </a:lnTo>
                    <a:lnTo>
                      <a:pt x="782" y="952"/>
                    </a:lnTo>
                    <a:lnTo>
                      <a:pt x="784" y="948"/>
                    </a:lnTo>
                    <a:lnTo>
                      <a:pt x="786" y="946"/>
                    </a:lnTo>
                    <a:lnTo>
                      <a:pt x="790" y="944"/>
                    </a:lnTo>
                    <a:lnTo>
                      <a:pt x="792" y="942"/>
                    </a:lnTo>
                    <a:lnTo>
                      <a:pt x="806" y="934"/>
                    </a:lnTo>
                    <a:lnTo>
                      <a:pt x="820" y="924"/>
                    </a:lnTo>
                    <a:lnTo>
                      <a:pt x="832" y="914"/>
                    </a:lnTo>
                    <a:lnTo>
                      <a:pt x="844" y="904"/>
                    </a:lnTo>
                    <a:lnTo>
                      <a:pt x="856" y="892"/>
                    </a:lnTo>
                    <a:lnTo>
                      <a:pt x="868" y="882"/>
                    </a:lnTo>
                    <a:lnTo>
                      <a:pt x="878" y="870"/>
                    </a:lnTo>
                    <a:lnTo>
                      <a:pt x="890" y="860"/>
                    </a:lnTo>
                    <a:lnTo>
                      <a:pt x="900" y="848"/>
                    </a:lnTo>
                    <a:lnTo>
                      <a:pt x="910" y="836"/>
                    </a:lnTo>
                    <a:lnTo>
                      <a:pt x="920" y="822"/>
                    </a:lnTo>
                    <a:lnTo>
                      <a:pt x="930" y="810"/>
                    </a:lnTo>
                    <a:lnTo>
                      <a:pt x="940" y="798"/>
                    </a:lnTo>
                    <a:lnTo>
                      <a:pt x="948" y="784"/>
                    </a:lnTo>
                    <a:lnTo>
                      <a:pt x="956" y="770"/>
                    </a:lnTo>
                    <a:lnTo>
                      <a:pt x="964" y="756"/>
                    </a:lnTo>
                    <a:lnTo>
                      <a:pt x="970" y="744"/>
                    </a:lnTo>
                    <a:lnTo>
                      <a:pt x="978" y="728"/>
                    </a:lnTo>
                    <a:lnTo>
                      <a:pt x="984" y="714"/>
                    </a:lnTo>
                    <a:lnTo>
                      <a:pt x="990" y="700"/>
                    </a:lnTo>
                    <a:lnTo>
                      <a:pt x="996" y="684"/>
                    </a:lnTo>
                    <a:lnTo>
                      <a:pt x="1002" y="670"/>
                    </a:lnTo>
                    <a:lnTo>
                      <a:pt x="1006" y="654"/>
                    </a:lnTo>
                    <a:lnTo>
                      <a:pt x="1010" y="638"/>
                    </a:lnTo>
                    <a:lnTo>
                      <a:pt x="1014" y="624"/>
                    </a:lnTo>
                    <a:lnTo>
                      <a:pt x="1018" y="608"/>
                    </a:lnTo>
                    <a:lnTo>
                      <a:pt x="1020" y="592"/>
                    </a:lnTo>
                    <a:lnTo>
                      <a:pt x="1022" y="576"/>
                    </a:lnTo>
                    <a:lnTo>
                      <a:pt x="1024" y="560"/>
                    </a:lnTo>
                    <a:lnTo>
                      <a:pt x="1026" y="544"/>
                    </a:lnTo>
                    <a:lnTo>
                      <a:pt x="1026" y="526"/>
                    </a:lnTo>
                    <a:lnTo>
                      <a:pt x="1028" y="510"/>
                    </a:lnTo>
                    <a:lnTo>
                      <a:pt x="1026" y="498"/>
                    </a:lnTo>
                    <a:lnTo>
                      <a:pt x="1026" y="484"/>
                    </a:lnTo>
                    <a:lnTo>
                      <a:pt x="1026" y="472"/>
                    </a:lnTo>
                    <a:lnTo>
                      <a:pt x="1024" y="458"/>
                    </a:lnTo>
                    <a:lnTo>
                      <a:pt x="1022" y="446"/>
                    </a:lnTo>
                    <a:lnTo>
                      <a:pt x="1020" y="434"/>
                    </a:lnTo>
                    <a:lnTo>
                      <a:pt x="1018" y="420"/>
                    </a:lnTo>
                    <a:lnTo>
                      <a:pt x="1016" y="408"/>
                    </a:lnTo>
                    <a:lnTo>
                      <a:pt x="1014" y="396"/>
                    </a:lnTo>
                    <a:lnTo>
                      <a:pt x="1012" y="384"/>
                    </a:lnTo>
                    <a:lnTo>
                      <a:pt x="1008" y="372"/>
                    </a:lnTo>
                    <a:lnTo>
                      <a:pt x="1004" y="360"/>
                    </a:lnTo>
                    <a:lnTo>
                      <a:pt x="1000" y="348"/>
                    </a:lnTo>
                    <a:lnTo>
                      <a:pt x="996" y="336"/>
                    </a:lnTo>
                    <a:lnTo>
                      <a:pt x="990" y="324"/>
                    </a:lnTo>
                    <a:lnTo>
                      <a:pt x="986" y="312"/>
                    </a:lnTo>
                    <a:lnTo>
                      <a:pt x="982" y="300"/>
                    </a:lnTo>
                    <a:lnTo>
                      <a:pt x="976" y="290"/>
                    </a:lnTo>
                    <a:lnTo>
                      <a:pt x="970" y="278"/>
                    </a:lnTo>
                    <a:lnTo>
                      <a:pt x="964" y="268"/>
                    </a:lnTo>
                    <a:lnTo>
                      <a:pt x="960" y="258"/>
                    </a:lnTo>
                    <a:lnTo>
                      <a:pt x="952" y="246"/>
                    </a:lnTo>
                    <a:lnTo>
                      <a:pt x="946" y="236"/>
                    </a:lnTo>
                    <a:lnTo>
                      <a:pt x="940" y="226"/>
                    </a:lnTo>
                    <a:lnTo>
                      <a:pt x="932" y="216"/>
                    </a:lnTo>
                    <a:lnTo>
                      <a:pt x="924" y="206"/>
                    </a:lnTo>
                    <a:lnTo>
                      <a:pt x="910" y="186"/>
                    </a:lnTo>
                    <a:lnTo>
                      <a:pt x="892" y="168"/>
                    </a:lnTo>
                    <a:lnTo>
                      <a:pt x="876" y="150"/>
                    </a:lnTo>
                    <a:lnTo>
                      <a:pt x="858" y="134"/>
                    </a:lnTo>
                    <a:lnTo>
                      <a:pt x="840" y="118"/>
                    </a:lnTo>
                    <a:lnTo>
                      <a:pt x="820" y="102"/>
                    </a:lnTo>
                    <a:lnTo>
                      <a:pt x="800" y="88"/>
                    </a:lnTo>
                    <a:lnTo>
                      <a:pt x="790" y="80"/>
                    </a:lnTo>
                    <a:lnTo>
                      <a:pt x="780" y="74"/>
                    </a:lnTo>
                    <a:lnTo>
                      <a:pt x="768" y="68"/>
                    </a:lnTo>
                    <a:lnTo>
                      <a:pt x="758" y="62"/>
                    </a:lnTo>
                    <a:lnTo>
                      <a:pt x="748" y="56"/>
                    </a:lnTo>
                    <a:lnTo>
                      <a:pt x="736" y="50"/>
                    </a:lnTo>
                    <a:lnTo>
                      <a:pt x="724" y="46"/>
                    </a:lnTo>
                    <a:lnTo>
                      <a:pt x="712" y="40"/>
                    </a:lnTo>
                    <a:lnTo>
                      <a:pt x="700" y="36"/>
                    </a:lnTo>
                    <a:lnTo>
                      <a:pt x="690" y="30"/>
                    </a:lnTo>
                    <a:lnTo>
                      <a:pt x="678" y="26"/>
                    </a:lnTo>
                    <a:lnTo>
                      <a:pt x="666" y="24"/>
                    </a:lnTo>
                    <a:lnTo>
                      <a:pt x="654" y="20"/>
                    </a:lnTo>
                    <a:lnTo>
                      <a:pt x="642" y="16"/>
                    </a:lnTo>
                    <a:lnTo>
                      <a:pt x="628" y="12"/>
                    </a:lnTo>
                    <a:lnTo>
                      <a:pt x="616" y="10"/>
                    </a:lnTo>
                    <a:lnTo>
                      <a:pt x="604" y="8"/>
                    </a:lnTo>
                    <a:lnTo>
                      <a:pt x="590" y="6"/>
                    </a:lnTo>
                    <a:lnTo>
                      <a:pt x="578" y="4"/>
                    </a:lnTo>
                    <a:lnTo>
                      <a:pt x="566" y="2"/>
                    </a:lnTo>
                    <a:lnTo>
                      <a:pt x="552" y="0"/>
                    </a:lnTo>
                    <a:lnTo>
                      <a:pt x="538" y="0"/>
                    </a:lnTo>
                    <a:lnTo>
                      <a:pt x="526" y="0"/>
                    </a:lnTo>
                    <a:lnTo>
                      <a:pt x="514" y="0"/>
                    </a:lnTo>
                    <a:lnTo>
                      <a:pt x="514" y="0"/>
                    </a:lnTo>
                    <a:lnTo>
                      <a:pt x="514" y="0"/>
                    </a:lnTo>
                    <a:close/>
                    <a:moveTo>
                      <a:pt x="530" y="1074"/>
                    </a:moveTo>
                    <a:lnTo>
                      <a:pt x="528" y="1074"/>
                    </a:lnTo>
                    <a:lnTo>
                      <a:pt x="526" y="1074"/>
                    </a:lnTo>
                    <a:lnTo>
                      <a:pt x="522" y="1074"/>
                    </a:lnTo>
                    <a:lnTo>
                      <a:pt x="518" y="1074"/>
                    </a:lnTo>
                    <a:lnTo>
                      <a:pt x="516" y="1074"/>
                    </a:lnTo>
                    <a:lnTo>
                      <a:pt x="514" y="1074"/>
                    </a:lnTo>
                    <a:lnTo>
                      <a:pt x="512" y="1074"/>
                    </a:lnTo>
                    <a:lnTo>
                      <a:pt x="512" y="1074"/>
                    </a:lnTo>
                    <a:lnTo>
                      <a:pt x="510" y="1074"/>
                    </a:lnTo>
                    <a:lnTo>
                      <a:pt x="510" y="1074"/>
                    </a:lnTo>
                    <a:lnTo>
                      <a:pt x="510" y="1074"/>
                    </a:lnTo>
                    <a:lnTo>
                      <a:pt x="510" y="1074"/>
                    </a:lnTo>
                    <a:lnTo>
                      <a:pt x="510" y="1074"/>
                    </a:lnTo>
                    <a:lnTo>
                      <a:pt x="510" y="1074"/>
                    </a:lnTo>
                    <a:lnTo>
                      <a:pt x="530" y="1074"/>
                    </a:lnTo>
                    <a:close/>
                    <a:moveTo>
                      <a:pt x="448" y="1074"/>
                    </a:moveTo>
                    <a:lnTo>
                      <a:pt x="442" y="1072"/>
                    </a:lnTo>
                    <a:lnTo>
                      <a:pt x="436" y="1072"/>
                    </a:lnTo>
                    <a:lnTo>
                      <a:pt x="432" y="1072"/>
                    </a:lnTo>
                    <a:lnTo>
                      <a:pt x="426" y="1070"/>
                    </a:lnTo>
                    <a:lnTo>
                      <a:pt x="422" y="1070"/>
                    </a:lnTo>
                    <a:lnTo>
                      <a:pt x="418" y="1068"/>
                    </a:lnTo>
                    <a:lnTo>
                      <a:pt x="414" y="1068"/>
                    </a:lnTo>
                    <a:lnTo>
                      <a:pt x="410" y="1066"/>
                    </a:lnTo>
                    <a:lnTo>
                      <a:pt x="406" y="1064"/>
                    </a:lnTo>
                    <a:lnTo>
                      <a:pt x="404" y="1062"/>
                    </a:lnTo>
                    <a:lnTo>
                      <a:pt x="400" y="1060"/>
                    </a:lnTo>
                    <a:lnTo>
                      <a:pt x="398" y="1060"/>
                    </a:lnTo>
                    <a:lnTo>
                      <a:pt x="396" y="1058"/>
                    </a:lnTo>
                    <a:lnTo>
                      <a:pt x="394" y="1054"/>
                    </a:lnTo>
                    <a:lnTo>
                      <a:pt x="392" y="1052"/>
                    </a:lnTo>
                    <a:lnTo>
                      <a:pt x="390" y="1050"/>
                    </a:lnTo>
                    <a:lnTo>
                      <a:pt x="384" y="1040"/>
                    </a:lnTo>
                    <a:lnTo>
                      <a:pt x="376" y="1034"/>
                    </a:lnTo>
                    <a:lnTo>
                      <a:pt x="370" y="1024"/>
                    </a:lnTo>
                    <a:lnTo>
                      <a:pt x="364" y="1014"/>
                    </a:lnTo>
                    <a:lnTo>
                      <a:pt x="360" y="1006"/>
                    </a:lnTo>
                    <a:lnTo>
                      <a:pt x="356" y="996"/>
                    </a:lnTo>
                    <a:lnTo>
                      <a:pt x="352" y="986"/>
                    </a:lnTo>
                    <a:lnTo>
                      <a:pt x="350" y="976"/>
                    </a:lnTo>
                    <a:lnTo>
                      <a:pt x="342" y="962"/>
                    </a:lnTo>
                    <a:lnTo>
                      <a:pt x="338" y="948"/>
                    </a:lnTo>
                    <a:lnTo>
                      <a:pt x="330" y="934"/>
                    </a:lnTo>
                    <a:lnTo>
                      <a:pt x="326" y="928"/>
                    </a:lnTo>
                    <a:lnTo>
                      <a:pt x="322" y="920"/>
                    </a:lnTo>
                    <a:lnTo>
                      <a:pt x="318" y="916"/>
                    </a:lnTo>
                    <a:lnTo>
                      <a:pt x="314" y="908"/>
                    </a:lnTo>
                    <a:lnTo>
                      <a:pt x="308" y="902"/>
                    </a:lnTo>
                    <a:lnTo>
                      <a:pt x="304" y="896"/>
                    </a:lnTo>
                    <a:lnTo>
                      <a:pt x="298" y="892"/>
                    </a:lnTo>
                    <a:lnTo>
                      <a:pt x="292" y="886"/>
                    </a:lnTo>
                    <a:lnTo>
                      <a:pt x="286" y="882"/>
                    </a:lnTo>
                    <a:lnTo>
                      <a:pt x="280" y="876"/>
                    </a:lnTo>
                    <a:lnTo>
                      <a:pt x="268" y="868"/>
                    </a:lnTo>
                    <a:lnTo>
                      <a:pt x="256" y="862"/>
                    </a:lnTo>
                    <a:lnTo>
                      <a:pt x="246" y="852"/>
                    </a:lnTo>
                    <a:lnTo>
                      <a:pt x="236" y="844"/>
                    </a:lnTo>
                    <a:lnTo>
                      <a:pt x="224" y="836"/>
                    </a:lnTo>
                    <a:lnTo>
                      <a:pt x="216" y="826"/>
                    </a:lnTo>
                    <a:lnTo>
                      <a:pt x="206" y="818"/>
                    </a:lnTo>
                    <a:lnTo>
                      <a:pt x="196" y="808"/>
                    </a:lnTo>
                    <a:lnTo>
                      <a:pt x="188" y="798"/>
                    </a:lnTo>
                    <a:lnTo>
                      <a:pt x="178" y="788"/>
                    </a:lnTo>
                    <a:lnTo>
                      <a:pt x="170" y="776"/>
                    </a:lnTo>
                    <a:lnTo>
                      <a:pt x="162" y="766"/>
                    </a:lnTo>
                    <a:lnTo>
                      <a:pt x="154" y="756"/>
                    </a:lnTo>
                    <a:lnTo>
                      <a:pt x="148" y="744"/>
                    </a:lnTo>
                    <a:lnTo>
                      <a:pt x="142" y="732"/>
                    </a:lnTo>
                    <a:lnTo>
                      <a:pt x="134" y="722"/>
                    </a:lnTo>
                    <a:lnTo>
                      <a:pt x="128" y="710"/>
                    </a:lnTo>
                    <a:lnTo>
                      <a:pt x="122" y="698"/>
                    </a:lnTo>
                    <a:lnTo>
                      <a:pt x="118" y="684"/>
                    </a:lnTo>
                    <a:lnTo>
                      <a:pt x="112" y="672"/>
                    </a:lnTo>
                    <a:lnTo>
                      <a:pt x="108" y="660"/>
                    </a:lnTo>
                    <a:lnTo>
                      <a:pt x="102" y="648"/>
                    </a:lnTo>
                    <a:lnTo>
                      <a:pt x="98" y="634"/>
                    </a:lnTo>
                    <a:lnTo>
                      <a:pt x="96" y="620"/>
                    </a:lnTo>
                    <a:lnTo>
                      <a:pt x="92" y="606"/>
                    </a:lnTo>
                    <a:lnTo>
                      <a:pt x="90" y="594"/>
                    </a:lnTo>
                    <a:lnTo>
                      <a:pt x="88" y="580"/>
                    </a:lnTo>
                    <a:lnTo>
                      <a:pt x="86" y="566"/>
                    </a:lnTo>
                    <a:lnTo>
                      <a:pt x="84" y="552"/>
                    </a:lnTo>
                    <a:lnTo>
                      <a:pt x="82" y="538"/>
                    </a:lnTo>
                    <a:lnTo>
                      <a:pt x="82" y="524"/>
                    </a:lnTo>
                    <a:lnTo>
                      <a:pt x="82" y="510"/>
                    </a:lnTo>
                    <a:lnTo>
                      <a:pt x="82" y="500"/>
                    </a:lnTo>
                    <a:lnTo>
                      <a:pt x="82" y="488"/>
                    </a:lnTo>
                    <a:lnTo>
                      <a:pt x="84" y="478"/>
                    </a:lnTo>
                    <a:lnTo>
                      <a:pt x="84" y="466"/>
                    </a:lnTo>
                    <a:lnTo>
                      <a:pt x="86" y="456"/>
                    </a:lnTo>
                    <a:lnTo>
                      <a:pt x="86" y="444"/>
                    </a:lnTo>
                    <a:lnTo>
                      <a:pt x="88" y="434"/>
                    </a:lnTo>
                    <a:lnTo>
                      <a:pt x="90" y="424"/>
                    </a:lnTo>
                    <a:lnTo>
                      <a:pt x="94" y="412"/>
                    </a:lnTo>
                    <a:lnTo>
                      <a:pt x="96" y="402"/>
                    </a:lnTo>
                    <a:lnTo>
                      <a:pt x="98" y="392"/>
                    </a:lnTo>
                    <a:lnTo>
                      <a:pt x="100" y="382"/>
                    </a:lnTo>
                    <a:lnTo>
                      <a:pt x="104" y="372"/>
                    </a:lnTo>
                    <a:lnTo>
                      <a:pt x="108" y="362"/>
                    </a:lnTo>
                    <a:lnTo>
                      <a:pt x="116" y="342"/>
                    </a:lnTo>
                    <a:lnTo>
                      <a:pt x="124" y="322"/>
                    </a:lnTo>
                    <a:lnTo>
                      <a:pt x="134" y="304"/>
                    </a:lnTo>
                    <a:lnTo>
                      <a:pt x="144" y="286"/>
                    </a:lnTo>
                    <a:lnTo>
                      <a:pt x="156" y="268"/>
                    </a:lnTo>
                    <a:lnTo>
                      <a:pt x="168" y="252"/>
                    </a:lnTo>
                    <a:lnTo>
                      <a:pt x="180" y="236"/>
                    </a:lnTo>
                    <a:lnTo>
                      <a:pt x="194" y="220"/>
                    </a:lnTo>
                    <a:lnTo>
                      <a:pt x="208" y="204"/>
                    </a:lnTo>
                    <a:lnTo>
                      <a:pt x="224" y="190"/>
                    </a:lnTo>
                    <a:lnTo>
                      <a:pt x="240" y="176"/>
                    </a:lnTo>
                    <a:lnTo>
                      <a:pt x="256" y="164"/>
                    </a:lnTo>
                    <a:lnTo>
                      <a:pt x="272" y="152"/>
                    </a:lnTo>
                    <a:lnTo>
                      <a:pt x="290" y="140"/>
                    </a:lnTo>
                    <a:lnTo>
                      <a:pt x="308" y="130"/>
                    </a:lnTo>
                    <a:lnTo>
                      <a:pt x="326" y="120"/>
                    </a:lnTo>
                    <a:lnTo>
                      <a:pt x="346" y="112"/>
                    </a:lnTo>
                    <a:lnTo>
                      <a:pt x="364" y="104"/>
                    </a:lnTo>
                    <a:lnTo>
                      <a:pt x="376" y="100"/>
                    </a:lnTo>
                    <a:lnTo>
                      <a:pt x="386" y="96"/>
                    </a:lnTo>
                    <a:lnTo>
                      <a:pt x="396" y="94"/>
                    </a:lnTo>
                    <a:lnTo>
                      <a:pt x="406" y="92"/>
                    </a:lnTo>
                    <a:lnTo>
                      <a:pt x="416" y="90"/>
                    </a:lnTo>
                    <a:lnTo>
                      <a:pt x="426" y="86"/>
                    </a:lnTo>
                    <a:lnTo>
                      <a:pt x="436" y="84"/>
                    </a:lnTo>
                    <a:lnTo>
                      <a:pt x="448" y="82"/>
                    </a:lnTo>
                    <a:lnTo>
                      <a:pt x="458" y="82"/>
                    </a:lnTo>
                    <a:lnTo>
                      <a:pt x="470" y="80"/>
                    </a:lnTo>
                    <a:lnTo>
                      <a:pt x="480" y="78"/>
                    </a:lnTo>
                    <a:lnTo>
                      <a:pt x="492" y="78"/>
                    </a:lnTo>
                    <a:lnTo>
                      <a:pt x="502" y="78"/>
                    </a:lnTo>
                    <a:lnTo>
                      <a:pt x="514" y="78"/>
                    </a:lnTo>
                    <a:lnTo>
                      <a:pt x="526" y="78"/>
                    </a:lnTo>
                    <a:lnTo>
                      <a:pt x="534" y="78"/>
                    </a:lnTo>
                    <a:lnTo>
                      <a:pt x="546" y="80"/>
                    </a:lnTo>
                    <a:lnTo>
                      <a:pt x="556" y="80"/>
                    </a:lnTo>
                    <a:lnTo>
                      <a:pt x="568" y="82"/>
                    </a:lnTo>
                    <a:lnTo>
                      <a:pt x="578" y="82"/>
                    </a:lnTo>
                    <a:lnTo>
                      <a:pt x="590" y="84"/>
                    </a:lnTo>
                    <a:lnTo>
                      <a:pt x="600" y="86"/>
                    </a:lnTo>
                    <a:lnTo>
                      <a:pt x="610" y="90"/>
                    </a:lnTo>
                    <a:lnTo>
                      <a:pt x="620" y="92"/>
                    </a:lnTo>
                    <a:lnTo>
                      <a:pt x="630" y="94"/>
                    </a:lnTo>
                    <a:lnTo>
                      <a:pt x="642" y="96"/>
                    </a:lnTo>
                    <a:lnTo>
                      <a:pt x="650" y="100"/>
                    </a:lnTo>
                    <a:lnTo>
                      <a:pt x="662" y="104"/>
                    </a:lnTo>
                    <a:lnTo>
                      <a:pt x="680" y="112"/>
                    </a:lnTo>
                    <a:lnTo>
                      <a:pt x="700" y="120"/>
                    </a:lnTo>
                    <a:lnTo>
                      <a:pt x="718" y="130"/>
                    </a:lnTo>
                    <a:lnTo>
                      <a:pt x="736" y="140"/>
                    </a:lnTo>
                    <a:lnTo>
                      <a:pt x="754" y="152"/>
                    </a:lnTo>
                    <a:lnTo>
                      <a:pt x="772" y="164"/>
                    </a:lnTo>
                    <a:lnTo>
                      <a:pt x="788" y="176"/>
                    </a:lnTo>
                    <a:lnTo>
                      <a:pt x="802" y="190"/>
                    </a:lnTo>
                    <a:lnTo>
                      <a:pt x="818" y="204"/>
                    </a:lnTo>
                    <a:lnTo>
                      <a:pt x="832" y="220"/>
                    </a:lnTo>
                    <a:lnTo>
                      <a:pt x="846" y="236"/>
                    </a:lnTo>
                    <a:lnTo>
                      <a:pt x="858" y="252"/>
                    </a:lnTo>
                    <a:lnTo>
                      <a:pt x="870" y="268"/>
                    </a:lnTo>
                    <a:lnTo>
                      <a:pt x="882" y="286"/>
                    </a:lnTo>
                    <a:lnTo>
                      <a:pt x="892" y="304"/>
                    </a:lnTo>
                    <a:lnTo>
                      <a:pt x="902" y="322"/>
                    </a:lnTo>
                    <a:lnTo>
                      <a:pt x="910" y="342"/>
                    </a:lnTo>
                    <a:lnTo>
                      <a:pt x="918" y="362"/>
                    </a:lnTo>
                    <a:lnTo>
                      <a:pt x="922" y="372"/>
                    </a:lnTo>
                    <a:lnTo>
                      <a:pt x="926" y="382"/>
                    </a:lnTo>
                    <a:lnTo>
                      <a:pt x="928" y="392"/>
                    </a:lnTo>
                    <a:lnTo>
                      <a:pt x="932" y="402"/>
                    </a:lnTo>
                    <a:lnTo>
                      <a:pt x="934" y="412"/>
                    </a:lnTo>
                    <a:lnTo>
                      <a:pt x="936" y="422"/>
                    </a:lnTo>
                    <a:lnTo>
                      <a:pt x="938" y="434"/>
                    </a:lnTo>
                    <a:lnTo>
                      <a:pt x="940" y="444"/>
                    </a:lnTo>
                    <a:lnTo>
                      <a:pt x="940" y="456"/>
                    </a:lnTo>
                    <a:lnTo>
                      <a:pt x="942" y="466"/>
                    </a:lnTo>
                    <a:lnTo>
                      <a:pt x="942" y="478"/>
                    </a:lnTo>
                    <a:lnTo>
                      <a:pt x="944" y="488"/>
                    </a:lnTo>
                    <a:lnTo>
                      <a:pt x="944" y="500"/>
                    </a:lnTo>
                    <a:lnTo>
                      <a:pt x="944" y="510"/>
                    </a:lnTo>
                    <a:lnTo>
                      <a:pt x="944" y="524"/>
                    </a:lnTo>
                    <a:lnTo>
                      <a:pt x="944" y="538"/>
                    </a:lnTo>
                    <a:lnTo>
                      <a:pt x="942" y="552"/>
                    </a:lnTo>
                    <a:lnTo>
                      <a:pt x="940" y="564"/>
                    </a:lnTo>
                    <a:lnTo>
                      <a:pt x="940" y="578"/>
                    </a:lnTo>
                    <a:lnTo>
                      <a:pt x="938" y="592"/>
                    </a:lnTo>
                    <a:lnTo>
                      <a:pt x="934" y="604"/>
                    </a:lnTo>
                    <a:lnTo>
                      <a:pt x="932" y="618"/>
                    </a:lnTo>
                    <a:lnTo>
                      <a:pt x="928" y="630"/>
                    </a:lnTo>
                    <a:lnTo>
                      <a:pt x="924" y="644"/>
                    </a:lnTo>
                    <a:lnTo>
                      <a:pt x="920" y="656"/>
                    </a:lnTo>
                    <a:lnTo>
                      <a:pt x="916" y="670"/>
                    </a:lnTo>
                    <a:lnTo>
                      <a:pt x="910" y="682"/>
                    </a:lnTo>
                    <a:lnTo>
                      <a:pt x="904" y="694"/>
                    </a:lnTo>
                    <a:lnTo>
                      <a:pt x="898" y="706"/>
                    </a:lnTo>
                    <a:lnTo>
                      <a:pt x="892" y="718"/>
                    </a:lnTo>
                    <a:lnTo>
                      <a:pt x="886" y="730"/>
                    </a:lnTo>
                    <a:lnTo>
                      <a:pt x="878" y="742"/>
                    </a:lnTo>
                    <a:lnTo>
                      <a:pt x="872" y="752"/>
                    </a:lnTo>
                    <a:lnTo>
                      <a:pt x="864" y="764"/>
                    </a:lnTo>
                    <a:lnTo>
                      <a:pt x="856" y="774"/>
                    </a:lnTo>
                    <a:lnTo>
                      <a:pt x="848" y="784"/>
                    </a:lnTo>
                    <a:lnTo>
                      <a:pt x="840" y="794"/>
                    </a:lnTo>
                    <a:lnTo>
                      <a:pt x="830" y="806"/>
                    </a:lnTo>
                    <a:lnTo>
                      <a:pt x="820" y="816"/>
                    </a:lnTo>
                    <a:lnTo>
                      <a:pt x="812" y="824"/>
                    </a:lnTo>
                    <a:lnTo>
                      <a:pt x="802" y="834"/>
                    </a:lnTo>
                    <a:lnTo>
                      <a:pt x="792" y="844"/>
                    </a:lnTo>
                    <a:lnTo>
                      <a:pt x="780" y="852"/>
                    </a:lnTo>
                    <a:lnTo>
                      <a:pt x="770" y="860"/>
                    </a:lnTo>
                    <a:lnTo>
                      <a:pt x="758" y="868"/>
                    </a:lnTo>
                    <a:lnTo>
                      <a:pt x="748" y="876"/>
                    </a:lnTo>
                    <a:lnTo>
                      <a:pt x="748" y="876"/>
                    </a:lnTo>
                    <a:lnTo>
                      <a:pt x="748" y="876"/>
                    </a:lnTo>
                    <a:lnTo>
                      <a:pt x="742" y="880"/>
                    </a:lnTo>
                    <a:lnTo>
                      <a:pt x="736" y="884"/>
                    </a:lnTo>
                    <a:lnTo>
                      <a:pt x="730" y="890"/>
                    </a:lnTo>
                    <a:lnTo>
                      <a:pt x="726" y="894"/>
                    </a:lnTo>
                    <a:lnTo>
                      <a:pt x="722" y="900"/>
                    </a:lnTo>
                    <a:lnTo>
                      <a:pt x="716" y="906"/>
                    </a:lnTo>
                    <a:lnTo>
                      <a:pt x="712" y="912"/>
                    </a:lnTo>
                    <a:lnTo>
                      <a:pt x="708" y="916"/>
                    </a:lnTo>
                    <a:lnTo>
                      <a:pt x="700" y="930"/>
                    </a:lnTo>
                    <a:lnTo>
                      <a:pt x="694" y="944"/>
                    </a:lnTo>
                    <a:lnTo>
                      <a:pt x="688" y="958"/>
                    </a:lnTo>
                    <a:lnTo>
                      <a:pt x="682" y="970"/>
                    </a:lnTo>
                    <a:lnTo>
                      <a:pt x="672" y="992"/>
                    </a:lnTo>
                    <a:lnTo>
                      <a:pt x="668" y="1002"/>
                    </a:lnTo>
                    <a:lnTo>
                      <a:pt x="662" y="1012"/>
                    </a:lnTo>
                    <a:lnTo>
                      <a:pt x="656" y="1022"/>
                    </a:lnTo>
                    <a:lnTo>
                      <a:pt x="650" y="1032"/>
                    </a:lnTo>
                    <a:lnTo>
                      <a:pt x="644" y="1040"/>
                    </a:lnTo>
                    <a:lnTo>
                      <a:pt x="636" y="1050"/>
                    </a:lnTo>
                    <a:lnTo>
                      <a:pt x="632" y="1054"/>
                    </a:lnTo>
                    <a:lnTo>
                      <a:pt x="628" y="1058"/>
                    </a:lnTo>
                    <a:lnTo>
                      <a:pt x="624" y="1060"/>
                    </a:lnTo>
                    <a:lnTo>
                      <a:pt x="618" y="1062"/>
                    </a:lnTo>
                    <a:lnTo>
                      <a:pt x="612" y="1064"/>
                    </a:lnTo>
                    <a:lnTo>
                      <a:pt x="606" y="1066"/>
                    </a:lnTo>
                    <a:lnTo>
                      <a:pt x="598" y="1068"/>
                    </a:lnTo>
                    <a:lnTo>
                      <a:pt x="592" y="1070"/>
                    </a:lnTo>
                    <a:lnTo>
                      <a:pt x="448" y="1074"/>
                    </a:ln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12" name="Freeform 12"/>
              <p:cNvSpPr>
                <a:spLocks/>
              </p:cNvSpPr>
              <p:nvPr/>
            </p:nvSpPr>
            <p:spPr bwMode="auto">
              <a:xfrm>
                <a:off x="1781007" y="2763222"/>
                <a:ext cx="507220" cy="90241"/>
              </a:xfrm>
              <a:custGeom>
                <a:avLst/>
                <a:gdLst>
                  <a:gd name="T0" fmla="*/ 326 w 326"/>
                  <a:gd name="T1" fmla="*/ 26 h 58"/>
                  <a:gd name="T2" fmla="*/ 326 w 326"/>
                  <a:gd name="T3" fmla="*/ 32 h 58"/>
                  <a:gd name="T4" fmla="*/ 326 w 326"/>
                  <a:gd name="T5" fmla="*/ 38 h 58"/>
                  <a:gd name="T6" fmla="*/ 326 w 326"/>
                  <a:gd name="T7" fmla="*/ 38 h 58"/>
                  <a:gd name="T8" fmla="*/ 322 w 326"/>
                  <a:gd name="T9" fmla="*/ 50 h 58"/>
                  <a:gd name="T10" fmla="*/ 314 w 326"/>
                  <a:gd name="T11" fmla="*/ 56 h 58"/>
                  <a:gd name="T12" fmla="*/ 292 w 326"/>
                  <a:gd name="T13" fmla="*/ 58 h 58"/>
                  <a:gd name="T14" fmla="*/ 254 w 326"/>
                  <a:gd name="T15" fmla="*/ 58 h 58"/>
                  <a:gd name="T16" fmla="*/ 222 w 326"/>
                  <a:gd name="T17" fmla="*/ 58 h 58"/>
                  <a:gd name="T18" fmla="*/ 192 w 326"/>
                  <a:gd name="T19" fmla="*/ 58 h 58"/>
                  <a:gd name="T20" fmla="*/ 166 w 326"/>
                  <a:gd name="T21" fmla="*/ 58 h 58"/>
                  <a:gd name="T22" fmla="*/ 142 w 326"/>
                  <a:gd name="T23" fmla="*/ 58 h 58"/>
                  <a:gd name="T24" fmla="*/ 120 w 326"/>
                  <a:gd name="T25" fmla="*/ 58 h 58"/>
                  <a:gd name="T26" fmla="*/ 102 w 326"/>
                  <a:gd name="T27" fmla="*/ 58 h 58"/>
                  <a:gd name="T28" fmla="*/ 86 w 326"/>
                  <a:gd name="T29" fmla="*/ 58 h 58"/>
                  <a:gd name="T30" fmla="*/ 72 w 326"/>
                  <a:gd name="T31" fmla="*/ 58 h 58"/>
                  <a:gd name="T32" fmla="*/ 50 w 326"/>
                  <a:gd name="T33" fmla="*/ 58 h 58"/>
                  <a:gd name="T34" fmla="*/ 36 w 326"/>
                  <a:gd name="T35" fmla="*/ 58 h 58"/>
                  <a:gd name="T36" fmla="*/ 28 w 326"/>
                  <a:gd name="T37" fmla="*/ 58 h 58"/>
                  <a:gd name="T38" fmla="*/ 24 w 326"/>
                  <a:gd name="T39" fmla="*/ 58 h 58"/>
                  <a:gd name="T40" fmla="*/ 22 w 326"/>
                  <a:gd name="T41" fmla="*/ 58 h 58"/>
                  <a:gd name="T42" fmla="*/ 14 w 326"/>
                  <a:gd name="T43" fmla="*/ 56 h 58"/>
                  <a:gd name="T44" fmla="*/ 4 w 326"/>
                  <a:gd name="T45" fmla="*/ 50 h 58"/>
                  <a:gd name="T46" fmla="*/ 0 w 326"/>
                  <a:gd name="T47" fmla="*/ 38 h 58"/>
                  <a:gd name="T48" fmla="*/ 0 w 326"/>
                  <a:gd name="T49" fmla="*/ 30 h 58"/>
                  <a:gd name="T50" fmla="*/ 0 w 326"/>
                  <a:gd name="T51" fmla="*/ 26 h 58"/>
                  <a:gd name="T52" fmla="*/ 0 w 326"/>
                  <a:gd name="T53" fmla="*/ 22 h 58"/>
                  <a:gd name="T54" fmla="*/ 0 w 326"/>
                  <a:gd name="T55" fmla="*/ 18 h 58"/>
                  <a:gd name="T56" fmla="*/ 6 w 326"/>
                  <a:gd name="T57" fmla="*/ 6 h 58"/>
                  <a:gd name="T58" fmla="*/ 16 w 326"/>
                  <a:gd name="T59" fmla="*/ 2 h 58"/>
                  <a:gd name="T60" fmla="*/ 48 w 326"/>
                  <a:gd name="T61" fmla="*/ 0 h 58"/>
                  <a:gd name="T62" fmla="*/ 84 w 326"/>
                  <a:gd name="T63" fmla="*/ 0 h 58"/>
                  <a:gd name="T64" fmla="*/ 116 w 326"/>
                  <a:gd name="T65" fmla="*/ 0 h 58"/>
                  <a:gd name="T66" fmla="*/ 144 w 326"/>
                  <a:gd name="T67" fmla="*/ 0 h 58"/>
                  <a:gd name="T68" fmla="*/ 170 w 326"/>
                  <a:gd name="T69" fmla="*/ 0 h 58"/>
                  <a:gd name="T70" fmla="*/ 192 w 326"/>
                  <a:gd name="T71" fmla="*/ 0 h 58"/>
                  <a:gd name="T72" fmla="*/ 212 w 326"/>
                  <a:gd name="T73" fmla="*/ 0 h 58"/>
                  <a:gd name="T74" fmla="*/ 230 w 326"/>
                  <a:gd name="T75" fmla="*/ 0 h 58"/>
                  <a:gd name="T76" fmla="*/ 246 w 326"/>
                  <a:gd name="T77" fmla="*/ 0 h 58"/>
                  <a:gd name="T78" fmla="*/ 262 w 326"/>
                  <a:gd name="T79" fmla="*/ 0 h 58"/>
                  <a:gd name="T80" fmla="*/ 280 w 326"/>
                  <a:gd name="T81" fmla="*/ 0 h 58"/>
                  <a:gd name="T82" fmla="*/ 294 w 326"/>
                  <a:gd name="T83" fmla="*/ 0 h 58"/>
                  <a:gd name="T84" fmla="*/ 302 w 326"/>
                  <a:gd name="T85" fmla="*/ 0 h 58"/>
                  <a:gd name="T86" fmla="*/ 304 w 326"/>
                  <a:gd name="T87" fmla="*/ 0 h 58"/>
                  <a:gd name="T88" fmla="*/ 304 w 326"/>
                  <a:gd name="T89" fmla="*/ 0 h 58"/>
                  <a:gd name="T90" fmla="*/ 318 w 326"/>
                  <a:gd name="T91" fmla="*/ 4 h 58"/>
                  <a:gd name="T92" fmla="*/ 324 w 326"/>
                  <a:gd name="T93" fmla="*/ 14 h 58"/>
                  <a:gd name="T94" fmla="*/ 326 w 326"/>
                  <a:gd name="T95"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 h="58">
                    <a:moveTo>
                      <a:pt x="326" y="22"/>
                    </a:moveTo>
                    <a:lnTo>
                      <a:pt x="326" y="24"/>
                    </a:lnTo>
                    <a:lnTo>
                      <a:pt x="326" y="26"/>
                    </a:lnTo>
                    <a:lnTo>
                      <a:pt x="326" y="28"/>
                    </a:lnTo>
                    <a:lnTo>
                      <a:pt x="326" y="30"/>
                    </a:lnTo>
                    <a:lnTo>
                      <a:pt x="326" y="32"/>
                    </a:lnTo>
                    <a:lnTo>
                      <a:pt x="326" y="34"/>
                    </a:lnTo>
                    <a:lnTo>
                      <a:pt x="326" y="36"/>
                    </a:lnTo>
                    <a:lnTo>
                      <a:pt x="326" y="38"/>
                    </a:lnTo>
                    <a:lnTo>
                      <a:pt x="326" y="38"/>
                    </a:lnTo>
                    <a:lnTo>
                      <a:pt x="326" y="38"/>
                    </a:lnTo>
                    <a:lnTo>
                      <a:pt x="326" y="38"/>
                    </a:lnTo>
                    <a:lnTo>
                      <a:pt x="326" y="42"/>
                    </a:lnTo>
                    <a:lnTo>
                      <a:pt x="324" y="46"/>
                    </a:lnTo>
                    <a:lnTo>
                      <a:pt x="322" y="50"/>
                    </a:lnTo>
                    <a:lnTo>
                      <a:pt x="320" y="52"/>
                    </a:lnTo>
                    <a:lnTo>
                      <a:pt x="318" y="54"/>
                    </a:lnTo>
                    <a:lnTo>
                      <a:pt x="314" y="56"/>
                    </a:lnTo>
                    <a:lnTo>
                      <a:pt x="310" y="58"/>
                    </a:lnTo>
                    <a:lnTo>
                      <a:pt x="304" y="58"/>
                    </a:lnTo>
                    <a:lnTo>
                      <a:pt x="292" y="58"/>
                    </a:lnTo>
                    <a:lnTo>
                      <a:pt x="278" y="58"/>
                    </a:lnTo>
                    <a:lnTo>
                      <a:pt x="266" y="58"/>
                    </a:lnTo>
                    <a:lnTo>
                      <a:pt x="254" y="58"/>
                    </a:lnTo>
                    <a:lnTo>
                      <a:pt x="244" y="58"/>
                    </a:lnTo>
                    <a:lnTo>
                      <a:pt x="232" y="58"/>
                    </a:lnTo>
                    <a:lnTo>
                      <a:pt x="222" y="58"/>
                    </a:lnTo>
                    <a:lnTo>
                      <a:pt x="210" y="58"/>
                    </a:lnTo>
                    <a:lnTo>
                      <a:pt x="202" y="58"/>
                    </a:lnTo>
                    <a:lnTo>
                      <a:pt x="192" y="58"/>
                    </a:lnTo>
                    <a:lnTo>
                      <a:pt x="182" y="58"/>
                    </a:lnTo>
                    <a:lnTo>
                      <a:pt x="174" y="58"/>
                    </a:lnTo>
                    <a:lnTo>
                      <a:pt x="166" y="58"/>
                    </a:lnTo>
                    <a:lnTo>
                      <a:pt x="158" y="58"/>
                    </a:lnTo>
                    <a:lnTo>
                      <a:pt x="150" y="58"/>
                    </a:lnTo>
                    <a:lnTo>
                      <a:pt x="142" y="58"/>
                    </a:lnTo>
                    <a:lnTo>
                      <a:pt x="134" y="58"/>
                    </a:lnTo>
                    <a:lnTo>
                      <a:pt x="128" y="58"/>
                    </a:lnTo>
                    <a:lnTo>
                      <a:pt x="120" y="58"/>
                    </a:lnTo>
                    <a:lnTo>
                      <a:pt x="114" y="58"/>
                    </a:lnTo>
                    <a:lnTo>
                      <a:pt x="108" y="58"/>
                    </a:lnTo>
                    <a:lnTo>
                      <a:pt x="102" y="58"/>
                    </a:lnTo>
                    <a:lnTo>
                      <a:pt x="96" y="58"/>
                    </a:lnTo>
                    <a:lnTo>
                      <a:pt x="90" y="58"/>
                    </a:lnTo>
                    <a:lnTo>
                      <a:pt x="86" y="58"/>
                    </a:lnTo>
                    <a:lnTo>
                      <a:pt x="82" y="58"/>
                    </a:lnTo>
                    <a:lnTo>
                      <a:pt x="76" y="58"/>
                    </a:lnTo>
                    <a:lnTo>
                      <a:pt x="72" y="58"/>
                    </a:lnTo>
                    <a:lnTo>
                      <a:pt x="64" y="58"/>
                    </a:lnTo>
                    <a:lnTo>
                      <a:pt x="58" y="58"/>
                    </a:lnTo>
                    <a:lnTo>
                      <a:pt x="50" y="58"/>
                    </a:lnTo>
                    <a:lnTo>
                      <a:pt x="44" y="58"/>
                    </a:lnTo>
                    <a:lnTo>
                      <a:pt x="40" y="58"/>
                    </a:lnTo>
                    <a:lnTo>
                      <a:pt x="36" y="58"/>
                    </a:lnTo>
                    <a:lnTo>
                      <a:pt x="34" y="58"/>
                    </a:lnTo>
                    <a:lnTo>
                      <a:pt x="30" y="58"/>
                    </a:lnTo>
                    <a:lnTo>
                      <a:pt x="28" y="58"/>
                    </a:lnTo>
                    <a:lnTo>
                      <a:pt x="26" y="58"/>
                    </a:lnTo>
                    <a:lnTo>
                      <a:pt x="24" y="58"/>
                    </a:lnTo>
                    <a:lnTo>
                      <a:pt x="24" y="58"/>
                    </a:lnTo>
                    <a:lnTo>
                      <a:pt x="22" y="58"/>
                    </a:lnTo>
                    <a:lnTo>
                      <a:pt x="22" y="58"/>
                    </a:lnTo>
                    <a:lnTo>
                      <a:pt x="22" y="58"/>
                    </a:lnTo>
                    <a:lnTo>
                      <a:pt x="22" y="58"/>
                    </a:lnTo>
                    <a:lnTo>
                      <a:pt x="16" y="58"/>
                    </a:lnTo>
                    <a:lnTo>
                      <a:pt x="14" y="56"/>
                    </a:lnTo>
                    <a:lnTo>
                      <a:pt x="10" y="54"/>
                    </a:lnTo>
                    <a:lnTo>
                      <a:pt x="6" y="52"/>
                    </a:lnTo>
                    <a:lnTo>
                      <a:pt x="4" y="50"/>
                    </a:lnTo>
                    <a:lnTo>
                      <a:pt x="2" y="46"/>
                    </a:lnTo>
                    <a:lnTo>
                      <a:pt x="0" y="42"/>
                    </a:lnTo>
                    <a:lnTo>
                      <a:pt x="0" y="38"/>
                    </a:lnTo>
                    <a:lnTo>
                      <a:pt x="0" y="36"/>
                    </a:lnTo>
                    <a:lnTo>
                      <a:pt x="0" y="32"/>
                    </a:lnTo>
                    <a:lnTo>
                      <a:pt x="0" y="30"/>
                    </a:lnTo>
                    <a:lnTo>
                      <a:pt x="0" y="28"/>
                    </a:lnTo>
                    <a:lnTo>
                      <a:pt x="0" y="26"/>
                    </a:lnTo>
                    <a:lnTo>
                      <a:pt x="0" y="26"/>
                    </a:lnTo>
                    <a:lnTo>
                      <a:pt x="0" y="24"/>
                    </a:lnTo>
                    <a:lnTo>
                      <a:pt x="0" y="22"/>
                    </a:lnTo>
                    <a:lnTo>
                      <a:pt x="0" y="22"/>
                    </a:lnTo>
                    <a:lnTo>
                      <a:pt x="0" y="22"/>
                    </a:lnTo>
                    <a:lnTo>
                      <a:pt x="0" y="22"/>
                    </a:lnTo>
                    <a:lnTo>
                      <a:pt x="0" y="18"/>
                    </a:lnTo>
                    <a:lnTo>
                      <a:pt x="2" y="14"/>
                    </a:lnTo>
                    <a:lnTo>
                      <a:pt x="4" y="10"/>
                    </a:lnTo>
                    <a:lnTo>
                      <a:pt x="6" y="6"/>
                    </a:lnTo>
                    <a:lnTo>
                      <a:pt x="10" y="4"/>
                    </a:lnTo>
                    <a:lnTo>
                      <a:pt x="14" y="2"/>
                    </a:lnTo>
                    <a:lnTo>
                      <a:pt x="16" y="2"/>
                    </a:lnTo>
                    <a:lnTo>
                      <a:pt x="22" y="0"/>
                    </a:lnTo>
                    <a:lnTo>
                      <a:pt x="34" y="0"/>
                    </a:lnTo>
                    <a:lnTo>
                      <a:pt x="48" y="0"/>
                    </a:lnTo>
                    <a:lnTo>
                      <a:pt x="60" y="0"/>
                    </a:lnTo>
                    <a:lnTo>
                      <a:pt x="72" y="0"/>
                    </a:lnTo>
                    <a:lnTo>
                      <a:pt x="84" y="0"/>
                    </a:lnTo>
                    <a:lnTo>
                      <a:pt x="94" y="0"/>
                    </a:lnTo>
                    <a:lnTo>
                      <a:pt x="106" y="0"/>
                    </a:lnTo>
                    <a:lnTo>
                      <a:pt x="116" y="0"/>
                    </a:lnTo>
                    <a:lnTo>
                      <a:pt x="126" y="0"/>
                    </a:lnTo>
                    <a:lnTo>
                      <a:pt x="134" y="0"/>
                    </a:lnTo>
                    <a:lnTo>
                      <a:pt x="144" y="0"/>
                    </a:lnTo>
                    <a:lnTo>
                      <a:pt x="154" y="0"/>
                    </a:lnTo>
                    <a:lnTo>
                      <a:pt x="162" y="0"/>
                    </a:lnTo>
                    <a:lnTo>
                      <a:pt x="170" y="0"/>
                    </a:lnTo>
                    <a:lnTo>
                      <a:pt x="178" y="0"/>
                    </a:lnTo>
                    <a:lnTo>
                      <a:pt x="184" y="0"/>
                    </a:lnTo>
                    <a:lnTo>
                      <a:pt x="192" y="0"/>
                    </a:lnTo>
                    <a:lnTo>
                      <a:pt x="200" y="0"/>
                    </a:lnTo>
                    <a:lnTo>
                      <a:pt x="206" y="0"/>
                    </a:lnTo>
                    <a:lnTo>
                      <a:pt x="212" y="0"/>
                    </a:lnTo>
                    <a:lnTo>
                      <a:pt x="218" y="0"/>
                    </a:lnTo>
                    <a:lnTo>
                      <a:pt x="224" y="0"/>
                    </a:lnTo>
                    <a:lnTo>
                      <a:pt x="230" y="0"/>
                    </a:lnTo>
                    <a:lnTo>
                      <a:pt x="236" y="0"/>
                    </a:lnTo>
                    <a:lnTo>
                      <a:pt x="240" y="0"/>
                    </a:lnTo>
                    <a:lnTo>
                      <a:pt x="246" y="0"/>
                    </a:lnTo>
                    <a:lnTo>
                      <a:pt x="250" y="0"/>
                    </a:lnTo>
                    <a:lnTo>
                      <a:pt x="254" y="0"/>
                    </a:lnTo>
                    <a:lnTo>
                      <a:pt x="262" y="0"/>
                    </a:lnTo>
                    <a:lnTo>
                      <a:pt x="270" y="0"/>
                    </a:lnTo>
                    <a:lnTo>
                      <a:pt x="276" y="0"/>
                    </a:lnTo>
                    <a:lnTo>
                      <a:pt x="280" y="0"/>
                    </a:lnTo>
                    <a:lnTo>
                      <a:pt x="286" y="0"/>
                    </a:lnTo>
                    <a:lnTo>
                      <a:pt x="290" y="0"/>
                    </a:lnTo>
                    <a:lnTo>
                      <a:pt x="294" y="0"/>
                    </a:lnTo>
                    <a:lnTo>
                      <a:pt x="296" y="0"/>
                    </a:lnTo>
                    <a:lnTo>
                      <a:pt x="300" y="0"/>
                    </a:lnTo>
                    <a:lnTo>
                      <a:pt x="302" y="0"/>
                    </a:lnTo>
                    <a:lnTo>
                      <a:pt x="302" y="0"/>
                    </a:lnTo>
                    <a:lnTo>
                      <a:pt x="302" y="0"/>
                    </a:lnTo>
                    <a:lnTo>
                      <a:pt x="304" y="0"/>
                    </a:lnTo>
                    <a:lnTo>
                      <a:pt x="304" y="0"/>
                    </a:lnTo>
                    <a:lnTo>
                      <a:pt x="304" y="0"/>
                    </a:lnTo>
                    <a:lnTo>
                      <a:pt x="304" y="0"/>
                    </a:lnTo>
                    <a:lnTo>
                      <a:pt x="310" y="2"/>
                    </a:lnTo>
                    <a:lnTo>
                      <a:pt x="314" y="2"/>
                    </a:lnTo>
                    <a:lnTo>
                      <a:pt x="318" y="4"/>
                    </a:lnTo>
                    <a:lnTo>
                      <a:pt x="320" y="6"/>
                    </a:lnTo>
                    <a:lnTo>
                      <a:pt x="322" y="10"/>
                    </a:lnTo>
                    <a:lnTo>
                      <a:pt x="324" y="14"/>
                    </a:lnTo>
                    <a:lnTo>
                      <a:pt x="326" y="18"/>
                    </a:lnTo>
                    <a:lnTo>
                      <a:pt x="326" y="22"/>
                    </a:lnTo>
                    <a:lnTo>
                      <a:pt x="326" y="22"/>
                    </a:ln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sp>
          <p:nvSpPr>
            <p:cNvPr id="47" name="Freeform 26"/>
            <p:cNvSpPr>
              <a:spLocks noEditPoints="1"/>
            </p:cNvSpPr>
            <p:nvPr/>
          </p:nvSpPr>
          <p:spPr bwMode="auto">
            <a:xfrm>
              <a:off x="873032" y="2125586"/>
              <a:ext cx="447768" cy="663228"/>
            </a:xfrm>
            <a:custGeom>
              <a:avLst/>
              <a:gdLst>
                <a:gd name="T0" fmla="*/ 540 w 540"/>
                <a:gd name="T1" fmla="*/ 520 h 800"/>
                <a:gd name="T2" fmla="*/ 540 w 540"/>
                <a:gd name="T3" fmla="*/ 331 h 800"/>
                <a:gd name="T4" fmla="*/ 482 w 540"/>
                <a:gd name="T5" fmla="*/ 328 h 800"/>
                <a:gd name="T6" fmla="*/ 482 w 540"/>
                <a:gd name="T7" fmla="*/ 212 h 800"/>
                <a:gd name="T8" fmla="*/ 482 w 540"/>
                <a:gd name="T9" fmla="*/ 212 h 800"/>
                <a:gd name="T10" fmla="*/ 270 w 540"/>
                <a:gd name="T11" fmla="*/ 0 h 800"/>
                <a:gd name="T12" fmla="*/ 58 w 540"/>
                <a:gd name="T13" fmla="*/ 212 h 800"/>
                <a:gd name="T14" fmla="*/ 58 w 540"/>
                <a:gd name="T15" fmla="*/ 212 h 800"/>
                <a:gd name="T16" fmla="*/ 58 w 540"/>
                <a:gd name="T17" fmla="*/ 328 h 800"/>
                <a:gd name="T18" fmla="*/ 0 w 540"/>
                <a:gd name="T19" fmla="*/ 331 h 800"/>
                <a:gd name="T20" fmla="*/ 0 w 540"/>
                <a:gd name="T21" fmla="*/ 520 h 800"/>
                <a:gd name="T22" fmla="*/ 0 w 540"/>
                <a:gd name="T23" fmla="*/ 520 h 800"/>
                <a:gd name="T24" fmla="*/ 0 w 540"/>
                <a:gd name="T25" fmla="*/ 594 h 800"/>
                <a:gd name="T26" fmla="*/ 0 w 540"/>
                <a:gd name="T27" fmla="*/ 594 h 800"/>
                <a:gd name="T28" fmla="*/ 0 w 540"/>
                <a:gd name="T29" fmla="*/ 783 h 800"/>
                <a:gd name="T30" fmla="*/ 270 w 540"/>
                <a:gd name="T31" fmla="*/ 800 h 800"/>
                <a:gd name="T32" fmla="*/ 270 w 540"/>
                <a:gd name="T33" fmla="*/ 800 h 800"/>
                <a:gd name="T34" fmla="*/ 270 w 540"/>
                <a:gd name="T35" fmla="*/ 800 h 800"/>
                <a:gd name="T36" fmla="*/ 540 w 540"/>
                <a:gd name="T37" fmla="*/ 783 h 800"/>
                <a:gd name="T38" fmla="*/ 540 w 540"/>
                <a:gd name="T39" fmla="*/ 594 h 800"/>
                <a:gd name="T40" fmla="*/ 540 w 540"/>
                <a:gd name="T41" fmla="*/ 594 h 800"/>
                <a:gd name="T42" fmla="*/ 540 w 540"/>
                <a:gd name="T43" fmla="*/ 520 h 800"/>
                <a:gd name="T44" fmla="*/ 270 w 540"/>
                <a:gd name="T45" fmla="*/ 314 h 800"/>
                <a:gd name="T46" fmla="*/ 270 w 540"/>
                <a:gd name="T47" fmla="*/ 314 h 800"/>
                <a:gd name="T48" fmla="*/ 122 w 540"/>
                <a:gd name="T49" fmla="*/ 324 h 800"/>
                <a:gd name="T50" fmla="*/ 122 w 540"/>
                <a:gd name="T51" fmla="*/ 212 h 800"/>
                <a:gd name="T52" fmla="*/ 122 w 540"/>
                <a:gd name="T53" fmla="*/ 212 h 800"/>
                <a:gd name="T54" fmla="*/ 270 w 540"/>
                <a:gd name="T55" fmla="*/ 64 h 800"/>
                <a:gd name="T56" fmla="*/ 418 w 540"/>
                <a:gd name="T57" fmla="*/ 212 h 800"/>
                <a:gd name="T58" fmla="*/ 418 w 540"/>
                <a:gd name="T59" fmla="*/ 212 h 800"/>
                <a:gd name="T60" fmla="*/ 418 w 540"/>
                <a:gd name="T61" fmla="*/ 324 h 800"/>
                <a:gd name="T62" fmla="*/ 270 w 540"/>
                <a:gd name="T63" fmla="*/ 314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0" h="800">
                  <a:moveTo>
                    <a:pt x="540" y="520"/>
                  </a:moveTo>
                  <a:cubicBezTo>
                    <a:pt x="540" y="331"/>
                    <a:pt x="540" y="331"/>
                    <a:pt x="540" y="331"/>
                  </a:cubicBezTo>
                  <a:cubicBezTo>
                    <a:pt x="482" y="328"/>
                    <a:pt x="482" y="328"/>
                    <a:pt x="482" y="328"/>
                  </a:cubicBezTo>
                  <a:cubicBezTo>
                    <a:pt x="482" y="212"/>
                    <a:pt x="482" y="212"/>
                    <a:pt x="482" y="212"/>
                  </a:cubicBezTo>
                  <a:cubicBezTo>
                    <a:pt x="482" y="212"/>
                    <a:pt x="482" y="212"/>
                    <a:pt x="482" y="212"/>
                  </a:cubicBezTo>
                  <a:cubicBezTo>
                    <a:pt x="482" y="95"/>
                    <a:pt x="387" y="0"/>
                    <a:pt x="270" y="0"/>
                  </a:cubicBezTo>
                  <a:cubicBezTo>
                    <a:pt x="153" y="0"/>
                    <a:pt x="58" y="95"/>
                    <a:pt x="58" y="212"/>
                  </a:cubicBezTo>
                  <a:cubicBezTo>
                    <a:pt x="58" y="212"/>
                    <a:pt x="58" y="212"/>
                    <a:pt x="58" y="212"/>
                  </a:cubicBezTo>
                  <a:cubicBezTo>
                    <a:pt x="58" y="328"/>
                    <a:pt x="58" y="328"/>
                    <a:pt x="58" y="328"/>
                  </a:cubicBezTo>
                  <a:cubicBezTo>
                    <a:pt x="0" y="331"/>
                    <a:pt x="0" y="331"/>
                    <a:pt x="0" y="331"/>
                  </a:cubicBezTo>
                  <a:cubicBezTo>
                    <a:pt x="0" y="520"/>
                    <a:pt x="0" y="520"/>
                    <a:pt x="0" y="520"/>
                  </a:cubicBezTo>
                  <a:cubicBezTo>
                    <a:pt x="0" y="520"/>
                    <a:pt x="0" y="520"/>
                    <a:pt x="0" y="520"/>
                  </a:cubicBezTo>
                  <a:cubicBezTo>
                    <a:pt x="0" y="594"/>
                    <a:pt x="0" y="594"/>
                    <a:pt x="0" y="594"/>
                  </a:cubicBezTo>
                  <a:cubicBezTo>
                    <a:pt x="0" y="594"/>
                    <a:pt x="0" y="594"/>
                    <a:pt x="0" y="594"/>
                  </a:cubicBezTo>
                  <a:cubicBezTo>
                    <a:pt x="0" y="783"/>
                    <a:pt x="0" y="783"/>
                    <a:pt x="0" y="783"/>
                  </a:cubicBezTo>
                  <a:cubicBezTo>
                    <a:pt x="270" y="800"/>
                    <a:pt x="270" y="800"/>
                    <a:pt x="270" y="800"/>
                  </a:cubicBezTo>
                  <a:cubicBezTo>
                    <a:pt x="270" y="800"/>
                    <a:pt x="270" y="800"/>
                    <a:pt x="270" y="800"/>
                  </a:cubicBezTo>
                  <a:cubicBezTo>
                    <a:pt x="270" y="800"/>
                    <a:pt x="270" y="800"/>
                    <a:pt x="270" y="800"/>
                  </a:cubicBezTo>
                  <a:cubicBezTo>
                    <a:pt x="540" y="783"/>
                    <a:pt x="540" y="783"/>
                    <a:pt x="540" y="783"/>
                  </a:cubicBezTo>
                  <a:cubicBezTo>
                    <a:pt x="540" y="594"/>
                    <a:pt x="540" y="594"/>
                    <a:pt x="540" y="594"/>
                  </a:cubicBezTo>
                  <a:cubicBezTo>
                    <a:pt x="540" y="594"/>
                    <a:pt x="540" y="594"/>
                    <a:pt x="540" y="594"/>
                  </a:cubicBezTo>
                  <a:cubicBezTo>
                    <a:pt x="540" y="520"/>
                    <a:pt x="540" y="520"/>
                    <a:pt x="540" y="520"/>
                  </a:cubicBezTo>
                  <a:close/>
                  <a:moveTo>
                    <a:pt x="270" y="314"/>
                  </a:moveTo>
                  <a:cubicBezTo>
                    <a:pt x="270" y="314"/>
                    <a:pt x="270" y="314"/>
                    <a:pt x="270" y="314"/>
                  </a:cubicBezTo>
                  <a:cubicBezTo>
                    <a:pt x="122" y="324"/>
                    <a:pt x="122" y="324"/>
                    <a:pt x="122" y="324"/>
                  </a:cubicBezTo>
                  <a:cubicBezTo>
                    <a:pt x="122" y="212"/>
                    <a:pt x="122" y="212"/>
                    <a:pt x="122" y="212"/>
                  </a:cubicBezTo>
                  <a:cubicBezTo>
                    <a:pt x="122" y="212"/>
                    <a:pt x="122" y="212"/>
                    <a:pt x="122" y="212"/>
                  </a:cubicBezTo>
                  <a:cubicBezTo>
                    <a:pt x="122" y="130"/>
                    <a:pt x="189" y="64"/>
                    <a:pt x="270" y="64"/>
                  </a:cubicBezTo>
                  <a:cubicBezTo>
                    <a:pt x="351" y="64"/>
                    <a:pt x="418" y="130"/>
                    <a:pt x="418" y="212"/>
                  </a:cubicBezTo>
                  <a:cubicBezTo>
                    <a:pt x="418" y="212"/>
                    <a:pt x="418" y="212"/>
                    <a:pt x="418" y="212"/>
                  </a:cubicBezTo>
                  <a:cubicBezTo>
                    <a:pt x="418" y="324"/>
                    <a:pt x="418" y="324"/>
                    <a:pt x="418" y="324"/>
                  </a:cubicBezTo>
                  <a:cubicBezTo>
                    <a:pt x="270" y="314"/>
                    <a:pt x="270" y="314"/>
                    <a:pt x="270" y="314"/>
                  </a:cubicBezTo>
                  <a:close/>
                </a:path>
              </a:pathLst>
            </a:custGeom>
            <a:grpFill/>
            <a:ln>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grpSp>
        <p:nvGrpSpPr>
          <p:cNvPr id="7" name="Group 6"/>
          <p:cNvGrpSpPr/>
          <p:nvPr/>
        </p:nvGrpSpPr>
        <p:grpSpPr>
          <a:xfrm>
            <a:off x="8090617" y="4811317"/>
            <a:ext cx="4107062" cy="1435534"/>
            <a:chOff x="8255001" y="4907664"/>
            <a:chExt cx="4190508" cy="1464701"/>
          </a:xfrm>
        </p:grpSpPr>
        <p:sp>
          <p:nvSpPr>
            <p:cNvPr id="37" name="Rectangle 36"/>
            <p:cNvSpPr/>
            <p:nvPr/>
          </p:nvSpPr>
          <p:spPr bwMode="auto">
            <a:xfrm>
              <a:off x="8255001" y="4907664"/>
              <a:ext cx="4190508" cy="1464701"/>
            </a:xfrm>
            <a:prstGeom prst="rect">
              <a:avLst/>
            </a:prstGeom>
            <a:solidFill>
              <a:schemeClr val="bg1">
                <a:lumMod val="10000"/>
                <a:alpha val="94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430" tIns="143391" rIns="0" bIns="143391" numCol="1" spcCol="0" rtlCol="0" fromWordArt="0" anchor="ctr" anchorCtr="0" forceAA="0" compatLnSpc="1">
              <a:prstTxWarp prst="textNoShape">
                <a:avLst/>
              </a:prstTxWarp>
              <a:noAutofit/>
            </a:bodyPr>
            <a:lstStyle/>
            <a:p>
              <a:pPr marL="0" lvl="1" defTabSz="895908" fontAlgn="base">
                <a:lnSpc>
                  <a:spcPct val="90000"/>
                </a:lnSpc>
                <a:spcBef>
                  <a:spcPct val="0"/>
                </a:spcBef>
                <a:spcAft>
                  <a:spcPct val="0"/>
                </a:spcAft>
              </a:pPr>
              <a:r>
                <a:rPr lang="en-US" sz="2352" spc="-49" dirty="0">
                  <a:gradFill>
                    <a:gsLst>
                      <a:gs pos="1250">
                        <a:schemeClr val="bg1"/>
                      </a:gs>
                      <a:gs pos="10417">
                        <a:schemeClr val="bg1"/>
                      </a:gs>
                    </a:gsLst>
                    <a:lin ang="5400000" scaled="0"/>
                  </a:gradFill>
                  <a:latin typeface="+mj-lt"/>
                </a:rPr>
                <a:t>What about security </a:t>
              </a:r>
              <a:br>
                <a:rPr lang="en-US" sz="2352" spc="-49" dirty="0">
                  <a:gradFill>
                    <a:gsLst>
                      <a:gs pos="1250">
                        <a:schemeClr val="bg1"/>
                      </a:gs>
                      <a:gs pos="10417">
                        <a:schemeClr val="bg1"/>
                      </a:gs>
                    </a:gsLst>
                    <a:lin ang="5400000" scaled="0"/>
                  </a:gradFill>
                  <a:latin typeface="+mj-lt"/>
                </a:rPr>
              </a:br>
              <a:r>
                <a:rPr lang="en-US" sz="2352" spc="-49" dirty="0">
                  <a:gradFill>
                    <a:gsLst>
                      <a:gs pos="1250">
                        <a:schemeClr val="bg1"/>
                      </a:gs>
                      <a:gs pos="10417">
                        <a:schemeClr val="bg1"/>
                      </a:gs>
                    </a:gsLst>
                    <a:lin ang="5400000" scaled="0"/>
                  </a:gradFill>
                  <a:latin typeface="+mj-lt"/>
                </a:rPr>
                <a:t>and compliance?</a:t>
              </a:r>
            </a:p>
          </p:txBody>
        </p:sp>
        <p:sp>
          <p:nvSpPr>
            <p:cNvPr id="80" name="Freeform 164"/>
            <p:cNvSpPr>
              <a:spLocks noEditPoints="1"/>
            </p:cNvSpPr>
            <p:nvPr/>
          </p:nvSpPr>
          <p:spPr bwMode="black">
            <a:xfrm>
              <a:off x="8516938" y="5254558"/>
              <a:ext cx="541720" cy="751046"/>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66" tIns="40334" rIns="80666" bIns="40334" numCol="1" anchor="t" anchorCtr="0" compatLnSpc="1">
              <a:prstTxWarp prst="textNoShape">
                <a:avLst/>
              </a:prstTxWarp>
            </a:bodyPr>
            <a:lstStyle/>
            <a:p>
              <a:endParaRPr lang="en-US" sz="1568"/>
            </a:p>
          </p:txBody>
        </p:sp>
      </p:grpSp>
      <p:grpSp>
        <p:nvGrpSpPr>
          <p:cNvPr id="98" name="Group 97"/>
          <p:cNvGrpSpPr/>
          <p:nvPr/>
        </p:nvGrpSpPr>
        <p:grpSpPr>
          <a:xfrm>
            <a:off x="4177935" y="5694419"/>
            <a:ext cx="605749" cy="605749"/>
            <a:chOff x="4202820" y="3792680"/>
            <a:chExt cx="707142" cy="707142"/>
          </a:xfrm>
        </p:grpSpPr>
        <p:sp>
          <p:nvSpPr>
            <p:cNvPr id="99" name="Oval 98"/>
            <p:cNvSpPr/>
            <p:nvPr/>
          </p:nvSpPr>
          <p:spPr bwMode="auto">
            <a:xfrm>
              <a:off x="4202820" y="3792680"/>
              <a:ext cx="707142" cy="707142"/>
            </a:xfrm>
            <a:prstGeom prst="ellipse">
              <a:avLst/>
            </a:prstGeom>
            <a:solidFill>
              <a:srgbClr val="FFFFFF"/>
            </a:solidFill>
            <a:ln w="412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grpSp>
          <p:nvGrpSpPr>
            <p:cNvPr id="100" name="Group 4"/>
            <p:cNvGrpSpPr>
              <a:grpSpLocks noChangeAspect="1"/>
            </p:cNvGrpSpPr>
            <p:nvPr/>
          </p:nvGrpSpPr>
          <p:grpSpPr bwMode="auto">
            <a:xfrm>
              <a:off x="4316523" y="3845687"/>
              <a:ext cx="475810" cy="560998"/>
              <a:chOff x="3230" y="1393"/>
              <a:chExt cx="1374" cy="1620"/>
            </a:xfrm>
          </p:grpSpPr>
          <p:sp>
            <p:nvSpPr>
              <p:cNvPr id="101"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2"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3" name="Freeform 6"/>
              <p:cNvSpPr>
                <a:spLocks noEditPoints="1"/>
              </p:cNvSpPr>
              <p:nvPr/>
            </p:nvSpPr>
            <p:spPr bwMode="auto">
              <a:xfrm>
                <a:off x="3230" y="1393"/>
                <a:ext cx="1374" cy="1620"/>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104"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5"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6"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grpSp>
        <p:nvGrpSpPr>
          <p:cNvPr id="2" name="Group 1"/>
          <p:cNvGrpSpPr/>
          <p:nvPr/>
        </p:nvGrpSpPr>
        <p:grpSpPr>
          <a:xfrm>
            <a:off x="4177935" y="3777693"/>
            <a:ext cx="605749" cy="605749"/>
            <a:chOff x="4266682" y="3822164"/>
            <a:chExt cx="618056" cy="618056"/>
          </a:xfrm>
        </p:grpSpPr>
        <p:grpSp>
          <p:nvGrpSpPr>
            <p:cNvPr id="116" name="Group 115"/>
            <p:cNvGrpSpPr/>
            <p:nvPr/>
          </p:nvGrpSpPr>
          <p:grpSpPr>
            <a:xfrm>
              <a:off x="4266682" y="3822164"/>
              <a:ext cx="618056" cy="618056"/>
              <a:chOff x="4202820" y="3792680"/>
              <a:chExt cx="707142" cy="707142"/>
            </a:xfrm>
          </p:grpSpPr>
          <p:sp>
            <p:nvSpPr>
              <p:cNvPr id="117" name="Oval 116"/>
              <p:cNvSpPr/>
              <p:nvPr/>
            </p:nvSpPr>
            <p:spPr bwMode="auto">
              <a:xfrm>
                <a:off x="4202820" y="3792680"/>
                <a:ext cx="707142" cy="707142"/>
              </a:xfrm>
              <a:prstGeom prst="ellipse">
                <a:avLst/>
              </a:prstGeom>
              <a:solidFill>
                <a:srgbClr val="FFFFFF"/>
              </a:solidFill>
              <a:ln w="412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grpSp>
            <p:nvGrpSpPr>
              <p:cNvPr id="118" name="Group 4"/>
              <p:cNvGrpSpPr>
                <a:grpSpLocks noChangeAspect="1"/>
              </p:cNvGrpSpPr>
              <p:nvPr/>
            </p:nvGrpSpPr>
            <p:grpSpPr bwMode="auto">
              <a:xfrm>
                <a:off x="4316523" y="3845687"/>
                <a:ext cx="475810" cy="560998"/>
                <a:chOff x="3230" y="1393"/>
                <a:chExt cx="1374" cy="1620"/>
              </a:xfrm>
            </p:grpSpPr>
            <p:sp>
              <p:nvSpPr>
                <p:cNvPr id="119"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0"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2"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3"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4"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pic>
          <p:nvPicPr>
            <p:cNvPr id="125" name="Picture 12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309318" y="3843040"/>
              <a:ext cx="529937" cy="561109"/>
            </a:xfrm>
            <a:prstGeom prst="rect">
              <a:avLst/>
            </a:prstGeom>
          </p:spPr>
        </p:pic>
      </p:grpSp>
      <p:grpSp>
        <p:nvGrpSpPr>
          <p:cNvPr id="69" name="Group 68"/>
          <p:cNvGrpSpPr/>
          <p:nvPr/>
        </p:nvGrpSpPr>
        <p:grpSpPr>
          <a:xfrm>
            <a:off x="4177935" y="4421829"/>
            <a:ext cx="605749" cy="605749"/>
            <a:chOff x="4266682" y="3822164"/>
            <a:chExt cx="618056" cy="618056"/>
          </a:xfrm>
        </p:grpSpPr>
        <p:grpSp>
          <p:nvGrpSpPr>
            <p:cNvPr id="71" name="Group 70"/>
            <p:cNvGrpSpPr/>
            <p:nvPr/>
          </p:nvGrpSpPr>
          <p:grpSpPr>
            <a:xfrm>
              <a:off x="4266682" y="3822164"/>
              <a:ext cx="618056" cy="618056"/>
              <a:chOff x="4202820" y="3792680"/>
              <a:chExt cx="707142" cy="707142"/>
            </a:xfrm>
          </p:grpSpPr>
          <p:sp>
            <p:nvSpPr>
              <p:cNvPr id="76" name="Oval 75"/>
              <p:cNvSpPr/>
              <p:nvPr/>
            </p:nvSpPr>
            <p:spPr bwMode="auto">
              <a:xfrm>
                <a:off x="4202820" y="3792680"/>
                <a:ext cx="707142" cy="707142"/>
              </a:xfrm>
              <a:prstGeom prst="ellipse">
                <a:avLst/>
              </a:prstGeom>
              <a:solidFill>
                <a:srgbClr val="FFFFFF"/>
              </a:solidFill>
              <a:ln w="412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grpSp>
            <p:nvGrpSpPr>
              <p:cNvPr id="81" name="Group 4"/>
              <p:cNvGrpSpPr>
                <a:grpSpLocks noChangeAspect="1"/>
              </p:cNvGrpSpPr>
              <p:nvPr/>
            </p:nvGrpSpPr>
            <p:grpSpPr bwMode="auto">
              <a:xfrm>
                <a:off x="4316523" y="3845687"/>
                <a:ext cx="475810" cy="560998"/>
                <a:chOff x="3230" y="1393"/>
                <a:chExt cx="1374" cy="1620"/>
              </a:xfrm>
            </p:grpSpPr>
            <p:sp>
              <p:nvSpPr>
                <p:cNvPr id="89"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90"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91"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94"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95"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pic>
          <p:nvPicPr>
            <p:cNvPr id="72" name="Picture 71"/>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309318" y="3843040"/>
              <a:ext cx="529937" cy="561109"/>
            </a:xfrm>
            <a:prstGeom prst="rect">
              <a:avLst/>
            </a:prstGeom>
          </p:spPr>
        </p:pic>
      </p:grpSp>
      <p:grpSp>
        <p:nvGrpSpPr>
          <p:cNvPr id="109" name="Group 108"/>
          <p:cNvGrpSpPr/>
          <p:nvPr/>
        </p:nvGrpSpPr>
        <p:grpSpPr>
          <a:xfrm>
            <a:off x="4177935" y="5057544"/>
            <a:ext cx="605749" cy="605749"/>
            <a:chOff x="4266682" y="3822164"/>
            <a:chExt cx="618056" cy="618056"/>
          </a:xfrm>
        </p:grpSpPr>
        <p:grpSp>
          <p:nvGrpSpPr>
            <p:cNvPr id="110" name="Group 109"/>
            <p:cNvGrpSpPr/>
            <p:nvPr/>
          </p:nvGrpSpPr>
          <p:grpSpPr>
            <a:xfrm>
              <a:off x="4266682" y="3822164"/>
              <a:ext cx="618056" cy="618056"/>
              <a:chOff x="4202820" y="3792680"/>
              <a:chExt cx="707142" cy="707142"/>
            </a:xfrm>
          </p:grpSpPr>
          <p:sp>
            <p:nvSpPr>
              <p:cNvPr id="112" name="Oval 111"/>
              <p:cNvSpPr/>
              <p:nvPr/>
            </p:nvSpPr>
            <p:spPr bwMode="auto">
              <a:xfrm>
                <a:off x="4202820" y="3792680"/>
                <a:ext cx="707142" cy="707142"/>
              </a:xfrm>
              <a:prstGeom prst="ellipse">
                <a:avLst/>
              </a:prstGeom>
              <a:solidFill>
                <a:srgbClr val="FFFFFF"/>
              </a:solidFill>
              <a:ln w="412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grpSp>
            <p:nvGrpSpPr>
              <p:cNvPr id="113" name="Group 4"/>
              <p:cNvGrpSpPr>
                <a:grpSpLocks noChangeAspect="1"/>
              </p:cNvGrpSpPr>
              <p:nvPr/>
            </p:nvGrpSpPr>
            <p:grpSpPr bwMode="auto">
              <a:xfrm>
                <a:off x="4316523" y="3845687"/>
                <a:ext cx="475810" cy="560998"/>
                <a:chOff x="3230" y="1393"/>
                <a:chExt cx="1374" cy="1620"/>
              </a:xfrm>
            </p:grpSpPr>
            <p:sp>
              <p:nvSpPr>
                <p:cNvPr id="114"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15"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1"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6"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7"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pic>
          <p:nvPicPr>
            <p:cNvPr id="111" name="Picture 110"/>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309318" y="3843040"/>
              <a:ext cx="529937" cy="561109"/>
            </a:xfrm>
            <a:prstGeom prst="rect">
              <a:avLst/>
            </a:prstGeom>
          </p:spPr>
        </p:pic>
      </p:grpSp>
      <p:grpSp>
        <p:nvGrpSpPr>
          <p:cNvPr id="27" name="Group 26"/>
          <p:cNvGrpSpPr/>
          <p:nvPr/>
        </p:nvGrpSpPr>
        <p:grpSpPr>
          <a:xfrm>
            <a:off x="8090617" y="1689656"/>
            <a:ext cx="4107063" cy="1435534"/>
            <a:chOff x="8255000" y="1722578"/>
            <a:chExt cx="4190509" cy="1464701"/>
          </a:xfrm>
        </p:grpSpPr>
        <p:sp>
          <p:nvSpPr>
            <p:cNvPr id="34" name="Rectangle 33"/>
            <p:cNvSpPr/>
            <p:nvPr/>
          </p:nvSpPr>
          <p:spPr bwMode="auto">
            <a:xfrm>
              <a:off x="8255000" y="1722578"/>
              <a:ext cx="4190509" cy="1464701"/>
            </a:xfrm>
            <a:prstGeom prst="rect">
              <a:avLst/>
            </a:prstGeom>
            <a:solidFill>
              <a:schemeClr val="bg1">
                <a:lumMod val="10000"/>
                <a:alpha val="94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430" tIns="143391" rIns="0" bIns="143391" numCol="1" spcCol="0" rtlCol="0" fromWordArt="0" anchor="ctr" anchorCtr="0" forceAA="0" compatLnSpc="1">
              <a:prstTxWarp prst="textNoShape">
                <a:avLst/>
              </a:prstTxWarp>
              <a:noAutofit/>
            </a:bodyPr>
            <a:lstStyle/>
            <a:p>
              <a:pPr marL="0" lvl="1" defTabSz="895908" fontAlgn="base">
                <a:lnSpc>
                  <a:spcPct val="90000"/>
                </a:lnSpc>
                <a:spcBef>
                  <a:spcPct val="0"/>
                </a:spcBef>
                <a:spcAft>
                  <a:spcPct val="0"/>
                </a:spcAft>
              </a:pPr>
              <a:r>
                <a:rPr lang="en-US" sz="2352" spc="-49" dirty="0">
                  <a:gradFill>
                    <a:gsLst>
                      <a:gs pos="1250">
                        <a:schemeClr val="bg1"/>
                      </a:gs>
                      <a:gs pos="10417">
                        <a:schemeClr val="bg1"/>
                      </a:gs>
                    </a:gsLst>
                    <a:lin ang="5400000" scaled="0"/>
                  </a:gradFill>
                  <a:latin typeface="+mj-lt"/>
                </a:rPr>
                <a:t>How do I integrate </a:t>
              </a:r>
              <a:br>
                <a:rPr lang="en-US" sz="2352" spc="-49" dirty="0">
                  <a:gradFill>
                    <a:gsLst>
                      <a:gs pos="1250">
                        <a:schemeClr val="bg1"/>
                      </a:gs>
                      <a:gs pos="10417">
                        <a:schemeClr val="bg1"/>
                      </a:gs>
                    </a:gsLst>
                    <a:lin ang="5400000" scaled="0"/>
                  </a:gradFill>
                  <a:latin typeface="+mj-lt"/>
                </a:rPr>
              </a:br>
              <a:r>
                <a:rPr lang="en-US" sz="2352" spc="-49" dirty="0">
                  <a:gradFill>
                    <a:gsLst>
                      <a:gs pos="1250">
                        <a:schemeClr val="bg1"/>
                      </a:gs>
                      <a:gs pos="10417">
                        <a:schemeClr val="bg1"/>
                      </a:gs>
                    </a:gsLst>
                    <a:lin ang="5400000" scaled="0"/>
                  </a:gradFill>
                  <a:latin typeface="+mj-lt"/>
                </a:rPr>
                <a:t>with my existing </a:t>
              </a:r>
              <a:br>
                <a:rPr lang="en-US" sz="2352" spc="-49" dirty="0">
                  <a:gradFill>
                    <a:gsLst>
                      <a:gs pos="1250">
                        <a:schemeClr val="bg1"/>
                      </a:gs>
                      <a:gs pos="10417">
                        <a:schemeClr val="bg1"/>
                      </a:gs>
                    </a:gsLst>
                    <a:lin ang="5400000" scaled="0"/>
                  </a:gradFill>
                  <a:latin typeface="+mj-lt"/>
                </a:rPr>
              </a:br>
              <a:r>
                <a:rPr lang="en-US" sz="2352" spc="-49" dirty="0">
                  <a:gradFill>
                    <a:gsLst>
                      <a:gs pos="1250">
                        <a:schemeClr val="bg1"/>
                      </a:gs>
                      <a:gs pos="10417">
                        <a:schemeClr val="bg1"/>
                      </a:gs>
                    </a:gsLst>
                    <a:lin ang="5400000" scaled="0"/>
                  </a:gradFill>
                  <a:latin typeface="+mj-lt"/>
                </a:rPr>
                <a:t>IT investments?</a:t>
              </a:r>
            </a:p>
          </p:txBody>
        </p:sp>
        <p:sp>
          <p:nvSpPr>
            <p:cNvPr id="25" name="Freeform 8"/>
            <p:cNvSpPr>
              <a:spLocks noEditPoints="1"/>
            </p:cNvSpPr>
            <p:nvPr/>
          </p:nvSpPr>
          <p:spPr bwMode="auto">
            <a:xfrm>
              <a:off x="8381151" y="2243879"/>
              <a:ext cx="813294" cy="422098"/>
            </a:xfrm>
            <a:custGeom>
              <a:avLst/>
              <a:gdLst>
                <a:gd name="T0" fmla="*/ 202 w 251"/>
                <a:gd name="T1" fmla="*/ 60 h 133"/>
                <a:gd name="T2" fmla="*/ 43 w 251"/>
                <a:gd name="T3" fmla="*/ 0 h 133"/>
                <a:gd name="T4" fmla="*/ 37 w 251"/>
                <a:gd name="T5" fmla="*/ 29 h 133"/>
                <a:gd name="T6" fmla="*/ 0 w 251"/>
                <a:gd name="T7" fmla="*/ 41 h 133"/>
                <a:gd name="T8" fmla="*/ 37 w 251"/>
                <a:gd name="T9" fmla="*/ 87 h 133"/>
                <a:gd name="T10" fmla="*/ 0 w 251"/>
                <a:gd name="T11" fmla="*/ 99 h 133"/>
                <a:gd name="T12" fmla="*/ 37 w 251"/>
                <a:gd name="T13" fmla="*/ 127 h 133"/>
                <a:gd name="T14" fmla="*/ 120 w 251"/>
                <a:gd name="T15" fmla="*/ 133 h 133"/>
                <a:gd name="T16" fmla="*/ 251 w 251"/>
                <a:gd name="T17" fmla="*/ 72 h 133"/>
                <a:gd name="T18" fmla="*/ 120 w 251"/>
                <a:gd name="T19" fmla="*/ 121 h 133"/>
                <a:gd name="T20" fmla="*/ 49 w 251"/>
                <a:gd name="T21" fmla="*/ 12 h 133"/>
                <a:gd name="T22" fmla="*/ 191 w 251"/>
                <a:gd name="T23" fmla="*/ 66 h 133"/>
                <a:gd name="T24" fmla="*/ 78 w 251"/>
                <a:gd name="T25" fmla="*/ 50 h 133"/>
                <a:gd name="T26" fmla="*/ 70 w 251"/>
                <a:gd name="T27" fmla="*/ 83 h 133"/>
                <a:gd name="T28" fmla="*/ 87 w 251"/>
                <a:gd name="T29" fmla="*/ 74 h 133"/>
                <a:gd name="T30" fmla="*/ 95 w 251"/>
                <a:gd name="T31" fmla="*/ 83 h 133"/>
                <a:gd name="T32" fmla="*/ 78 w 251"/>
                <a:gd name="T33" fmla="*/ 50 h 133"/>
                <a:gd name="T34" fmla="*/ 80 w 251"/>
                <a:gd name="T35" fmla="*/ 56 h 133"/>
                <a:gd name="T36" fmla="*/ 80 w 251"/>
                <a:gd name="T37" fmla="*/ 54 h 133"/>
                <a:gd name="T38" fmla="*/ 86 w 251"/>
                <a:gd name="T39" fmla="*/ 70 h 133"/>
                <a:gd name="T40" fmla="*/ 137 w 251"/>
                <a:gd name="T41" fmla="*/ 50 h 133"/>
                <a:gd name="T42" fmla="*/ 128 w 251"/>
                <a:gd name="T43" fmla="*/ 83 h 133"/>
                <a:gd name="T44" fmla="*/ 150 w 251"/>
                <a:gd name="T45" fmla="*/ 79 h 133"/>
                <a:gd name="T46" fmla="*/ 137 w 251"/>
                <a:gd name="T47" fmla="*/ 50 h 133"/>
                <a:gd name="T48" fmla="*/ 137 w 251"/>
                <a:gd name="T49" fmla="*/ 80 h 133"/>
                <a:gd name="T50" fmla="*/ 132 w 251"/>
                <a:gd name="T51" fmla="*/ 53 h 133"/>
                <a:gd name="T52" fmla="*/ 151 w 251"/>
                <a:gd name="T53" fmla="*/ 66 h 133"/>
                <a:gd name="T54" fmla="*/ 119 w 251"/>
                <a:gd name="T55" fmla="*/ 50 h 133"/>
                <a:gd name="T56" fmla="*/ 123 w 251"/>
                <a:gd name="T57" fmla="*/ 83 h 133"/>
                <a:gd name="T58" fmla="*/ 101 w 251"/>
                <a:gd name="T59" fmla="*/ 56 h 133"/>
                <a:gd name="T60" fmla="*/ 100 w 251"/>
                <a:gd name="T61" fmla="*/ 54 h 133"/>
                <a:gd name="T62" fmla="*/ 100 w 251"/>
                <a:gd name="T63" fmla="*/ 83 h 133"/>
                <a:gd name="T64" fmla="*/ 96 w 251"/>
                <a:gd name="T65" fmla="*/ 50 h 133"/>
                <a:gd name="T66" fmla="*/ 118 w 251"/>
                <a:gd name="T67" fmla="*/ 76 h 133"/>
                <a:gd name="T68" fmla="*/ 120 w 251"/>
                <a:gd name="T69" fmla="*/ 78 h 133"/>
                <a:gd name="T70" fmla="*/ 119 w 251"/>
                <a:gd name="T71" fmla="*/ 5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33">
                  <a:moveTo>
                    <a:pt x="251" y="60"/>
                  </a:moveTo>
                  <a:cubicBezTo>
                    <a:pt x="202" y="60"/>
                    <a:pt x="202" y="60"/>
                    <a:pt x="202" y="60"/>
                  </a:cubicBezTo>
                  <a:cubicBezTo>
                    <a:pt x="199" y="26"/>
                    <a:pt x="163" y="0"/>
                    <a:pt x="120" y="0"/>
                  </a:cubicBezTo>
                  <a:cubicBezTo>
                    <a:pt x="43" y="0"/>
                    <a:pt x="43" y="0"/>
                    <a:pt x="43" y="0"/>
                  </a:cubicBezTo>
                  <a:cubicBezTo>
                    <a:pt x="40" y="0"/>
                    <a:pt x="37" y="2"/>
                    <a:pt x="37" y="6"/>
                  </a:cubicBezTo>
                  <a:cubicBezTo>
                    <a:pt x="37" y="29"/>
                    <a:pt x="37" y="29"/>
                    <a:pt x="37" y="29"/>
                  </a:cubicBezTo>
                  <a:cubicBezTo>
                    <a:pt x="0" y="29"/>
                    <a:pt x="0" y="29"/>
                    <a:pt x="0" y="29"/>
                  </a:cubicBezTo>
                  <a:cubicBezTo>
                    <a:pt x="0" y="41"/>
                    <a:pt x="0" y="41"/>
                    <a:pt x="0" y="41"/>
                  </a:cubicBezTo>
                  <a:cubicBezTo>
                    <a:pt x="37" y="41"/>
                    <a:pt x="37" y="41"/>
                    <a:pt x="37" y="41"/>
                  </a:cubicBezTo>
                  <a:cubicBezTo>
                    <a:pt x="37" y="87"/>
                    <a:pt x="37" y="87"/>
                    <a:pt x="37" y="87"/>
                  </a:cubicBezTo>
                  <a:cubicBezTo>
                    <a:pt x="0" y="87"/>
                    <a:pt x="0" y="87"/>
                    <a:pt x="0" y="87"/>
                  </a:cubicBezTo>
                  <a:cubicBezTo>
                    <a:pt x="0" y="99"/>
                    <a:pt x="0" y="99"/>
                    <a:pt x="0" y="99"/>
                  </a:cubicBezTo>
                  <a:cubicBezTo>
                    <a:pt x="37" y="99"/>
                    <a:pt x="37" y="99"/>
                    <a:pt x="37" y="99"/>
                  </a:cubicBezTo>
                  <a:cubicBezTo>
                    <a:pt x="37" y="127"/>
                    <a:pt x="37" y="127"/>
                    <a:pt x="37" y="127"/>
                  </a:cubicBezTo>
                  <a:cubicBezTo>
                    <a:pt x="37" y="130"/>
                    <a:pt x="40" y="133"/>
                    <a:pt x="43" y="133"/>
                  </a:cubicBezTo>
                  <a:cubicBezTo>
                    <a:pt x="120" y="133"/>
                    <a:pt x="120" y="133"/>
                    <a:pt x="120" y="133"/>
                  </a:cubicBezTo>
                  <a:cubicBezTo>
                    <a:pt x="163" y="133"/>
                    <a:pt x="199" y="106"/>
                    <a:pt x="202" y="72"/>
                  </a:cubicBezTo>
                  <a:cubicBezTo>
                    <a:pt x="251" y="72"/>
                    <a:pt x="251" y="72"/>
                    <a:pt x="251" y="72"/>
                  </a:cubicBezTo>
                  <a:lnTo>
                    <a:pt x="251" y="60"/>
                  </a:lnTo>
                  <a:close/>
                  <a:moveTo>
                    <a:pt x="120" y="121"/>
                  </a:moveTo>
                  <a:cubicBezTo>
                    <a:pt x="49" y="121"/>
                    <a:pt x="49" y="121"/>
                    <a:pt x="49" y="121"/>
                  </a:cubicBezTo>
                  <a:cubicBezTo>
                    <a:pt x="49" y="12"/>
                    <a:pt x="49" y="12"/>
                    <a:pt x="49" y="12"/>
                  </a:cubicBezTo>
                  <a:cubicBezTo>
                    <a:pt x="120" y="12"/>
                    <a:pt x="120" y="12"/>
                    <a:pt x="120" y="12"/>
                  </a:cubicBezTo>
                  <a:cubicBezTo>
                    <a:pt x="159" y="12"/>
                    <a:pt x="191" y="36"/>
                    <a:pt x="191" y="66"/>
                  </a:cubicBezTo>
                  <a:cubicBezTo>
                    <a:pt x="191" y="96"/>
                    <a:pt x="159" y="121"/>
                    <a:pt x="120" y="121"/>
                  </a:cubicBezTo>
                  <a:close/>
                  <a:moveTo>
                    <a:pt x="78" y="50"/>
                  </a:moveTo>
                  <a:cubicBezTo>
                    <a:pt x="65" y="83"/>
                    <a:pt x="65" y="83"/>
                    <a:pt x="65" y="83"/>
                  </a:cubicBezTo>
                  <a:cubicBezTo>
                    <a:pt x="70" y="83"/>
                    <a:pt x="70" y="83"/>
                    <a:pt x="70" y="83"/>
                  </a:cubicBezTo>
                  <a:cubicBezTo>
                    <a:pt x="73" y="74"/>
                    <a:pt x="73" y="74"/>
                    <a:pt x="73" y="74"/>
                  </a:cubicBezTo>
                  <a:cubicBezTo>
                    <a:pt x="87" y="74"/>
                    <a:pt x="87" y="74"/>
                    <a:pt x="87" y="74"/>
                  </a:cubicBezTo>
                  <a:cubicBezTo>
                    <a:pt x="91" y="83"/>
                    <a:pt x="91" y="83"/>
                    <a:pt x="91" y="83"/>
                  </a:cubicBezTo>
                  <a:cubicBezTo>
                    <a:pt x="95" y="83"/>
                    <a:pt x="95" y="83"/>
                    <a:pt x="95" y="83"/>
                  </a:cubicBezTo>
                  <a:cubicBezTo>
                    <a:pt x="82" y="50"/>
                    <a:pt x="82" y="50"/>
                    <a:pt x="82" y="50"/>
                  </a:cubicBezTo>
                  <a:lnTo>
                    <a:pt x="78" y="50"/>
                  </a:lnTo>
                  <a:close/>
                  <a:moveTo>
                    <a:pt x="74" y="70"/>
                  </a:moveTo>
                  <a:cubicBezTo>
                    <a:pt x="80" y="56"/>
                    <a:pt x="80" y="56"/>
                    <a:pt x="80" y="56"/>
                  </a:cubicBezTo>
                  <a:cubicBezTo>
                    <a:pt x="80" y="55"/>
                    <a:pt x="80" y="55"/>
                    <a:pt x="80" y="54"/>
                  </a:cubicBezTo>
                  <a:cubicBezTo>
                    <a:pt x="80" y="54"/>
                    <a:pt x="80" y="54"/>
                    <a:pt x="80" y="54"/>
                  </a:cubicBezTo>
                  <a:cubicBezTo>
                    <a:pt x="80" y="55"/>
                    <a:pt x="81" y="56"/>
                    <a:pt x="81" y="56"/>
                  </a:cubicBezTo>
                  <a:cubicBezTo>
                    <a:pt x="86" y="70"/>
                    <a:pt x="86" y="70"/>
                    <a:pt x="86" y="70"/>
                  </a:cubicBezTo>
                  <a:lnTo>
                    <a:pt x="74" y="70"/>
                  </a:lnTo>
                  <a:close/>
                  <a:moveTo>
                    <a:pt x="137" y="50"/>
                  </a:moveTo>
                  <a:cubicBezTo>
                    <a:pt x="128" y="50"/>
                    <a:pt x="128" y="50"/>
                    <a:pt x="128" y="50"/>
                  </a:cubicBezTo>
                  <a:cubicBezTo>
                    <a:pt x="128" y="83"/>
                    <a:pt x="128" y="83"/>
                    <a:pt x="128" y="83"/>
                  </a:cubicBezTo>
                  <a:cubicBezTo>
                    <a:pt x="137" y="83"/>
                    <a:pt x="137" y="83"/>
                    <a:pt x="137" y="83"/>
                  </a:cubicBezTo>
                  <a:cubicBezTo>
                    <a:pt x="142" y="83"/>
                    <a:pt x="147" y="82"/>
                    <a:pt x="150" y="79"/>
                  </a:cubicBezTo>
                  <a:cubicBezTo>
                    <a:pt x="153" y="75"/>
                    <a:pt x="155" y="71"/>
                    <a:pt x="155" y="66"/>
                  </a:cubicBezTo>
                  <a:cubicBezTo>
                    <a:pt x="155" y="55"/>
                    <a:pt x="149" y="50"/>
                    <a:pt x="137" y="50"/>
                  </a:cubicBezTo>
                  <a:close/>
                  <a:moveTo>
                    <a:pt x="147" y="76"/>
                  </a:moveTo>
                  <a:cubicBezTo>
                    <a:pt x="145" y="79"/>
                    <a:pt x="141" y="80"/>
                    <a:pt x="137" y="80"/>
                  </a:cubicBezTo>
                  <a:cubicBezTo>
                    <a:pt x="132" y="80"/>
                    <a:pt x="132" y="80"/>
                    <a:pt x="132" y="80"/>
                  </a:cubicBezTo>
                  <a:cubicBezTo>
                    <a:pt x="132" y="53"/>
                    <a:pt x="132" y="53"/>
                    <a:pt x="132" y="53"/>
                  </a:cubicBezTo>
                  <a:cubicBezTo>
                    <a:pt x="137" y="53"/>
                    <a:pt x="137" y="53"/>
                    <a:pt x="137" y="53"/>
                  </a:cubicBezTo>
                  <a:cubicBezTo>
                    <a:pt x="146" y="53"/>
                    <a:pt x="151" y="58"/>
                    <a:pt x="151" y="66"/>
                  </a:cubicBezTo>
                  <a:cubicBezTo>
                    <a:pt x="151" y="70"/>
                    <a:pt x="150" y="74"/>
                    <a:pt x="147" y="76"/>
                  </a:cubicBezTo>
                  <a:close/>
                  <a:moveTo>
                    <a:pt x="119" y="50"/>
                  </a:moveTo>
                  <a:cubicBezTo>
                    <a:pt x="123" y="50"/>
                    <a:pt x="123" y="50"/>
                    <a:pt x="123" y="50"/>
                  </a:cubicBezTo>
                  <a:cubicBezTo>
                    <a:pt x="123" y="83"/>
                    <a:pt x="123" y="83"/>
                    <a:pt x="123" y="83"/>
                  </a:cubicBezTo>
                  <a:cubicBezTo>
                    <a:pt x="118" y="83"/>
                    <a:pt x="118" y="83"/>
                    <a:pt x="118" y="83"/>
                  </a:cubicBezTo>
                  <a:cubicBezTo>
                    <a:pt x="101" y="56"/>
                    <a:pt x="101" y="56"/>
                    <a:pt x="101" y="56"/>
                  </a:cubicBezTo>
                  <a:cubicBezTo>
                    <a:pt x="101" y="56"/>
                    <a:pt x="100" y="55"/>
                    <a:pt x="100" y="54"/>
                  </a:cubicBezTo>
                  <a:cubicBezTo>
                    <a:pt x="100" y="54"/>
                    <a:pt x="100" y="54"/>
                    <a:pt x="100" y="54"/>
                  </a:cubicBezTo>
                  <a:cubicBezTo>
                    <a:pt x="100" y="55"/>
                    <a:pt x="100" y="57"/>
                    <a:pt x="100" y="59"/>
                  </a:cubicBezTo>
                  <a:cubicBezTo>
                    <a:pt x="100" y="83"/>
                    <a:pt x="100" y="83"/>
                    <a:pt x="100" y="83"/>
                  </a:cubicBezTo>
                  <a:cubicBezTo>
                    <a:pt x="96" y="83"/>
                    <a:pt x="96" y="83"/>
                    <a:pt x="96" y="83"/>
                  </a:cubicBezTo>
                  <a:cubicBezTo>
                    <a:pt x="96" y="50"/>
                    <a:pt x="96" y="50"/>
                    <a:pt x="96" y="50"/>
                  </a:cubicBezTo>
                  <a:cubicBezTo>
                    <a:pt x="101" y="50"/>
                    <a:pt x="101" y="50"/>
                    <a:pt x="101" y="50"/>
                  </a:cubicBezTo>
                  <a:cubicBezTo>
                    <a:pt x="118" y="76"/>
                    <a:pt x="118" y="76"/>
                    <a:pt x="118" y="76"/>
                  </a:cubicBezTo>
                  <a:cubicBezTo>
                    <a:pt x="119" y="77"/>
                    <a:pt x="119" y="78"/>
                    <a:pt x="119" y="78"/>
                  </a:cubicBezTo>
                  <a:cubicBezTo>
                    <a:pt x="120" y="78"/>
                    <a:pt x="120" y="78"/>
                    <a:pt x="120" y="78"/>
                  </a:cubicBezTo>
                  <a:cubicBezTo>
                    <a:pt x="119" y="77"/>
                    <a:pt x="119" y="76"/>
                    <a:pt x="119" y="73"/>
                  </a:cubicBezTo>
                  <a:lnTo>
                    <a:pt x="119" y="5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nvGrpSpPr>
          <p:cNvPr id="45" name="Group 44"/>
          <p:cNvGrpSpPr/>
          <p:nvPr/>
        </p:nvGrpSpPr>
        <p:grpSpPr>
          <a:xfrm>
            <a:off x="8090617" y="3250487"/>
            <a:ext cx="4107062" cy="1435534"/>
            <a:chOff x="8255001" y="3315121"/>
            <a:chExt cx="4190508" cy="1464701"/>
          </a:xfrm>
        </p:grpSpPr>
        <p:sp>
          <p:nvSpPr>
            <p:cNvPr id="40" name="Rectangle 39"/>
            <p:cNvSpPr/>
            <p:nvPr/>
          </p:nvSpPr>
          <p:spPr bwMode="auto">
            <a:xfrm>
              <a:off x="8255001" y="3315121"/>
              <a:ext cx="4190508" cy="1464701"/>
            </a:xfrm>
            <a:prstGeom prst="rect">
              <a:avLst/>
            </a:prstGeom>
            <a:solidFill>
              <a:schemeClr val="bg1">
                <a:lumMod val="10000"/>
                <a:alpha val="94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430" tIns="143391" rIns="0" bIns="143391" numCol="1" spcCol="0" rtlCol="0" fromWordArt="0" anchor="ctr" anchorCtr="0" forceAA="0" compatLnSpc="1">
              <a:prstTxWarp prst="textNoShape">
                <a:avLst/>
              </a:prstTxWarp>
              <a:noAutofit/>
            </a:bodyPr>
            <a:lstStyle/>
            <a:p>
              <a:pPr marL="0" lvl="1" defTabSz="895908" fontAlgn="base">
                <a:lnSpc>
                  <a:spcPct val="90000"/>
                </a:lnSpc>
                <a:spcBef>
                  <a:spcPct val="0"/>
                </a:spcBef>
                <a:spcAft>
                  <a:spcPct val="0"/>
                </a:spcAft>
              </a:pPr>
              <a:r>
                <a:rPr lang="en-US" sz="2352" spc="-49" dirty="0">
                  <a:gradFill>
                    <a:gsLst>
                      <a:gs pos="1250">
                        <a:schemeClr val="bg1"/>
                      </a:gs>
                      <a:gs pos="10417">
                        <a:schemeClr val="bg1"/>
                      </a:gs>
                    </a:gsLst>
                    <a:lin ang="5400000" scaled="0"/>
                  </a:gradFill>
                  <a:latin typeface="+mj-lt"/>
                </a:rPr>
                <a:t>What about </a:t>
              </a:r>
              <a:br>
                <a:rPr lang="en-US" sz="2352" spc="-49" dirty="0">
                  <a:gradFill>
                    <a:gsLst>
                      <a:gs pos="1250">
                        <a:schemeClr val="bg1"/>
                      </a:gs>
                      <a:gs pos="10417">
                        <a:schemeClr val="bg1"/>
                      </a:gs>
                    </a:gsLst>
                    <a:lin ang="5400000" scaled="0"/>
                  </a:gradFill>
                  <a:latin typeface="+mj-lt"/>
                </a:rPr>
              </a:br>
              <a:r>
                <a:rPr lang="en-US" sz="2352" spc="-49" dirty="0">
                  <a:gradFill>
                    <a:gsLst>
                      <a:gs pos="1250">
                        <a:schemeClr val="bg1"/>
                      </a:gs>
                      <a:gs pos="10417">
                        <a:schemeClr val="bg1"/>
                      </a:gs>
                    </a:gsLst>
                    <a:lin ang="5400000" scaled="0"/>
                  </a:gradFill>
                  <a:latin typeface="+mj-lt"/>
                </a:rPr>
                <a:t>my heterogeneous, </a:t>
              </a:r>
              <a:br>
                <a:rPr lang="en-US" sz="2352" spc="-49" dirty="0">
                  <a:gradFill>
                    <a:gsLst>
                      <a:gs pos="1250">
                        <a:schemeClr val="bg1"/>
                      </a:gs>
                      <a:gs pos="10417">
                        <a:schemeClr val="bg1"/>
                      </a:gs>
                    </a:gsLst>
                    <a:lin ang="5400000" scaled="0"/>
                  </a:gradFill>
                  <a:latin typeface="+mj-lt"/>
                </a:rPr>
              </a:br>
              <a:r>
                <a:rPr lang="en-US" sz="2352" spc="-49" dirty="0">
                  <a:gradFill>
                    <a:gsLst>
                      <a:gs pos="1250">
                        <a:schemeClr val="bg1"/>
                      </a:gs>
                      <a:gs pos="10417">
                        <a:schemeClr val="bg1"/>
                      </a:gs>
                    </a:gsLst>
                    <a:lin ang="5400000" scaled="0"/>
                  </a:gradFill>
                  <a:latin typeface="+mj-lt"/>
                </a:rPr>
                <a:t>complex IT landscape?</a:t>
              </a:r>
            </a:p>
          </p:txBody>
        </p:sp>
        <p:sp>
          <p:nvSpPr>
            <p:cNvPr id="44" name="Freeform 20"/>
            <p:cNvSpPr>
              <a:spLocks noEditPoints="1"/>
            </p:cNvSpPr>
            <p:nvPr/>
          </p:nvSpPr>
          <p:spPr bwMode="auto">
            <a:xfrm>
              <a:off x="8381151" y="3758884"/>
              <a:ext cx="840256" cy="577175"/>
            </a:xfrm>
            <a:custGeom>
              <a:avLst/>
              <a:gdLst>
                <a:gd name="T0" fmla="*/ 485 w 485"/>
                <a:gd name="T1" fmla="*/ 245 h 332"/>
                <a:gd name="T2" fmla="*/ 466 w 485"/>
                <a:gd name="T3" fmla="*/ 259 h 332"/>
                <a:gd name="T4" fmla="*/ 461 w 485"/>
                <a:gd name="T5" fmla="*/ 266 h 332"/>
                <a:gd name="T6" fmla="*/ 430 w 485"/>
                <a:gd name="T7" fmla="*/ 291 h 332"/>
                <a:gd name="T8" fmla="*/ 370 w 485"/>
                <a:gd name="T9" fmla="*/ 315 h 332"/>
                <a:gd name="T10" fmla="*/ 273 w 485"/>
                <a:gd name="T11" fmla="*/ 328 h 332"/>
                <a:gd name="T12" fmla="*/ 76 w 485"/>
                <a:gd name="T13" fmla="*/ 293 h 332"/>
                <a:gd name="T14" fmla="*/ 76 w 485"/>
                <a:gd name="T15" fmla="*/ 220 h 332"/>
                <a:gd name="T16" fmla="*/ 144 w 485"/>
                <a:gd name="T17" fmla="*/ 191 h 332"/>
                <a:gd name="T18" fmla="*/ 210 w 485"/>
                <a:gd name="T19" fmla="*/ 196 h 332"/>
                <a:gd name="T20" fmla="*/ 264 w 485"/>
                <a:gd name="T21" fmla="*/ 201 h 332"/>
                <a:gd name="T22" fmla="*/ 320 w 485"/>
                <a:gd name="T23" fmla="*/ 193 h 332"/>
                <a:gd name="T24" fmla="*/ 354 w 485"/>
                <a:gd name="T25" fmla="*/ 214 h 332"/>
                <a:gd name="T26" fmla="*/ 325 w 485"/>
                <a:gd name="T27" fmla="*/ 235 h 332"/>
                <a:gd name="T28" fmla="*/ 281 w 485"/>
                <a:gd name="T29" fmla="*/ 233 h 332"/>
                <a:gd name="T30" fmla="*/ 233 w 485"/>
                <a:gd name="T31" fmla="*/ 246 h 332"/>
                <a:gd name="T32" fmla="*/ 286 w 485"/>
                <a:gd name="T33" fmla="*/ 270 h 332"/>
                <a:gd name="T34" fmla="*/ 361 w 485"/>
                <a:gd name="T35" fmla="*/ 272 h 332"/>
                <a:gd name="T36" fmla="*/ 412 w 485"/>
                <a:gd name="T37" fmla="*/ 257 h 332"/>
                <a:gd name="T38" fmla="*/ 464 w 485"/>
                <a:gd name="T39" fmla="*/ 232 h 332"/>
                <a:gd name="T40" fmla="*/ 485 w 485"/>
                <a:gd name="T41" fmla="*/ 245 h 332"/>
                <a:gd name="T42" fmla="*/ 55 w 485"/>
                <a:gd name="T43" fmla="*/ 200 h 332"/>
                <a:gd name="T44" fmla="*/ 0 w 485"/>
                <a:gd name="T45" fmla="*/ 200 h 332"/>
                <a:gd name="T46" fmla="*/ 0 w 485"/>
                <a:gd name="T47" fmla="*/ 307 h 332"/>
                <a:gd name="T48" fmla="*/ 55 w 485"/>
                <a:gd name="T49" fmla="*/ 307 h 332"/>
                <a:gd name="T50" fmla="*/ 63 w 485"/>
                <a:gd name="T51" fmla="*/ 299 h 332"/>
                <a:gd name="T52" fmla="*/ 63 w 485"/>
                <a:gd name="T53" fmla="*/ 206 h 332"/>
                <a:gd name="T54" fmla="*/ 55 w 485"/>
                <a:gd name="T55" fmla="*/ 200 h 332"/>
                <a:gd name="T56" fmla="*/ 426 w 485"/>
                <a:gd name="T57" fmla="*/ 124 h 332"/>
                <a:gd name="T58" fmla="*/ 364 w 485"/>
                <a:gd name="T59" fmla="*/ 0 h 332"/>
                <a:gd name="T60" fmla="*/ 336 w 485"/>
                <a:gd name="T61" fmla="*/ 57 h 332"/>
                <a:gd name="T62" fmla="*/ 336 w 485"/>
                <a:gd name="T63" fmla="*/ 15 h 332"/>
                <a:gd name="T64" fmla="*/ 196 w 485"/>
                <a:gd name="T65" fmla="*/ 15 h 332"/>
                <a:gd name="T66" fmla="*/ 196 w 485"/>
                <a:gd name="T67" fmla="*/ 33 h 332"/>
                <a:gd name="T68" fmla="*/ 162 w 485"/>
                <a:gd name="T69" fmla="*/ 22 h 332"/>
                <a:gd name="T70" fmla="*/ 101 w 485"/>
                <a:gd name="T71" fmla="*/ 82 h 332"/>
                <a:gd name="T72" fmla="*/ 162 w 485"/>
                <a:gd name="T73" fmla="*/ 143 h 332"/>
                <a:gd name="T74" fmla="*/ 196 w 485"/>
                <a:gd name="T75" fmla="*/ 132 h 332"/>
                <a:gd name="T76" fmla="*/ 196 w 485"/>
                <a:gd name="T77" fmla="*/ 155 h 332"/>
                <a:gd name="T78" fmla="*/ 336 w 485"/>
                <a:gd name="T79" fmla="*/ 155 h 332"/>
                <a:gd name="T80" fmla="*/ 336 w 485"/>
                <a:gd name="T81" fmla="*/ 124 h 332"/>
                <a:gd name="T82" fmla="*/ 426 w 485"/>
                <a:gd name="T83" fmla="*/ 1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5" h="332">
                  <a:moveTo>
                    <a:pt x="485" y="245"/>
                  </a:moveTo>
                  <a:cubicBezTo>
                    <a:pt x="485" y="245"/>
                    <a:pt x="483" y="246"/>
                    <a:pt x="466" y="259"/>
                  </a:cubicBezTo>
                  <a:cubicBezTo>
                    <a:pt x="466" y="259"/>
                    <a:pt x="462" y="266"/>
                    <a:pt x="461" y="266"/>
                  </a:cubicBezTo>
                  <a:cubicBezTo>
                    <a:pt x="453" y="272"/>
                    <a:pt x="445" y="280"/>
                    <a:pt x="430" y="291"/>
                  </a:cubicBezTo>
                  <a:cubicBezTo>
                    <a:pt x="415" y="293"/>
                    <a:pt x="385" y="307"/>
                    <a:pt x="370" y="315"/>
                  </a:cubicBezTo>
                  <a:cubicBezTo>
                    <a:pt x="343" y="314"/>
                    <a:pt x="303" y="320"/>
                    <a:pt x="273" y="328"/>
                  </a:cubicBezTo>
                  <a:cubicBezTo>
                    <a:pt x="231" y="322"/>
                    <a:pt x="226" y="332"/>
                    <a:pt x="76" y="293"/>
                  </a:cubicBezTo>
                  <a:cubicBezTo>
                    <a:pt x="76" y="293"/>
                    <a:pt x="76" y="233"/>
                    <a:pt x="76" y="220"/>
                  </a:cubicBezTo>
                  <a:cubicBezTo>
                    <a:pt x="104" y="214"/>
                    <a:pt x="112" y="196"/>
                    <a:pt x="144" y="191"/>
                  </a:cubicBezTo>
                  <a:cubicBezTo>
                    <a:pt x="167" y="188"/>
                    <a:pt x="188" y="190"/>
                    <a:pt x="210" y="196"/>
                  </a:cubicBezTo>
                  <a:cubicBezTo>
                    <a:pt x="225" y="201"/>
                    <a:pt x="239" y="204"/>
                    <a:pt x="264" y="201"/>
                  </a:cubicBezTo>
                  <a:cubicBezTo>
                    <a:pt x="285" y="200"/>
                    <a:pt x="293" y="193"/>
                    <a:pt x="320" y="193"/>
                  </a:cubicBezTo>
                  <a:cubicBezTo>
                    <a:pt x="338" y="193"/>
                    <a:pt x="356" y="204"/>
                    <a:pt x="354" y="214"/>
                  </a:cubicBezTo>
                  <a:cubicBezTo>
                    <a:pt x="354" y="224"/>
                    <a:pt x="336" y="233"/>
                    <a:pt x="325" y="235"/>
                  </a:cubicBezTo>
                  <a:cubicBezTo>
                    <a:pt x="299" y="235"/>
                    <a:pt x="306" y="233"/>
                    <a:pt x="281" y="233"/>
                  </a:cubicBezTo>
                  <a:cubicBezTo>
                    <a:pt x="252" y="233"/>
                    <a:pt x="251" y="238"/>
                    <a:pt x="233" y="246"/>
                  </a:cubicBezTo>
                  <a:cubicBezTo>
                    <a:pt x="251" y="251"/>
                    <a:pt x="262" y="257"/>
                    <a:pt x="286" y="270"/>
                  </a:cubicBezTo>
                  <a:cubicBezTo>
                    <a:pt x="312" y="267"/>
                    <a:pt x="338" y="270"/>
                    <a:pt x="361" y="272"/>
                  </a:cubicBezTo>
                  <a:cubicBezTo>
                    <a:pt x="380" y="267"/>
                    <a:pt x="390" y="259"/>
                    <a:pt x="412" y="257"/>
                  </a:cubicBezTo>
                  <a:cubicBezTo>
                    <a:pt x="427" y="246"/>
                    <a:pt x="446" y="228"/>
                    <a:pt x="464" y="232"/>
                  </a:cubicBezTo>
                  <a:cubicBezTo>
                    <a:pt x="474" y="233"/>
                    <a:pt x="485" y="245"/>
                    <a:pt x="485" y="245"/>
                  </a:cubicBezTo>
                  <a:close/>
                  <a:moveTo>
                    <a:pt x="55" y="200"/>
                  </a:moveTo>
                  <a:cubicBezTo>
                    <a:pt x="0" y="200"/>
                    <a:pt x="0" y="200"/>
                    <a:pt x="0" y="200"/>
                  </a:cubicBezTo>
                  <a:cubicBezTo>
                    <a:pt x="0" y="307"/>
                    <a:pt x="0" y="307"/>
                    <a:pt x="0" y="307"/>
                  </a:cubicBezTo>
                  <a:cubicBezTo>
                    <a:pt x="55" y="307"/>
                    <a:pt x="55" y="307"/>
                    <a:pt x="55" y="307"/>
                  </a:cubicBezTo>
                  <a:cubicBezTo>
                    <a:pt x="60" y="307"/>
                    <a:pt x="63" y="304"/>
                    <a:pt x="63" y="299"/>
                  </a:cubicBezTo>
                  <a:cubicBezTo>
                    <a:pt x="63" y="206"/>
                    <a:pt x="63" y="206"/>
                    <a:pt x="63" y="206"/>
                  </a:cubicBezTo>
                  <a:cubicBezTo>
                    <a:pt x="63" y="203"/>
                    <a:pt x="60" y="200"/>
                    <a:pt x="55" y="200"/>
                  </a:cubicBezTo>
                  <a:close/>
                  <a:moveTo>
                    <a:pt x="426" y="124"/>
                  </a:moveTo>
                  <a:cubicBezTo>
                    <a:pt x="364" y="0"/>
                    <a:pt x="364" y="0"/>
                    <a:pt x="364" y="0"/>
                  </a:cubicBezTo>
                  <a:cubicBezTo>
                    <a:pt x="336" y="57"/>
                    <a:pt x="336" y="57"/>
                    <a:pt x="336" y="57"/>
                  </a:cubicBezTo>
                  <a:cubicBezTo>
                    <a:pt x="336" y="15"/>
                    <a:pt x="336" y="15"/>
                    <a:pt x="336" y="15"/>
                  </a:cubicBezTo>
                  <a:cubicBezTo>
                    <a:pt x="196" y="15"/>
                    <a:pt x="196" y="15"/>
                    <a:pt x="196" y="15"/>
                  </a:cubicBezTo>
                  <a:cubicBezTo>
                    <a:pt x="196" y="33"/>
                    <a:pt x="196" y="33"/>
                    <a:pt x="196" y="33"/>
                  </a:cubicBezTo>
                  <a:cubicBezTo>
                    <a:pt x="187" y="26"/>
                    <a:pt x="175" y="22"/>
                    <a:pt x="162" y="22"/>
                  </a:cubicBezTo>
                  <a:cubicBezTo>
                    <a:pt x="128" y="22"/>
                    <a:pt x="101" y="49"/>
                    <a:pt x="101" y="82"/>
                  </a:cubicBezTo>
                  <a:cubicBezTo>
                    <a:pt x="101" y="116"/>
                    <a:pt x="128" y="143"/>
                    <a:pt x="162" y="143"/>
                  </a:cubicBezTo>
                  <a:cubicBezTo>
                    <a:pt x="175" y="143"/>
                    <a:pt x="187" y="138"/>
                    <a:pt x="196" y="132"/>
                  </a:cubicBezTo>
                  <a:cubicBezTo>
                    <a:pt x="196" y="155"/>
                    <a:pt x="196" y="155"/>
                    <a:pt x="196" y="155"/>
                  </a:cubicBezTo>
                  <a:cubicBezTo>
                    <a:pt x="336" y="155"/>
                    <a:pt x="336" y="155"/>
                    <a:pt x="336" y="155"/>
                  </a:cubicBezTo>
                  <a:cubicBezTo>
                    <a:pt x="336" y="124"/>
                    <a:pt x="336" y="124"/>
                    <a:pt x="336" y="124"/>
                  </a:cubicBezTo>
                  <a:lnTo>
                    <a:pt x="426" y="1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spTree>
    <p:extLst>
      <p:ext uri="{BB962C8B-B14F-4D97-AF65-F5344CB8AC3E}">
        <p14:creationId xmlns:p14="http://schemas.microsoft.com/office/powerpoint/2010/main" val="2498282839"/>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90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400" fill="hold"/>
                                        <p:tgtEl>
                                          <p:spTgt spid="65"/>
                                        </p:tgtEl>
                                        <p:attrNameLst>
                                          <p:attrName>ppt_x</p:attrName>
                                        </p:attrNameLst>
                                      </p:cBhvr>
                                      <p:tavLst>
                                        <p:tav tm="0">
                                          <p:val>
                                            <p:strVal val="#ppt_x"/>
                                          </p:val>
                                        </p:tav>
                                        <p:tav tm="100000">
                                          <p:val>
                                            <p:strVal val="#ppt_x"/>
                                          </p:val>
                                        </p:tav>
                                      </p:tavLst>
                                    </p:anim>
                                    <p:anim calcmode="lin" valueType="num">
                                      <p:cBhvr additive="base">
                                        <p:cTn id="12" dur="400" fill="hold"/>
                                        <p:tgtEl>
                                          <p:spTgt spid="65"/>
                                        </p:tgtEl>
                                        <p:attrNameLst>
                                          <p:attrName>ppt_y</p:attrName>
                                        </p:attrNameLst>
                                      </p:cBhvr>
                                      <p:tavLst>
                                        <p:tav tm="0">
                                          <p:val>
                                            <p:strVal val="1+#ppt_h/2"/>
                                          </p:val>
                                        </p:tav>
                                        <p:tav tm="100000">
                                          <p:val>
                                            <p:strVal val="#ppt_y"/>
                                          </p:val>
                                        </p:tav>
                                      </p:tavLst>
                                    </p:anim>
                                  </p:childTnLst>
                                </p:cTn>
                              </p:par>
                              <p:par>
                                <p:cTn id="13" presetID="2" presetClass="entr" presetSubtype="2" decel="100000" fill="hold" nodeType="withEffect">
                                  <p:stCondLst>
                                    <p:cond delay="80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1+#ppt_w/2"/>
                                          </p:val>
                                        </p:tav>
                                        <p:tav tm="100000">
                                          <p:val>
                                            <p:strVal val="#ppt_x"/>
                                          </p:val>
                                        </p:tav>
                                      </p:tavLst>
                                    </p:anim>
                                    <p:anim calcmode="lin" valueType="num">
                                      <p:cBhvr additive="base">
                                        <p:cTn id="16"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decel="10000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1+#ppt_w/2"/>
                                          </p:val>
                                        </p:tav>
                                        <p:tav tm="100000">
                                          <p:val>
                                            <p:strVal val="#ppt_x"/>
                                          </p:val>
                                        </p:tav>
                                      </p:tavLst>
                                    </p:anim>
                                    <p:anim calcmode="lin" valueType="num">
                                      <p:cBhvr additive="base">
                                        <p:cTn id="22" dur="500" fill="hold"/>
                                        <p:tgtEl>
                                          <p:spTgt spid="45"/>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500"/>
                                  </p:stCondLst>
                                  <p:childTnLst>
                                    <p:set>
                                      <p:cBhvr>
                                        <p:cTn id="24" dur="1" fill="hold">
                                          <p:stCondLst>
                                            <p:cond delay="0"/>
                                          </p:stCondLst>
                                        </p:cTn>
                                        <p:tgtEl>
                                          <p:spTgt spid="2"/>
                                        </p:tgtEl>
                                        <p:attrNameLst>
                                          <p:attrName>style.visibility</p:attrName>
                                        </p:attrNameLst>
                                      </p:cBhvr>
                                      <p:to>
                                        <p:strVal val="visible"/>
                                      </p:to>
                                    </p:set>
                                    <p:anim calcmode="lin" valueType="num">
                                      <p:cBhvr>
                                        <p:cTn id="25" dur="250" fill="hold"/>
                                        <p:tgtEl>
                                          <p:spTgt spid="2"/>
                                        </p:tgtEl>
                                        <p:attrNameLst>
                                          <p:attrName>ppt_w</p:attrName>
                                        </p:attrNameLst>
                                      </p:cBhvr>
                                      <p:tavLst>
                                        <p:tav tm="0">
                                          <p:val>
                                            <p:fltVal val="0"/>
                                          </p:val>
                                        </p:tav>
                                        <p:tav tm="100000">
                                          <p:val>
                                            <p:strVal val="#ppt_w"/>
                                          </p:val>
                                        </p:tav>
                                      </p:tavLst>
                                    </p:anim>
                                    <p:anim calcmode="lin" valueType="num">
                                      <p:cBhvr>
                                        <p:cTn id="26" dur="250" fill="hold"/>
                                        <p:tgtEl>
                                          <p:spTgt spid="2"/>
                                        </p:tgtEl>
                                        <p:attrNameLst>
                                          <p:attrName>ppt_h</p:attrName>
                                        </p:attrNameLst>
                                      </p:cBhvr>
                                      <p:tavLst>
                                        <p:tav tm="0">
                                          <p:val>
                                            <p:fltVal val="0"/>
                                          </p:val>
                                        </p:tav>
                                        <p:tav tm="100000">
                                          <p:val>
                                            <p:strVal val="#ppt_h"/>
                                          </p:val>
                                        </p:tav>
                                      </p:tavLst>
                                    </p:anim>
                                    <p:animEffect transition="in" filter="fade">
                                      <p:cBhvr>
                                        <p:cTn id="27" dur="250"/>
                                        <p:tgtEl>
                                          <p:spTgt spid="2"/>
                                        </p:tgtEl>
                                      </p:cBhvr>
                                    </p:animEffect>
                                  </p:childTnLst>
                                </p:cTn>
                              </p:par>
                              <p:par>
                                <p:cTn id="28" presetID="6" presetClass="emph" presetSubtype="0" decel="100000" fill="hold" nodeType="withEffect">
                                  <p:stCondLst>
                                    <p:cond delay="700"/>
                                  </p:stCondLst>
                                  <p:childTnLst>
                                    <p:animScale>
                                      <p:cBhvr>
                                        <p:cTn id="29" dur="250" fill="hold"/>
                                        <p:tgtEl>
                                          <p:spTgt spid="2"/>
                                        </p:tgtEl>
                                      </p:cBhvr>
                                      <p:by x="110000" y="110000"/>
                                    </p:animScale>
                                  </p:childTnLst>
                                </p:cTn>
                              </p:par>
                              <p:par>
                                <p:cTn id="30" presetID="6" presetClass="emph" presetSubtype="0" decel="100000" fill="hold" nodeType="withEffect">
                                  <p:stCondLst>
                                    <p:cond delay="800"/>
                                  </p:stCondLst>
                                  <p:childTnLst>
                                    <p:animScale>
                                      <p:cBhvr>
                                        <p:cTn id="31" dur="250" fill="hold"/>
                                        <p:tgtEl>
                                          <p:spTgt spid="2"/>
                                        </p:tgtEl>
                                      </p:cBhvr>
                                      <p:by x="91000" y="91000"/>
                                    </p:animScale>
                                  </p:childTnLst>
                                </p:cTn>
                              </p:par>
                              <p:par>
                                <p:cTn id="32" presetID="53" presetClass="entr" presetSubtype="16" fill="hold" nodeType="withEffect">
                                  <p:stCondLst>
                                    <p:cond delay="500"/>
                                  </p:stCondLst>
                                  <p:childTnLst>
                                    <p:set>
                                      <p:cBhvr>
                                        <p:cTn id="33" dur="1" fill="hold">
                                          <p:stCondLst>
                                            <p:cond delay="0"/>
                                          </p:stCondLst>
                                        </p:cTn>
                                        <p:tgtEl>
                                          <p:spTgt spid="69"/>
                                        </p:tgtEl>
                                        <p:attrNameLst>
                                          <p:attrName>style.visibility</p:attrName>
                                        </p:attrNameLst>
                                      </p:cBhvr>
                                      <p:to>
                                        <p:strVal val="visible"/>
                                      </p:to>
                                    </p:set>
                                    <p:anim calcmode="lin" valueType="num">
                                      <p:cBhvr>
                                        <p:cTn id="34" dur="250" fill="hold"/>
                                        <p:tgtEl>
                                          <p:spTgt spid="69"/>
                                        </p:tgtEl>
                                        <p:attrNameLst>
                                          <p:attrName>ppt_w</p:attrName>
                                        </p:attrNameLst>
                                      </p:cBhvr>
                                      <p:tavLst>
                                        <p:tav tm="0">
                                          <p:val>
                                            <p:fltVal val="0"/>
                                          </p:val>
                                        </p:tav>
                                        <p:tav tm="100000">
                                          <p:val>
                                            <p:strVal val="#ppt_w"/>
                                          </p:val>
                                        </p:tav>
                                      </p:tavLst>
                                    </p:anim>
                                    <p:anim calcmode="lin" valueType="num">
                                      <p:cBhvr>
                                        <p:cTn id="35" dur="250" fill="hold"/>
                                        <p:tgtEl>
                                          <p:spTgt spid="69"/>
                                        </p:tgtEl>
                                        <p:attrNameLst>
                                          <p:attrName>ppt_h</p:attrName>
                                        </p:attrNameLst>
                                      </p:cBhvr>
                                      <p:tavLst>
                                        <p:tav tm="0">
                                          <p:val>
                                            <p:fltVal val="0"/>
                                          </p:val>
                                        </p:tav>
                                        <p:tav tm="100000">
                                          <p:val>
                                            <p:strVal val="#ppt_h"/>
                                          </p:val>
                                        </p:tav>
                                      </p:tavLst>
                                    </p:anim>
                                    <p:animEffect transition="in" filter="fade">
                                      <p:cBhvr>
                                        <p:cTn id="36" dur="250"/>
                                        <p:tgtEl>
                                          <p:spTgt spid="69"/>
                                        </p:tgtEl>
                                      </p:cBhvr>
                                    </p:animEffect>
                                  </p:childTnLst>
                                </p:cTn>
                              </p:par>
                              <p:par>
                                <p:cTn id="37" presetID="6" presetClass="emph" presetSubtype="0" decel="100000" fill="hold" nodeType="withEffect">
                                  <p:stCondLst>
                                    <p:cond delay="700"/>
                                  </p:stCondLst>
                                  <p:childTnLst>
                                    <p:animScale>
                                      <p:cBhvr>
                                        <p:cTn id="38" dur="250" fill="hold"/>
                                        <p:tgtEl>
                                          <p:spTgt spid="69"/>
                                        </p:tgtEl>
                                      </p:cBhvr>
                                      <p:by x="110000" y="110000"/>
                                    </p:animScale>
                                  </p:childTnLst>
                                </p:cTn>
                              </p:par>
                              <p:par>
                                <p:cTn id="39" presetID="6" presetClass="emph" presetSubtype="0" decel="100000" fill="hold" nodeType="withEffect">
                                  <p:stCondLst>
                                    <p:cond delay="800"/>
                                  </p:stCondLst>
                                  <p:childTnLst>
                                    <p:animScale>
                                      <p:cBhvr>
                                        <p:cTn id="40" dur="250" fill="hold"/>
                                        <p:tgtEl>
                                          <p:spTgt spid="69"/>
                                        </p:tgtEl>
                                      </p:cBhvr>
                                      <p:by x="91000" y="91000"/>
                                    </p:animScale>
                                  </p:childTnLst>
                                </p:cTn>
                              </p:par>
                              <p:par>
                                <p:cTn id="41" presetID="53" presetClass="entr" presetSubtype="16" fill="hold" nodeType="withEffect">
                                  <p:stCondLst>
                                    <p:cond delay="500"/>
                                  </p:stCondLst>
                                  <p:childTnLst>
                                    <p:set>
                                      <p:cBhvr>
                                        <p:cTn id="42" dur="1" fill="hold">
                                          <p:stCondLst>
                                            <p:cond delay="0"/>
                                          </p:stCondLst>
                                        </p:cTn>
                                        <p:tgtEl>
                                          <p:spTgt spid="98"/>
                                        </p:tgtEl>
                                        <p:attrNameLst>
                                          <p:attrName>style.visibility</p:attrName>
                                        </p:attrNameLst>
                                      </p:cBhvr>
                                      <p:to>
                                        <p:strVal val="visible"/>
                                      </p:to>
                                    </p:set>
                                    <p:anim calcmode="lin" valueType="num">
                                      <p:cBhvr>
                                        <p:cTn id="43" dur="250" fill="hold"/>
                                        <p:tgtEl>
                                          <p:spTgt spid="98"/>
                                        </p:tgtEl>
                                        <p:attrNameLst>
                                          <p:attrName>ppt_w</p:attrName>
                                        </p:attrNameLst>
                                      </p:cBhvr>
                                      <p:tavLst>
                                        <p:tav tm="0">
                                          <p:val>
                                            <p:fltVal val="0"/>
                                          </p:val>
                                        </p:tav>
                                        <p:tav tm="100000">
                                          <p:val>
                                            <p:strVal val="#ppt_w"/>
                                          </p:val>
                                        </p:tav>
                                      </p:tavLst>
                                    </p:anim>
                                    <p:anim calcmode="lin" valueType="num">
                                      <p:cBhvr>
                                        <p:cTn id="44" dur="250" fill="hold"/>
                                        <p:tgtEl>
                                          <p:spTgt spid="98"/>
                                        </p:tgtEl>
                                        <p:attrNameLst>
                                          <p:attrName>ppt_h</p:attrName>
                                        </p:attrNameLst>
                                      </p:cBhvr>
                                      <p:tavLst>
                                        <p:tav tm="0">
                                          <p:val>
                                            <p:fltVal val="0"/>
                                          </p:val>
                                        </p:tav>
                                        <p:tav tm="100000">
                                          <p:val>
                                            <p:strVal val="#ppt_h"/>
                                          </p:val>
                                        </p:tav>
                                      </p:tavLst>
                                    </p:anim>
                                    <p:animEffect transition="in" filter="fade">
                                      <p:cBhvr>
                                        <p:cTn id="45" dur="250"/>
                                        <p:tgtEl>
                                          <p:spTgt spid="98"/>
                                        </p:tgtEl>
                                      </p:cBhvr>
                                    </p:animEffect>
                                  </p:childTnLst>
                                </p:cTn>
                              </p:par>
                              <p:par>
                                <p:cTn id="46" presetID="6" presetClass="emph" presetSubtype="0" decel="100000" fill="hold" nodeType="withEffect">
                                  <p:stCondLst>
                                    <p:cond delay="700"/>
                                  </p:stCondLst>
                                  <p:childTnLst>
                                    <p:animScale>
                                      <p:cBhvr>
                                        <p:cTn id="47" dur="250" fill="hold"/>
                                        <p:tgtEl>
                                          <p:spTgt spid="98"/>
                                        </p:tgtEl>
                                      </p:cBhvr>
                                      <p:by x="110000" y="110000"/>
                                    </p:animScale>
                                  </p:childTnLst>
                                </p:cTn>
                              </p:par>
                              <p:par>
                                <p:cTn id="48" presetID="6" presetClass="emph" presetSubtype="0" decel="100000" fill="hold" nodeType="withEffect">
                                  <p:stCondLst>
                                    <p:cond delay="800"/>
                                  </p:stCondLst>
                                  <p:childTnLst>
                                    <p:animScale>
                                      <p:cBhvr>
                                        <p:cTn id="49" dur="250" fill="hold"/>
                                        <p:tgtEl>
                                          <p:spTgt spid="98"/>
                                        </p:tgtEl>
                                      </p:cBhvr>
                                      <p:by x="91000" y="91000"/>
                                    </p:animScale>
                                  </p:childTnLst>
                                </p:cTn>
                              </p:par>
                              <p:par>
                                <p:cTn id="50" presetID="53" presetClass="entr" presetSubtype="16" fill="hold" nodeType="withEffect">
                                  <p:stCondLst>
                                    <p:cond delay="500"/>
                                  </p:stCondLst>
                                  <p:childTnLst>
                                    <p:set>
                                      <p:cBhvr>
                                        <p:cTn id="51" dur="1" fill="hold">
                                          <p:stCondLst>
                                            <p:cond delay="0"/>
                                          </p:stCondLst>
                                        </p:cTn>
                                        <p:tgtEl>
                                          <p:spTgt spid="109"/>
                                        </p:tgtEl>
                                        <p:attrNameLst>
                                          <p:attrName>style.visibility</p:attrName>
                                        </p:attrNameLst>
                                      </p:cBhvr>
                                      <p:to>
                                        <p:strVal val="visible"/>
                                      </p:to>
                                    </p:set>
                                    <p:anim calcmode="lin" valueType="num">
                                      <p:cBhvr>
                                        <p:cTn id="52" dur="250" fill="hold"/>
                                        <p:tgtEl>
                                          <p:spTgt spid="109"/>
                                        </p:tgtEl>
                                        <p:attrNameLst>
                                          <p:attrName>ppt_w</p:attrName>
                                        </p:attrNameLst>
                                      </p:cBhvr>
                                      <p:tavLst>
                                        <p:tav tm="0">
                                          <p:val>
                                            <p:fltVal val="0"/>
                                          </p:val>
                                        </p:tav>
                                        <p:tav tm="100000">
                                          <p:val>
                                            <p:strVal val="#ppt_w"/>
                                          </p:val>
                                        </p:tav>
                                      </p:tavLst>
                                    </p:anim>
                                    <p:anim calcmode="lin" valueType="num">
                                      <p:cBhvr>
                                        <p:cTn id="53" dur="250" fill="hold"/>
                                        <p:tgtEl>
                                          <p:spTgt spid="109"/>
                                        </p:tgtEl>
                                        <p:attrNameLst>
                                          <p:attrName>ppt_h</p:attrName>
                                        </p:attrNameLst>
                                      </p:cBhvr>
                                      <p:tavLst>
                                        <p:tav tm="0">
                                          <p:val>
                                            <p:fltVal val="0"/>
                                          </p:val>
                                        </p:tav>
                                        <p:tav tm="100000">
                                          <p:val>
                                            <p:strVal val="#ppt_h"/>
                                          </p:val>
                                        </p:tav>
                                      </p:tavLst>
                                    </p:anim>
                                    <p:animEffect transition="in" filter="fade">
                                      <p:cBhvr>
                                        <p:cTn id="54" dur="250"/>
                                        <p:tgtEl>
                                          <p:spTgt spid="109"/>
                                        </p:tgtEl>
                                      </p:cBhvr>
                                    </p:animEffect>
                                  </p:childTnLst>
                                </p:cTn>
                              </p:par>
                              <p:par>
                                <p:cTn id="55" presetID="6" presetClass="emph" presetSubtype="0" decel="100000" fill="hold" nodeType="withEffect">
                                  <p:stCondLst>
                                    <p:cond delay="700"/>
                                  </p:stCondLst>
                                  <p:childTnLst>
                                    <p:animScale>
                                      <p:cBhvr>
                                        <p:cTn id="56" dur="250" fill="hold"/>
                                        <p:tgtEl>
                                          <p:spTgt spid="109"/>
                                        </p:tgtEl>
                                      </p:cBhvr>
                                      <p:by x="110000" y="110000"/>
                                    </p:animScale>
                                  </p:childTnLst>
                                </p:cTn>
                              </p:par>
                              <p:par>
                                <p:cTn id="57" presetID="6" presetClass="emph" presetSubtype="0" decel="100000" fill="hold" nodeType="withEffect">
                                  <p:stCondLst>
                                    <p:cond delay="800"/>
                                  </p:stCondLst>
                                  <p:childTnLst>
                                    <p:animScale>
                                      <p:cBhvr>
                                        <p:cTn id="58" dur="250" fill="hold"/>
                                        <p:tgtEl>
                                          <p:spTgt spid="109"/>
                                        </p:tgtEl>
                                      </p:cBhvr>
                                      <p:by x="91000" y="91000"/>
                                    </p:animScale>
                                  </p:childTnLst>
                                </p:cTn>
                              </p:par>
                            </p:childTnLst>
                          </p:cTn>
                        </p:par>
                      </p:childTnLst>
                    </p:cTn>
                  </p:par>
                  <p:par>
                    <p:cTn id="59" fill="hold">
                      <p:stCondLst>
                        <p:cond delay="indefinite"/>
                      </p:stCondLst>
                      <p:childTnLst>
                        <p:par>
                          <p:cTn id="60" fill="hold">
                            <p:stCondLst>
                              <p:cond delay="0"/>
                            </p:stCondLst>
                            <p:childTnLst>
                              <p:par>
                                <p:cTn id="61" presetID="2" presetClass="entr" presetSubtype="2" decel="10000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additive="base">
                                        <p:cTn id="63" dur="500" fill="hold"/>
                                        <p:tgtEl>
                                          <p:spTgt spid="7"/>
                                        </p:tgtEl>
                                        <p:attrNameLst>
                                          <p:attrName>ppt_x</p:attrName>
                                        </p:attrNameLst>
                                      </p:cBhvr>
                                      <p:tavLst>
                                        <p:tav tm="0">
                                          <p:val>
                                            <p:strVal val="1+#ppt_w/2"/>
                                          </p:val>
                                        </p:tav>
                                        <p:tav tm="100000">
                                          <p:val>
                                            <p:strVal val="#ppt_x"/>
                                          </p:val>
                                        </p:tav>
                                      </p:tavLst>
                                    </p:anim>
                                    <p:anim calcmode="lin" valueType="num">
                                      <p:cBhvr additive="base">
                                        <p:cTn id="64" dur="500" fill="hold"/>
                                        <p:tgtEl>
                                          <p:spTgt spid="7"/>
                                        </p:tgtEl>
                                        <p:attrNameLst>
                                          <p:attrName>ppt_y</p:attrName>
                                        </p:attrNameLst>
                                      </p:cBhvr>
                                      <p:tavLst>
                                        <p:tav tm="0">
                                          <p:val>
                                            <p:strVal val="#ppt_y"/>
                                          </p:val>
                                        </p:tav>
                                        <p:tav tm="100000">
                                          <p:val>
                                            <p:strVal val="#ppt_y"/>
                                          </p:val>
                                        </p:tav>
                                      </p:tavLst>
                                    </p:anim>
                                  </p:childTnLst>
                                </p:cTn>
                              </p:par>
                              <p:par>
                                <p:cTn id="65" presetID="53" presetClass="entr" presetSubtype="16" fill="hold" nodeType="withEffect">
                                  <p:stCondLst>
                                    <p:cond delay="500"/>
                                  </p:stCondLst>
                                  <p:childTnLst>
                                    <p:set>
                                      <p:cBhvr>
                                        <p:cTn id="66" dur="1" fill="hold">
                                          <p:stCondLst>
                                            <p:cond delay="0"/>
                                          </p:stCondLst>
                                        </p:cTn>
                                        <p:tgtEl>
                                          <p:spTgt spid="4"/>
                                        </p:tgtEl>
                                        <p:attrNameLst>
                                          <p:attrName>style.visibility</p:attrName>
                                        </p:attrNameLst>
                                      </p:cBhvr>
                                      <p:to>
                                        <p:strVal val="visible"/>
                                      </p:to>
                                    </p:set>
                                    <p:anim calcmode="lin" valueType="num">
                                      <p:cBhvr>
                                        <p:cTn id="67" dur="250" fill="hold"/>
                                        <p:tgtEl>
                                          <p:spTgt spid="4"/>
                                        </p:tgtEl>
                                        <p:attrNameLst>
                                          <p:attrName>ppt_w</p:attrName>
                                        </p:attrNameLst>
                                      </p:cBhvr>
                                      <p:tavLst>
                                        <p:tav tm="0">
                                          <p:val>
                                            <p:fltVal val="0"/>
                                          </p:val>
                                        </p:tav>
                                        <p:tav tm="100000">
                                          <p:val>
                                            <p:strVal val="#ppt_w"/>
                                          </p:val>
                                        </p:tav>
                                      </p:tavLst>
                                    </p:anim>
                                    <p:anim calcmode="lin" valueType="num">
                                      <p:cBhvr>
                                        <p:cTn id="68" dur="250" fill="hold"/>
                                        <p:tgtEl>
                                          <p:spTgt spid="4"/>
                                        </p:tgtEl>
                                        <p:attrNameLst>
                                          <p:attrName>ppt_h</p:attrName>
                                        </p:attrNameLst>
                                      </p:cBhvr>
                                      <p:tavLst>
                                        <p:tav tm="0">
                                          <p:val>
                                            <p:fltVal val="0"/>
                                          </p:val>
                                        </p:tav>
                                        <p:tav tm="100000">
                                          <p:val>
                                            <p:strVal val="#ppt_h"/>
                                          </p:val>
                                        </p:tav>
                                      </p:tavLst>
                                    </p:anim>
                                    <p:animEffect transition="in" filter="fade">
                                      <p:cBhvr>
                                        <p:cTn id="69" dur="250"/>
                                        <p:tgtEl>
                                          <p:spTgt spid="4"/>
                                        </p:tgtEl>
                                      </p:cBhvr>
                                    </p:animEffect>
                                  </p:childTnLst>
                                </p:cTn>
                              </p:par>
                              <p:par>
                                <p:cTn id="70" presetID="6" presetClass="emph" presetSubtype="0" decel="100000" fill="hold" nodeType="withEffect">
                                  <p:stCondLst>
                                    <p:cond delay="700"/>
                                  </p:stCondLst>
                                  <p:childTnLst>
                                    <p:animScale>
                                      <p:cBhvr>
                                        <p:cTn id="71" dur="250" fill="hold"/>
                                        <p:tgtEl>
                                          <p:spTgt spid="4"/>
                                        </p:tgtEl>
                                      </p:cBhvr>
                                      <p:by x="110000" y="110000"/>
                                    </p:animScale>
                                  </p:childTnLst>
                                </p:cTn>
                              </p:par>
                              <p:par>
                                <p:cTn id="72" presetID="6" presetClass="emph" presetSubtype="0" decel="100000" fill="hold" nodeType="withEffect">
                                  <p:stCondLst>
                                    <p:cond delay="800"/>
                                  </p:stCondLst>
                                  <p:childTnLst>
                                    <p:animScale>
                                      <p:cBhvr>
                                        <p:cTn id="73" dur="250" fill="hold"/>
                                        <p:tgtEl>
                                          <p:spTgt spid="4"/>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sIxaS.wjUOR3gl5m4Avt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0CD96B0132B3459D7D348376ABA8DD" ma:contentTypeVersion="0" ma:contentTypeDescription="Create a new document." ma:contentTypeScope="" ma:versionID="8a5dbd9fd66acca66277113a5d7377c8">
  <xsd:schema xmlns:xsd="http://www.w3.org/2001/XMLSchema" xmlns:xs="http://www.w3.org/2001/XMLSchema" xmlns:p="http://schemas.microsoft.com/office/2006/metadata/properties" targetNamespace="http://schemas.microsoft.com/office/2006/metadata/properties" ma:root="true" ma:fieldsID="bc6a2b259f4c2e073cce92cc8c4bfd9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9A3A2DF4-7B63-428E-9DA9-569F464BA4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22540</TotalTime>
  <Words>4550</Words>
  <Application>Microsoft Office PowerPoint</Application>
  <PresentationFormat>Custom</PresentationFormat>
  <Paragraphs>501</Paragraphs>
  <Slides>28</Slides>
  <Notes>20</Notes>
  <HiddenSlides>1</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28</vt:i4>
      </vt:variant>
    </vt:vector>
  </HeadingPairs>
  <TitlesOfParts>
    <vt:vector size="45" baseType="lpstr">
      <vt:lpstr>メイリオ</vt:lpstr>
      <vt:lpstr>ＭＳ Ｐゴシック</vt:lpstr>
      <vt:lpstr>Arial</vt:lpstr>
      <vt:lpstr>Calibri</vt:lpstr>
      <vt:lpstr>Consolas</vt:lpstr>
      <vt:lpstr>Segoe Light</vt:lpstr>
      <vt:lpstr>Segoe Semibold</vt:lpstr>
      <vt:lpstr>Segoe UI</vt:lpstr>
      <vt:lpstr>Segoe UI Light</vt:lpstr>
      <vt:lpstr>Segoe UI Semibold</vt:lpstr>
      <vt:lpstr>Times New Roman</vt:lpstr>
      <vt:lpstr>Wingdings</vt:lpstr>
      <vt:lpstr>MS1444_Windows Azure Template 16x9_r08a</vt:lpstr>
      <vt:lpstr>White with Consolas font for code slides</vt:lpstr>
      <vt:lpstr>1_White with Consolas font for code slides</vt:lpstr>
      <vt:lpstr>1_MS1444_Windows Azure Template 16x9_r08a</vt:lpstr>
      <vt:lpstr>2_MS1444_Windows Azure Template 16x9_r08a</vt:lpstr>
      <vt:lpstr>Introduction to Modern Dev/Test Practices</vt:lpstr>
      <vt:lpstr>Not going to talk about unit testing</vt:lpstr>
      <vt:lpstr>Some Current Testing Challenges</vt:lpstr>
      <vt:lpstr>Why consider the cloud?</vt:lpstr>
      <vt:lpstr>Develop, test, run your apps</vt:lpstr>
      <vt:lpstr>Customer Stories</vt:lpstr>
      <vt:lpstr>PowerPoint Presentation</vt:lpstr>
      <vt:lpstr>PowerPoint Presentation</vt:lpstr>
      <vt:lpstr>Cloud innovation presents challenges for IT</vt:lpstr>
      <vt:lpstr>PowerPoint Presentation</vt:lpstr>
      <vt:lpstr>Getting Started with Virtual Machines</vt:lpstr>
      <vt:lpstr>How it Works – Option #1 Select from Image Gallery</vt:lpstr>
      <vt:lpstr>How it Works – Option #2 Bring your own custom VHD</vt:lpstr>
      <vt:lpstr>How it Works – Option #3 Ship us your VHD</vt:lpstr>
      <vt:lpstr>Develop, test, run your apps</vt:lpstr>
      <vt:lpstr>Extend your infrastructure</vt:lpstr>
      <vt:lpstr>PowerPoint Presentation</vt:lpstr>
      <vt:lpstr>PowerShell for Automation and Advanced Management</vt:lpstr>
      <vt:lpstr>PowerPoint Presentation</vt:lpstr>
      <vt:lpstr>Develop &amp; test new apps using  Windows Azure and SQL Server</vt:lpstr>
      <vt:lpstr>PowerPoint Presentation</vt:lpstr>
      <vt:lpstr>Use Multiple Subscriptions</vt:lpstr>
      <vt:lpstr>External Load Generation</vt:lpstr>
      <vt:lpstr>External Load Generation</vt:lpstr>
      <vt:lpstr>Disposable Deployments</vt:lpstr>
      <vt:lpstr>DEMO  </vt:lpstr>
      <vt:lpstr>HANDS-ON LAB </vt:lpstr>
      <vt:lpstr>PowerPoint Presentation</vt:lpstr>
    </vt:vector>
  </TitlesOfParts>
  <Manager/>
  <Company>Microsoft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DevTest on Windows Azure</dc:title>
  <dc:subject>Windows Azure</dc:subject>
  <dc:creator>adgroc@microsoft.com</dc:creator>
  <cp:keywords/>
  <dc:description/>
  <cp:lastModifiedBy>Bret Stateham</cp:lastModifiedBy>
  <cp:revision>682</cp:revision>
  <cp:lastPrinted>2011-12-06T05:57:58Z</cp:lastPrinted>
  <dcterms:created xsi:type="dcterms:W3CDTF">2011-03-29T16:07:22Z</dcterms:created>
  <dcterms:modified xsi:type="dcterms:W3CDTF">2013-11-21T14:48:10Z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0x010100A00CD96B0132B3459D7D348376ABA8DD</vt:lpwstr>
  </property>
  <property fmtid="{D5CDD505-2E9C-101B-9397-08002B2CF9AE}" pid="3" name="IsMyDocuments">
    <vt:bool>true</vt:bool>
  </property>
  <property fmtid="{D5CDD505-2E9C-101B-9397-08002B2CF9AE}" pid="4" name="TaxKeyword">
    <vt:lpwstr/>
  </property>
  <property fmtid="{D5CDD505-2E9C-101B-9397-08002B2CF9AE}" pid="5" name="TaxCatchAll">
    <vt:lpwstr/>
  </property>
  <property fmtid="{D5CDD505-2E9C-101B-9397-08002B2CF9AE}" pid="6" name="TaxKeywordTaxHTField">
    <vt:lpwstr/>
  </property>
</Properties>
</file>