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78" r:id="rId6"/>
    <p:sldId id="281" r:id="rId7"/>
    <p:sldId id="294" r:id="rId8"/>
    <p:sldId id="295" r:id="rId9"/>
    <p:sldId id="296" r:id="rId10"/>
    <p:sldId id="285" r:id="rId11"/>
    <p:sldId id="292" r:id="rId12"/>
    <p:sldId id="280" r:id="rId13"/>
    <p:sldId id="283" r:id="rId14"/>
    <p:sldId id="286" r:id="rId15"/>
    <p:sldId id="288" r:id="rId16"/>
    <p:sldId id="287" r:id="rId17"/>
    <p:sldId id="289" r:id="rId18"/>
    <p:sldId id="282" r:id="rId19"/>
    <p:sldId id="290" r:id="rId20"/>
    <p:sldId id="297" r:id="rId21"/>
    <p:sldId id="29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FF8B00"/>
    <a:srgbClr val="303030"/>
    <a:srgbClr val="016FD2"/>
    <a:srgbClr val="006DD1"/>
    <a:srgbClr val="BFE6EF"/>
    <a:srgbClr val="CBEFF5"/>
    <a:srgbClr val="1072C1"/>
    <a:srgbClr val="48BAF6"/>
    <a:srgbClr val="C7E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924" y="118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odata.org/"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www.odata.org/documentation/odata-v2-documentation/uri-conventions/#4_Query_String_Option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 Data Access with Entity Framework</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Workflows</a:t>
            </a:r>
            <a:endParaRPr lang="en-US" dirty="0"/>
          </a:p>
        </p:txBody>
      </p:sp>
      <p:grpSp>
        <p:nvGrpSpPr>
          <p:cNvPr id="25" name="New Database"/>
          <p:cNvGrpSpPr/>
          <p:nvPr/>
        </p:nvGrpSpPr>
        <p:grpSpPr>
          <a:xfrm>
            <a:off x="717419" y="2503239"/>
            <a:ext cx="10750378" cy="1996213"/>
            <a:chOff x="708454" y="2404624"/>
            <a:chExt cx="10750378" cy="1996213"/>
          </a:xfrm>
        </p:grpSpPr>
        <p:sp>
          <p:nvSpPr>
            <p:cNvPr id="7" name="Rectangle 6"/>
            <p:cNvSpPr/>
            <p:nvPr/>
          </p:nvSpPr>
          <p:spPr>
            <a:xfrm>
              <a:off x="708454" y="2404624"/>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QL Database Icon"/>
            <p:cNvSpPr>
              <a:spLocks noChangeAspect="1"/>
            </p:cNvSpPr>
            <p:nvPr/>
          </p:nvSpPr>
          <p:spPr>
            <a:xfrm>
              <a:off x="1408256" y="2615766"/>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noFill/>
            <a:ln cap="rnd">
              <a:solidFill>
                <a:srgbClr val="3C454F"/>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4" name="TextBox 13"/>
            <p:cNvSpPr txBox="1"/>
            <p:nvPr/>
          </p:nvSpPr>
          <p:spPr>
            <a:xfrm>
              <a:off x="708454" y="4031505"/>
              <a:ext cx="1585690" cy="369332"/>
            </a:xfrm>
            <a:prstGeom prst="rect">
              <a:avLst/>
            </a:prstGeom>
            <a:noFill/>
          </p:spPr>
          <p:txBody>
            <a:bodyPr wrap="none" rtlCol="0">
              <a:spAutoFit/>
            </a:bodyPr>
            <a:lstStyle/>
            <a:p>
              <a:r>
                <a:rPr lang="en-US" dirty="0" smtClean="0"/>
                <a:t>New Database</a:t>
              </a:r>
              <a:endParaRPr lang="en-US" dirty="0"/>
            </a:p>
          </p:txBody>
        </p:sp>
      </p:grpSp>
      <p:grpSp>
        <p:nvGrpSpPr>
          <p:cNvPr id="26" name="Existing Database"/>
          <p:cNvGrpSpPr/>
          <p:nvPr/>
        </p:nvGrpSpPr>
        <p:grpSpPr>
          <a:xfrm>
            <a:off x="717419" y="4620981"/>
            <a:ext cx="10750378" cy="1994081"/>
            <a:chOff x="708454" y="4522366"/>
            <a:chExt cx="10750378" cy="1994081"/>
          </a:xfrm>
        </p:grpSpPr>
        <p:sp>
          <p:nvSpPr>
            <p:cNvPr id="6" name="Rectangle 5"/>
            <p:cNvSpPr/>
            <p:nvPr/>
          </p:nvSpPr>
          <p:spPr>
            <a:xfrm>
              <a:off x="708454" y="4522366"/>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QL Database Icon"/>
            <p:cNvSpPr>
              <a:spLocks noChangeAspect="1"/>
            </p:cNvSpPr>
            <p:nvPr/>
          </p:nvSpPr>
          <p:spPr>
            <a:xfrm>
              <a:off x="1408256" y="4733508"/>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5" name="TextBox 14"/>
            <p:cNvSpPr txBox="1"/>
            <p:nvPr/>
          </p:nvSpPr>
          <p:spPr>
            <a:xfrm>
              <a:off x="708454" y="6147115"/>
              <a:ext cx="1871025" cy="369332"/>
            </a:xfrm>
            <a:prstGeom prst="rect">
              <a:avLst/>
            </a:prstGeom>
            <a:noFill/>
          </p:spPr>
          <p:txBody>
            <a:bodyPr wrap="none" rtlCol="0">
              <a:spAutoFit/>
            </a:bodyPr>
            <a:lstStyle/>
            <a:p>
              <a:r>
                <a:rPr lang="en-US" dirty="0" smtClean="0"/>
                <a:t>Existing Database</a:t>
              </a:r>
              <a:endParaRPr lang="en-US" dirty="0"/>
            </a:p>
          </p:txBody>
        </p:sp>
      </p:grpSp>
      <p:grpSp>
        <p:nvGrpSpPr>
          <p:cNvPr id="27" name="Use Designer"/>
          <p:cNvGrpSpPr/>
          <p:nvPr/>
        </p:nvGrpSpPr>
        <p:grpSpPr>
          <a:xfrm>
            <a:off x="3040486" y="920839"/>
            <a:ext cx="4078819" cy="5693701"/>
            <a:chOff x="3031521" y="822224"/>
            <a:chExt cx="4078819" cy="5693701"/>
          </a:xfrm>
        </p:grpSpPr>
        <p:sp>
          <p:nvSpPr>
            <p:cNvPr id="8" name="Rectangle 7"/>
            <p:cNvSpPr/>
            <p:nvPr/>
          </p:nvSpPr>
          <p:spPr>
            <a:xfrm rot="5400000">
              <a:off x="2225345" y="1630930"/>
              <a:ext cx="5691172"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31521" y="822224"/>
              <a:ext cx="1460656" cy="369332"/>
            </a:xfrm>
            <a:prstGeom prst="rect">
              <a:avLst/>
            </a:prstGeom>
            <a:noFill/>
          </p:spPr>
          <p:txBody>
            <a:bodyPr wrap="none" rtlCol="0">
              <a:spAutoFit/>
            </a:bodyPr>
            <a:lstStyle/>
            <a:p>
              <a:r>
                <a:rPr lang="en-US" dirty="0" smtClean="0"/>
                <a:t>Use Designer</a:t>
              </a:r>
              <a:endParaRPr lang="en-US" dirty="0"/>
            </a:p>
          </p:txBody>
        </p:sp>
        <p:grpSp>
          <p:nvGrpSpPr>
            <p:cNvPr id="18" name="Tables"/>
            <p:cNvGrpSpPr/>
            <p:nvPr/>
          </p:nvGrpSpPr>
          <p:grpSpPr>
            <a:xfrm>
              <a:off x="4651392" y="1125818"/>
              <a:ext cx="839078" cy="1041600"/>
              <a:chOff x="9715112" y="1923790"/>
              <a:chExt cx="1706721" cy="2118658"/>
            </a:xfrm>
          </p:grpSpPr>
          <p:sp>
            <p:nvSpPr>
              <p:cNvPr id="19" name="Table Icon (Bret's)"/>
              <p:cNvSpPr>
                <a:spLocks noChangeAspect="1"/>
              </p:cNvSpPr>
              <p:nvPr/>
            </p:nvSpPr>
            <p:spPr>
              <a:xfrm>
                <a:off x="9715112" y="286653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able Icon (Bret's)"/>
              <p:cNvSpPr>
                <a:spLocks noChangeAspect="1"/>
              </p:cNvSpPr>
              <p:nvPr/>
            </p:nvSpPr>
            <p:spPr>
              <a:xfrm>
                <a:off x="10332330" y="1923790"/>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able Icon (Bret's)"/>
              <p:cNvSpPr>
                <a:spLocks noChangeAspect="1"/>
              </p:cNvSpPr>
              <p:nvPr/>
            </p:nvSpPr>
            <p:spPr>
              <a:xfrm>
                <a:off x="10695499" y="331611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0043160" y="2282093"/>
                <a:ext cx="289170" cy="584439"/>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058665" y="2461149"/>
                <a:ext cx="171824" cy="854963"/>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Write Code"/>
          <p:cNvGrpSpPr/>
          <p:nvPr/>
        </p:nvGrpSpPr>
        <p:grpSpPr>
          <a:xfrm>
            <a:off x="7388978" y="920839"/>
            <a:ext cx="4078819" cy="5693701"/>
            <a:chOff x="7380013" y="822224"/>
            <a:chExt cx="4078819" cy="5693701"/>
          </a:xfrm>
        </p:grpSpPr>
        <p:sp>
          <p:nvSpPr>
            <p:cNvPr id="9" name="Rectangle 8"/>
            <p:cNvSpPr/>
            <p:nvPr/>
          </p:nvSpPr>
          <p:spPr>
            <a:xfrm rot="5400000">
              <a:off x="6572573" y="1629667"/>
              <a:ext cx="5693699"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Write Code"/>
            <p:cNvSpPr txBox="1"/>
            <p:nvPr/>
          </p:nvSpPr>
          <p:spPr>
            <a:xfrm>
              <a:off x="7380013" y="822224"/>
              <a:ext cx="1284326" cy="369332"/>
            </a:xfrm>
            <a:prstGeom prst="rect">
              <a:avLst/>
            </a:prstGeom>
            <a:noFill/>
          </p:spPr>
          <p:txBody>
            <a:bodyPr wrap="none" rtlCol="0">
              <a:spAutoFit/>
            </a:bodyPr>
            <a:lstStyle/>
            <a:p>
              <a:r>
                <a:rPr lang="en-US" dirty="0" smtClean="0"/>
                <a:t>Write Code</a:t>
              </a:r>
              <a:endParaRPr lang="en-US" dirty="0"/>
            </a:p>
          </p:txBody>
        </p:sp>
        <p:sp>
          <p:nvSpPr>
            <p:cNvPr id="30" name="Code Icon"/>
            <p:cNvSpPr txBox="1"/>
            <p:nvPr/>
          </p:nvSpPr>
          <p:spPr>
            <a:xfrm>
              <a:off x="8897157" y="1289578"/>
              <a:ext cx="1037593" cy="621172"/>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sp>
        <p:nvSpPr>
          <p:cNvPr id="32" name="Database First"/>
          <p:cNvSpPr txBox="1"/>
          <p:nvPr/>
        </p:nvSpPr>
        <p:spPr>
          <a:xfrm>
            <a:off x="3227294" y="4752078"/>
            <a:ext cx="3729318" cy="1600438"/>
          </a:xfrm>
          <a:prstGeom prst="rect">
            <a:avLst/>
          </a:prstGeom>
          <a:noFill/>
          <a:ln>
            <a:noFill/>
          </a:ln>
        </p:spPr>
        <p:txBody>
          <a:bodyPr wrap="square" rtlCol="0">
            <a:spAutoFit/>
          </a:bodyPr>
          <a:lstStyle/>
          <a:p>
            <a:r>
              <a:rPr lang="en-US" b="1" dirty="0" smtClean="0"/>
              <a:t>Database First:</a:t>
            </a:r>
          </a:p>
          <a:p>
            <a:pPr marL="285750" indent="-285750">
              <a:buFont typeface="Arial" panose="020B0604020202020204" pitchFamily="34" charset="0"/>
              <a:buChar char="•"/>
            </a:pPr>
            <a:r>
              <a:rPr lang="en-US" sz="1600" dirty="0" smtClean="0"/>
              <a:t>Reverse engineer existing database</a:t>
            </a:r>
          </a:p>
          <a:p>
            <a:pPr marL="285750" indent="-285750">
              <a:buFont typeface="Arial" panose="020B0604020202020204" pitchFamily="34" charset="0"/>
              <a:buChar char="•"/>
            </a:pPr>
            <a:r>
              <a:rPr lang="en-US" sz="1600" dirty="0" smtClean="0"/>
              <a:t>Designer generates model</a:t>
            </a:r>
          </a:p>
          <a:p>
            <a:pPr marL="285750" indent="-285750">
              <a:buFont typeface="Arial" panose="020B0604020202020204" pitchFamily="34" charset="0"/>
              <a:buChar char="•"/>
            </a:pPr>
            <a:r>
              <a:rPr lang="en-US" sz="1600" dirty="0" smtClean="0"/>
              <a:t>Classes are generated off the model</a:t>
            </a:r>
          </a:p>
          <a:p>
            <a:pPr marL="285750" indent="-285750">
              <a:buFont typeface="Arial" panose="020B0604020202020204" pitchFamily="34" charset="0"/>
              <a:buChar char="•"/>
            </a:pPr>
            <a:r>
              <a:rPr lang="en-US" sz="1600" dirty="0" smtClean="0"/>
              <a:t>You can update the database</a:t>
            </a:r>
          </a:p>
          <a:p>
            <a:pPr marL="285750" indent="-285750">
              <a:buFont typeface="Arial" panose="020B0604020202020204" pitchFamily="34" charset="0"/>
              <a:buChar char="•"/>
            </a:pPr>
            <a:r>
              <a:rPr lang="en-US" sz="1600" dirty="0" smtClean="0"/>
              <a:t>You can modify the classes / mapping</a:t>
            </a:r>
            <a:endParaRPr lang="en-US" sz="1600" dirty="0"/>
          </a:p>
        </p:txBody>
      </p:sp>
      <p:sp>
        <p:nvSpPr>
          <p:cNvPr id="33" name="Model First"/>
          <p:cNvSpPr txBox="1"/>
          <p:nvPr/>
        </p:nvSpPr>
        <p:spPr>
          <a:xfrm>
            <a:off x="3227294" y="2572185"/>
            <a:ext cx="3729318" cy="1846659"/>
          </a:xfrm>
          <a:prstGeom prst="rect">
            <a:avLst/>
          </a:prstGeom>
          <a:noFill/>
          <a:ln>
            <a:noFill/>
          </a:ln>
        </p:spPr>
        <p:txBody>
          <a:bodyPr wrap="square" rtlCol="0">
            <a:spAutoFit/>
          </a:bodyPr>
          <a:lstStyle/>
          <a:p>
            <a:r>
              <a:rPr lang="en-US" b="1" dirty="0" smtClean="0"/>
              <a:t>Model First:</a:t>
            </a:r>
          </a:p>
          <a:p>
            <a:pPr marL="285750" indent="-285750">
              <a:buFont typeface="Arial" panose="020B0604020202020204" pitchFamily="34" charset="0"/>
              <a:buChar char="•"/>
            </a:pPr>
            <a:r>
              <a:rPr lang="en-US" sz="1600" dirty="0" smtClean="0"/>
              <a:t>Create your model in the designer</a:t>
            </a:r>
          </a:p>
          <a:p>
            <a:pPr marL="285750" indent="-285750">
              <a:buFont typeface="Arial" panose="020B0604020202020204" pitchFamily="34" charset="0"/>
              <a:buChar char="•"/>
            </a:pPr>
            <a:r>
              <a:rPr lang="en-US" sz="1600" dirty="0" smtClean="0"/>
              <a:t>Database is generated from model</a:t>
            </a:r>
          </a:p>
          <a:p>
            <a:pPr marL="285750" indent="-285750">
              <a:buFont typeface="Arial" panose="020B0604020202020204" pitchFamily="34" charset="0"/>
              <a:buChar char="•"/>
            </a:pPr>
            <a:r>
              <a:rPr lang="en-US" sz="1600" dirty="0" smtClean="0"/>
              <a:t>Classes are generated from model</a:t>
            </a:r>
          </a:p>
          <a:p>
            <a:pPr marL="285750" indent="-285750">
              <a:buFont typeface="Arial" panose="020B0604020202020204" pitchFamily="34" charset="0"/>
              <a:buChar char="•"/>
            </a:pPr>
            <a:r>
              <a:rPr lang="en-US" sz="1600" dirty="0" smtClean="0"/>
              <a:t>Can update model</a:t>
            </a:r>
          </a:p>
          <a:p>
            <a:pPr marL="285750" indent="-285750">
              <a:buFont typeface="Arial" panose="020B0604020202020204" pitchFamily="34" charset="0"/>
              <a:buChar char="•"/>
            </a:pPr>
            <a:r>
              <a:rPr lang="en-US" sz="1600" dirty="0" smtClean="0"/>
              <a:t>Database updates </a:t>
            </a:r>
            <a:r>
              <a:rPr lang="en-US" sz="1600" i="1" dirty="0" smtClean="0"/>
              <a:t>replace</a:t>
            </a:r>
            <a:r>
              <a:rPr lang="en-US" sz="1600" dirty="0" smtClean="0"/>
              <a:t> old objects</a:t>
            </a:r>
          </a:p>
          <a:p>
            <a:pPr marL="285750" indent="-285750">
              <a:buFont typeface="Arial" panose="020B0604020202020204" pitchFamily="34" charset="0"/>
              <a:buChar char="•"/>
            </a:pPr>
            <a:endParaRPr lang="en-US" sz="1600" dirty="0"/>
          </a:p>
        </p:txBody>
      </p:sp>
      <p:sp>
        <p:nvSpPr>
          <p:cNvPr id="34" name="Code First"/>
          <p:cNvSpPr txBox="1"/>
          <p:nvPr/>
        </p:nvSpPr>
        <p:spPr>
          <a:xfrm>
            <a:off x="7560259" y="2572185"/>
            <a:ext cx="3729318" cy="1846659"/>
          </a:xfrm>
          <a:prstGeom prst="rect">
            <a:avLst/>
          </a:prstGeom>
          <a:noFill/>
          <a:ln>
            <a:noFill/>
          </a:ln>
        </p:spPr>
        <p:txBody>
          <a:bodyPr wrap="square" rtlCol="0">
            <a:spAutoFit/>
          </a:bodyPr>
          <a:lstStyle/>
          <a:p>
            <a:r>
              <a:rPr lang="en-US" b="1" dirty="0" smtClean="0"/>
              <a:t>Code First:</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Mappings are defined in code</a:t>
            </a:r>
          </a:p>
          <a:p>
            <a:pPr marL="285750" indent="-285750">
              <a:buFont typeface="Arial" panose="020B0604020202020204" pitchFamily="34" charset="0"/>
              <a:buChar char="•"/>
            </a:pPr>
            <a:r>
              <a:rPr lang="en-US" sz="1600" dirty="0" smtClean="0"/>
              <a:t>Database is generated from code</a:t>
            </a:r>
          </a:p>
          <a:p>
            <a:pPr marL="285750" indent="-285750">
              <a:buFont typeface="Arial" panose="020B0604020202020204" pitchFamily="34" charset="0"/>
              <a:buChar char="•"/>
            </a:pPr>
            <a:r>
              <a:rPr lang="en-US" sz="1600" dirty="0" smtClean="0"/>
              <a:t>Updates are done using “migrations”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35" name="Code First"/>
          <p:cNvSpPr txBox="1"/>
          <p:nvPr/>
        </p:nvSpPr>
        <p:spPr>
          <a:xfrm>
            <a:off x="7560259" y="4694429"/>
            <a:ext cx="3729318" cy="1600438"/>
          </a:xfrm>
          <a:prstGeom prst="rect">
            <a:avLst/>
          </a:prstGeom>
          <a:noFill/>
          <a:ln>
            <a:noFill/>
          </a:ln>
        </p:spPr>
        <p:txBody>
          <a:bodyPr wrap="square" rtlCol="0">
            <a:spAutoFit/>
          </a:bodyPr>
          <a:lstStyle/>
          <a:p>
            <a:r>
              <a:rPr lang="en-US" b="1" dirty="0" smtClean="0"/>
              <a:t>Code Second: (not an official name)</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Use Entity Framework Power Tools</a:t>
            </a:r>
          </a:p>
          <a:p>
            <a:pPr marL="285750" indent="-285750">
              <a:buFont typeface="Arial" panose="020B0604020202020204" pitchFamily="34" charset="0"/>
              <a:buChar char="•"/>
            </a:pPr>
            <a:r>
              <a:rPr lang="en-US" sz="1600" dirty="0" smtClean="0"/>
              <a:t>Reverse engineer model in designer</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78062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First</a:t>
            </a:r>
            <a:endParaRPr lang="en-US" dirty="0"/>
          </a:p>
        </p:txBody>
      </p:sp>
      <p:grpSp>
        <p:nvGrpSpPr>
          <p:cNvPr id="25" name="New Database"/>
          <p:cNvGrpSpPr/>
          <p:nvPr/>
        </p:nvGrpSpPr>
        <p:grpSpPr>
          <a:xfrm>
            <a:off x="717419" y="2503239"/>
            <a:ext cx="10750378" cy="1996213"/>
            <a:chOff x="708454" y="2404624"/>
            <a:chExt cx="10750378" cy="1996213"/>
          </a:xfrm>
        </p:grpSpPr>
        <p:sp>
          <p:nvSpPr>
            <p:cNvPr id="7" name="Rectangle 6"/>
            <p:cNvSpPr/>
            <p:nvPr/>
          </p:nvSpPr>
          <p:spPr>
            <a:xfrm>
              <a:off x="708454" y="2404624"/>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QL Database Icon"/>
            <p:cNvSpPr>
              <a:spLocks noChangeAspect="1"/>
            </p:cNvSpPr>
            <p:nvPr/>
          </p:nvSpPr>
          <p:spPr>
            <a:xfrm>
              <a:off x="1408256" y="2615766"/>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noFill/>
            <a:ln cap="rnd">
              <a:solidFill>
                <a:srgbClr val="3C45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4" name="TextBox 13"/>
            <p:cNvSpPr txBox="1"/>
            <p:nvPr/>
          </p:nvSpPr>
          <p:spPr>
            <a:xfrm>
              <a:off x="708454" y="4031505"/>
              <a:ext cx="1585690" cy="369332"/>
            </a:xfrm>
            <a:prstGeom prst="rect">
              <a:avLst/>
            </a:prstGeom>
            <a:noFill/>
          </p:spPr>
          <p:txBody>
            <a:bodyPr wrap="none" rtlCol="0">
              <a:spAutoFit/>
            </a:bodyPr>
            <a:lstStyle/>
            <a:p>
              <a:r>
                <a:rPr lang="en-US" dirty="0" smtClean="0"/>
                <a:t>New Database</a:t>
              </a:r>
              <a:endParaRPr lang="en-US" dirty="0"/>
            </a:p>
          </p:txBody>
        </p:sp>
      </p:grpSp>
      <p:grpSp>
        <p:nvGrpSpPr>
          <p:cNvPr id="26" name="Existing Database"/>
          <p:cNvGrpSpPr/>
          <p:nvPr/>
        </p:nvGrpSpPr>
        <p:grpSpPr>
          <a:xfrm>
            <a:off x="717419" y="4620981"/>
            <a:ext cx="10750378" cy="1994081"/>
            <a:chOff x="708454" y="4522366"/>
            <a:chExt cx="10750378" cy="1994081"/>
          </a:xfrm>
        </p:grpSpPr>
        <p:sp>
          <p:nvSpPr>
            <p:cNvPr id="6" name="Rectangle 5"/>
            <p:cNvSpPr/>
            <p:nvPr/>
          </p:nvSpPr>
          <p:spPr>
            <a:xfrm>
              <a:off x="708454" y="4522366"/>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QL Database Icon"/>
            <p:cNvSpPr>
              <a:spLocks noChangeAspect="1"/>
            </p:cNvSpPr>
            <p:nvPr/>
          </p:nvSpPr>
          <p:spPr>
            <a:xfrm>
              <a:off x="1408256" y="4733508"/>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5" name="TextBox 14"/>
            <p:cNvSpPr txBox="1"/>
            <p:nvPr/>
          </p:nvSpPr>
          <p:spPr>
            <a:xfrm>
              <a:off x="708454" y="6147115"/>
              <a:ext cx="1871025" cy="369332"/>
            </a:xfrm>
            <a:prstGeom prst="rect">
              <a:avLst/>
            </a:prstGeom>
            <a:noFill/>
          </p:spPr>
          <p:txBody>
            <a:bodyPr wrap="none" rtlCol="0">
              <a:spAutoFit/>
            </a:bodyPr>
            <a:lstStyle/>
            <a:p>
              <a:r>
                <a:rPr lang="en-US" dirty="0" smtClean="0"/>
                <a:t>Existing Database</a:t>
              </a:r>
              <a:endParaRPr lang="en-US" dirty="0"/>
            </a:p>
          </p:txBody>
        </p:sp>
      </p:grpSp>
      <p:grpSp>
        <p:nvGrpSpPr>
          <p:cNvPr id="27" name="Use Designer"/>
          <p:cNvGrpSpPr/>
          <p:nvPr/>
        </p:nvGrpSpPr>
        <p:grpSpPr>
          <a:xfrm>
            <a:off x="3040486" y="920839"/>
            <a:ext cx="4078819" cy="5693701"/>
            <a:chOff x="3031521" y="822224"/>
            <a:chExt cx="4078819" cy="5693701"/>
          </a:xfrm>
        </p:grpSpPr>
        <p:sp>
          <p:nvSpPr>
            <p:cNvPr id="8" name="Rectangle 7"/>
            <p:cNvSpPr/>
            <p:nvPr/>
          </p:nvSpPr>
          <p:spPr>
            <a:xfrm rot="5400000">
              <a:off x="2225345" y="1630930"/>
              <a:ext cx="5691172"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31521" y="822224"/>
              <a:ext cx="1460656" cy="369332"/>
            </a:xfrm>
            <a:prstGeom prst="rect">
              <a:avLst/>
            </a:prstGeom>
            <a:noFill/>
          </p:spPr>
          <p:txBody>
            <a:bodyPr wrap="none" rtlCol="0">
              <a:spAutoFit/>
            </a:bodyPr>
            <a:lstStyle/>
            <a:p>
              <a:r>
                <a:rPr lang="en-US" dirty="0" smtClean="0"/>
                <a:t>Use Designer</a:t>
              </a:r>
              <a:endParaRPr lang="en-US" dirty="0"/>
            </a:p>
          </p:txBody>
        </p:sp>
        <p:grpSp>
          <p:nvGrpSpPr>
            <p:cNvPr id="18" name="Tables"/>
            <p:cNvGrpSpPr/>
            <p:nvPr/>
          </p:nvGrpSpPr>
          <p:grpSpPr>
            <a:xfrm>
              <a:off x="4651392" y="1125818"/>
              <a:ext cx="839078" cy="1041600"/>
              <a:chOff x="9715112" y="1923790"/>
              <a:chExt cx="1706721" cy="2118658"/>
            </a:xfrm>
          </p:grpSpPr>
          <p:sp>
            <p:nvSpPr>
              <p:cNvPr id="19" name="Table Icon (Bret's)"/>
              <p:cNvSpPr>
                <a:spLocks noChangeAspect="1"/>
              </p:cNvSpPr>
              <p:nvPr/>
            </p:nvSpPr>
            <p:spPr>
              <a:xfrm>
                <a:off x="9715112" y="286653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able Icon (Bret's)"/>
              <p:cNvSpPr>
                <a:spLocks noChangeAspect="1"/>
              </p:cNvSpPr>
              <p:nvPr/>
            </p:nvSpPr>
            <p:spPr>
              <a:xfrm>
                <a:off x="10332330" y="1923790"/>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able Icon (Bret's)"/>
              <p:cNvSpPr>
                <a:spLocks noChangeAspect="1"/>
              </p:cNvSpPr>
              <p:nvPr/>
            </p:nvSpPr>
            <p:spPr>
              <a:xfrm>
                <a:off x="10695499" y="331611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0043160" y="2282093"/>
                <a:ext cx="289170" cy="584439"/>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058665" y="2461149"/>
                <a:ext cx="171824" cy="854963"/>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Write Code"/>
          <p:cNvGrpSpPr/>
          <p:nvPr/>
        </p:nvGrpSpPr>
        <p:grpSpPr>
          <a:xfrm>
            <a:off x="7388978" y="920839"/>
            <a:ext cx="4078819" cy="5693701"/>
            <a:chOff x="7380013" y="822224"/>
            <a:chExt cx="4078819" cy="5693701"/>
          </a:xfrm>
        </p:grpSpPr>
        <p:sp>
          <p:nvSpPr>
            <p:cNvPr id="9" name="Rectangle 8"/>
            <p:cNvSpPr/>
            <p:nvPr/>
          </p:nvSpPr>
          <p:spPr>
            <a:xfrm rot="5400000">
              <a:off x="6572573" y="1629667"/>
              <a:ext cx="5693699"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Write Code"/>
            <p:cNvSpPr txBox="1"/>
            <p:nvPr/>
          </p:nvSpPr>
          <p:spPr>
            <a:xfrm>
              <a:off x="7380013" y="822224"/>
              <a:ext cx="1284326" cy="369332"/>
            </a:xfrm>
            <a:prstGeom prst="rect">
              <a:avLst/>
            </a:prstGeom>
            <a:noFill/>
          </p:spPr>
          <p:txBody>
            <a:bodyPr wrap="none" rtlCol="0">
              <a:spAutoFit/>
            </a:bodyPr>
            <a:lstStyle/>
            <a:p>
              <a:r>
                <a:rPr lang="en-US" dirty="0" smtClean="0"/>
                <a:t>Write Code</a:t>
              </a:r>
              <a:endParaRPr lang="en-US" dirty="0"/>
            </a:p>
          </p:txBody>
        </p:sp>
        <p:sp>
          <p:nvSpPr>
            <p:cNvPr id="30" name="Code Icon"/>
            <p:cNvSpPr txBox="1"/>
            <p:nvPr/>
          </p:nvSpPr>
          <p:spPr>
            <a:xfrm>
              <a:off x="8897157" y="1289578"/>
              <a:ext cx="1037593" cy="621172"/>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sp>
        <p:nvSpPr>
          <p:cNvPr id="2" name="Highlight Rectangle"/>
          <p:cNvSpPr/>
          <p:nvPr/>
        </p:nvSpPr>
        <p:spPr>
          <a:xfrm>
            <a:off x="3040485" y="4618325"/>
            <a:ext cx="4078819" cy="1996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atabase First"/>
          <p:cNvSpPr txBox="1"/>
          <p:nvPr/>
        </p:nvSpPr>
        <p:spPr>
          <a:xfrm>
            <a:off x="3227294" y="4752078"/>
            <a:ext cx="3729318" cy="1600438"/>
          </a:xfrm>
          <a:prstGeom prst="rect">
            <a:avLst/>
          </a:prstGeom>
          <a:noFill/>
          <a:ln>
            <a:noFill/>
          </a:ln>
        </p:spPr>
        <p:txBody>
          <a:bodyPr wrap="square" rtlCol="0">
            <a:spAutoFit/>
          </a:bodyPr>
          <a:lstStyle/>
          <a:p>
            <a:r>
              <a:rPr lang="en-US" b="1" dirty="0" smtClean="0"/>
              <a:t>Database First:</a:t>
            </a:r>
          </a:p>
          <a:p>
            <a:pPr marL="285750" indent="-285750">
              <a:buFont typeface="Arial" panose="020B0604020202020204" pitchFamily="34" charset="0"/>
              <a:buChar char="•"/>
            </a:pPr>
            <a:r>
              <a:rPr lang="en-US" sz="1600" dirty="0" smtClean="0"/>
              <a:t>Reverse engineer existing database</a:t>
            </a:r>
          </a:p>
          <a:p>
            <a:pPr marL="285750" indent="-285750">
              <a:buFont typeface="Arial" panose="020B0604020202020204" pitchFamily="34" charset="0"/>
              <a:buChar char="•"/>
            </a:pPr>
            <a:r>
              <a:rPr lang="en-US" sz="1600" dirty="0" smtClean="0"/>
              <a:t>Designer generates model</a:t>
            </a:r>
          </a:p>
          <a:p>
            <a:pPr marL="285750" indent="-285750">
              <a:buFont typeface="Arial" panose="020B0604020202020204" pitchFamily="34" charset="0"/>
              <a:buChar char="•"/>
            </a:pPr>
            <a:r>
              <a:rPr lang="en-US" sz="1600" dirty="0" smtClean="0"/>
              <a:t>Classes are generated off the model</a:t>
            </a:r>
          </a:p>
          <a:p>
            <a:pPr marL="285750" indent="-285750">
              <a:buFont typeface="Arial" panose="020B0604020202020204" pitchFamily="34" charset="0"/>
              <a:buChar char="•"/>
            </a:pPr>
            <a:r>
              <a:rPr lang="en-US" sz="1600" dirty="0" smtClean="0"/>
              <a:t>You can update the database</a:t>
            </a:r>
          </a:p>
          <a:p>
            <a:pPr marL="285750" indent="-285750">
              <a:buFont typeface="Arial" panose="020B0604020202020204" pitchFamily="34" charset="0"/>
              <a:buChar char="•"/>
            </a:pPr>
            <a:r>
              <a:rPr lang="en-US" sz="1600" dirty="0" smtClean="0"/>
              <a:t>You can modify the classes / mapping</a:t>
            </a:r>
            <a:endParaRPr lang="en-US" sz="1600" dirty="0"/>
          </a:p>
        </p:txBody>
      </p:sp>
      <p:sp>
        <p:nvSpPr>
          <p:cNvPr id="33" name="Model First"/>
          <p:cNvSpPr txBox="1"/>
          <p:nvPr/>
        </p:nvSpPr>
        <p:spPr>
          <a:xfrm>
            <a:off x="3227294" y="2572185"/>
            <a:ext cx="3729318" cy="1846659"/>
          </a:xfrm>
          <a:prstGeom prst="rect">
            <a:avLst/>
          </a:prstGeom>
          <a:noFill/>
          <a:ln>
            <a:noFill/>
          </a:ln>
        </p:spPr>
        <p:txBody>
          <a:bodyPr wrap="square" rtlCol="0">
            <a:spAutoFit/>
          </a:bodyPr>
          <a:lstStyle/>
          <a:p>
            <a:r>
              <a:rPr lang="en-US" b="1" dirty="0" smtClean="0"/>
              <a:t>Model First:</a:t>
            </a:r>
          </a:p>
          <a:p>
            <a:pPr marL="285750" indent="-285750">
              <a:buFont typeface="Arial" panose="020B0604020202020204" pitchFamily="34" charset="0"/>
              <a:buChar char="•"/>
            </a:pPr>
            <a:r>
              <a:rPr lang="en-US" sz="1600" dirty="0" smtClean="0"/>
              <a:t>Create your model in the designer</a:t>
            </a:r>
          </a:p>
          <a:p>
            <a:pPr marL="285750" indent="-285750">
              <a:buFont typeface="Arial" panose="020B0604020202020204" pitchFamily="34" charset="0"/>
              <a:buChar char="•"/>
            </a:pPr>
            <a:r>
              <a:rPr lang="en-US" sz="1600" dirty="0" smtClean="0"/>
              <a:t>Database is generated from model</a:t>
            </a:r>
          </a:p>
          <a:p>
            <a:pPr marL="285750" indent="-285750">
              <a:buFont typeface="Arial" panose="020B0604020202020204" pitchFamily="34" charset="0"/>
              <a:buChar char="•"/>
            </a:pPr>
            <a:r>
              <a:rPr lang="en-US" sz="1600" dirty="0" smtClean="0"/>
              <a:t>Classes are generated from model</a:t>
            </a:r>
          </a:p>
          <a:p>
            <a:pPr marL="285750" indent="-285750">
              <a:buFont typeface="Arial" panose="020B0604020202020204" pitchFamily="34" charset="0"/>
              <a:buChar char="•"/>
            </a:pPr>
            <a:r>
              <a:rPr lang="en-US" sz="1600" dirty="0" smtClean="0"/>
              <a:t>Can update model</a:t>
            </a:r>
          </a:p>
          <a:p>
            <a:pPr marL="285750" indent="-285750">
              <a:buFont typeface="Arial" panose="020B0604020202020204" pitchFamily="34" charset="0"/>
              <a:buChar char="•"/>
            </a:pPr>
            <a:r>
              <a:rPr lang="en-US" sz="1600" dirty="0" smtClean="0"/>
              <a:t>Database updates </a:t>
            </a:r>
            <a:r>
              <a:rPr lang="en-US" sz="1600" i="1" dirty="0" smtClean="0"/>
              <a:t>replace</a:t>
            </a:r>
            <a:r>
              <a:rPr lang="en-US" sz="1600" dirty="0" smtClean="0"/>
              <a:t> old objects</a:t>
            </a:r>
          </a:p>
          <a:p>
            <a:pPr marL="285750" indent="-285750">
              <a:buFont typeface="Arial" panose="020B0604020202020204" pitchFamily="34" charset="0"/>
              <a:buChar char="•"/>
            </a:pPr>
            <a:endParaRPr lang="en-US" sz="1600" dirty="0"/>
          </a:p>
        </p:txBody>
      </p:sp>
      <p:sp>
        <p:nvSpPr>
          <p:cNvPr id="34" name="Code First"/>
          <p:cNvSpPr txBox="1"/>
          <p:nvPr/>
        </p:nvSpPr>
        <p:spPr>
          <a:xfrm>
            <a:off x="7560259" y="2572185"/>
            <a:ext cx="3729318" cy="1846659"/>
          </a:xfrm>
          <a:prstGeom prst="rect">
            <a:avLst/>
          </a:prstGeom>
          <a:noFill/>
          <a:ln>
            <a:noFill/>
          </a:ln>
        </p:spPr>
        <p:txBody>
          <a:bodyPr wrap="square" rtlCol="0">
            <a:spAutoFit/>
          </a:bodyPr>
          <a:lstStyle/>
          <a:p>
            <a:r>
              <a:rPr lang="en-US" b="1" dirty="0" smtClean="0"/>
              <a:t>Code First:</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Mappings are defined in code</a:t>
            </a:r>
          </a:p>
          <a:p>
            <a:pPr marL="285750" indent="-285750">
              <a:buFont typeface="Arial" panose="020B0604020202020204" pitchFamily="34" charset="0"/>
              <a:buChar char="•"/>
            </a:pPr>
            <a:r>
              <a:rPr lang="en-US" sz="1600" dirty="0" smtClean="0"/>
              <a:t>Database is generated from code</a:t>
            </a:r>
          </a:p>
          <a:p>
            <a:pPr marL="285750" indent="-285750">
              <a:buFont typeface="Arial" panose="020B0604020202020204" pitchFamily="34" charset="0"/>
              <a:buChar char="•"/>
            </a:pPr>
            <a:r>
              <a:rPr lang="en-US" sz="1600" dirty="0" smtClean="0"/>
              <a:t>Updates are done using “migrations”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35" name="Code First"/>
          <p:cNvSpPr txBox="1"/>
          <p:nvPr/>
        </p:nvSpPr>
        <p:spPr>
          <a:xfrm>
            <a:off x="7560259" y="4694429"/>
            <a:ext cx="3729318" cy="1600438"/>
          </a:xfrm>
          <a:prstGeom prst="rect">
            <a:avLst/>
          </a:prstGeom>
          <a:noFill/>
          <a:ln>
            <a:noFill/>
          </a:ln>
        </p:spPr>
        <p:txBody>
          <a:bodyPr wrap="square" rtlCol="0">
            <a:spAutoFit/>
          </a:bodyPr>
          <a:lstStyle/>
          <a:p>
            <a:r>
              <a:rPr lang="en-US" b="1" dirty="0" smtClean="0"/>
              <a:t>Code Second: (not an official name)</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Use Entity Framework Power Tools</a:t>
            </a:r>
          </a:p>
          <a:p>
            <a:pPr marL="285750" indent="-285750">
              <a:buFont typeface="Arial" panose="020B0604020202020204" pitchFamily="34" charset="0"/>
              <a:buChar char="•"/>
            </a:pPr>
            <a:r>
              <a:rPr lang="en-US" sz="1600" dirty="0" smtClean="0"/>
              <a:t>Reverse engineer model in designer</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491746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First Workflow</a:t>
            </a:r>
            <a:endParaRPr lang="en-US" dirty="0"/>
          </a:p>
        </p:txBody>
      </p:sp>
    </p:spTree>
    <p:extLst>
      <p:ext uri="{BB962C8B-B14F-4D97-AF65-F5344CB8AC3E}">
        <p14:creationId xmlns:p14="http://schemas.microsoft.com/office/powerpoint/2010/main" val="1354593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First Workflow</a:t>
            </a:r>
            <a:endParaRPr lang="en-US" dirty="0"/>
          </a:p>
        </p:txBody>
      </p:sp>
      <p:grpSp>
        <p:nvGrpSpPr>
          <p:cNvPr id="25" name="New Database"/>
          <p:cNvGrpSpPr/>
          <p:nvPr/>
        </p:nvGrpSpPr>
        <p:grpSpPr>
          <a:xfrm>
            <a:off x="717419" y="2503239"/>
            <a:ext cx="10750378" cy="1996213"/>
            <a:chOff x="708454" y="2404624"/>
            <a:chExt cx="10750378" cy="1996213"/>
          </a:xfrm>
        </p:grpSpPr>
        <p:sp>
          <p:nvSpPr>
            <p:cNvPr id="7" name="Rectangle 6"/>
            <p:cNvSpPr/>
            <p:nvPr/>
          </p:nvSpPr>
          <p:spPr>
            <a:xfrm>
              <a:off x="708454" y="2404624"/>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QL Database Icon"/>
            <p:cNvSpPr>
              <a:spLocks noChangeAspect="1"/>
            </p:cNvSpPr>
            <p:nvPr/>
          </p:nvSpPr>
          <p:spPr>
            <a:xfrm>
              <a:off x="1408256" y="2615766"/>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noFill/>
            <a:ln cap="rnd">
              <a:solidFill>
                <a:srgbClr val="3C45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4" name="TextBox 13"/>
            <p:cNvSpPr txBox="1"/>
            <p:nvPr/>
          </p:nvSpPr>
          <p:spPr>
            <a:xfrm>
              <a:off x="708454" y="4031505"/>
              <a:ext cx="1585690" cy="369332"/>
            </a:xfrm>
            <a:prstGeom prst="rect">
              <a:avLst/>
            </a:prstGeom>
            <a:noFill/>
          </p:spPr>
          <p:txBody>
            <a:bodyPr wrap="none" rtlCol="0">
              <a:spAutoFit/>
            </a:bodyPr>
            <a:lstStyle/>
            <a:p>
              <a:r>
                <a:rPr lang="en-US" dirty="0" smtClean="0"/>
                <a:t>New Database</a:t>
              </a:r>
              <a:endParaRPr lang="en-US" dirty="0"/>
            </a:p>
          </p:txBody>
        </p:sp>
      </p:grpSp>
      <p:grpSp>
        <p:nvGrpSpPr>
          <p:cNvPr id="26" name="Existing Database"/>
          <p:cNvGrpSpPr/>
          <p:nvPr/>
        </p:nvGrpSpPr>
        <p:grpSpPr>
          <a:xfrm>
            <a:off x="717419" y="4620981"/>
            <a:ext cx="10750378" cy="1994081"/>
            <a:chOff x="708454" y="4522366"/>
            <a:chExt cx="10750378" cy="1994081"/>
          </a:xfrm>
        </p:grpSpPr>
        <p:sp>
          <p:nvSpPr>
            <p:cNvPr id="6" name="Rectangle 5"/>
            <p:cNvSpPr/>
            <p:nvPr/>
          </p:nvSpPr>
          <p:spPr>
            <a:xfrm>
              <a:off x="708454" y="4522366"/>
              <a:ext cx="10750378" cy="1993557"/>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QL Database Icon"/>
            <p:cNvSpPr>
              <a:spLocks noChangeAspect="1"/>
            </p:cNvSpPr>
            <p:nvPr/>
          </p:nvSpPr>
          <p:spPr>
            <a:xfrm>
              <a:off x="1408256" y="4733508"/>
              <a:ext cx="923464" cy="122075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5" name="TextBox 14"/>
            <p:cNvSpPr txBox="1"/>
            <p:nvPr/>
          </p:nvSpPr>
          <p:spPr>
            <a:xfrm>
              <a:off x="708454" y="6147115"/>
              <a:ext cx="1871025" cy="369332"/>
            </a:xfrm>
            <a:prstGeom prst="rect">
              <a:avLst/>
            </a:prstGeom>
            <a:noFill/>
          </p:spPr>
          <p:txBody>
            <a:bodyPr wrap="none" rtlCol="0">
              <a:spAutoFit/>
            </a:bodyPr>
            <a:lstStyle/>
            <a:p>
              <a:r>
                <a:rPr lang="en-US" dirty="0" smtClean="0"/>
                <a:t>Existing Database</a:t>
              </a:r>
              <a:endParaRPr lang="en-US" dirty="0"/>
            </a:p>
          </p:txBody>
        </p:sp>
      </p:grpSp>
      <p:grpSp>
        <p:nvGrpSpPr>
          <p:cNvPr id="27" name="Use Designer"/>
          <p:cNvGrpSpPr/>
          <p:nvPr/>
        </p:nvGrpSpPr>
        <p:grpSpPr>
          <a:xfrm>
            <a:off x="3040486" y="920839"/>
            <a:ext cx="4078819" cy="5693701"/>
            <a:chOff x="3031521" y="822224"/>
            <a:chExt cx="4078819" cy="5693701"/>
          </a:xfrm>
        </p:grpSpPr>
        <p:sp>
          <p:nvSpPr>
            <p:cNvPr id="8" name="Rectangle 7"/>
            <p:cNvSpPr/>
            <p:nvPr/>
          </p:nvSpPr>
          <p:spPr>
            <a:xfrm rot="5400000">
              <a:off x="2225345" y="1630930"/>
              <a:ext cx="5691172"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31521" y="822224"/>
              <a:ext cx="1460656" cy="369332"/>
            </a:xfrm>
            <a:prstGeom prst="rect">
              <a:avLst/>
            </a:prstGeom>
            <a:noFill/>
          </p:spPr>
          <p:txBody>
            <a:bodyPr wrap="none" rtlCol="0">
              <a:spAutoFit/>
            </a:bodyPr>
            <a:lstStyle/>
            <a:p>
              <a:r>
                <a:rPr lang="en-US" dirty="0" smtClean="0"/>
                <a:t>Use Designer</a:t>
              </a:r>
              <a:endParaRPr lang="en-US" dirty="0"/>
            </a:p>
          </p:txBody>
        </p:sp>
        <p:grpSp>
          <p:nvGrpSpPr>
            <p:cNvPr id="18" name="Tables"/>
            <p:cNvGrpSpPr/>
            <p:nvPr/>
          </p:nvGrpSpPr>
          <p:grpSpPr>
            <a:xfrm>
              <a:off x="4651392" y="1125818"/>
              <a:ext cx="839078" cy="1041600"/>
              <a:chOff x="9715112" y="1923790"/>
              <a:chExt cx="1706721" cy="2118658"/>
            </a:xfrm>
          </p:grpSpPr>
          <p:sp>
            <p:nvSpPr>
              <p:cNvPr id="19" name="Table Icon (Bret's)"/>
              <p:cNvSpPr>
                <a:spLocks noChangeAspect="1"/>
              </p:cNvSpPr>
              <p:nvPr/>
            </p:nvSpPr>
            <p:spPr>
              <a:xfrm>
                <a:off x="9715112" y="286653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able Icon (Bret's)"/>
              <p:cNvSpPr>
                <a:spLocks noChangeAspect="1"/>
              </p:cNvSpPr>
              <p:nvPr/>
            </p:nvSpPr>
            <p:spPr>
              <a:xfrm>
                <a:off x="10332330" y="1923790"/>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able Icon (Bret's)"/>
              <p:cNvSpPr>
                <a:spLocks noChangeAspect="1"/>
              </p:cNvSpPr>
              <p:nvPr/>
            </p:nvSpPr>
            <p:spPr>
              <a:xfrm>
                <a:off x="10695499" y="3316114"/>
                <a:ext cx="726334" cy="726334"/>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0043160" y="2282093"/>
                <a:ext cx="289170" cy="584439"/>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058665" y="2461149"/>
                <a:ext cx="171824" cy="854963"/>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Write Code"/>
          <p:cNvGrpSpPr/>
          <p:nvPr/>
        </p:nvGrpSpPr>
        <p:grpSpPr>
          <a:xfrm>
            <a:off x="7388978" y="920839"/>
            <a:ext cx="4078819" cy="5693701"/>
            <a:chOff x="7380013" y="822224"/>
            <a:chExt cx="4078819" cy="5693701"/>
          </a:xfrm>
        </p:grpSpPr>
        <p:sp>
          <p:nvSpPr>
            <p:cNvPr id="9" name="Rectangle 8"/>
            <p:cNvSpPr/>
            <p:nvPr/>
          </p:nvSpPr>
          <p:spPr>
            <a:xfrm rot="5400000">
              <a:off x="6572573" y="1629667"/>
              <a:ext cx="5693699" cy="407881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Write Code"/>
            <p:cNvSpPr txBox="1"/>
            <p:nvPr/>
          </p:nvSpPr>
          <p:spPr>
            <a:xfrm>
              <a:off x="7380013" y="822224"/>
              <a:ext cx="1284326" cy="369332"/>
            </a:xfrm>
            <a:prstGeom prst="rect">
              <a:avLst/>
            </a:prstGeom>
            <a:noFill/>
          </p:spPr>
          <p:txBody>
            <a:bodyPr wrap="none" rtlCol="0">
              <a:spAutoFit/>
            </a:bodyPr>
            <a:lstStyle/>
            <a:p>
              <a:r>
                <a:rPr lang="en-US" dirty="0" smtClean="0"/>
                <a:t>Write Code</a:t>
              </a:r>
              <a:endParaRPr lang="en-US" dirty="0"/>
            </a:p>
          </p:txBody>
        </p:sp>
        <p:sp>
          <p:nvSpPr>
            <p:cNvPr id="30" name="Code Icon"/>
            <p:cNvSpPr txBox="1"/>
            <p:nvPr/>
          </p:nvSpPr>
          <p:spPr>
            <a:xfrm>
              <a:off x="8897157" y="1289578"/>
              <a:ext cx="1037593" cy="621172"/>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sp>
        <p:nvSpPr>
          <p:cNvPr id="2" name="Highlight Rectangle"/>
          <p:cNvSpPr/>
          <p:nvPr/>
        </p:nvSpPr>
        <p:spPr>
          <a:xfrm>
            <a:off x="7388978" y="2500583"/>
            <a:ext cx="4078819" cy="1996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atabase First"/>
          <p:cNvSpPr txBox="1"/>
          <p:nvPr/>
        </p:nvSpPr>
        <p:spPr>
          <a:xfrm>
            <a:off x="3227294" y="4752078"/>
            <a:ext cx="3729318" cy="1600438"/>
          </a:xfrm>
          <a:prstGeom prst="rect">
            <a:avLst/>
          </a:prstGeom>
          <a:noFill/>
          <a:ln>
            <a:noFill/>
          </a:ln>
        </p:spPr>
        <p:txBody>
          <a:bodyPr wrap="square" rtlCol="0">
            <a:spAutoFit/>
          </a:bodyPr>
          <a:lstStyle/>
          <a:p>
            <a:r>
              <a:rPr lang="en-US" b="1" dirty="0" smtClean="0"/>
              <a:t>Database First:</a:t>
            </a:r>
          </a:p>
          <a:p>
            <a:pPr marL="285750" indent="-285750">
              <a:buFont typeface="Arial" panose="020B0604020202020204" pitchFamily="34" charset="0"/>
              <a:buChar char="•"/>
            </a:pPr>
            <a:r>
              <a:rPr lang="en-US" sz="1600" dirty="0" smtClean="0"/>
              <a:t>Reverse engineer existing database</a:t>
            </a:r>
          </a:p>
          <a:p>
            <a:pPr marL="285750" indent="-285750">
              <a:buFont typeface="Arial" panose="020B0604020202020204" pitchFamily="34" charset="0"/>
              <a:buChar char="•"/>
            </a:pPr>
            <a:r>
              <a:rPr lang="en-US" sz="1600" dirty="0" smtClean="0"/>
              <a:t>Designer generates model</a:t>
            </a:r>
          </a:p>
          <a:p>
            <a:pPr marL="285750" indent="-285750">
              <a:buFont typeface="Arial" panose="020B0604020202020204" pitchFamily="34" charset="0"/>
              <a:buChar char="•"/>
            </a:pPr>
            <a:r>
              <a:rPr lang="en-US" sz="1600" dirty="0" smtClean="0"/>
              <a:t>Classes are generated off the model</a:t>
            </a:r>
          </a:p>
          <a:p>
            <a:pPr marL="285750" indent="-285750">
              <a:buFont typeface="Arial" panose="020B0604020202020204" pitchFamily="34" charset="0"/>
              <a:buChar char="•"/>
            </a:pPr>
            <a:r>
              <a:rPr lang="en-US" sz="1600" dirty="0" smtClean="0"/>
              <a:t>You can update the database</a:t>
            </a:r>
          </a:p>
          <a:p>
            <a:pPr marL="285750" indent="-285750">
              <a:buFont typeface="Arial" panose="020B0604020202020204" pitchFamily="34" charset="0"/>
              <a:buChar char="•"/>
            </a:pPr>
            <a:r>
              <a:rPr lang="en-US" sz="1600" dirty="0" smtClean="0"/>
              <a:t>You can modify the classes / mapping</a:t>
            </a:r>
            <a:endParaRPr lang="en-US" sz="1600" dirty="0"/>
          </a:p>
        </p:txBody>
      </p:sp>
      <p:sp>
        <p:nvSpPr>
          <p:cNvPr id="33" name="Model First"/>
          <p:cNvSpPr txBox="1"/>
          <p:nvPr/>
        </p:nvSpPr>
        <p:spPr>
          <a:xfrm>
            <a:off x="3227294" y="2572185"/>
            <a:ext cx="3729318" cy="1846659"/>
          </a:xfrm>
          <a:prstGeom prst="rect">
            <a:avLst/>
          </a:prstGeom>
          <a:noFill/>
          <a:ln>
            <a:noFill/>
          </a:ln>
        </p:spPr>
        <p:txBody>
          <a:bodyPr wrap="square" rtlCol="0">
            <a:spAutoFit/>
          </a:bodyPr>
          <a:lstStyle/>
          <a:p>
            <a:r>
              <a:rPr lang="en-US" b="1" dirty="0" smtClean="0"/>
              <a:t>Model First:</a:t>
            </a:r>
          </a:p>
          <a:p>
            <a:pPr marL="285750" indent="-285750">
              <a:buFont typeface="Arial" panose="020B0604020202020204" pitchFamily="34" charset="0"/>
              <a:buChar char="•"/>
            </a:pPr>
            <a:r>
              <a:rPr lang="en-US" sz="1600" dirty="0" smtClean="0"/>
              <a:t>Create your model in the designer</a:t>
            </a:r>
          </a:p>
          <a:p>
            <a:pPr marL="285750" indent="-285750">
              <a:buFont typeface="Arial" panose="020B0604020202020204" pitchFamily="34" charset="0"/>
              <a:buChar char="•"/>
            </a:pPr>
            <a:r>
              <a:rPr lang="en-US" sz="1600" dirty="0" smtClean="0"/>
              <a:t>Database is generated from model</a:t>
            </a:r>
          </a:p>
          <a:p>
            <a:pPr marL="285750" indent="-285750">
              <a:buFont typeface="Arial" panose="020B0604020202020204" pitchFamily="34" charset="0"/>
              <a:buChar char="•"/>
            </a:pPr>
            <a:r>
              <a:rPr lang="en-US" sz="1600" dirty="0" smtClean="0"/>
              <a:t>Classes are generated from model</a:t>
            </a:r>
          </a:p>
          <a:p>
            <a:pPr marL="285750" indent="-285750">
              <a:buFont typeface="Arial" panose="020B0604020202020204" pitchFamily="34" charset="0"/>
              <a:buChar char="•"/>
            </a:pPr>
            <a:r>
              <a:rPr lang="en-US" sz="1600" dirty="0" smtClean="0"/>
              <a:t>Can update model</a:t>
            </a:r>
          </a:p>
          <a:p>
            <a:pPr marL="285750" indent="-285750">
              <a:buFont typeface="Arial" panose="020B0604020202020204" pitchFamily="34" charset="0"/>
              <a:buChar char="•"/>
            </a:pPr>
            <a:r>
              <a:rPr lang="en-US" sz="1600" dirty="0" smtClean="0"/>
              <a:t>Database updates </a:t>
            </a:r>
            <a:r>
              <a:rPr lang="en-US" sz="1600" i="1" dirty="0" smtClean="0"/>
              <a:t>replace</a:t>
            </a:r>
            <a:r>
              <a:rPr lang="en-US" sz="1600" dirty="0" smtClean="0"/>
              <a:t> old objects</a:t>
            </a:r>
          </a:p>
          <a:p>
            <a:pPr marL="285750" indent="-285750">
              <a:buFont typeface="Arial" panose="020B0604020202020204" pitchFamily="34" charset="0"/>
              <a:buChar char="•"/>
            </a:pPr>
            <a:endParaRPr lang="en-US" sz="1600" dirty="0"/>
          </a:p>
        </p:txBody>
      </p:sp>
      <p:sp>
        <p:nvSpPr>
          <p:cNvPr id="34" name="Code First"/>
          <p:cNvSpPr txBox="1"/>
          <p:nvPr/>
        </p:nvSpPr>
        <p:spPr>
          <a:xfrm>
            <a:off x="7560259" y="2572185"/>
            <a:ext cx="3729318" cy="1846659"/>
          </a:xfrm>
          <a:prstGeom prst="rect">
            <a:avLst/>
          </a:prstGeom>
          <a:noFill/>
          <a:ln>
            <a:noFill/>
          </a:ln>
        </p:spPr>
        <p:txBody>
          <a:bodyPr wrap="square" rtlCol="0">
            <a:spAutoFit/>
          </a:bodyPr>
          <a:lstStyle/>
          <a:p>
            <a:r>
              <a:rPr lang="en-US" b="1" dirty="0" smtClean="0"/>
              <a:t>Code First:</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Mappings are defined in code</a:t>
            </a:r>
          </a:p>
          <a:p>
            <a:pPr marL="285750" indent="-285750">
              <a:buFont typeface="Arial" panose="020B0604020202020204" pitchFamily="34" charset="0"/>
              <a:buChar char="•"/>
            </a:pPr>
            <a:r>
              <a:rPr lang="en-US" sz="1600" dirty="0" smtClean="0"/>
              <a:t>Database is generated from code</a:t>
            </a:r>
          </a:p>
          <a:p>
            <a:pPr marL="285750" indent="-285750">
              <a:buFont typeface="Arial" panose="020B0604020202020204" pitchFamily="34" charset="0"/>
              <a:buChar char="•"/>
            </a:pPr>
            <a:r>
              <a:rPr lang="en-US" sz="1600" dirty="0" smtClean="0"/>
              <a:t>Updates are done using “migrations”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35" name="Code First"/>
          <p:cNvSpPr txBox="1"/>
          <p:nvPr/>
        </p:nvSpPr>
        <p:spPr>
          <a:xfrm>
            <a:off x="7560259" y="4694429"/>
            <a:ext cx="3729318" cy="1600438"/>
          </a:xfrm>
          <a:prstGeom prst="rect">
            <a:avLst/>
          </a:prstGeom>
          <a:noFill/>
          <a:ln>
            <a:noFill/>
          </a:ln>
        </p:spPr>
        <p:txBody>
          <a:bodyPr wrap="square" rtlCol="0">
            <a:spAutoFit/>
          </a:bodyPr>
          <a:lstStyle/>
          <a:p>
            <a:r>
              <a:rPr lang="en-US" b="1" dirty="0" smtClean="0"/>
              <a:t>Code Second: (not an official name)</a:t>
            </a:r>
          </a:p>
          <a:p>
            <a:pPr marL="285750" indent="-285750">
              <a:buFont typeface="Arial" panose="020B0604020202020204" pitchFamily="34" charset="0"/>
              <a:buChar char="•"/>
            </a:pPr>
            <a:r>
              <a:rPr lang="en-US" sz="1600" dirty="0" smtClean="0"/>
              <a:t>Create your classes in code</a:t>
            </a:r>
          </a:p>
          <a:p>
            <a:pPr marL="285750" indent="-285750">
              <a:buFont typeface="Arial" panose="020B0604020202020204" pitchFamily="34" charset="0"/>
              <a:buChar char="•"/>
            </a:pPr>
            <a:r>
              <a:rPr lang="en-US" sz="1600" dirty="0" smtClean="0"/>
              <a:t>Use Entity Framework Power Tools</a:t>
            </a:r>
          </a:p>
          <a:p>
            <a:pPr marL="285750" indent="-285750">
              <a:buFont typeface="Arial" panose="020B0604020202020204" pitchFamily="34" charset="0"/>
              <a:buChar char="•"/>
            </a:pPr>
            <a:r>
              <a:rPr lang="en-US" sz="1600" dirty="0" smtClean="0"/>
              <a:t>Reverse engineer model in designer</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448521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First Workflow</a:t>
            </a:r>
            <a:endParaRPr lang="en-US" dirty="0"/>
          </a:p>
        </p:txBody>
      </p:sp>
    </p:spTree>
    <p:extLst>
      <p:ext uri="{BB962C8B-B14F-4D97-AF65-F5344CB8AC3E}">
        <p14:creationId xmlns:p14="http://schemas.microsoft.com/office/powerpoint/2010/main" val="2423449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WCF Data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2257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OData Where Art Though?</a:t>
            </a:r>
            <a:endParaRPr lang="en-US" dirty="0"/>
          </a:p>
        </p:txBody>
      </p:sp>
      <p:sp>
        <p:nvSpPr>
          <p:cNvPr id="5" name="Content Placeholder 4"/>
          <p:cNvSpPr>
            <a:spLocks noGrp="1"/>
          </p:cNvSpPr>
          <p:nvPr>
            <p:ph sz="quarter" idx="10"/>
          </p:nvPr>
        </p:nvSpPr>
        <p:spPr/>
        <p:txBody>
          <a:bodyPr/>
          <a:lstStyle/>
          <a:p>
            <a:r>
              <a:rPr lang="en-US" dirty="0" smtClean="0"/>
              <a:t>OData is a protocol </a:t>
            </a:r>
            <a:r>
              <a:rPr lang="en-US" dirty="0"/>
              <a:t>for creating and consuming data </a:t>
            </a:r>
            <a:r>
              <a:rPr lang="en-US" dirty="0" smtClean="0"/>
              <a:t>APIs</a:t>
            </a:r>
          </a:p>
          <a:p>
            <a:r>
              <a:rPr lang="en-US" dirty="0" smtClean="0"/>
              <a:t>Check it out at </a:t>
            </a:r>
            <a:r>
              <a:rPr lang="en-US" dirty="0" smtClean="0">
                <a:hlinkClick r:id="rId2"/>
              </a:rPr>
              <a:t>OData.org</a:t>
            </a:r>
            <a:endParaRPr lang="en-US" dirty="0" smtClean="0"/>
          </a:p>
          <a:p>
            <a:r>
              <a:rPr lang="en-US" dirty="0" smtClean="0"/>
              <a:t>Provides a standard way to use REST to expose &amp; consum</a:t>
            </a:r>
            <a:r>
              <a:rPr lang="en-US" dirty="0" smtClean="0"/>
              <a:t>e data</a:t>
            </a:r>
          </a:p>
          <a:p>
            <a:endParaRPr lang="en-US" dirty="0"/>
          </a:p>
        </p:txBody>
      </p:sp>
      <p:grpSp>
        <p:nvGrpSpPr>
          <p:cNvPr id="22" name="OData"/>
          <p:cNvGrpSpPr/>
          <p:nvPr/>
        </p:nvGrpSpPr>
        <p:grpSpPr>
          <a:xfrm>
            <a:off x="2687338" y="3846288"/>
            <a:ext cx="6908784" cy="2282824"/>
            <a:chOff x="1993447" y="3572781"/>
            <a:chExt cx="8571127" cy="2832101"/>
          </a:xfrm>
        </p:grpSpPr>
        <p:sp>
          <p:nvSpPr>
            <p:cNvPr id="17" name="OData Logo"/>
            <p:cNvSpPr/>
            <p:nvPr/>
          </p:nvSpPr>
          <p:spPr>
            <a:xfrm>
              <a:off x="1993447" y="3572781"/>
              <a:ext cx="2838450" cy="2832101"/>
            </a:xfrm>
            <a:custGeom>
              <a:avLst/>
              <a:gdLst>
                <a:gd name="connsiteX0" fmla="*/ 1543844 w 2838450"/>
                <a:gd name="connsiteY0" fmla="*/ 1793871 h 2832101"/>
                <a:gd name="connsiteX1" fmla="*/ 1543844 w 2838450"/>
                <a:gd name="connsiteY1" fmla="*/ 2089146 h 2832101"/>
                <a:gd name="connsiteX2" fmla="*/ 2574925 w 2838450"/>
                <a:gd name="connsiteY2" fmla="*/ 2089146 h 2832101"/>
                <a:gd name="connsiteX3" fmla="*/ 2574925 w 2838450"/>
                <a:gd name="connsiteY3" fmla="*/ 1793871 h 2832101"/>
                <a:gd name="connsiteX4" fmla="*/ 767159 w 2838450"/>
                <a:gd name="connsiteY4" fmla="*/ 1741090 h 2832101"/>
                <a:gd name="connsiteX5" fmla="*/ 309562 w 2838450"/>
                <a:gd name="connsiteY5" fmla="*/ 2198687 h 2832101"/>
                <a:gd name="connsiteX6" fmla="*/ 767159 w 2838450"/>
                <a:gd name="connsiteY6" fmla="*/ 2656284 h 2832101"/>
                <a:gd name="connsiteX7" fmla="*/ 1224756 w 2838450"/>
                <a:gd name="connsiteY7" fmla="*/ 2198687 h 2832101"/>
                <a:gd name="connsiteX8" fmla="*/ 767159 w 2838450"/>
                <a:gd name="connsiteY8" fmla="*/ 1741090 h 2832101"/>
                <a:gd name="connsiteX9" fmla="*/ 1543844 w 2838450"/>
                <a:gd name="connsiteY9" fmla="*/ 1280319 h 2832101"/>
                <a:gd name="connsiteX10" fmla="*/ 1543844 w 2838450"/>
                <a:gd name="connsiteY10" fmla="*/ 1575594 h 2832101"/>
                <a:gd name="connsiteX11" fmla="*/ 2574925 w 2838450"/>
                <a:gd name="connsiteY11" fmla="*/ 1575594 h 2832101"/>
                <a:gd name="connsiteX12" fmla="*/ 2574925 w 2838450"/>
                <a:gd name="connsiteY12" fmla="*/ 1280319 h 2832101"/>
                <a:gd name="connsiteX13" fmla="*/ 249238 w 2838450"/>
                <a:gd name="connsiteY13" fmla="*/ 1280319 h 2832101"/>
                <a:gd name="connsiteX14" fmla="*/ 249238 w 2838450"/>
                <a:gd name="connsiteY14" fmla="*/ 1575594 h 2832101"/>
                <a:gd name="connsiteX15" fmla="*/ 1280319 w 2838450"/>
                <a:gd name="connsiteY15" fmla="*/ 1575594 h 2832101"/>
                <a:gd name="connsiteX16" fmla="*/ 1280319 w 2838450"/>
                <a:gd name="connsiteY16" fmla="*/ 1280319 h 2832101"/>
                <a:gd name="connsiteX17" fmla="*/ 1543844 w 2838450"/>
                <a:gd name="connsiteY17" fmla="*/ 766767 h 2832101"/>
                <a:gd name="connsiteX18" fmla="*/ 1543844 w 2838450"/>
                <a:gd name="connsiteY18" fmla="*/ 1062042 h 2832101"/>
                <a:gd name="connsiteX19" fmla="*/ 2574925 w 2838450"/>
                <a:gd name="connsiteY19" fmla="*/ 1062042 h 2832101"/>
                <a:gd name="connsiteX20" fmla="*/ 2574925 w 2838450"/>
                <a:gd name="connsiteY20" fmla="*/ 766767 h 2832101"/>
                <a:gd name="connsiteX21" fmla="*/ 249238 w 2838450"/>
                <a:gd name="connsiteY21" fmla="*/ 766767 h 2832101"/>
                <a:gd name="connsiteX22" fmla="*/ 249238 w 2838450"/>
                <a:gd name="connsiteY22" fmla="*/ 1062042 h 2832101"/>
                <a:gd name="connsiteX23" fmla="*/ 1280319 w 2838450"/>
                <a:gd name="connsiteY23" fmla="*/ 1062042 h 2832101"/>
                <a:gd name="connsiteX24" fmla="*/ 1280319 w 2838450"/>
                <a:gd name="connsiteY24" fmla="*/ 766767 h 2832101"/>
                <a:gd name="connsiteX25" fmla="*/ 1543844 w 2838450"/>
                <a:gd name="connsiteY25" fmla="*/ 247652 h 2832101"/>
                <a:gd name="connsiteX26" fmla="*/ 1543844 w 2838450"/>
                <a:gd name="connsiteY26" fmla="*/ 542927 h 2832101"/>
                <a:gd name="connsiteX27" fmla="*/ 2574925 w 2838450"/>
                <a:gd name="connsiteY27" fmla="*/ 542927 h 2832101"/>
                <a:gd name="connsiteX28" fmla="*/ 2574925 w 2838450"/>
                <a:gd name="connsiteY28" fmla="*/ 247652 h 2832101"/>
                <a:gd name="connsiteX29" fmla="*/ 249238 w 2838450"/>
                <a:gd name="connsiteY29" fmla="*/ 247652 h 2832101"/>
                <a:gd name="connsiteX30" fmla="*/ 249238 w 2838450"/>
                <a:gd name="connsiteY30" fmla="*/ 542927 h 2832101"/>
                <a:gd name="connsiteX31" fmla="*/ 1280319 w 2838450"/>
                <a:gd name="connsiteY31" fmla="*/ 542927 h 2832101"/>
                <a:gd name="connsiteX32" fmla="*/ 1280319 w 2838450"/>
                <a:gd name="connsiteY32" fmla="*/ 247652 h 2832101"/>
                <a:gd name="connsiteX33" fmla="*/ 0 w 2838450"/>
                <a:gd name="connsiteY33" fmla="*/ 0 h 2832101"/>
                <a:gd name="connsiteX34" fmla="*/ 2838450 w 2838450"/>
                <a:gd name="connsiteY34" fmla="*/ 0 h 2832101"/>
                <a:gd name="connsiteX35" fmla="*/ 2838450 w 2838450"/>
                <a:gd name="connsiteY35" fmla="*/ 2832101 h 2832101"/>
                <a:gd name="connsiteX36" fmla="*/ 0 w 2838450"/>
                <a:gd name="connsiteY36" fmla="*/ 2832101 h 2832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38450" h="2832101">
                  <a:moveTo>
                    <a:pt x="1543844" y="1793871"/>
                  </a:moveTo>
                  <a:lnTo>
                    <a:pt x="1543844" y="2089146"/>
                  </a:lnTo>
                  <a:lnTo>
                    <a:pt x="2574925" y="2089146"/>
                  </a:lnTo>
                  <a:lnTo>
                    <a:pt x="2574925" y="1793871"/>
                  </a:lnTo>
                  <a:close/>
                  <a:moveTo>
                    <a:pt x="767159" y="1741090"/>
                  </a:moveTo>
                  <a:cubicBezTo>
                    <a:pt x="514435" y="1741090"/>
                    <a:pt x="309562" y="1945963"/>
                    <a:pt x="309562" y="2198687"/>
                  </a:cubicBezTo>
                  <a:cubicBezTo>
                    <a:pt x="309562" y="2451411"/>
                    <a:pt x="514435" y="2656284"/>
                    <a:pt x="767159" y="2656284"/>
                  </a:cubicBezTo>
                  <a:cubicBezTo>
                    <a:pt x="1019883" y="2656284"/>
                    <a:pt x="1224756" y="2451411"/>
                    <a:pt x="1224756" y="2198687"/>
                  </a:cubicBezTo>
                  <a:cubicBezTo>
                    <a:pt x="1224756" y="1945963"/>
                    <a:pt x="1019883" y="1741090"/>
                    <a:pt x="767159" y="1741090"/>
                  </a:cubicBezTo>
                  <a:close/>
                  <a:moveTo>
                    <a:pt x="1543844" y="1280319"/>
                  </a:moveTo>
                  <a:lnTo>
                    <a:pt x="1543844" y="1575594"/>
                  </a:lnTo>
                  <a:lnTo>
                    <a:pt x="2574925" y="1575594"/>
                  </a:lnTo>
                  <a:lnTo>
                    <a:pt x="2574925" y="1280319"/>
                  </a:lnTo>
                  <a:close/>
                  <a:moveTo>
                    <a:pt x="249238" y="1280319"/>
                  </a:moveTo>
                  <a:lnTo>
                    <a:pt x="249238" y="1575594"/>
                  </a:lnTo>
                  <a:lnTo>
                    <a:pt x="1280319" y="1575594"/>
                  </a:lnTo>
                  <a:lnTo>
                    <a:pt x="1280319" y="1280319"/>
                  </a:lnTo>
                  <a:close/>
                  <a:moveTo>
                    <a:pt x="1543844" y="766767"/>
                  </a:moveTo>
                  <a:lnTo>
                    <a:pt x="1543844" y="1062042"/>
                  </a:lnTo>
                  <a:lnTo>
                    <a:pt x="2574925" y="1062042"/>
                  </a:lnTo>
                  <a:lnTo>
                    <a:pt x="2574925" y="766767"/>
                  </a:lnTo>
                  <a:close/>
                  <a:moveTo>
                    <a:pt x="249238" y="766767"/>
                  </a:moveTo>
                  <a:lnTo>
                    <a:pt x="249238" y="1062042"/>
                  </a:lnTo>
                  <a:lnTo>
                    <a:pt x="1280319" y="1062042"/>
                  </a:lnTo>
                  <a:lnTo>
                    <a:pt x="1280319" y="766767"/>
                  </a:lnTo>
                  <a:close/>
                  <a:moveTo>
                    <a:pt x="1543844" y="247652"/>
                  </a:moveTo>
                  <a:lnTo>
                    <a:pt x="1543844" y="542927"/>
                  </a:lnTo>
                  <a:lnTo>
                    <a:pt x="2574925" y="542927"/>
                  </a:lnTo>
                  <a:lnTo>
                    <a:pt x="2574925" y="247652"/>
                  </a:lnTo>
                  <a:close/>
                  <a:moveTo>
                    <a:pt x="249238" y="247652"/>
                  </a:moveTo>
                  <a:lnTo>
                    <a:pt x="249238" y="542927"/>
                  </a:lnTo>
                  <a:lnTo>
                    <a:pt x="1280319" y="542927"/>
                  </a:lnTo>
                  <a:lnTo>
                    <a:pt x="1280319" y="247652"/>
                  </a:lnTo>
                  <a:close/>
                  <a:moveTo>
                    <a:pt x="0" y="0"/>
                  </a:moveTo>
                  <a:lnTo>
                    <a:pt x="2838450" y="0"/>
                  </a:lnTo>
                  <a:lnTo>
                    <a:pt x="2838450" y="2832101"/>
                  </a:lnTo>
                  <a:lnTo>
                    <a:pt x="0" y="2832101"/>
                  </a:lnTo>
                  <a:close/>
                </a:path>
              </a:pathLst>
            </a:custGeom>
            <a:solidFill>
              <a:srgbClr val="FF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Data Name"/>
            <p:cNvSpPr/>
            <p:nvPr/>
          </p:nvSpPr>
          <p:spPr>
            <a:xfrm>
              <a:off x="5033317" y="4248057"/>
              <a:ext cx="5531257" cy="1536627"/>
            </a:xfrm>
            <a:custGeom>
              <a:avLst/>
              <a:gdLst/>
              <a:ahLst/>
              <a:cxnLst/>
              <a:rect l="l" t="t" r="r" b="b"/>
              <a:pathLst>
                <a:path w="5531257" h="1536627">
                  <a:moveTo>
                    <a:pt x="5396609" y="954867"/>
                  </a:moveTo>
                  <a:lnTo>
                    <a:pt x="5135907" y="996318"/>
                  </a:lnTo>
                  <a:cubicBezTo>
                    <a:pt x="5031655" y="1011254"/>
                    <a:pt x="4959791" y="1034410"/>
                    <a:pt x="4920316" y="1065786"/>
                  </a:cubicBezTo>
                  <a:cubicBezTo>
                    <a:pt x="4880841" y="1097162"/>
                    <a:pt x="4861103" y="1148718"/>
                    <a:pt x="4861103" y="1220453"/>
                  </a:cubicBezTo>
                  <a:cubicBezTo>
                    <a:pt x="4861103" y="1276567"/>
                    <a:pt x="4879269" y="1322391"/>
                    <a:pt x="4915603" y="1357927"/>
                  </a:cubicBezTo>
                  <a:cubicBezTo>
                    <a:pt x="4951935" y="1393463"/>
                    <a:pt x="5003529" y="1411230"/>
                    <a:pt x="5070381" y="1411230"/>
                  </a:cubicBezTo>
                  <a:cubicBezTo>
                    <a:pt x="5163776" y="1411230"/>
                    <a:pt x="5241496" y="1376460"/>
                    <a:pt x="5303541" y="1306920"/>
                  </a:cubicBezTo>
                  <a:cubicBezTo>
                    <a:pt x="5365587" y="1237380"/>
                    <a:pt x="5396609" y="1146882"/>
                    <a:pt x="5396609" y="1035425"/>
                  </a:cubicBezTo>
                  <a:close/>
                  <a:moveTo>
                    <a:pt x="3710685" y="954867"/>
                  </a:moveTo>
                  <a:lnTo>
                    <a:pt x="3449981" y="996318"/>
                  </a:lnTo>
                  <a:cubicBezTo>
                    <a:pt x="3345730" y="1011254"/>
                    <a:pt x="3273867" y="1034410"/>
                    <a:pt x="3234391" y="1065786"/>
                  </a:cubicBezTo>
                  <a:cubicBezTo>
                    <a:pt x="3194916" y="1097162"/>
                    <a:pt x="3175178" y="1148718"/>
                    <a:pt x="3175178" y="1220453"/>
                  </a:cubicBezTo>
                  <a:cubicBezTo>
                    <a:pt x="3175178" y="1276567"/>
                    <a:pt x="3193344" y="1322391"/>
                    <a:pt x="3229678" y="1357927"/>
                  </a:cubicBezTo>
                  <a:cubicBezTo>
                    <a:pt x="3266011" y="1393463"/>
                    <a:pt x="3317604" y="1411230"/>
                    <a:pt x="3384457" y="1411230"/>
                  </a:cubicBezTo>
                  <a:cubicBezTo>
                    <a:pt x="3477851" y="1411230"/>
                    <a:pt x="3555571" y="1376460"/>
                    <a:pt x="3617616" y="1306920"/>
                  </a:cubicBezTo>
                  <a:cubicBezTo>
                    <a:pt x="3679662" y="1237380"/>
                    <a:pt x="3710685" y="1146882"/>
                    <a:pt x="3710685" y="1035425"/>
                  </a:cubicBezTo>
                  <a:close/>
                  <a:moveTo>
                    <a:pt x="5176073" y="412166"/>
                  </a:moveTo>
                  <a:cubicBezTo>
                    <a:pt x="5288643" y="412166"/>
                    <a:pt x="5375983" y="447364"/>
                    <a:pt x="5438093" y="517761"/>
                  </a:cubicBezTo>
                  <a:cubicBezTo>
                    <a:pt x="5500201" y="588157"/>
                    <a:pt x="5531257" y="688533"/>
                    <a:pt x="5531257" y="818887"/>
                  </a:cubicBezTo>
                  <a:lnTo>
                    <a:pt x="5531257" y="1510931"/>
                  </a:lnTo>
                  <a:lnTo>
                    <a:pt x="5396609" y="1510931"/>
                  </a:lnTo>
                  <a:lnTo>
                    <a:pt x="5396609" y="1357638"/>
                  </a:lnTo>
                  <a:lnTo>
                    <a:pt x="5367844" y="1395411"/>
                  </a:lnTo>
                  <a:cubicBezTo>
                    <a:pt x="5343581" y="1423002"/>
                    <a:pt x="5314875" y="1447890"/>
                    <a:pt x="5281724" y="1470074"/>
                  </a:cubicBezTo>
                  <a:cubicBezTo>
                    <a:pt x="5215422" y="1514443"/>
                    <a:pt x="5141640" y="1536627"/>
                    <a:pt x="5060375" y="1536627"/>
                  </a:cubicBezTo>
                  <a:cubicBezTo>
                    <a:pt x="4956403" y="1536627"/>
                    <a:pt x="4873899" y="1507152"/>
                    <a:pt x="4812867" y="1448201"/>
                  </a:cubicBezTo>
                  <a:cubicBezTo>
                    <a:pt x="4751833" y="1389249"/>
                    <a:pt x="4721316" y="1314656"/>
                    <a:pt x="4721316" y="1224420"/>
                  </a:cubicBezTo>
                  <a:cubicBezTo>
                    <a:pt x="4721316" y="1032459"/>
                    <a:pt x="4846365" y="916725"/>
                    <a:pt x="5096463" y="877217"/>
                  </a:cubicBezTo>
                  <a:lnTo>
                    <a:pt x="5396609" y="832377"/>
                  </a:lnTo>
                  <a:cubicBezTo>
                    <a:pt x="5396609" y="635834"/>
                    <a:pt x="5320115" y="537563"/>
                    <a:pt x="5167127" y="537563"/>
                  </a:cubicBezTo>
                  <a:cubicBezTo>
                    <a:pt x="5058979" y="537563"/>
                    <a:pt x="4941553" y="583371"/>
                    <a:pt x="4814849" y="674989"/>
                  </a:cubicBezTo>
                  <a:lnTo>
                    <a:pt x="4814849" y="532600"/>
                  </a:lnTo>
                  <a:cubicBezTo>
                    <a:pt x="4859882" y="497054"/>
                    <a:pt x="4916483" y="468095"/>
                    <a:pt x="4984653" y="445723"/>
                  </a:cubicBezTo>
                  <a:cubicBezTo>
                    <a:pt x="5052822" y="423352"/>
                    <a:pt x="5116629" y="412166"/>
                    <a:pt x="5176073" y="412166"/>
                  </a:cubicBezTo>
                  <a:close/>
                  <a:moveTo>
                    <a:pt x="3490148" y="412166"/>
                  </a:moveTo>
                  <a:cubicBezTo>
                    <a:pt x="3602718" y="412166"/>
                    <a:pt x="3690058" y="447364"/>
                    <a:pt x="3752168" y="517761"/>
                  </a:cubicBezTo>
                  <a:cubicBezTo>
                    <a:pt x="3814277" y="588157"/>
                    <a:pt x="3845332" y="688533"/>
                    <a:pt x="3845332" y="818887"/>
                  </a:cubicBezTo>
                  <a:lnTo>
                    <a:pt x="3845332" y="1510931"/>
                  </a:lnTo>
                  <a:lnTo>
                    <a:pt x="3710685" y="1510931"/>
                  </a:lnTo>
                  <a:lnTo>
                    <a:pt x="3710685" y="1357637"/>
                  </a:lnTo>
                  <a:lnTo>
                    <a:pt x="3681919" y="1395411"/>
                  </a:lnTo>
                  <a:cubicBezTo>
                    <a:pt x="3657656" y="1423002"/>
                    <a:pt x="3628949" y="1447890"/>
                    <a:pt x="3595799" y="1470074"/>
                  </a:cubicBezTo>
                  <a:cubicBezTo>
                    <a:pt x="3529497" y="1514443"/>
                    <a:pt x="3455715" y="1536627"/>
                    <a:pt x="3374451" y="1536627"/>
                  </a:cubicBezTo>
                  <a:cubicBezTo>
                    <a:pt x="3270478" y="1536627"/>
                    <a:pt x="3187975" y="1507152"/>
                    <a:pt x="3126941" y="1448201"/>
                  </a:cubicBezTo>
                  <a:cubicBezTo>
                    <a:pt x="3065908" y="1389249"/>
                    <a:pt x="3035391" y="1314656"/>
                    <a:pt x="3035391" y="1224420"/>
                  </a:cubicBezTo>
                  <a:cubicBezTo>
                    <a:pt x="3035391" y="1032459"/>
                    <a:pt x="3160440" y="916725"/>
                    <a:pt x="3410538" y="877217"/>
                  </a:cubicBezTo>
                  <a:lnTo>
                    <a:pt x="3710685" y="832377"/>
                  </a:lnTo>
                  <a:cubicBezTo>
                    <a:pt x="3710685" y="635834"/>
                    <a:pt x="3634190" y="537563"/>
                    <a:pt x="3481202" y="537563"/>
                  </a:cubicBezTo>
                  <a:cubicBezTo>
                    <a:pt x="3373054" y="537563"/>
                    <a:pt x="3255628" y="583371"/>
                    <a:pt x="3128925" y="674989"/>
                  </a:cubicBezTo>
                  <a:lnTo>
                    <a:pt x="3128925" y="532600"/>
                  </a:lnTo>
                  <a:cubicBezTo>
                    <a:pt x="3173957" y="497054"/>
                    <a:pt x="3230558" y="468095"/>
                    <a:pt x="3298728" y="445723"/>
                  </a:cubicBezTo>
                  <a:cubicBezTo>
                    <a:pt x="3366897" y="423352"/>
                    <a:pt x="3430704" y="412166"/>
                    <a:pt x="3490148" y="412166"/>
                  </a:cubicBezTo>
                  <a:close/>
                  <a:moveTo>
                    <a:pt x="1826600" y="157260"/>
                  </a:moveTo>
                  <a:lnTo>
                    <a:pt x="1826600" y="1379367"/>
                  </a:lnTo>
                  <a:lnTo>
                    <a:pt x="2031847" y="1379367"/>
                  </a:lnTo>
                  <a:cubicBezTo>
                    <a:pt x="2240810" y="1379367"/>
                    <a:pt x="2400686" y="1325753"/>
                    <a:pt x="2511473" y="1218526"/>
                  </a:cubicBezTo>
                  <a:cubicBezTo>
                    <a:pt x="2622261" y="1111298"/>
                    <a:pt x="2677655" y="955681"/>
                    <a:pt x="2677655" y="751676"/>
                  </a:cubicBezTo>
                  <a:cubicBezTo>
                    <a:pt x="2677655" y="355399"/>
                    <a:pt x="2469104" y="157260"/>
                    <a:pt x="2052003" y="157260"/>
                  </a:cubicBezTo>
                  <a:close/>
                  <a:moveTo>
                    <a:pt x="4319545" y="138759"/>
                  </a:moveTo>
                  <a:lnTo>
                    <a:pt x="4319545" y="437862"/>
                  </a:lnTo>
                  <a:lnTo>
                    <a:pt x="4591924" y="437862"/>
                  </a:lnTo>
                  <a:lnTo>
                    <a:pt x="4591924" y="563259"/>
                  </a:lnTo>
                  <a:lnTo>
                    <a:pt x="4319545" y="563259"/>
                  </a:lnTo>
                  <a:lnTo>
                    <a:pt x="4319545" y="1224853"/>
                  </a:lnTo>
                  <a:cubicBezTo>
                    <a:pt x="4319545" y="1292273"/>
                    <a:pt x="4329079" y="1339506"/>
                    <a:pt x="4348148" y="1366551"/>
                  </a:cubicBezTo>
                  <a:cubicBezTo>
                    <a:pt x="4367217" y="1393596"/>
                    <a:pt x="4399921" y="1407119"/>
                    <a:pt x="4446259" y="1407119"/>
                  </a:cubicBezTo>
                  <a:cubicBezTo>
                    <a:pt x="4481173" y="1407119"/>
                    <a:pt x="4529729" y="1394688"/>
                    <a:pt x="4591924" y="1369827"/>
                  </a:cubicBezTo>
                  <a:lnTo>
                    <a:pt x="4591924" y="1489587"/>
                  </a:lnTo>
                  <a:cubicBezTo>
                    <a:pt x="4532481" y="1517521"/>
                    <a:pt x="4479926" y="1531488"/>
                    <a:pt x="4434262" y="1531488"/>
                  </a:cubicBezTo>
                  <a:cubicBezTo>
                    <a:pt x="4268019" y="1531488"/>
                    <a:pt x="4184897" y="1433190"/>
                    <a:pt x="4184897" y="1236593"/>
                  </a:cubicBezTo>
                  <a:lnTo>
                    <a:pt x="4184897" y="563259"/>
                  </a:lnTo>
                  <a:lnTo>
                    <a:pt x="3999468" y="563259"/>
                  </a:lnTo>
                  <a:lnTo>
                    <a:pt x="3999468" y="437862"/>
                  </a:lnTo>
                  <a:lnTo>
                    <a:pt x="4184897" y="437862"/>
                  </a:lnTo>
                  <a:lnTo>
                    <a:pt x="4184897" y="176179"/>
                  </a:lnTo>
                  <a:cubicBezTo>
                    <a:pt x="4206450" y="168331"/>
                    <a:pt x="4226793" y="161217"/>
                    <a:pt x="4245925" y="154835"/>
                  </a:cubicBezTo>
                  <a:cubicBezTo>
                    <a:pt x="4260723" y="150510"/>
                    <a:pt x="4285262" y="145151"/>
                    <a:pt x="4319545" y="138759"/>
                  </a:cubicBezTo>
                  <a:close/>
                  <a:moveTo>
                    <a:pt x="700893" y="131564"/>
                  </a:moveTo>
                  <a:cubicBezTo>
                    <a:pt x="539468" y="131564"/>
                    <a:pt x="406450" y="190240"/>
                    <a:pt x="301841" y="307591"/>
                  </a:cubicBezTo>
                  <a:cubicBezTo>
                    <a:pt x="197231" y="424942"/>
                    <a:pt x="144926" y="579688"/>
                    <a:pt x="144926" y="771831"/>
                  </a:cubicBezTo>
                  <a:cubicBezTo>
                    <a:pt x="144926" y="966061"/>
                    <a:pt x="194407" y="1119986"/>
                    <a:pt x="293369" y="1233606"/>
                  </a:cubicBezTo>
                  <a:cubicBezTo>
                    <a:pt x="392331" y="1347226"/>
                    <a:pt x="524141" y="1404035"/>
                    <a:pt x="688800" y="1404035"/>
                  </a:cubicBezTo>
                  <a:cubicBezTo>
                    <a:pt x="861478" y="1404035"/>
                    <a:pt x="997986" y="1347822"/>
                    <a:pt x="1098323" y="1235397"/>
                  </a:cubicBezTo>
                  <a:cubicBezTo>
                    <a:pt x="1198661" y="1122971"/>
                    <a:pt x="1248830" y="965087"/>
                    <a:pt x="1248830" y="761745"/>
                  </a:cubicBezTo>
                  <a:cubicBezTo>
                    <a:pt x="1248830" y="562632"/>
                    <a:pt x="1199783" y="407824"/>
                    <a:pt x="1101688" y="297320"/>
                  </a:cubicBezTo>
                  <a:cubicBezTo>
                    <a:pt x="1003593" y="186816"/>
                    <a:pt x="869995" y="131564"/>
                    <a:pt x="700893" y="131564"/>
                  </a:cubicBezTo>
                  <a:close/>
                  <a:moveTo>
                    <a:pt x="1684757" y="24668"/>
                  </a:moveTo>
                  <a:lnTo>
                    <a:pt x="2067196" y="24668"/>
                  </a:lnTo>
                  <a:cubicBezTo>
                    <a:pt x="2312968" y="24668"/>
                    <a:pt x="2500480" y="86502"/>
                    <a:pt x="2629731" y="210170"/>
                  </a:cubicBezTo>
                  <a:cubicBezTo>
                    <a:pt x="2758983" y="333838"/>
                    <a:pt x="2823609" y="512996"/>
                    <a:pt x="2823609" y="747644"/>
                  </a:cubicBezTo>
                  <a:cubicBezTo>
                    <a:pt x="2823609" y="973267"/>
                    <a:pt x="2754515" y="1156887"/>
                    <a:pt x="2616329" y="1298505"/>
                  </a:cubicBezTo>
                  <a:cubicBezTo>
                    <a:pt x="2478143" y="1440122"/>
                    <a:pt x="2288037" y="1510931"/>
                    <a:pt x="2046012" y="1510931"/>
                  </a:cubicBezTo>
                  <a:lnTo>
                    <a:pt x="1684757" y="1510931"/>
                  </a:lnTo>
                  <a:close/>
                  <a:moveTo>
                    <a:pt x="718029" y="0"/>
                  </a:moveTo>
                  <a:cubicBezTo>
                    <a:pt x="919197" y="0"/>
                    <a:pt x="1082111" y="68960"/>
                    <a:pt x="1206769" y="206878"/>
                  </a:cubicBezTo>
                  <a:cubicBezTo>
                    <a:pt x="1331427" y="344796"/>
                    <a:pt x="1393757" y="524377"/>
                    <a:pt x="1393757" y="745621"/>
                  </a:cubicBezTo>
                  <a:cubicBezTo>
                    <a:pt x="1393757" y="989927"/>
                    <a:pt x="1329969" y="1182837"/>
                    <a:pt x="1202393" y="1324353"/>
                  </a:cubicBezTo>
                  <a:cubicBezTo>
                    <a:pt x="1074817" y="1465869"/>
                    <a:pt x="904294" y="1536627"/>
                    <a:pt x="690823" y="1536627"/>
                  </a:cubicBezTo>
                  <a:cubicBezTo>
                    <a:pt x="480287" y="1536627"/>
                    <a:pt x="312515" y="1466643"/>
                    <a:pt x="187509" y="1326674"/>
                  </a:cubicBezTo>
                  <a:cubicBezTo>
                    <a:pt x="62503" y="1186705"/>
                    <a:pt x="0" y="1005457"/>
                    <a:pt x="0" y="782928"/>
                  </a:cubicBezTo>
                  <a:cubicBezTo>
                    <a:pt x="0" y="547156"/>
                    <a:pt x="64237" y="357725"/>
                    <a:pt x="192712" y="214635"/>
                  </a:cubicBezTo>
                  <a:cubicBezTo>
                    <a:pt x="321188" y="71545"/>
                    <a:pt x="496293" y="0"/>
                    <a:pt x="718029"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6486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WCF Data Services</a:t>
            </a:r>
            <a:endParaRPr lang="en-US" dirty="0"/>
          </a:p>
        </p:txBody>
      </p:sp>
      <p:sp>
        <p:nvSpPr>
          <p:cNvPr id="3" name="Content Placeholder 2"/>
          <p:cNvSpPr>
            <a:spLocks noGrp="1"/>
          </p:cNvSpPr>
          <p:nvPr>
            <p:ph sz="quarter" idx="10"/>
          </p:nvPr>
        </p:nvSpPr>
        <p:spPr/>
        <p:txBody>
          <a:bodyPr/>
          <a:lstStyle/>
          <a:p>
            <a:r>
              <a:rPr lang="en-US" dirty="0" smtClean="0"/>
              <a:t>A convenient way to create OData services</a:t>
            </a:r>
          </a:p>
          <a:p>
            <a:r>
              <a:rPr lang="en-US" dirty="0" smtClean="0"/>
              <a:t>Can expose most any model as </a:t>
            </a:r>
            <a:r>
              <a:rPr lang="en-US" dirty="0" err="1" smtClean="0"/>
              <a:t>Odata</a:t>
            </a:r>
            <a:endParaRPr lang="en-US" dirty="0" smtClean="0"/>
          </a:p>
          <a:p>
            <a:r>
              <a:rPr lang="en-US" dirty="0" smtClean="0"/>
              <a:t>Entity Framework is a great way to build your models</a:t>
            </a:r>
          </a:p>
          <a:p>
            <a:r>
              <a:rPr lang="en-US" dirty="0" smtClean="0"/>
              <a:t>WCF Data Services 5.6.0 Available via </a:t>
            </a:r>
            <a:r>
              <a:rPr lang="en-US" dirty="0" err="1" smtClean="0"/>
              <a:t>NuGet</a:t>
            </a:r>
            <a:endParaRPr lang="en-US" dirty="0" smtClean="0"/>
          </a:p>
          <a:p>
            <a:pPr lvl="1"/>
            <a:r>
              <a:rPr lang="en-US" dirty="0" smtClean="0"/>
              <a:t>WCF Data Services Server – </a:t>
            </a:r>
            <a:r>
              <a:rPr lang="en-US" dirty="0" err="1" smtClean="0"/>
              <a:t>Microsoft.Data.Services</a:t>
            </a:r>
            <a:endParaRPr lang="en-US" dirty="0" smtClean="0"/>
          </a:p>
          <a:p>
            <a:pPr lvl="1"/>
            <a:r>
              <a:rPr lang="en-US" dirty="0" smtClean="0"/>
              <a:t>WCF Data Services Client – </a:t>
            </a:r>
            <a:r>
              <a:rPr lang="en-US" dirty="0" err="1" smtClean="0"/>
              <a:t>Microsoft.Data.Services.Client</a:t>
            </a:r>
            <a:endParaRPr lang="en-US" dirty="0"/>
          </a:p>
          <a:p>
            <a:r>
              <a:rPr lang="en-US" dirty="0" smtClean="0"/>
              <a:t>Access Data using URIs or a Client Library</a:t>
            </a:r>
          </a:p>
          <a:p>
            <a:pPr lvl="1"/>
            <a:r>
              <a:rPr lang="en-US" dirty="0" smtClean="0">
                <a:hlinkClick r:id="rId2"/>
              </a:rPr>
              <a:t>OData Query String Options</a:t>
            </a:r>
            <a:r>
              <a:rPr lang="en-US" dirty="0" smtClean="0"/>
              <a:t> </a:t>
            </a:r>
            <a:endParaRPr lang="en-US" dirty="0"/>
          </a:p>
          <a:p>
            <a:endParaRPr lang="en-US" dirty="0"/>
          </a:p>
        </p:txBody>
      </p:sp>
    </p:spTree>
    <p:extLst>
      <p:ext uri="{BB962C8B-B14F-4D97-AF65-F5344CB8AC3E}">
        <p14:creationId xmlns:p14="http://schemas.microsoft.com/office/powerpoint/2010/main" val="4039654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and Consuming a WCF Data Service</a:t>
            </a:r>
            <a:endParaRPr lang="en-US" dirty="0"/>
          </a:p>
        </p:txBody>
      </p:sp>
    </p:spTree>
    <p:extLst>
      <p:ext uri="{BB962C8B-B14F-4D97-AF65-F5344CB8AC3E}">
        <p14:creationId xmlns:p14="http://schemas.microsoft.com/office/powerpoint/2010/main" val="2907261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Entity Data Models</a:t>
            </a:r>
          </a:p>
          <a:p>
            <a:r>
              <a:rPr lang="en-GB" dirty="0" smtClean="0"/>
              <a:t>Developer Workflows</a:t>
            </a:r>
            <a:endParaRPr lang="en-GB" dirty="0" smtClean="0"/>
          </a:p>
          <a:p>
            <a:r>
              <a:rPr lang="en-GB" dirty="0" smtClean="0"/>
              <a:t>WCF </a:t>
            </a:r>
            <a:r>
              <a:rPr lang="en-GB" dirty="0" smtClean="0"/>
              <a:t>Data Services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Entity Data Models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087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Object/Relational Mappers (ORMs)</a:t>
            </a:r>
            <a:endParaRPr lang="en-US" dirty="0"/>
          </a:p>
        </p:txBody>
      </p:sp>
      <p:grpSp>
        <p:nvGrpSpPr>
          <p:cNvPr id="10" name="Relational Database"/>
          <p:cNvGrpSpPr/>
          <p:nvPr/>
        </p:nvGrpSpPr>
        <p:grpSpPr>
          <a:xfrm>
            <a:off x="717419" y="4712803"/>
            <a:ext cx="10750378" cy="1535598"/>
            <a:chOff x="708454" y="4522367"/>
            <a:chExt cx="10750378" cy="1535598"/>
          </a:xfrm>
        </p:grpSpPr>
        <p:sp>
          <p:nvSpPr>
            <p:cNvPr id="11" name="Rectangle 10"/>
            <p:cNvSpPr/>
            <p:nvPr/>
          </p:nvSpPr>
          <p:spPr>
            <a:xfrm>
              <a:off x="708454" y="4522367"/>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QL Database Icon"/>
            <p:cNvSpPr>
              <a:spLocks noChangeAspect="1"/>
            </p:cNvSpPr>
            <p:nvPr/>
          </p:nvSpPr>
          <p:spPr>
            <a:xfrm>
              <a:off x="1255856" y="4733508"/>
              <a:ext cx="591206" cy="781531"/>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13" name="TextBox 12"/>
            <p:cNvSpPr txBox="1"/>
            <p:nvPr/>
          </p:nvSpPr>
          <p:spPr>
            <a:xfrm>
              <a:off x="708454" y="5688633"/>
              <a:ext cx="2089033" cy="369332"/>
            </a:xfrm>
            <a:prstGeom prst="rect">
              <a:avLst/>
            </a:prstGeom>
            <a:noFill/>
          </p:spPr>
          <p:txBody>
            <a:bodyPr wrap="none" rtlCol="0">
              <a:spAutoFit/>
            </a:bodyPr>
            <a:lstStyle/>
            <a:p>
              <a:r>
                <a:rPr lang="en-US" dirty="0" smtClean="0"/>
                <a:t>Relational Database</a:t>
              </a:r>
              <a:endParaRPr lang="en-US" dirty="0"/>
            </a:p>
          </p:txBody>
        </p:sp>
      </p:grpSp>
      <p:grpSp>
        <p:nvGrpSpPr>
          <p:cNvPr id="50" name="Relational Model"/>
          <p:cNvGrpSpPr/>
          <p:nvPr/>
        </p:nvGrpSpPr>
        <p:grpSpPr>
          <a:xfrm>
            <a:off x="3898030" y="5108165"/>
            <a:ext cx="5758151" cy="744873"/>
            <a:chOff x="3898030" y="1641065"/>
            <a:chExt cx="5758151" cy="744873"/>
          </a:xfrm>
        </p:grpSpPr>
        <p:sp>
          <p:nvSpPr>
            <p:cNvPr id="44" name="Freeform 43"/>
            <p:cNvSpPr/>
            <p:nvPr/>
          </p:nvSpPr>
          <p:spPr>
            <a:xfrm>
              <a:off x="3898030"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4"/>
            <p:cNvSpPr/>
            <p:nvPr/>
          </p:nvSpPr>
          <p:spPr>
            <a:xfrm>
              <a:off x="6484212"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5"/>
            <p:cNvSpPr/>
            <p:nvPr/>
          </p:nvSpPr>
          <p:spPr>
            <a:xfrm>
              <a:off x="8976004"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8" name="Straight Connector 47"/>
            <p:cNvCxnSpPr/>
            <p:nvPr/>
          </p:nvCxnSpPr>
          <p:spPr>
            <a:xfrm>
              <a:off x="4554833"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33495"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grpSp>
      <p:grpSp>
        <p:nvGrpSpPr>
          <p:cNvPr id="51" name="Classes"/>
          <p:cNvGrpSpPr/>
          <p:nvPr/>
        </p:nvGrpSpPr>
        <p:grpSpPr>
          <a:xfrm>
            <a:off x="717419" y="1245702"/>
            <a:ext cx="10750378" cy="1535598"/>
            <a:chOff x="717419" y="4712803"/>
            <a:chExt cx="10750378" cy="1535598"/>
          </a:xfrm>
        </p:grpSpPr>
        <p:sp>
          <p:nvSpPr>
            <p:cNvPr id="36" name="Rectangle 35"/>
            <p:cNvSpPr/>
            <p:nvPr/>
          </p:nvSpPr>
          <p:spPr>
            <a:xfrm>
              <a:off x="717419" y="4712803"/>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17419" y="5879069"/>
              <a:ext cx="1702710" cy="369332"/>
            </a:xfrm>
            <a:prstGeom prst="rect">
              <a:avLst/>
            </a:prstGeom>
            <a:noFill/>
          </p:spPr>
          <p:txBody>
            <a:bodyPr wrap="none" rtlCol="0">
              <a:spAutoFit/>
            </a:bodyPr>
            <a:lstStyle/>
            <a:p>
              <a:r>
                <a:rPr lang="en-US" dirty="0" smtClean="0"/>
                <a:t>Model / Classes</a:t>
              </a:r>
              <a:endParaRPr lang="en-US" dirty="0"/>
            </a:p>
          </p:txBody>
        </p:sp>
        <p:sp>
          <p:nvSpPr>
            <p:cNvPr id="39" name="Code Icon"/>
            <p:cNvSpPr txBox="1"/>
            <p:nvPr/>
          </p:nvSpPr>
          <p:spPr>
            <a:xfrm>
              <a:off x="1169279" y="5157241"/>
              <a:ext cx="782289" cy="468330"/>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grpSp>
        <p:nvGrpSpPr>
          <p:cNvPr id="59" name="Class Model"/>
          <p:cNvGrpSpPr/>
          <p:nvPr/>
        </p:nvGrpSpPr>
        <p:grpSpPr>
          <a:xfrm>
            <a:off x="3898030" y="1641064"/>
            <a:ext cx="5758150" cy="744874"/>
            <a:chOff x="3898030" y="5108165"/>
            <a:chExt cx="5758150" cy="744874"/>
          </a:xfrm>
        </p:grpSpPr>
        <p:sp>
          <p:nvSpPr>
            <p:cNvPr id="53" name="Rectangle 52"/>
            <p:cNvSpPr/>
            <p:nvPr/>
          </p:nvSpPr>
          <p:spPr>
            <a:xfrm>
              <a:off x="3898030"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54" name="Rectangle 53"/>
            <p:cNvSpPr/>
            <p:nvPr/>
          </p:nvSpPr>
          <p:spPr>
            <a:xfrm>
              <a:off x="6484211"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55" name="Rectangle 54"/>
            <p:cNvSpPr/>
            <p:nvPr/>
          </p:nvSpPr>
          <p:spPr>
            <a:xfrm>
              <a:off x="8976003"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cxnSp>
          <p:nvCxnSpPr>
            <p:cNvPr id="57" name="Straight Connector 56"/>
            <p:cNvCxnSpPr/>
            <p:nvPr/>
          </p:nvCxnSpPr>
          <p:spPr>
            <a:xfrm>
              <a:off x="4554833"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033494"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grpSp>
      <p:grpSp>
        <p:nvGrpSpPr>
          <p:cNvPr id="72" name="Object/Relational Mapper"/>
          <p:cNvGrpSpPr/>
          <p:nvPr/>
        </p:nvGrpSpPr>
        <p:grpSpPr>
          <a:xfrm>
            <a:off x="717419" y="2979253"/>
            <a:ext cx="10750378" cy="1535598"/>
            <a:chOff x="717419" y="2979253"/>
            <a:chExt cx="10750378" cy="1535598"/>
          </a:xfrm>
        </p:grpSpPr>
        <p:sp>
          <p:nvSpPr>
            <p:cNvPr id="61" name="Rectangle 60"/>
            <p:cNvSpPr/>
            <p:nvPr/>
          </p:nvSpPr>
          <p:spPr>
            <a:xfrm>
              <a:off x="717419" y="2979253"/>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17419" y="4145519"/>
              <a:ext cx="2651688" cy="369332"/>
            </a:xfrm>
            <a:prstGeom prst="rect">
              <a:avLst/>
            </a:prstGeom>
            <a:noFill/>
          </p:spPr>
          <p:txBody>
            <a:bodyPr wrap="none" rtlCol="0">
              <a:spAutoFit/>
            </a:bodyPr>
            <a:lstStyle/>
            <a:p>
              <a:r>
                <a:rPr lang="en-US" dirty="0" smtClean="0"/>
                <a:t>Object/Relational Mapper</a:t>
              </a:r>
              <a:endParaRPr lang="en-US" dirty="0"/>
            </a:p>
          </p:txBody>
        </p:sp>
        <p:sp>
          <p:nvSpPr>
            <p:cNvPr id="66" name="ORM Icon"/>
            <p:cNvSpPr txBox="1"/>
            <p:nvPr/>
          </p:nvSpPr>
          <p:spPr>
            <a:xfrm>
              <a:off x="1071797" y="3515185"/>
              <a:ext cx="954328" cy="296582"/>
            </a:xfrm>
            <a:custGeom>
              <a:avLst/>
              <a:gdLst/>
              <a:ahLst/>
              <a:cxnLst/>
              <a:rect l="l" t="t" r="r" b="b"/>
              <a:pathLst>
                <a:path w="954328" h="296582">
                  <a:moveTo>
                    <a:pt x="146391" y="73595"/>
                  </a:moveTo>
                  <a:cubicBezTo>
                    <a:pt x="129192" y="73595"/>
                    <a:pt x="115793" y="80128"/>
                    <a:pt x="106194" y="93194"/>
                  </a:cubicBezTo>
                  <a:cubicBezTo>
                    <a:pt x="96594" y="106260"/>
                    <a:pt x="91795" y="124726"/>
                    <a:pt x="91795" y="148591"/>
                  </a:cubicBezTo>
                  <a:cubicBezTo>
                    <a:pt x="91795" y="171923"/>
                    <a:pt x="96561" y="190122"/>
                    <a:pt x="106094" y="203188"/>
                  </a:cubicBezTo>
                  <a:cubicBezTo>
                    <a:pt x="115627" y="216253"/>
                    <a:pt x="128592" y="222786"/>
                    <a:pt x="144991" y="222786"/>
                  </a:cubicBezTo>
                  <a:cubicBezTo>
                    <a:pt x="154991" y="222786"/>
                    <a:pt x="163990" y="219853"/>
                    <a:pt x="171990" y="213987"/>
                  </a:cubicBezTo>
                  <a:cubicBezTo>
                    <a:pt x="179989" y="208121"/>
                    <a:pt x="186189" y="199721"/>
                    <a:pt x="190589" y="188788"/>
                  </a:cubicBezTo>
                  <a:cubicBezTo>
                    <a:pt x="194988" y="177856"/>
                    <a:pt x="197188" y="164857"/>
                    <a:pt x="197188" y="149791"/>
                  </a:cubicBezTo>
                  <a:cubicBezTo>
                    <a:pt x="197188" y="126192"/>
                    <a:pt x="192655" y="107593"/>
                    <a:pt x="183589" y="93994"/>
                  </a:cubicBezTo>
                  <a:cubicBezTo>
                    <a:pt x="174523" y="80395"/>
                    <a:pt x="162124" y="73595"/>
                    <a:pt x="146391" y="73595"/>
                  </a:cubicBezTo>
                  <a:close/>
                  <a:moveTo>
                    <a:pt x="416719" y="64596"/>
                  </a:moveTo>
                  <a:lnTo>
                    <a:pt x="416719" y="130192"/>
                  </a:lnTo>
                  <a:lnTo>
                    <a:pt x="432318" y="130192"/>
                  </a:lnTo>
                  <a:cubicBezTo>
                    <a:pt x="443917" y="130192"/>
                    <a:pt x="453250" y="126926"/>
                    <a:pt x="460316" y="120393"/>
                  </a:cubicBezTo>
                  <a:cubicBezTo>
                    <a:pt x="467383" y="113860"/>
                    <a:pt x="470916" y="105660"/>
                    <a:pt x="470916" y="95794"/>
                  </a:cubicBezTo>
                  <a:cubicBezTo>
                    <a:pt x="470916" y="86195"/>
                    <a:pt x="467983" y="78595"/>
                    <a:pt x="462116" y="72995"/>
                  </a:cubicBezTo>
                  <a:cubicBezTo>
                    <a:pt x="456250" y="67396"/>
                    <a:pt x="447051" y="64596"/>
                    <a:pt x="434518" y="64596"/>
                  </a:cubicBezTo>
                  <a:close/>
                  <a:moveTo>
                    <a:pt x="606549" y="4800"/>
                  </a:moveTo>
                  <a:lnTo>
                    <a:pt x="735941" y="4800"/>
                  </a:lnTo>
                  <a:lnTo>
                    <a:pt x="775339" y="160590"/>
                  </a:lnTo>
                  <a:cubicBezTo>
                    <a:pt x="776272" y="163790"/>
                    <a:pt x="777506" y="170290"/>
                    <a:pt x="779039" y="180089"/>
                  </a:cubicBezTo>
                  <a:cubicBezTo>
                    <a:pt x="780572" y="189888"/>
                    <a:pt x="781539" y="197455"/>
                    <a:pt x="781939" y="202788"/>
                  </a:cubicBezTo>
                  <a:lnTo>
                    <a:pt x="783139" y="202788"/>
                  </a:lnTo>
                  <a:cubicBezTo>
                    <a:pt x="784605" y="190655"/>
                    <a:pt x="786938" y="176323"/>
                    <a:pt x="790138" y="159790"/>
                  </a:cubicBezTo>
                  <a:lnTo>
                    <a:pt x="826936" y="4800"/>
                  </a:lnTo>
                  <a:lnTo>
                    <a:pt x="954328" y="4800"/>
                  </a:lnTo>
                  <a:lnTo>
                    <a:pt x="954328" y="291582"/>
                  </a:lnTo>
                  <a:lnTo>
                    <a:pt x="869133" y="291582"/>
                  </a:lnTo>
                  <a:lnTo>
                    <a:pt x="869133" y="134392"/>
                  </a:lnTo>
                  <a:cubicBezTo>
                    <a:pt x="869133" y="119593"/>
                    <a:pt x="869600" y="103327"/>
                    <a:pt x="870533" y="85595"/>
                  </a:cubicBezTo>
                  <a:lnTo>
                    <a:pt x="871133" y="72396"/>
                  </a:lnTo>
                  <a:lnTo>
                    <a:pt x="868733" y="72396"/>
                  </a:lnTo>
                  <a:cubicBezTo>
                    <a:pt x="864467" y="94927"/>
                    <a:pt x="861201" y="110527"/>
                    <a:pt x="858934" y="119193"/>
                  </a:cubicBezTo>
                  <a:lnTo>
                    <a:pt x="816737" y="291582"/>
                  </a:lnTo>
                  <a:lnTo>
                    <a:pt x="735541" y="291582"/>
                  </a:lnTo>
                  <a:lnTo>
                    <a:pt x="691344" y="121193"/>
                  </a:lnTo>
                  <a:cubicBezTo>
                    <a:pt x="690144" y="116926"/>
                    <a:pt x="687011" y="100660"/>
                    <a:pt x="681945" y="72396"/>
                  </a:cubicBezTo>
                  <a:lnTo>
                    <a:pt x="679545" y="72396"/>
                  </a:lnTo>
                  <a:cubicBezTo>
                    <a:pt x="681411" y="117193"/>
                    <a:pt x="682345" y="145191"/>
                    <a:pt x="682345" y="156390"/>
                  </a:cubicBezTo>
                  <a:lnTo>
                    <a:pt x="682345" y="291582"/>
                  </a:lnTo>
                  <a:lnTo>
                    <a:pt x="606549" y="291582"/>
                  </a:lnTo>
                  <a:close/>
                  <a:moveTo>
                    <a:pt x="330324" y="4800"/>
                  </a:moveTo>
                  <a:lnTo>
                    <a:pt x="445117" y="4800"/>
                  </a:lnTo>
                  <a:cubicBezTo>
                    <a:pt x="485248" y="4800"/>
                    <a:pt x="514880" y="11366"/>
                    <a:pt x="534012" y="24498"/>
                  </a:cubicBezTo>
                  <a:cubicBezTo>
                    <a:pt x="553144" y="37631"/>
                    <a:pt x="562710" y="57330"/>
                    <a:pt x="562710" y="83595"/>
                  </a:cubicBezTo>
                  <a:cubicBezTo>
                    <a:pt x="562710" y="103327"/>
                    <a:pt x="557144" y="119859"/>
                    <a:pt x="546011" y="133192"/>
                  </a:cubicBezTo>
                  <a:cubicBezTo>
                    <a:pt x="534879" y="146524"/>
                    <a:pt x="518313" y="156190"/>
                    <a:pt x="496314" y="162190"/>
                  </a:cubicBezTo>
                  <a:lnTo>
                    <a:pt x="496314" y="162990"/>
                  </a:lnTo>
                  <a:cubicBezTo>
                    <a:pt x="508447" y="166723"/>
                    <a:pt x="518546" y="172789"/>
                    <a:pt x="526612" y="181189"/>
                  </a:cubicBezTo>
                  <a:cubicBezTo>
                    <a:pt x="534679" y="189588"/>
                    <a:pt x="541911" y="202054"/>
                    <a:pt x="548311" y="218587"/>
                  </a:cubicBezTo>
                  <a:lnTo>
                    <a:pt x="576509" y="291582"/>
                  </a:lnTo>
                  <a:lnTo>
                    <a:pt x="479115" y="291582"/>
                  </a:lnTo>
                  <a:lnTo>
                    <a:pt x="457717" y="229786"/>
                  </a:lnTo>
                  <a:cubicBezTo>
                    <a:pt x="453584" y="217653"/>
                    <a:pt x="448217" y="208121"/>
                    <a:pt x="441618" y="201188"/>
                  </a:cubicBezTo>
                  <a:cubicBezTo>
                    <a:pt x="435018" y="194255"/>
                    <a:pt x="427852" y="190788"/>
                    <a:pt x="420119" y="190788"/>
                  </a:cubicBezTo>
                  <a:lnTo>
                    <a:pt x="416719" y="190788"/>
                  </a:lnTo>
                  <a:lnTo>
                    <a:pt x="416719" y="291582"/>
                  </a:lnTo>
                  <a:lnTo>
                    <a:pt x="330324" y="291582"/>
                  </a:lnTo>
                  <a:close/>
                  <a:moveTo>
                    <a:pt x="147191" y="0"/>
                  </a:moveTo>
                  <a:cubicBezTo>
                    <a:pt x="174656" y="0"/>
                    <a:pt x="199222" y="6100"/>
                    <a:pt x="220887" y="18299"/>
                  </a:cubicBezTo>
                  <a:cubicBezTo>
                    <a:pt x="242552" y="30498"/>
                    <a:pt x="259284" y="47897"/>
                    <a:pt x="271084" y="70496"/>
                  </a:cubicBezTo>
                  <a:cubicBezTo>
                    <a:pt x="282883" y="93094"/>
                    <a:pt x="288783" y="118726"/>
                    <a:pt x="288783" y="147391"/>
                  </a:cubicBezTo>
                  <a:cubicBezTo>
                    <a:pt x="288783" y="176189"/>
                    <a:pt x="282583" y="201954"/>
                    <a:pt x="270184" y="224686"/>
                  </a:cubicBezTo>
                  <a:cubicBezTo>
                    <a:pt x="257785" y="247418"/>
                    <a:pt x="240452" y="265084"/>
                    <a:pt x="218187" y="277683"/>
                  </a:cubicBezTo>
                  <a:cubicBezTo>
                    <a:pt x="195922" y="290282"/>
                    <a:pt x="170990" y="296582"/>
                    <a:pt x="143392" y="296582"/>
                  </a:cubicBezTo>
                  <a:cubicBezTo>
                    <a:pt x="116460" y="296582"/>
                    <a:pt x="91961" y="290482"/>
                    <a:pt x="69896" y="278283"/>
                  </a:cubicBezTo>
                  <a:cubicBezTo>
                    <a:pt x="47831" y="266084"/>
                    <a:pt x="30665" y="248951"/>
                    <a:pt x="18399" y="226886"/>
                  </a:cubicBezTo>
                  <a:cubicBezTo>
                    <a:pt x="6133" y="204821"/>
                    <a:pt x="0" y="179856"/>
                    <a:pt x="0" y="151991"/>
                  </a:cubicBezTo>
                  <a:cubicBezTo>
                    <a:pt x="0" y="122792"/>
                    <a:pt x="6200" y="96527"/>
                    <a:pt x="18599" y="73195"/>
                  </a:cubicBezTo>
                  <a:cubicBezTo>
                    <a:pt x="30998" y="49864"/>
                    <a:pt x="48397" y="31831"/>
                    <a:pt x="70796" y="19099"/>
                  </a:cubicBezTo>
                  <a:cubicBezTo>
                    <a:pt x="93195" y="6366"/>
                    <a:pt x="118660" y="0"/>
                    <a:pt x="147191"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2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70" name="Mappings"/>
          <p:cNvGrpSpPr/>
          <p:nvPr/>
        </p:nvGrpSpPr>
        <p:grpSpPr>
          <a:xfrm>
            <a:off x="3995802" y="2390197"/>
            <a:ext cx="5562605" cy="2696196"/>
            <a:chOff x="3995802" y="2411969"/>
            <a:chExt cx="5562605" cy="2696196"/>
          </a:xfrm>
        </p:grpSpPr>
        <p:sp>
          <p:nvSpPr>
            <p:cNvPr id="67" name="Up-Down Arrow 66"/>
            <p:cNvSpPr/>
            <p:nvPr/>
          </p:nvSpPr>
          <p:spPr>
            <a:xfrm>
              <a:off x="3995802" y="2411969"/>
              <a:ext cx="484632" cy="2696196"/>
            </a:xfrm>
            <a:prstGeom prst="up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Up-Down Arrow 67"/>
            <p:cNvSpPr/>
            <p:nvPr/>
          </p:nvSpPr>
          <p:spPr>
            <a:xfrm>
              <a:off x="6583675" y="2411969"/>
              <a:ext cx="484632" cy="2696196"/>
            </a:xfrm>
            <a:prstGeom prst="up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Up-Down Arrow 68"/>
            <p:cNvSpPr/>
            <p:nvPr/>
          </p:nvSpPr>
          <p:spPr>
            <a:xfrm>
              <a:off x="9073775" y="2411969"/>
              <a:ext cx="484632" cy="2696196"/>
            </a:xfrm>
            <a:prstGeom prst="up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695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a:t>
            </a:r>
            <a:r>
              <a:rPr lang="en-US" dirty="0" smtClean="0"/>
              <a:t>Framework Designer Models</a:t>
            </a:r>
            <a:endParaRPr lang="en-US" dirty="0"/>
          </a:p>
        </p:txBody>
      </p:sp>
      <p:grpSp>
        <p:nvGrpSpPr>
          <p:cNvPr id="5" name="Entity Framework"/>
          <p:cNvGrpSpPr/>
          <p:nvPr/>
        </p:nvGrpSpPr>
        <p:grpSpPr>
          <a:xfrm>
            <a:off x="717419" y="2979253"/>
            <a:ext cx="10750378" cy="1535598"/>
            <a:chOff x="717419" y="2979253"/>
            <a:chExt cx="10750378" cy="1535598"/>
          </a:xfrm>
        </p:grpSpPr>
        <p:grpSp>
          <p:nvGrpSpPr>
            <p:cNvPr id="60" name="Object/Relational Mapper"/>
            <p:cNvGrpSpPr/>
            <p:nvPr/>
          </p:nvGrpSpPr>
          <p:grpSpPr>
            <a:xfrm>
              <a:off x="717419" y="2979253"/>
              <a:ext cx="10750378" cy="1535598"/>
              <a:chOff x="708454" y="4522367"/>
              <a:chExt cx="10750378" cy="1535598"/>
            </a:xfrm>
          </p:grpSpPr>
          <p:sp>
            <p:nvSpPr>
              <p:cNvPr id="61" name="Rectangle 60"/>
              <p:cNvSpPr/>
              <p:nvPr/>
            </p:nvSpPr>
            <p:spPr>
              <a:xfrm>
                <a:off x="708454" y="4522367"/>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08454" y="5688633"/>
                <a:ext cx="1845377" cy="369332"/>
              </a:xfrm>
              <a:prstGeom prst="rect">
                <a:avLst/>
              </a:prstGeom>
              <a:noFill/>
            </p:spPr>
            <p:txBody>
              <a:bodyPr wrap="none" rtlCol="0">
                <a:spAutoFit/>
              </a:bodyPr>
              <a:lstStyle/>
              <a:p>
                <a:r>
                  <a:rPr lang="en-US" dirty="0" smtClean="0"/>
                  <a:t>Entity Framework</a:t>
                </a:r>
                <a:endParaRPr lang="en-US" dirty="0"/>
              </a:p>
            </p:txBody>
          </p:sp>
        </p:grpSp>
        <p:sp>
          <p:nvSpPr>
            <p:cNvPr id="33" name="EF Icon"/>
            <p:cNvSpPr/>
            <p:nvPr/>
          </p:nvSpPr>
          <p:spPr>
            <a:xfrm>
              <a:off x="1280143" y="3461276"/>
              <a:ext cx="575884" cy="404400"/>
            </a:xfrm>
            <a:custGeom>
              <a:avLst/>
              <a:gdLst/>
              <a:ahLst/>
              <a:cxnLst/>
              <a:rect l="l" t="t" r="r" b="b"/>
              <a:pathLst>
                <a:path w="408389" h="286782">
                  <a:moveTo>
                    <a:pt x="228600" y="0"/>
                  </a:moveTo>
                  <a:lnTo>
                    <a:pt x="408389" y="0"/>
                  </a:lnTo>
                  <a:lnTo>
                    <a:pt x="408389" y="67596"/>
                  </a:lnTo>
                  <a:lnTo>
                    <a:pt x="314995" y="67596"/>
                  </a:lnTo>
                  <a:lnTo>
                    <a:pt x="314995" y="119192"/>
                  </a:lnTo>
                  <a:lnTo>
                    <a:pt x="400189" y="119192"/>
                  </a:lnTo>
                  <a:lnTo>
                    <a:pt x="400189" y="186788"/>
                  </a:lnTo>
                  <a:lnTo>
                    <a:pt x="314995" y="186788"/>
                  </a:lnTo>
                  <a:lnTo>
                    <a:pt x="314995" y="286782"/>
                  </a:lnTo>
                  <a:lnTo>
                    <a:pt x="228600" y="286782"/>
                  </a:lnTo>
                  <a:close/>
                  <a:moveTo>
                    <a:pt x="0" y="0"/>
                  </a:moveTo>
                  <a:lnTo>
                    <a:pt x="178589" y="0"/>
                  </a:lnTo>
                  <a:lnTo>
                    <a:pt x="178589" y="67596"/>
                  </a:lnTo>
                  <a:lnTo>
                    <a:pt x="86395" y="67596"/>
                  </a:lnTo>
                  <a:lnTo>
                    <a:pt x="86395" y="109393"/>
                  </a:lnTo>
                  <a:lnTo>
                    <a:pt x="172989" y="109393"/>
                  </a:lnTo>
                  <a:lnTo>
                    <a:pt x="172989" y="176989"/>
                  </a:lnTo>
                  <a:lnTo>
                    <a:pt x="86395" y="176989"/>
                  </a:lnTo>
                  <a:lnTo>
                    <a:pt x="86395" y="219186"/>
                  </a:lnTo>
                  <a:lnTo>
                    <a:pt x="185189" y="219186"/>
                  </a:lnTo>
                  <a:lnTo>
                    <a:pt x="185189" y="286782"/>
                  </a:lnTo>
                  <a:lnTo>
                    <a:pt x="0" y="28678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SDL"/>
          <p:cNvSpPr/>
          <p:nvPr/>
        </p:nvSpPr>
        <p:spPr>
          <a:xfrm>
            <a:off x="3898030" y="3993739"/>
            <a:ext cx="5758150" cy="355246"/>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 Schema Definition Language (SSDL)</a:t>
            </a:r>
            <a:endParaRPr lang="en-US" dirty="0"/>
          </a:p>
        </p:txBody>
      </p:sp>
      <p:sp>
        <p:nvSpPr>
          <p:cNvPr id="37" name="MSL"/>
          <p:cNvSpPr/>
          <p:nvPr/>
        </p:nvSpPr>
        <p:spPr>
          <a:xfrm>
            <a:off x="3898030" y="3573738"/>
            <a:ext cx="5758150" cy="355246"/>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 Specification Language (MSL)</a:t>
            </a:r>
            <a:endParaRPr lang="en-US" dirty="0"/>
          </a:p>
        </p:txBody>
      </p:sp>
      <p:sp>
        <p:nvSpPr>
          <p:cNvPr id="6" name="CSDL"/>
          <p:cNvSpPr/>
          <p:nvPr/>
        </p:nvSpPr>
        <p:spPr>
          <a:xfrm>
            <a:off x="3898030" y="3153737"/>
            <a:ext cx="5758150" cy="355246"/>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Conceptual Schema Definition Language (CSDL)</a:t>
            </a:r>
            <a:endParaRPr lang="en-US" dirty="0"/>
          </a:p>
        </p:txBody>
      </p:sp>
      <p:grpSp>
        <p:nvGrpSpPr>
          <p:cNvPr id="14" name="EDMX"/>
          <p:cNvGrpSpPr/>
          <p:nvPr/>
        </p:nvGrpSpPr>
        <p:grpSpPr>
          <a:xfrm>
            <a:off x="9766300" y="3158613"/>
            <a:ext cx="1359197" cy="1190372"/>
            <a:chOff x="9766300" y="3158613"/>
            <a:chExt cx="1359197" cy="1190372"/>
          </a:xfrm>
        </p:grpSpPr>
        <p:sp>
          <p:nvSpPr>
            <p:cNvPr id="8" name="Right Bracket 7"/>
            <p:cNvSpPr/>
            <p:nvPr/>
          </p:nvSpPr>
          <p:spPr>
            <a:xfrm>
              <a:off x="9766300" y="3158613"/>
              <a:ext cx="139700" cy="1190372"/>
            </a:xfrm>
            <a:prstGeom prst="rightBracket">
              <a:avLst>
                <a:gd name="adj" fmla="val 0"/>
              </a:avLst>
            </a:prstGeom>
            <a:ln w="57150">
              <a:solidFill>
                <a:srgbClr val="3C454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0017501" y="3492189"/>
              <a:ext cx="1107996" cy="523220"/>
            </a:xfrm>
            <a:prstGeom prst="rect">
              <a:avLst/>
            </a:prstGeom>
            <a:noFill/>
          </p:spPr>
          <p:txBody>
            <a:bodyPr wrap="none" rtlCol="0">
              <a:spAutoFit/>
            </a:bodyPr>
            <a:lstStyle/>
            <a:p>
              <a:r>
                <a:rPr lang="en-US" sz="2800" b="1" dirty="0" smtClean="0">
                  <a:solidFill>
                    <a:srgbClr val="3C454F"/>
                  </a:solidFill>
                </a:rPr>
                <a:t>EDMX</a:t>
              </a:r>
              <a:endParaRPr lang="en-US" sz="2800" b="1" dirty="0">
                <a:solidFill>
                  <a:srgbClr val="3C454F"/>
                </a:solidFill>
              </a:endParaRPr>
            </a:p>
          </p:txBody>
        </p:sp>
      </p:grpSp>
      <p:grpSp>
        <p:nvGrpSpPr>
          <p:cNvPr id="34" name="Relational Database"/>
          <p:cNvGrpSpPr/>
          <p:nvPr/>
        </p:nvGrpSpPr>
        <p:grpSpPr>
          <a:xfrm>
            <a:off x="717419" y="4712803"/>
            <a:ext cx="10750378" cy="1535598"/>
            <a:chOff x="708454" y="4522367"/>
            <a:chExt cx="10750378" cy="1535598"/>
          </a:xfrm>
        </p:grpSpPr>
        <p:sp>
          <p:nvSpPr>
            <p:cNvPr id="35" name="Rectangle 34"/>
            <p:cNvSpPr/>
            <p:nvPr/>
          </p:nvSpPr>
          <p:spPr>
            <a:xfrm>
              <a:off x="708454" y="4522367"/>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QL Database Icon"/>
            <p:cNvSpPr>
              <a:spLocks noChangeAspect="1"/>
            </p:cNvSpPr>
            <p:nvPr/>
          </p:nvSpPr>
          <p:spPr>
            <a:xfrm>
              <a:off x="1255856" y="4733508"/>
              <a:ext cx="591206" cy="781531"/>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42" name="TextBox 41"/>
            <p:cNvSpPr txBox="1"/>
            <p:nvPr/>
          </p:nvSpPr>
          <p:spPr>
            <a:xfrm>
              <a:off x="708454" y="5688633"/>
              <a:ext cx="2089033" cy="369332"/>
            </a:xfrm>
            <a:prstGeom prst="rect">
              <a:avLst/>
            </a:prstGeom>
            <a:noFill/>
          </p:spPr>
          <p:txBody>
            <a:bodyPr wrap="none" rtlCol="0">
              <a:spAutoFit/>
            </a:bodyPr>
            <a:lstStyle/>
            <a:p>
              <a:r>
                <a:rPr lang="en-US" dirty="0" smtClean="0"/>
                <a:t>Relational Database</a:t>
              </a:r>
              <a:endParaRPr lang="en-US" dirty="0"/>
            </a:p>
          </p:txBody>
        </p:sp>
      </p:grpSp>
      <p:grpSp>
        <p:nvGrpSpPr>
          <p:cNvPr id="43" name="Relational Model"/>
          <p:cNvGrpSpPr/>
          <p:nvPr/>
        </p:nvGrpSpPr>
        <p:grpSpPr>
          <a:xfrm>
            <a:off x="3898030" y="5108165"/>
            <a:ext cx="5758151" cy="744873"/>
            <a:chOff x="3898030" y="1641065"/>
            <a:chExt cx="5758151" cy="744873"/>
          </a:xfrm>
        </p:grpSpPr>
        <p:sp>
          <p:nvSpPr>
            <p:cNvPr id="47" name="Freeform 46"/>
            <p:cNvSpPr/>
            <p:nvPr/>
          </p:nvSpPr>
          <p:spPr>
            <a:xfrm>
              <a:off x="3898030"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51"/>
            <p:cNvSpPr/>
            <p:nvPr/>
          </p:nvSpPr>
          <p:spPr>
            <a:xfrm>
              <a:off x="6484212"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55"/>
            <p:cNvSpPr/>
            <p:nvPr/>
          </p:nvSpPr>
          <p:spPr>
            <a:xfrm>
              <a:off x="8976004"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2" name="Straight Connector 61"/>
            <p:cNvCxnSpPr/>
            <p:nvPr/>
          </p:nvCxnSpPr>
          <p:spPr>
            <a:xfrm>
              <a:off x="4554833"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33495"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grpSp>
      <p:grpSp>
        <p:nvGrpSpPr>
          <p:cNvPr id="65" name="Classes"/>
          <p:cNvGrpSpPr/>
          <p:nvPr/>
        </p:nvGrpSpPr>
        <p:grpSpPr>
          <a:xfrm>
            <a:off x="717419" y="1245702"/>
            <a:ext cx="10750378" cy="1535598"/>
            <a:chOff x="717419" y="4712803"/>
            <a:chExt cx="10750378" cy="1535598"/>
          </a:xfrm>
        </p:grpSpPr>
        <p:sp>
          <p:nvSpPr>
            <p:cNvPr id="66" name="Rectangle 65"/>
            <p:cNvSpPr/>
            <p:nvPr/>
          </p:nvSpPr>
          <p:spPr>
            <a:xfrm>
              <a:off x="717419" y="4712803"/>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17419" y="5879069"/>
              <a:ext cx="1702710" cy="369332"/>
            </a:xfrm>
            <a:prstGeom prst="rect">
              <a:avLst/>
            </a:prstGeom>
            <a:noFill/>
          </p:spPr>
          <p:txBody>
            <a:bodyPr wrap="none" rtlCol="0">
              <a:spAutoFit/>
            </a:bodyPr>
            <a:lstStyle/>
            <a:p>
              <a:r>
                <a:rPr lang="en-US" dirty="0" smtClean="0"/>
                <a:t>Model / Classes</a:t>
              </a:r>
              <a:endParaRPr lang="en-US" dirty="0"/>
            </a:p>
          </p:txBody>
        </p:sp>
        <p:sp>
          <p:nvSpPr>
            <p:cNvPr id="68" name="Code Icon"/>
            <p:cNvSpPr txBox="1"/>
            <p:nvPr/>
          </p:nvSpPr>
          <p:spPr>
            <a:xfrm>
              <a:off x="1169279" y="5157241"/>
              <a:ext cx="782289" cy="468330"/>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grpSp>
        <p:nvGrpSpPr>
          <p:cNvPr id="69" name="Class Model"/>
          <p:cNvGrpSpPr/>
          <p:nvPr/>
        </p:nvGrpSpPr>
        <p:grpSpPr>
          <a:xfrm>
            <a:off x="3898030" y="1641064"/>
            <a:ext cx="5758150" cy="744874"/>
            <a:chOff x="3898030" y="5108165"/>
            <a:chExt cx="5758150" cy="744874"/>
          </a:xfrm>
        </p:grpSpPr>
        <p:sp>
          <p:nvSpPr>
            <p:cNvPr id="70" name="Rectangle 69"/>
            <p:cNvSpPr/>
            <p:nvPr/>
          </p:nvSpPr>
          <p:spPr>
            <a:xfrm>
              <a:off x="3898030"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71" name="Rectangle 70"/>
            <p:cNvSpPr/>
            <p:nvPr/>
          </p:nvSpPr>
          <p:spPr>
            <a:xfrm>
              <a:off x="6484211"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72" name="Rectangle 71"/>
            <p:cNvSpPr/>
            <p:nvPr/>
          </p:nvSpPr>
          <p:spPr>
            <a:xfrm>
              <a:off x="8976003"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cxnSp>
          <p:nvCxnSpPr>
            <p:cNvPr id="73" name="Straight Connector 72"/>
            <p:cNvCxnSpPr/>
            <p:nvPr/>
          </p:nvCxnSpPr>
          <p:spPr>
            <a:xfrm>
              <a:off x="4554833"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33494"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50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7"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a:t>
            </a:r>
            <a:r>
              <a:rPr lang="en-US" dirty="0" smtClean="0"/>
              <a:t>Framework Architecture</a:t>
            </a:r>
            <a:endParaRPr lang="en-US" dirty="0"/>
          </a:p>
        </p:txBody>
      </p:sp>
      <p:grpSp>
        <p:nvGrpSpPr>
          <p:cNvPr id="5" name="Entity Framework"/>
          <p:cNvGrpSpPr/>
          <p:nvPr/>
        </p:nvGrpSpPr>
        <p:grpSpPr>
          <a:xfrm>
            <a:off x="717419" y="2979253"/>
            <a:ext cx="10750378" cy="1535598"/>
            <a:chOff x="717419" y="2979253"/>
            <a:chExt cx="10750378" cy="1535598"/>
          </a:xfrm>
        </p:grpSpPr>
        <p:grpSp>
          <p:nvGrpSpPr>
            <p:cNvPr id="60" name="Object/Relational Mapper"/>
            <p:cNvGrpSpPr/>
            <p:nvPr/>
          </p:nvGrpSpPr>
          <p:grpSpPr>
            <a:xfrm>
              <a:off x="717419" y="2979253"/>
              <a:ext cx="10750378" cy="1535598"/>
              <a:chOff x="708454" y="4522367"/>
              <a:chExt cx="10750378" cy="1535598"/>
            </a:xfrm>
          </p:grpSpPr>
          <p:sp>
            <p:nvSpPr>
              <p:cNvPr id="61" name="Rectangle 60"/>
              <p:cNvSpPr/>
              <p:nvPr/>
            </p:nvSpPr>
            <p:spPr>
              <a:xfrm>
                <a:off x="708454" y="4522367"/>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08454" y="5688633"/>
                <a:ext cx="1845377" cy="369332"/>
              </a:xfrm>
              <a:prstGeom prst="rect">
                <a:avLst/>
              </a:prstGeom>
              <a:noFill/>
            </p:spPr>
            <p:txBody>
              <a:bodyPr wrap="none" rtlCol="0">
                <a:spAutoFit/>
              </a:bodyPr>
              <a:lstStyle/>
              <a:p>
                <a:r>
                  <a:rPr lang="en-US" dirty="0" smtClean="0"/>
                  <a:t>Entity Framework</a:t>
                </a:r>
                <a:endParaRPr lang="en-US" dirty="0"/>
              </a:p>
            </p:txBody>
          </p:sp>
        </p:grpSp>
        <p:sp>
          <p:nvSpPr>
            <p:cNvPr id="33" name="EF Icon"/>
            <p:cNvSpPr/>
            <p:nvPr/>
          </p:nvSpPr>
          <p:spPr>
            <a:xfrm>
              <a:off x="1280143" y="3461276"/>
              <a:ext cx="575884" cy="404400"/>
            </a:xfrm>
            <a:custGeom>
              <a:avLst/>
              <a:gdLst/>
              <a:ahLst/>
              <a:cxnLst/>
              <a:rect l="l" t="t" r="r" b="b"/>
              <a:pathLst>
                <a:path w="408389" h="286782">
                  <a:moveTo>
                    <a:pt x="228600" y="0"/>
                  </a:moveTo>
                  <a:lnTo>
                    <a:pt x="408389" y="0"/>
                  </a:lnTo>
                  <a:lnTo>
                    <a:pt x="408389" y="67596"/>
                  </a:lnTo>
                  <a:lnTo>
                    <a:pt x="314995" y="67596"/>
                  </a:lnTo>
                  <a:lnTo>
                    <a:pt x="314995" y="119192"/>
                  </a:lnTo>
                  <a:lnTo>
                    <a:pt x="400189" y="119192"/>
                  </a:lnTo>
                  <a:lnTo>
                    <a:pt x="400189" y="186788"/>
                  </a:lnTo>
                  <a:lnTo>
                    <a:pt x="314995" y="186788"/>
                  </a:lnTo>
                  <a:lnTo>
                    <a:pt x="314995" y="286782"/>
                  </a:lnTo>
                  <a:lnTo>
                    <a:pt x="228600" y="286782"/>
                  </a:lnTo>
                  <a:close/>
                  <a:moveTo>
                    <a:pt x="0" y="0"/>
                  </a:moveTo>
                  <a:lnTo>
                    <a:pt x="178589" y="0"/>
                  </a:lnTo>
                  <a:lnTo>
                    <a:pt x="178589" y="67596"/>
                  </a:lnTo>
                  <a:lnTo>
                    <a:pt x="86395" y="67596"/>
                  </a:lnTo>
                  <a:lnTo>
                    <a:pt x="86395" y="109393"/>
                  </a:lnTo>
                  <a:lnTo>
                    <a:pt x="172989" y="109393"/>
                  </a:lnTo>
                  <a:lnTo>
                    <a:pt x="172989" y="176989"/>
                  </a:lnTo>
                  <a:lnTo>
                    <a:pt x="86395" y="176989"/>
                  </a:lnTo>
                  <a:lnTo>
                    <a:pt x="86395" y="219186"/>
                  </a:lnTo>
                  <a:lnTo>
                    <a:pt x="185189" y="219186"/>
                  </a:lnTo>
                  <a:lnTo>
                    <a:pt x="185189" y="286782"/>
                  </a:lnTo>
                  <a:lnTo>
                    <a:pt x="0" y="28678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EF Providers"/>
          <p:cNvSpPr/>
          <p:nvPr/>
        </p:nvSpPr>
        <p:spPr>
          <a:xfrm>
            <a:off x="3898030" y="3994915"/>
            <a:ext cx="5758150" cy="355246"/>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 Framework Data Providers (SQL Server…)</a:t>
            </a:r>
            <a:endParaRPr lang="en-US" dirty="0"/>
          </a:p>
        </p:txBody>
      </p:sp>
      <p:sp>
        <p:nvSpPr>
          <p:cNvPr id="37" name="Entity Client"/>
          <p:cNvSpPr/>
          <p:nvPr/>
        </p:nvSpPr>
        <p:spPr>
          <a:xfrm>
            <a:off x="3898030" y="3573738"/>
            <a:ext cx="5758150" cy="355246"/>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 Client (ado.net / Entity SQL)</a:t>
            </a:r>
            <a:endParaRPr lang="en-US" dirty="0"/>
          </a:p>
        </p:txBody>
      </p:sp>
      <p:sp>
        <p:nvSpPr>
          <p:cNvPr id="6" name="Object Services"/>
          <p:cNvSpPr/>
          <p:nvPr/>
        </p:nvSpPr>
        <p:spPr>
          <a:xfrm>
            <a:off x="3898030" y="3152561"/>
            <a:ext cx="5758150" cy="355246"/>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Services (</a:t>
            </a:r>
            <a:r>
              <a:rPr lang="en-US" dirty="0" err="1" smtClean="0"/>
              <a:t>DbContext</a:t>
            </a:r>
            <a:r>
              <a:rPr lang="en-US" dirty="0"/>
              <a:t>)</a:t>
            </a:r>
            <a:endParaRPr lang="en-US" dirty="0"/>
          </a:p>
        </p:txBody>
      </p:sp>
      <p:grpSp>
        <p:nvGrpSpPr>
          <p:cNvPr id="34" name="Relational Database"/>
          <p:cNvGrpSpPr/>
          <p:nvPr/>
        </p:nvGrpSpPr>
        <p:grpSpPr>
          <a:xfrm>
            <a:off x="717419" y="4712803"/>
            <a:ext cx="10750378" cy="1535598"/>
            <a:chOff x="708454" y="4522367"/>
            <a:chExt cx="10750378" cy="1535598"/>
          </a:xfrm>
        </p:grpSpPr>
        <p:sp>
          <p:nvSpPr>
            <p:cNvPr id="35" name="Rectangle 34"/>
            <p:cNvSpPr/>
            <p:nvPr/>
          </p:nvSpPr>
          <p:spPr>
            <a:xfrm>
              <a:off x="708454" y="4522367"/>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QL Database Icon"/>
            <p:cNvSpPr>
              <a:spLocks noChangeAspect="1"/>
            </p:cNvSpPr>
            <p:nvPr/>
          </p:nvSpPr>
          <p:spPr>
            <a:xfrm>
              <a:off x="1255856" y="4733508"/>
              <a:ext cx="591206" cy="781531"/>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42" name="TextBox 41"/>
            <p:cNvSpPr txBox="1"/>
            <p:nvPr/>
          </p:nvSpPr>
          <p:spPr>
            <a:xfrm>
              <a:off x="708454" y="5688633"/>
              <a:ext cx="2089033" cy="369332"/>
            </a:xfrm>
            <a:prstGeom prst="rect">
              <a:avLst/>
            </a:prstGeom>
            <a:noFill/>
          </p:spPr>
          <p:txBody>
            <a:bodyPr wrap="none" rtlCol="0">
              <a:spAutoFit/>
            </a:bodyPr>
            <a:lstStyle/>
            <a:p>
              <a:r>
                <a:rPr lang="en-US" dirty="0" smtClean="0"/>
                <a:t>Relational Database</a:t>
              </a:r>
              <a:endParaRPr lang="en-US" dirty="0"/>
            </a:p>
          </p:txBody>
        </p:sp>
      </p:grpSp>
      <p:grpSp>
        <p:nvGrpSpPr>
          <p:cNvPr id="43" name="Relational Model"/>
          <p:cNvGrpSpPr/>
          <p:nvPr/>
        </p:nvGrpSpPr>
        <p:grpSpPr>
          <a:xfrm>
            <a:off x="3898030" y="5108165"/>
            <a:ext cx="5758151" cy="744873"/>
            <a:chOff x="3898030" y="1641065"/>
            <a:chExt cx="5758151" cy="744873"/>
          </a:xfrm>
        </p:grpSpPr>
        <p:sp>
          <p:nvSpPr>
            <p:cNvPr id="47" name="Freeform 46"/>
            <p:cNvSpPr/>
            <p:nvPr/>
          </p:nvSpPr>
          <p:spPr>
            <a:xfrm>
              <a:off x="3898030"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51"/>
            <p:cNvSpPr/>
            <p:nvPr/>
          </p:nvSpPr>
          <p:spPr>
            <a:xfrm>
              <a:off x="6484212"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55"/>
            <p:cNvSpPr/>
            <p:nvPr/>
          </p:nvSpPr>
          <p:spPr>
            <a:xfrm>
              <a:off x="8976004" y="1641065"/>
              <a:ext cx="680177" cy="744873"/>
            </a:xfrm>
            <a:custGeom>
              <a:avLst/>
              <a:gdLst>
                <a:gd name="connsiteX0" fmla="*/ 557328 w 680177"/>
                <a:gd name="connsiteY0" fmla="*/ 611686 h 744873"/>
                <a:gd name="connsiteX1" fmla="*/ 557328 w 680177"/>
                <a:gd name="connsiteY1" fmla="*/ 677618 h 744873"/>
                <a:gd name="connsiteX2" fmla="*/ 617401 w 680177"/>
                <a:gd name="connsiteY2" fmla="*/ 677618 h 744873"/>
                <a:gd name="connsiteX3" fmla="*/ 617401 w 680177"/>
                <a:gd name="connsiteY3" fmla="*/ 611686 h 744873"/>
                <a:gd name="connsiteX4" fmla="*/ 433848 w 680177"/>
                <a:gd name="connsiteY4" fmla="*/ 611686 h 744873"/>
                <a:gd name="connsiteX5" fmla="*/ 433848 w 680177"/>
                <a:gd name="connsiteY5" fmla="*/ 677618 h 744873"/>
                <a:gd name="connsiteX6" fmla="*/ 493921 w 680177"/>
                <a:gd name="connsiteY6" fmla="*/ 677618 h 744873"/>
                <a:gd name="connsiteX7" fmla="*/ 493921 w 680177"/>
                <a:gd name="connsiteY7" fmla="*/ 611686 h 744873"/>
                <a:gd name="connsiteX8" fmla="*/ 310368 w 680177"/>
                <a:gd name="connsiteY8" fmla="*/ 611686 h 744873"/>
                <a:gd name="connsiteX9" fmla="*/ 310368 w 680177"/>
                <a:gd name="connsiteY9" fmla="*/ 677618 h 744873"/>
                <a:gd name="connsiteX10" fmla="*/ 370441 w 680177"/>
                <a:gd name="connsiteY10" fmla="*/ 677618 h 744873"/>
                <a:gd name="connsiteX11" fmla="*/ 370441 w 680177"/>
                <a:gd name="connsiteY11" fmla="*/ 611686 h 744873"/>
                <a:gd name="connsiteX12" fmla="*/ 186888 w 680177"/>
                <a:gd name="connsiteY12" fmla="*/ 611686 h 744873"/>
                <a:gd name="connsiteX13" fmla="*/ 186888 w 680177"/>
                <a:gd name="connsiteY13" fmla="*/ 677618 h 744873"/>
                <a:gd name="connsiteX14" fmla="*/ 246960 w 680177"/>
                <a:gd name="connsiteY14" fmla="*/ 677618 h 744873"/>
                <a:gd name="connsiteX15" fmla="*/ 246960 w 680177"/>
                <a:gd name="connsiteY15" fmla="*/ 611686 h 744873"/>
                <a:gd name="connsiteX16" fmla="*/ 63408 w 680177"/>
                <a:gd name="connsiteY16" fmla="*/ 611686 h 744873"/>
                <a:gd name="connsiteX17" fmla="*/ 63408 w 680177"/>
                <a:gd name="connsiteY17" fmla="*/ 677618 h 744873"/>
                <a:gd name="connsiteX18" fmla="*/ 123480 w 680177"/>
                <a:gd name="connsiteY18" fmla="*/ 677618 h 744873"/>
                <a:gd name="connsiteX19" fmla="*/ 123480 w 680177"/>
                <a:gd name="connsiteY19" fmla="*/ 611686 h 744873"/>
                <a:gd name="connsiteX20" fmla="*/ 557328 w 680177"/>
                <a:gd name="connsiteY20" fmla="*/ 476162 h 744873"/>
                <a:gd name="connsiteX21" fmla="*/ 557328 w 680177"/>
                <a:gd name="connsiteY21" fmla="*/ 542094 h 744873"/>
                <a:gd name="connsiteX22" fmla="*/ 617401 w 680177"/>
                <a:gd name="connsiteY22" fmla="*/ 542094 h 744873"/>
                <a:gd name="connsiteX23" fmla="*/ 617401 w 680177"/>
                <a:gd name="connsiteY23" fmla="*/ 476162 h 744873"/>
                <a:gd name="connsiteX24" fmla="*/ 433848 w 680177"/>
                <a:gd name="connsiteY24" fmla="*/ 476162 h 744873"/>
                <a:gd name="connsiteX25" fmla="*/ 433848 w 680177"/>
                <a:gd name="connsiteY25" fmla="*/ 542094 h 744873"/>
                <a:gd name="connsiteX26" fmla="*/ 493921 w 680177"/>
                <a:gd name="connsiteY26" fmla="*/ 542094 h 744873"/>
                <a:gd name="connsiteX27" fmla="*/ 493921 w 680177"/>
                <a:gd name="connsiteY27" fmla="*/ 476162 h 744873"/>
                <a:gd name="connsiteX28" fmla="*/ 310368 w 680177"/>
                <a:gd name="connsiteY28" fmla="*/ 476162 h 744873"/>
                <a:gd name="connsiteX29" fmla="*/ 310368 w 680177"/>
                <a:gd name="connsiteY29" fmla="*/ 542094 h 744873"/>
                <a:gd name="connsiteX30" fmla="*/ 370441 w 680177"/>
                <a:gd name="connsiteY30" fmla="*/ 542094 h 744873"/>
                <a:gd name="connsiteX31" fmla="*/ 370441 w 680177"/>
                <a:gd name="connsiteY31" fmla="*/ 476162 h 744873"/>
                <a:gd name="connsiteX32" fmla="*/ 186888 w 680177"/>
                <a:gd name="connsiteY32" fmla="*/ 476162 h 744873"/>
                <a:gd name="connsiteX33" fmla="*/ 186888 w 680177"/>
                <a:gd name="connsiteY33" fmla="*/ 542094 h 744873"/>
                <a:gd name="connsiteX34" fmla="*/ 246960 w 680177"/>
                <a:gd name="connsiteY34" fmla="*/ 542094 h 744873"/>
                <a:gd name="connsiteX35" fmla="*/ 246960 w 680177"/>
                <a:gd name="connsiteY35" fmla="*/ 476162 h 744873"/>
                <a:gd name="connsiteX36" fmla="*/ 63408 w 680177"/>
                <a:gd name="connsiteY36" fmla="*/ 476162 h 744873"/>
                <a:gd name="connsiteX37" fmla="*/ 63408 w 680177"/>
                <a:gd name="connsiteY37" fmla="*/ 542094 h 744873"/>
                <a:gd name="connsiteX38" fmla="*/ 123480 w 680177"/>
                <a:gd name="connsiteY38" fmla="*/ 542094 h 744873"/>
                <a:gd name="connsiteX39" fmla="*/ 123480 w 680177"/>
                <a:gd name="connsiteY39" fmla="*/ 476162 h 744873"/>
                <a:gd name="connsiteX40" fmla="*/ 557328 w 680177"/>
                <a:gd name="connsiteY40" fmla="*/ 340639 h 744873"/>
                <a:gd name="connsiteX41" fmla="*/ 557328 w 680177"/>
                <a:gd name="connsiteY41" fmla="*/ 406571 h 744873"/>
                <a:gd name="connsiteX42" fmla="*/ 617401 w 680177"/>
                <a:gd name="connsiteY42" fmla="*/ 406571 h 744873"/>
                <a:gd name="connsiteX43" fmla="*/ 617401 w 680177"/>
                <a:gd name="connsiteY43" fmla="*/ 340639 h 744873"/>
                <a:gd name="connsiteX44" fmla="*/ 433848 w 680177"/>
                <a:gd name="connsiteY44" fmla="*/ 340639 h 744873"/>
                <a:gd name="connsiteX45" fmla="*/ 433848 w 680177"/>
                <a:gd name="connsiteY45" fmla="*/ 406571 h 744873"/>
                <a:gd name="connsiteX46" fmla="*/ 493921 w 680177"/>
                <a:gd name="connsiteY46" fmla="*/ 406571 h 744873"/>
                <a:gd name="connsiteX47" fmla="*/ 493921 w 680177"/>
                <a:gd name="connsiteY47" fmla="*/ 340639 h 744873"/>
                <a:gd name="connsiteX48" fmla="*/ 310368 w 680177"/>
                <a:gd name="connsiteY48" fmla="*/ 340639 h 744873"/>
                <a:gd name="connsiteX49" fmla="*/ 310368 w 680177"/>
                <a:gd name="connsiteY49" fmla="*/ 406571 h 744873"/>
                <a:gd name="connsiteX50" fmla="*/ 370441 w 680177"/>
                <a:gd name="connsiteY50" fmla="*/ 406571 h 744873"/>
                <a:gd name="connsiteX51" fmla="*/ 370441 w 680177"/>
                <a:gd name="connsiteY51" fmla="*/ 340639 h 744873"/>
                <a:gd name="connsiteX52" fmla="*/ 186888 w 680177"/>
                <a:gd name="connsiteY52" fmla="*/ 340639 h 744873"/>
                <a:gd name="connsiteX53" fmla="*/ 186888 w 680177"/>
                <a:gd name="connsiteY53" fmla="*/ 406571 h 744873"/>
                <a:gd name="connsiteX54" fmla="*/ 246960 w 680177"/>
                <a:gd name="connsiteY54" fmla="*/ 406571 h 744873"/>
                <a:gd name="connsiteX55" fmla="*/ 246960 w 680177"/>
                <a:gd name="connsiteY55" fmla="*/ 340639 h 744873"/>
                <a:gd name="connsiteX56" fmla="*/ 63408 w 680177"/>
                <a:gd name="connsiteY56" fmla="*/ 340639 h 744873"/>
                <a:gd name="connsiteX57" fmla="*/ 63408 w 680177"/>
                <a:gd name="connsiteY57" fmla="*/ 406571 h 744873"/>
                <a:gd name="connsiteX58" fmla="*/ 123480 w 680177"/>
                <a:gd name="connsiteY58" fmla="*/ 406571 h 744873"/>
                <a:gd name="connsiteX59" fmla="*/ 123480 w 680177"/>
                <a:gd name="connsiteY59" fmla="*/ 340639 h 744873"/>
                <a:gd name="connsiteX60" fmla="*/ 557328 w 680177"/>
                <a:gd name="connsiteY60" fmla="*/ 205116 h 744873"/>
                <a:gd name="connsiteX61" fmla="*/ 557328 w 680177"/>
                <a:gd name="connsiteY61" fmla="*/ 271047 h 744873"/>
                <a:gd name="connsiteX62" fmla="*/ 617401 w 680177"/>
                <a:gd name="connsiteY62" fmla="*/ 271047 h 744873"/>
                <a:gd name="connsiteX63" fmla="*/ 617401 w 680177"/>
                <a:gd name="connsiteY63" fmla="*/ 205116 h 744873"/>
                <a:gd name="connsiteX64" fmla="*/ 433848 w 680177"/>
                <a:gd name="connsiteY64" fmla="*/ 205116 h 744873"/>
                <a:gd name="connsiteX65" fmla="*/ 433848 w 680177"/>
                <a:gd name="connsiteY65" fmla="*/ 271047 h 744873"/>
                <a:gd name="connsiteX66" fmla="*/ 493921 w 680177"/>
                <a:gd name="connsiteY66" fmla="*/ 271047 h 744873"/>
                <a:gd name="connsiteX67" fmla="*/ 493921 w 680177"/>
                <a:gd name="connsiteY67" fmla="*/ 205116 h 744873"/>
                <a:gd name="connsiteX68" fmla="*/ 310368 w 680177"/>
                <a:gd name="connsiteY68" fmla="*/ 205116 h 744873"/>
                <a:gd name="connsiteX69" fmla="*/ 310368 w 680177"/>
                <a:gd name="connsiteY69" fmla="*/ 271047 h 744873"/>
                <a:gd name="connsiteX70" fmla="*/ 370441 w 680177"/>
                <a:gd name="connsiteY70" fmla="*/ 271047 h 744873"/>
                <a:gd name="connsiteX71" fmla="*/ 370441 w 680177"/>
                <a:gd name="connsiteY71" fmla="*/ 205116 h 744873"/>
                <a:gd name="connsiteX72" fmla="*/ 186888 w 680177"/>
                <a:gd name="connsiteY72" fmla="*/ 205116 h 744873"/>
                <a:gd name="connsiteX73" fmla="*/ 186888 w 680177"/>
                <a:gd name="connsiteY73" fmla="*/ 271047 h 744873"/>
                <a:gd name="connsiteX74" fmla="*/ 246960 w 680177"/>
                <a:gd name="connsiteY74" fmla="*/ 271047 h 744873"/>
                <a:gd name="connsiteX75" fmla="*/ 246960 w 680177"/>
                <a:gd name="connsiteY75" fmla="*/ 205116 h 744873"/>
                <a:gd name="connsiteX76" fmla="*/ 63408 w 680177"/>
                <a:gd name="connsiteY76" fmla="*/ 205116 h 744873"/>
                <a:gd name="connsiteX77" fmla="*/ 63408 w 680177"/>
                <a:gd name="connsiteY77" fmla="*/ 271047 h 744873"/>
                <a:gd name="connsiteX78" fmla="*/ 123480 w 680177"/>
                <a:gd name="connsiteY78" fmla="*/ 271047 h 744873"/>
                <a:gd name="connsiteX79" fmla="*/ 123480 w 680177"/>
                <a:gd name="connsiteY79" fmla="*/ 205116 h 744873"/>
                <a:gd name="connsiteX80" fmla="*/ 1 w 680177"/>
                <a:gd name="connsiteY80" fmla="*/ 0 h 744873"/>
                <a:gd name="connsiteX81" fmla="*/ 680177 w 680177"/>
                <a:gd name="connsiteY81" fmla="*/ 0 h 744873"/>
                <a:gd name="connsiteX82" fmla="*/ 680177 w 680177"/>
                <a:gd name="connsiteY82" fmla="*/ 744873 h 744873"/>
                <a:gd name="connsiteX83" fmla="*/ 0 w 680177"/>
                <a:gd name="connsiteY83" fmla="*/ 744873 h 744873"/>
                <a:gd name="connsiteX84" fmla="*/ 0 w 680177"/>
                <a:gd name="connsiteY84" fmla="*/ 41332 h 744873"/>
                <a:gd name="connsiteX85" fmla="*/ 1 w 680177"/>
                <a:gd name="connsiteY85" fmla="*/ 41332 h 74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80177" h="744873">
                  <a:moveTo>
                    <a:pt x="557328" y="611686"/>
                  </a:moveTo>
                  <a:lnTo>
                    <a:pt x="557328" y="677618"/>
                  </a:lnTo>
                  <a:lnTo>
                    <a:pt x="617401" y="677618"/>
                  </a:lnTo>
                  <a:lnTo>
                    <a:pt x="617401" y="611686"/>
                  </a:lnTo>
                  <a:close/>
                  <a:moveTo>
                    <a:pt x="433848" y="611686"/>
                  </a:moveTo>
                  <a:lnTo>
                    <a:pt x="433848" y="677618"/>
                  </a:lnTo>
                  <a:lnTo>
                    <a:pt x="493921" y="677618"/>
                  </a:lnTo>
                  <a:lnTo>
                    <a:pt x="493921" y="611686"/>
                  </a:lnTo>
                  <a:close/>
                  <a:moveTo>
                    <a:pt x="310368" y="611686"/>
                  </a:moveTo>
                  <a:lnTo>
                    <a:pt x="310368" y="677618"/>
                  </a:lnTo>
                  <a:lnTo>
                    <a:pt x="370441" y="677618"/>
                  </a:lnTo>
                  <a:lnTo>
                    <a:pt x="370441" y="611686"/>
                  </a:lnTo>
                  <a:close/>
                  <a:moveTo>
                    <a:pt x="186888" y="611686"/>
                  </a:moveTo>
                  <a:lnTo>
                    <a:pt x="186888" y="677618"/>
                  </a:lnTo>
                  <a:lnTo>
                    <a:pt x="246960" y="677618"/>
                  </a:lnTo>
                  <a:lnTo>
                    <a:pt x="246960" y="611686"/>
                  </a:lnTo>
                  <a:close/>
                  <a:moveTo>
                    <a:pt x="63408" y="611686"/>
                  </a:moveTo>
                  <a:lnTo>
                    <a:pt x="63408" y="677618"/>
                  </a:lnTo>
                  <a:lnTo>
                    <a:pt x="123480" y="677618"/>
                  </a:lnTo>
                  <a:lnTo>
                    <a:pt x="123480" y="611686"/>
                  </a:lnTo>
                  <a:close/>
                  <a:moveTo>
                    <a:pt x="557328" y="476162"/>
                  </a:moveTo>
                  <a:lnTo>
                    <a:pt x="557328" y="542094"/>
                  </a:lnTo>
                  <a:lnTo>
                    <a:pt x="617401" y="542094"/>
                  </a:lnTo>
                  <a:lnTo>
                    <a:pt x="617401" y="476162"/>
                  </a:lnTo>
                  <a:close/>
                  <a:moveTo>
                    <a:pt x="433848" y="476162"/>
                  </a:moveTo>
                  <a:lnTo>
                    <a:pt x="433848" y="542094"/>
                  </a:lnTo>
                  <a:lnTo>
                    <a:pt x="493921" y="542094"/>
                  </a:lnTo>
                  <a:lnTo>
                    <a:pt x="493921" y="476162"/>
                  </a:lnTo>
                  <a:close/>
                  <a:moveTo>
                    <a:pt x="310368" y="476162"/>
                  </a:moveTo>
                  <a:lnTo>
                    <a:pt x="310368" y="542094"/>
                  </a:lnTo>
                  <a:lnTo>
                    <a:pt x="370441" y="542094"/>
                  </a:lnTo>
                  <a:lnTo>
                    <a:pt x="370441" y="476162"/>
                  </a:lnTo>
                  <a:close/>
                  <a:moveTo>
                    <a:pt x="186888" y="476162"/>
                  </a:moveTo>
                  <a:lnTo>
                    <a:pt x="186888" y="542094"/>
                  </a:lnTo>
                  <a:lnTo>
                    <a:pt x="246960" y="542094"/>
                  </a:lnTo>
                  <a:lnTo>
                    <a:pt x="246960" y="476162"/>
                  </a:lnTo>
                  <a:close/>
                  <a:moveTo>
                    <a:pt x="63408" y="476162"/>
                  </a:moveTo>
                  <a:lnTo>
                    <a:pt x="63408" y="542094"/>
                  </a:lnTo>
                  <a:lnTo>
                    <a:pt x="123480" y="542094"/>
                  </a:lnTo>
                  <a:lnTo>
                    <a:pt x="123480" y="476162"/>
                  </a:lnTo>
                  <a:close/>
                  <a:moveTo>
                    <a:pt x="557328" y="340639"/>
                  </a:moveTo>
                  <a:lnTo>
                    <a:pt x="557328" y="406571"/>
                  </a:lnTo>
                  <a:lnTo>
                    <a:pt x="617401" y="406571"/>
                  </a:lnTo>
                  <a:lnTo>
                    <a:pt x="617401" y="340639"/>
                  </a:lnTo>
                  <a:close/>
                  <a:moveTo>
                    <a:pt x="433848" y="340639"/>
                  </a:moveTo>
                  <a:lnTo>
                    <a:pt x="433848" y="406571"/>
                  </a:lnTo>
                  <a:lnTo>
                    <a:pt x="493921" y="406571"/>
                  </a:lnTo>
                  <a:lnTo>
                    <a:pt x="493921" y="340639"/>
                  </a:lnTo>
                  <a:close/>
                  <a:moveTo>
                    <a:pt x="310368" y="340639"/>
                  </a:moveTo>
                  <a:lnTo>
                    <a:pt x="310368" y="406571"/>
                  </a:lnTo>
                  <a:lnTo>
                    <a:pt x="370441" y="406571"/>
                  </a:lnTo>
                  <a:lnTo>
                    <a:pt x="370441" y="340639"/>
                  </a:lnTo>
                  <a:close/>
                  <a:moveTo>
                    <a:pt x="186888" y="340639"/>
                  </a:moveTo>
                  <a:lnTo>
                    <a:pt x="186888" y="406571"/>
                  </a:lnTo>
                  <a:lnTo>
                    <a:pt x="246960" y="406571"/>
                  </a:lnTo>
                  <a:lnTo>
                    <a:pt x="246960" y="340639"/>
                  </a:lnTo>
                  <a:close/>
                  <a:moveTo>
                    <a:pt x="63408" y="340639"/>
                  </a:moveTo>
                  <a:lnTo>
                    <a:pt x="63408" y="406571"/>
                  </a:lnTo>
                  <a:lnTo>
                    <a:pt x="123480" y="406571"/>
                  </a:lnTo>
                  <a:lnTo>
                    <a:pt x="123480" y="340639"/>
                  </a:lnTo>
                  <a:close/>
                  <a:moveTo>
                    <a:pt x="557328" y="205116"/>
                  </a:moveTo>
                  <a:lnTo>
                    <a:pt x="557328" y="271047"/>
                  </a:lnTo>
                  <a:lnTo>
                    <a:pt x="617401" y="271047"/>
                  </a:lnTo>
                  <a:lnTo>
                    <a:pt x="617401" y="205116"/>
                  </a:lnTo>
                  <a:close/>
                  <a:moveTo>
                    <a:pt x="433848" y="205116"/>
                  </a:moveTo>
                  <a:lnTo>
                    <a:pt x="433848" y="271047"/>
                  </a:lnTo>
                  <a:lnTo>
                    <a:pt x="493921" y="271047"/>
                  </a:lnTo>
                  <a:lnTo>
                    <a:pt x="493921" y="205116"/>
                  </a:lnTo>
                  <a:close/>
                  <a:moveTo>
                    <a:pt x="310368" y="205116"/>
                  </a:moveTo>
                  <a:lnTo>
                    <a:pt x="310368" y="271047"/>
                  </a:lnTo>
                  <a:lnTo>
                    <a:pt x="370441" y="271047"/>
                  </a:lnTo>
                  <a:lnTo>
                    <a:pt x="370441" y="205116"/>
                  </a:lnTo>
                  <a:close/>
                  <a:moveTo>
                    <a:pt x="186888" y="205116"/>
                  </a:moveTo>
                  <a:lnTo>
                    <a:pt x="186888" y="271047"/>
                  </a:lnTo>
                  <a:lnTo>
                    <a:pt x="246960" y="271047"/>
                  </a:lnTo>
                  <a:lnTo>
                    <a:pt x="246960" y="205116"/>
                  </a:lnTo>
                  <a:close/>
                  <a:moveTo>
                    <a:pt x="63408" y="205116"/>
                  </a:moveTo>
                  <a:lnTo>
                    <a:pt x="63408" y="271047"/>
                  </a:lnTo>
                  <a:lnTo>
                    <a:pt x="123480" y="271047"/>
                  </a:lnTo>
                  <a:lnTo>
                    <a:pt x="123480" y="205116"/>
                  </a:lnTo>
                  <a:close/>
                  <a:moveTo>
                    <a:pt x="1" y="0"/>
                  </a:moveTo>
                  <a:lnTo>
                    <a:pt x="680177" y="0"/>
                  </a:lnTo>
                  <a:lnTo>
                    <a:pt x="680177" y="744873"/>
                  </a:lnTo>
                  <a:lnTo>
                    <a:pt x="0" y="744873"/>
                  </a:lnTo>
                  <a:lnTo>
                    <a:pt x="0" y="41332"/>
                  </a:lnTo>
                  <a:lnTo>
                    <a:pt x="1" y="4133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2" name="Straight Connector 61"/>
            <p:cNvCxnSpPr/>
            <p:nvPr/>
          </p:nvCxnSpPr>
          <p:spPr>
            <a:xfrm>
              <a:off x="4554833"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33495" y="2079625"/>
              <a:ext cx="1942509" cy="0"/>
            </a:xfrm>
            <a:prstGeom prst="line">
              <a:avLst/>
            </a:prstGeom>
            <a:ln w="57150">
              <a:solidFill>
                <a:srgbClr val="3C454F"/>
              </a:solidFill>
            </a:ln>
          </p:spPr>
          <p:style>
            <a:lnRef idx="1">
              <a:schemeClr val="accent1"/>
            </a:lnRef>
            <a:fillRef idx="0">
              <a:schemeClr val="accent1"/>
            </a:fillRef>
            <a:effectRef idx="0">
              <a:schemeClr val="accent1"/>
            </a:effectRef>
            <a:fontRef idx="minor">
              <a:schemeClr val="tx1"/>
            </a:fontRef>
          </p:style>
        </p:cxnSp>
      </p:grpSp>
      <p:grpSp>
        <p:nvGrpSpPr>
          <p:cNvPr id="65" name="Classes"/>
          <p:cNvGrpSpPr/>
          <p:nvPr/>
        </p:nvGrpSpPr>
        <p:grpSpPr>
          <a:xfrm>
            <a:off x="717419" y="1245702"/>
            <a:ext cx="10750378" cy="1535598"/>
            <a:chOff x="717419" y="4712803"/>
            <a:chExt cx="10750378" cy="1535598"/>
          </a:xfrm>
        </p:grpSpPr>
        <p:sp>
          <p:nvSpPr>
            <p:cNvPr id="66" name="Rectangle 65"/>
            <p:cNvSpPr/>
            <p:nvPr/>
          </p:nvSpPr>
          <p:spPr>
            <a:xfrm>
              <a:off x="717419" y="4712803"/>
              <a:ext cx="10750378" cy="1535598"/>
            </a:xfrm>
            <a:prstGeom prst="rect">
              <a:avLst/>
            </a:prstGeom>
            <a:solidFill>
              <a:srgbClr val="95B3D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17419" y="5879069"/>
              <a:ext cx="1702710" cy="369332"/>
            </a:xfrm>
            <a:prstGeom prst="rect">
              <a:avLst/>
            </a:prstGeom>
            <a:noFill/>
          </p:spPr>
          <p:txBody>
            <a:bodyPr wrap="none" rtlCol="0">
              <a:spAutoFit/>
            </a:bodyPr>
            <a:lstStyle/>
            <a:p>
              <a:r>
                <a:rPr lang="en-US" dirty="0" smtClean="0"/>
                <a:t>Model / Classes</a:t>
              </a:r>
              <a:endParaRPr lang="en-US" dirty="0"/>
            </a:p>
          </p:txBody>
        </p:sp>
        <p:sp>
          <p:nvSpPr>
            <p:cNvPr id="68" name="Code Icon"/>
            <p:cNvSpPr txBox="1"/>
            <p:nvPr/>
          </p:nvSpPr>
          <p:spPr>
            <a:xfrm>
              <a:off x="1169279" y="5157241"/>
              <a:ext cx="782289" cy="468330"/>
            </a:xfrm>
            <a:custGeom>
              <a:avLst/>
              <a:gdLst/>
              <a:ahLst/>
              <a:cxnLst/>
              <a:rect l="l" t="t" r="r" b="b"/>
              <a:pathLst>
                <a:path w="1037593" h="621172">
                  <a:moveTo>
                    <a:pt x="516620" y="363327"/>
                  </a:moveTo>
                  <a:cubicBezTo>
                    <a:pt x="527559" y="363327"/>
                    <a:pt x="537381" y="365839"/>
                    <a:pt x="546088" y="370862"/>
                  </a:cubicBezTo>
                  <a:cubicBezTo>
                    <a:pt x="554794" y="375884"/>
                    <a:pt x="562161" y="382693"/>
                    <a:pt x="568189" y="391288"/>
                  </a:cubicBezTo>
                  <a:cubicBezTo>
                    <a:pt x="574216" y="399883"/>
                    <a:pt x="578793" y="409706"/>
                    <a:pt x="581918" y="420756"/>
                  </a:cubicBezTo>
                  <a:cubicBezTo>
                    <a:pt x="585044" y="431807"/>
                    <a:pt x="586606" y="443359"/>
                    <a:pt x="586606" y="455415"/>
                  </a:cubicBezTo>
                  <a:cubicBezTo>
                    <a:pt x="586606" y="476176"/>
                    <a:pt x="582811" y="495710"/>
                    <a:pt x="575221" y="514016"/>
                  </a:cubicBezTo>
                  <a:cubicBezTo>
                    <a:pt x="567631" y="532321"/>
                    <a:pt x="556301" y="548283"/>
                    <a:pt x="541232" y="561901"/>
                  </a:cubicBezTo>
                  <a:cubicBezTo>
                    <a:pt x="526163" y="575519"/>
                    <a:pt x="507244" y="586290"/>
                    <a:pt x="484473" y="594215"/>
                  </a:cubicBezTo>
                  <a:cubicBezTo>
                    <a:pt x="461702" y="602141"/>
                    <a:pt x="435136" y="606103"/>
                    <a:pt x="404776" y="606103"/>
                  </a:cubicBezTo>
                  <a:lnTo>
                    <a:pt x="404776" y="552860"/>
                  </a:lnTo>
                  <a:cubicBezTo>
                    <a:pt x="418170" y="553306"/>
                    <a:pt x="430672" y="552525"/>
                    <a:pt x="442280" y="550516"/>
                  </a:cubicBezTo>
                  <a:cubicBezTo>
                    <a:pt x="453889" y="548507"/>
                    <a:pt x="463990" y="545325"/>
                    <a:pt x="472585" y="540972"/>
                  </a:cubicBezTo>
                  <a:cubicBezTo>
                    <a:pt x="481180" y="536619"/>
                    <a:pt x="487933" y="531094"/>
                    <a:pt x="492845" y="524396"/>
                  </a:cubicBezTo>
                  <a:cubicBezTo>
                    <a:pt x="497756" y="517699"/>
                    <a:pt x="500212" y="509774"/>
                    <a:pt x="500212" y="500621"/>
                  </a:cubicBezTo>
                  <a:cubicBezTo>
                    <a:pt x="500212" y="494147"/>
                    <a:pt x="499263" y="488622"/>
                    <a:pt x="497365" y="484045"/>
                  </a:cubicBezTo>
                  <a:cubicBezTo>
                    <a:pt x="495468" y="479469"/>
                    <a:pt x="493068" y="475339"/>
                    <a:pt x="490166" y="471655"/>
                  </a:cubicBezTo>
                  <a:cubicBezTo>
                    <a:pt x="487264" y="467972"/>
                    <a:pt x="484194" y="464400"/>
                    <a:pt x="480957" y="460940"/>
                  </a:cubicBezTo>
                  <a:cubicBezTo>
                    <a:pt x="477720" y="457480"/>
                    <a:pt x="474650" y="453796"/>
                    <a:pt x="471748" y="449889"/>
                  </a:cubicBezTo>
                  <a:cubicBezTo>
                    <a:pt x="468846" y="445983"/>
                    <a:pt x="466446" y="441518"/>
                    <a:pt x="464549" y="436495"/>
                  </a:cubicBezTo>
                  <a:cubicBezTo>
                    <a:pt x="462651" y="431472"/>
                    <a:pt x="461702" y="425388"/>
                    <a:pt x="461702" y="418245"/>
                  </a:cubicBezTo>
                  <a:cubicBezTo>
                    <a:pt x="461702" y="411324"/>
                    <a:pt x="462930" y="404571"/>
                    <a:pt x="465386" y="397985"/>
                  </a:cubicBezTo>
                  <a:cubicBezTo>
                    <a:pt x="467841" y="391400"/>
                    <a:pt x="471413" y="385540"/>
                    <a:pt x="476101" y="380405"/>
                  </a:cubicBezTo>
                  <a:cubicBezTo>
                    <a:pt x="480789" y="375271"/>
                    <a:pt x="486538" y="371141"/>
                    <a:pt x="493347" y="368015"/>
                  </a:cubicBezTo>
                  <a:cubicBezTo>
                    <a:pt x="500156" y="364890"/>
                    <a:pt x="507913" y="363327"/>
                    <a:pt x="516620" y="363327"/>
                  </a:cubicBezTo>
                  <a:close/>
                  <a:moveTo>
                    <a:pt x="518629" y="144661"/>
                  </a:moveTo>
                  <a:cubicBezTo>
                    <a:pt x="527112" y="144661"/>
                    <a:pt x="535037" y="146224"/>
                    <a:pt x="542404" y="149349"/>
                  </a:cubicBezTo>
                  <a:cubicBezTo>
                    <a:pt x="549771" y="152475"/>
                    <a:pt x="556134" y="156772"/>
                    <a:pt x="561492" y="162242"/>
                  </a:cubicBezTo>
                  <a:cubicBezTo>
                    <a:pt x="566849" y="167711"/>
                    <a:pt x="571091" y="174129"/>
                    <a:pt x="574216" y="181496"/>
                  </a:cubicBezTo>
                  <a:cubicBezTo>
                    <a:pt x="577342" y="188863"/>
                    <a:pt x="578904" y="196677"/>
                    <a:pt x="578904" y="204937"/>
                  </a:cubicBezTo>
                  <a:cubicBezTo>
                    <a:pt x="578904" y="213420"/>
                    <a:pt x="577342" y="221345"/>
                    <a:pt x="574216" y="228712"/>
                  </a:cubicBezTo>
                  <a:cubicBezTo>
                    <a:pt x="571091" y="236079"/>
                    <a:pt x="566849" y="242441"/>
                    <a:pt x="561492" y="247799"/>
                  </a:cubicBezTo>
                  <a:cubicBezTo>
                    <a:pt x="556134" y="253157"/>
                    <a:pt x="549771" y="257399"/>
                    <a:pt x="542404" y="260524"/>
                  </a:cubicBezTo>
                  <a:cubicBezTo>
                    <a:pt x="535037" y="263649"/>
                    <a:pt x="527112" y="265212"/>
                    <a:pt x="518629" y="265212"/>
                  </a:cubicBezTo>
                  <a:cubicBezTo>
                    <a:pt x="510146" y="265212"/>
                    <a:pt x="502276" y="263649"/>
                    <a:pt x="495021" y="260524"/>
                  </a:cubicBezTo>
                  <a:cubicBezTo>
                    <a:pt x="487766" y="257399"/>
                    <a:pt x="481403" y="253157"/>
                    <a:pt x="475934" y="247799"/>
                  </a:cubicBezTo>
                  <a:cubicBezTo>
                    <a:pt x="470465" y="242441"/>
                    <a:pt x="466167" y="236079"/>
                    <a:pt x="463042" y="228712"/>
                  </a:cubicBezTo>
                  <a:cubicBezTo>
                    <a:pt x="459916" y="221345"/>
                    <a:pt x="458354" y="213420"/>
                    <a:pt x="458354" y="204937"/>
                  </a:cubicBezTo>
                  <a:cubicBezTo>
                    <a:pt x="458354" y="196677"/>
                    <a:pt x="459916" y="188863"/>
                    <a:pt x="463042" y="181496"/>
                  </a:cubicBezTo>
                  <a:cubicBezTo>
                    <a:pt x="466167" y="174129"/>
                    <a:pt x="470465" y="167711"/>
                    <a:pt x="475934" y="162242"/>
                  </a:cubicBezTo>
                  <a:cubicBezTo>
                    <a:pt x="481403" y="156772"/>
                    <a:pt x="487766" y="152475"/>
                    <a:pt x="495021" y="149349"/>
                  </a:cubicBezTo>
                  <a:cubicBezTo>
                    <a:pt x="502276" y="146224"/>
                    <a:pt x="510146" y="144661"/>
                    <a:pt x="518629" y="144661"/>
                  </a:cubicBezTo>
                  <a:close/>
                  <a:moveTo>
                    <a:pt x="783766" y="0"/>
                  </a:moveTo>
                  <a:lnTo>
                    <a:pt x="811895" y="0"/>
                  </a:lnTo>
                  <a:cubicBezTo>
                    <a:pt x="858329" y="0"/>
                    <a:pt x="892932" y="11107"/>
                    <a:pt x="915702" y="33319"/>
                  </a:cubicBezTo>
                  <a:cubicBezTo>
                    <a:pt x="938473" y="55532"/>
                    <a:pt x="949858" y="90860"/>
                    <a:pt x="949858" y="139304"/>
                  </a:cubicBezTo>
                  <a:lnTo>
                    <a:pt x="949858" y="195561"/>
                  </a:lnTo>
                  <a:cubicBezTo>
                    <a:pt x="949858" y="218555"/>
                    <a:pt x="954937" y="235800"/>
                    <a:pt x="965095" y="247297"/>
                  </a:cubicBezTo>
                  <a:cubicBezTo>
                    <a:pt x="975252" y="258794"/>
                    <a:pt x="992274" y="264542"/>
                    <a:pt x="1016161" y="264542"/>
                  </a:cubicBezTo>
                  <a:lnTo>
                    <a:pt x="1037593" y="264542"/>
                  </a:lnTo>
                  <a:lnTo>
                    <a:pt x="1037593" y="327832"/>
                  </a:lnTo>
                  <a:lnTo>
                    <a:pt x="1016161" y="327832"/>
                  </a:lnTo>
                  <a:cubicBezTo>
                    <a:pt x="1004106" y="327832"/>
                    <a:pt x="993837" y="329115"/>
                    <a:pt x="985354" y="331683"/>
                  </a:cubicBezTo>
                  <a:cubicBezTo>
                    <a:pt x="976871" y="334250"/>
                    <a:pt x="970006" y="338212"/>
                    <a:pt x="964760" y="343570"/>
                  </a:cubicBezTo>
                  <a:cubicBezTo>
                    <a:pt x="959514" y="348928"/>
                    <a:pt x="955719" y="355793"/>
                    <a:pt x="953375" y="364164"/>
                  </a:cubicBezTo>
                  <a:cubicBezTo>
                    <a:pt x="951030" y="372536"/>
                    <a:pt x="949858" y="382526"/>
                    <a:pt x="949858" y="394135"/>
                  </a:cubicBezTo>
                  <a:lnTo>
                    <a:pt x="949858" y="482204"/>
                  </a:lnTo>
                  <a:cubicBezTo>
                    <a:pt x="949858" y="505198"/>
                    <a:pt x="947235" y="525345"/>
                    <a:pt x="941989" y="542646"/>
                  </a:cubicBezTo>
                  <a:cubicBezTo>
                    <a:pt x="936743" y="559948"/>
                    <a:pt x="928539" y="574403"/>
                    <a:pt x="917377" y="586011"/>
                  </a:cubicBezTo>
                  <a:cubicBezTo>
                    <a:pt x="906215" y="597620"/>
                    <a:pt x="891927" y="606382"/>
                    <a:pt x="874514" y="612298"/>
                  </a:cubicBezTo>
                  <a:cubicBezTo>
                    <a:pt x="857101" y="618214"/>
                    <a:pt x="836228" y="621172"/>
                    <a:pt x="811895" y="621172"/>
                  </a:cubicBezTo>
                  <a:lnTo>
                    <a:pt x="783766" y="621172"/>
                  </a:lnTo>
                  <a:lnTo>
                    <a:pt x="783766" y="558218"/>
                  </a:lnTo>
                  <a:lnTo>
                    <a:pt x="805198" y="558218"/>
                  </a:lnTo>
                  <a:cubicBezTo>
                    <a:pt x="815913" y="558218"/>
                    <a:pt x="825568" y="556990"/>
                    <a:pt x="834163" y="554534"/>
                  </a:cubicBezTo>
                  <a:cubicBezTo>
                    <a:pt x="842758" y="552078"/>
                    <a:pt x="850181" y="547893"/>
                    <a:pt x="856432" y="541977"/>
                  </a:cubicBezTo>
                  <a:cubicBezTo>
                    <a:pt x="862682" y="536061"/>
                    <a:pt x="867482" y="528359"/>
                    <a:pt x="870831" y="518871"/>
                  </a:cubicBezTo>
                  <a:cubicBezTo>
                    <a:pt x="874179" y="509383"/>
                    <a:pt x="875854" y="497607"/>
                    <a:pt x="875854" y="483543"/>
                  </a:cubicBezTo>
                  <a:lnTo>
                    <a:pt x="875854" y="396479"/>
                  </a:lnTo>
                  <a:cubicBezTo>
                    <a:pt x="875854" y="379735"/>
                    <a:pt x="877249" y="365392"/>
                    <a:pt x="880040" y="353449"/>
                  </a:cubicBezTo>
                  <a:cubicBezTo>
                    <a:pt x="882830" y="341505"/>
                    <a:pt x="887072" y="331571"/>
                    <a:pt x="892764" y="323646"/>
                  </a:cubicBezTo>
                  <a:cubicBezTo>
                    <a:pt x="898457" y="315721"/>
                    <a:pt x="905768" y="309637"/>
                    <a:pt x="914698" y="305396"/>
                  </a:cubicBezTo>
                  <a:cubicBezTo>
                    <a:pt x="923628" y="301154"/>
                    <a:pt x="934120" y="298140"/>
                    <a:pt x="946175" y="296354"/>
                  </a:cubicBezTo>
                  <a:cubicBezTo>
                    <a:pt x="922288" y="293452"/>
                    <a:pt x="904596" y="284020"/>
                    <a:pt x="893099" y="268058"/>
                  </a:cubicBezTo>
                  <a:cubicBezTo>
                    <a:pt x="881602" y="252097"/>
                    <a:pt x="875854" y="227596"/>
                    <a:pt x="875854" y="194556"/>
                  </a:cubicBezTo>
                  <a:lnTo>
                    <a:pt x="875854" y="138634"/>
                  </a:lnTo>
                  <a:cubicBezTo>
                    <a:pt x="875854" y="124123"/>
                    <a:pt x="874179" y="112012"/>
                    <a:pt x="870831" y="102301"/>
                  </a:cubicBezTo>
                  <a:cubicBezTo>
                    <a:pt x="867482" y="92590"/>
                    <a:pt x="862682" y="84832"/>
                    <a:pt x="856432" y="79028"/>
                  </a:cubicBezTo>
                  <a:cubicBezTo>
                    <a:pt x="850181" y="73224"/>
                    <a:pt x="842758" y="69094"/>
                    <a:pt x="834163" y="66638"/>
                  </a:cubicBezTo>
                  <a:cubicBezTo>
                    <a:pt x="825568" y="64183"/>
                    <a:pt x="815913" y="62955"/>
                    <a:pt x="805198" y="62955"/>
                  </a:cubicBezTo>
                  <a:lnTo>
                    <a:pt x="783766" y="62955"/>
                  </a:lnTo>
                  <a:close/>
                  <a:moveTo>
                    <a:pt x="225363" y="0"/>
                  </a:moveTo>
                  <a:lnTo>
                    <a:pt x="253492" y="0"/>
                  </a:lnTo>
                  <a:lnTo>
                    <a:pt x="253492" y="62955"/>
                  </a:lnTo>
                  <a:lnTo>
                    <a:pt x="232395" y="62955"/>
                  </a:lnTo>
                  <a:cubicBezTo>
                    <a:pt x="221680" y="62955"/>
                    <a:pt x="212024" y="64238"/>
                    <a:pt x="203430" y="66806"/>
                  </a:cubicBezTo>
                  <a:cubicBezTo>
                    <a:pt x="194835" y="69373"/>
                    <a:pt x="187412" y="73559"/>
                    <a:pt x="181161" y="79363"/>
                  </a:cubicBezTo>
                  <a:cubicBezTo>
                    <a:pt x="174910" y="85167"/>
                    <a:pt x="170111" y="92813"/>
                    <a:pt x="166762" y="102301"/>
                  </a:cubicBezTo>
                  <a:cubicBezTo>
                    <a:pt x="163414" y="111789"/>
                    <a:pt x="161739" y="123565"/>
                    <a:pt x="161739" y="137629"/>
                  </a:cubicBezTo>
                  <a:lnTo>
                    <a:pt x="161739" y="196230"/>
                  </a:lnTo>
                  <a:cubicBezTo>
                    <a:pt x="161739" y="212973"/>
                    <a:pt x="160344" y="227261"/>
                    <a:pt x="157553" y="239093"/>
                  </a:cubicBezTo>
                  <a:cubicBezTo>
                    <a:pt x="154763" y="250925"/>
                    <a:pt x="150465" y="260803"/>
                    <a:pt x="144661" y="268728"/>
                  </a:cubicBezTo>
                  <a:cubicBezTo>
                    <a:pt x="138857" y="276653"/>
                    <a:pt x="131490" y="282792"/>
                    <a:pt x="122560" y="287146"/>
                  </a:cubicBezTo>
                  <a:cubicBezTo>
                    <a:pt x="113630" y="291499"/>
                    <a:pt x="103138" y="294568"/>
                    <a:pt x="91083" y="296354"/>
                  </a:cubicBezTo>
                  <a:cubicBezTo>
                    <a:pt x="114970" y="299033"/>
                    <a:pt x="132718" y="308354"/>
                    <a:pt x="144326" y="324316"/>
                  </a:cubicBezTo>
                  <a:cubicBezTo>
                    <a:pt x="155935" y="340277"/>
                    <a:pt x="161739" y="364778"/>
                    <a:pt x="161739" y="397818"/>
                  </a:cubicBezTo>
                  <a:lnTo>
                    <a:pt x="161739" y="482873"/>
                  </a:lnTo>
                  <a:cubicBezTo>
                    <a:pt x="161739" y="497384"/>
                    <a:pt x="163414" y="509439"/>
                    <a:pt x="166762" y="519039"/>
                  </a:cubicBezTo>
                  <a:cubicBezTo>
                    <a:pt x="170111" y="528638"/>
                    <a:pt x="174910" y="536340"/>
                    <a:pt x="181161" y="542144"/>
                  </a:cubicBezTo>
                  <a:cubicBezTo>
                    <a:pt x="187412" y="547948"/>
                    <a:pt x="194835" y="552078"/>
                    <a:pt x="203430" y="554534"/>
                  </a:cubicBezTo>
                  <a:cubicBezTo>
                    <a:pt x="212024" y="556990"/>
                    <a:pt x="221680" y="558218"/>
                    <a:pt x="232395" y="558218"/>
                  </a:cubicBezTo>
                  <a:lnTo>
                    <a:pt x="253492" y="558218"/>
                  </a:lnTo>
                  <a:lnTo>
                    <a:pt x="253492" y="621172"/>
                  </a:lnTo>
                  <a:lnTo>
                    <a:pt x="225363" y="621172"/>
                  </a:lnTo>
                  <a:cubicBezTo>
                    <a:pt x="179152" y="621172"/>
                    <a:pt x="144661" y="610066"/>
                    <a:pt x="121890" y="587853"/>
                  </a:cubicBezTo>
                  <a:cubicBezTo>
                    <a:pt x="99120" y="565640"/>
                    <a:pt x="87734" y="530424"/>
                    <a:pt x="87734" y="482204"/>
                  </a:cubicBezTo>
                  <a:lnTo>
                    <a:pt x="87734" y="397148"/>
                  </a:lnTo>
                  <a:cubicBezTo>
                    <a:pt x="87734" y="374154"/>
                    <a:pt x="82600" y="356853"/>
                    <a:pt x="72331" y="345244"/>
                  </a:cubicBezTo>
                  <a:cubicBezTo>
                    <a:pt x="62062" y="333636"/>
                    <a:pt x="44984" y="327832"/>
                    <a:pt x="21097" y="327832"/>
                  </a:cubicBezTo>
                  <a:lnTo>
                    <a:pt x="0" y="327832"/>
                  </a:lnTo>
                  <a:lnTo>
                    <a:pt x="0" y="264542"/>
                  </a:lnTo>
                  <a:lnTo>
                    <a:pt x="21097" y="264542"/>
                  </a:lnTo>
                  <a:cubicBezTo>
                    <a:pt x="33152" y="264542"/>
                    <a:pt x="43421" y="263259"/>
                    <a:pt x="51904" y="260692"/>
                  </a:cubicBezTo>
                  <a:cubicBezTo>
                    <a:pt x="60387" y="258124"/>
                    <a:pt x="67308" y="254162"/>
                    <a:pt x="72666" y="248804"/>
                  </a:cubicBezTo>
                  <a:cubicBezTo>
                    <a:pt x="78023" y="243446"/>
                    <a:pt x="81874" y="236581"/>
                    <a:pt x="84218" y="228210"/>
                  </a:cubicBezTo>
                  <a:cubicBezTo>
                    <a:pt x="86562" y="219838"/>
                    <a:pt x="87734" y="209848"/>
                    <a:pt x="87734" y="198239"/>
                  </a:cubicBezTo>
                  <a:lnTo>
                    <a:pt x="87734" y="139304"/>
                  </a:lnTo>
                  <a:cubicBezTo>
                    <a:pt x="87734" y="116310"/>
                    <a:pt x="90358" y="96106"/>
                    <a:pt x="95604" y="78693"/>
                  </a:cubicBezTo>
                  <a:cubicBezTo>
                    <a:pt x="100850" y="61280"/>
                    <a:pt x="109054" y="46770"/>
                    <a:pt x="120216" y="35161"/>
                  </a:cubicBezTo>
                  <a:cubicBezTo>
                    <a:pt x="131378" y="23552"/>
                    <a:pt x="145610" y="14790"/>
                    <a:pt x="162911" y="8874"/>
                  </a:cubicBezTo>
                  <a:cubicBezTo>
                    <a:pt x="180212" y="2958"/>
                    <a:pt x="201030" y="0"/>
                    <a:pt x="225363" y="0"/>
                  </a:cubicBezTo>
                  <a:close/>
                </a:path>
              </a:pathLst>
            </a:custGeom>
            <a:solidFill>
              <a:srgbClr val="3C454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400" b="1" dirty="0">
                <a:solidFill>
                  <a:srgbClr val="3C454F"/>
                </a:solidFill>
                <a:latin typeface="Consolas" panose="020B0609020204030204" pitchFamily="49" charset="0"/>
                <a:cs typeface="Consolas" panose="020B0609020204030204" pitchFamily="49" charset="0"/>
              </a:endParaRPr>
            </a:p>
          </p:txBody>
        </p:sp>
      </p:grpSp>
      <p:grpSp>
        <p:nvGrpSpPr>
          <p:cNvPr id="69" name="Class Model"/>
          <p:cNvGrpSpPr/>
          <p:nvPr/>
        </p:nvGrpSpPr>
        <p:grpSpPr>
          <a:xfrm>
            <a:off x="3898030" y="1641064"/>
            <a:ext cx="5758150" cy="744874"/>
            <a:chOff x="3898030" y="5108165"/>
            <a:chExt cx="5758150" cy="744874"/>
          </a:xfrm>
        </p:grpSpPr>
        <p:sp>
          <p:nvSpPr>
            <p:cNvPr id="70" name="Rectangle 69"/>
            <p:cNvSpPr/>
            <p:nvPr/>
          </p:nvSpPr>
          <p:spPr>
            <a:xfrm>
              <a:off x="3898030"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71" name="Rectangle 70"/>
            <p:cNvSpPr/>
            <p:nvPr/>
          </p:nvSpPr>
          <p:spPr>
            <a:xfrm>
              <a:off x="6484211"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72" name="Rectangle 71"/>
            <p:cNvSpPr/>
            <p:nvPr/>
          </p:nvSpPr>
          <p:spPr>
            <a:xfrm>
              <a:off x="8976003" y="5108165"/>
              <a:ext cx="680177" cy="744874"/>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cxnSp>
          <p:nvCxnSpPr>
            <p:cNvPr id="73" name="Straight Connector 72"/>
            <p:cNvCxnSpPr/>
            <p:nvPr/>
          </p:nvCxnSpPr>
          <p:spPr>
            <a:xfrm>
              <a:off x="4554833"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33494" y="5480602"/>
              <a:ext cx="1942509" cy="0"/>
            </a:xfrm>
            <a:prstGeom prst="line">
              <a:avLst/>
            </a:prstGeom>
            <a:ln w="57150">
              <a:solidFill>
                <a:srgbClr val="3C454F"/>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175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7"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 it With </a:t>
            </a:r>
            <a:r>
              <a:rPr lang="en-US" dirty="0" err="1" smtClean="0"/>
              <a:t>NuGet</a:t>
            </a:r>
            <a:r>
              <a:rPr lang="en-US" dirty="0" smtClean="0"/>
              <a:t>. Got It? </a:t>
            </a:r>
            <a:endParaRPr lang="en-US" dirty="0"/>
          </a:p>
        </p:txBody>
      </p:sp>
      <p:sp>
        <p:nvSpPr>
          <p:cNvPr id="5" name="Content Placeholder 4"/>
          <p:cNvSpPr>
            <a:spLocks noGrp="1"/>
          </p:cNvSpPr>
          <p:nvPr>
            <p:ph sz="quarter" idx="10"/>
          </p:nvPr>
        </p:nvSpPr>
        <p:spPr/>
        <p:txBody>
          <a:bodyPr/>
          <a:lstStyle/>
          <a:p>
            <a:r>
              <a:rPr lang="en-US" dirty="0" smtClean="0"/>
              <a:t>Entity Framework 6 is RTM</a:t>
            </a:r>
          </a:p>
          <a:p>
            <a:r>
              <a:rPr lang="en-US" dirty="0" smtClean="0"/>
              <a:t>EntityFramework.codeplex.com</a:t>
            </a:r>
          </a:p>
          <a:p>
            <a:pPr lvl="1"/>
            <a:r>
              <a:rPr lang="en-US" dirty="0" smtClean="0"/>
              <a:t>Open Source</a:t>
            </a:r>
          </a:p>
          <a:p>
            <a:pPr lvl="1"/>
            <a:r>
              <a:rPr lang="en-US" dirty="0" smtClean="0"/>
              <a:t>Nightly Builds</a:t>
            </a:r>
          </a:p>
          <a:p>
            <a:pPr lvl="1"/>
            <a:r>
              <a:rPr lang="en-US" dirty="0" smtClean="0"/>
              <a:t>Accept pull requests from the community</a:t>
            </a:r>
          </a:p>
          <a:p>
            <a:r>
              <a:rPr lang="en-US" dirty="0" smtClean="0"/>
              <a:t>Installable from </a:t>
            </a:r>
            <a:r>
              <a:rPr lang="en-US" dirty="0" err="1" smtClean="0"/>
              <a:t>NuGet</a:t>
            </a:r>
            <a:endParaRPr lang="en-US" dirty="0" smtClean="0"/>
          </a:p>
          <a:p>
            <a:pPr lvl="1"/>
            <a:r>
              <a:rPr lang="en-US" dirty="0" smtClean="0"/>
              <a:t>Release versions</a:t>
            </a:r>
          </a:p>
          <a:p>
            <a:pPr lvl="1"/>
            <a:r>
              <a:rPr lang="en-US" dirty="0" smtClean="0"/>
              <a:t>Pre-Release if you choose to include them</a:t>
            </a:r>
            <a:endParaRPr lang="en-US" dirty="0"/>
          </a:p>
        </p:txBody>
      </p:sp>
      <p:grpSp>
        <p:nvGrpSpPr>
          <p:cNvPr id="7" name="NuGet Logo"/>
          <p:cNvGrpSpPr/>
          <p:nvPr/>
        </p:nvGrpSpPr>
        <p:grpSpPr>
          <a:xfrm>
            <a:off x="7769298" y="1388226"/>
            <a:ext cx="4134648" cy="4011220"/>
            <a:chOff x="2112170" y="341"/>
            <a:chExt cx="7521687" cy="7297148"/>
          </a:xfrm>
        </p:grpSpPr>
        <p:sp>
          <p:nvSpPr>
            <p:cNvPr id="8" name="Freeform 7"/>
            <p:cNvSpPr/>
            <p:nvPr/>
          </p:nvSpPr>
          <p:spPr>
            <a:xfrm>
              <a:off x="3274219" y="914400"/>
              <a:ext cx="6359638" cy="6383089"/>
            </a:xfrm>
            <a:custGeom>
              <a:avLst/>
              <a:gdLst>
                <a:gd name="connsiteX0" fmla="*/ 2085768 w 6359638"/>
                <a:gd name="connsiteY0" fmla="*/ 276225 h 6383089"/>
                <a:gd name="connsiteX1" fmla="*/ 222735 w 6359638"/>
                <a:gd name="connsiteY1" fmla="*/ 2139258 h 6383089"/>
                <a:gd name="connsiteX2" fmla="*/ 222735 w 6359638"/>
                <a:gd name="connsiteY2" fmla="*/ 4296392 h 6383089"/>
                <a:gd name="connsiteX3" fmla="*/ 2085768 w 6359638"/>
                <a:gd name="connsiteY3" fmla="*/ 6159425 h 6383089"/>
                <a:gd name="connsiteX4" fmla="*/ 4272172 w 6359638"/>
                <a:gd name="connsiteY4" fmla="*/ 6159425 h 6383089"/>
                <a:gd name="connsiteX5" fmla="*/ 6135205 w 6359638"/>
                <a:gd name="connsiteY5" fmla="*/ 4296392 h 6383089"/>
                <a:gd name="connsiteX6" fmla="*/ 6135205 w 6359638"/>
                <a:gd name="connsiteY6" fmla="*/ 2139258 h 6383089"/>
                <a:gd name="connsiteX7" fmla="*/ 4272172 w 6359638"/>
                <a:gd name="connsiteY7" fmla="*/ 276225 h 6383089"/>
                <a:gd name="connsiteX8" fmla="*/ 2041062 w 6359638"/>
                <a:gd name="connsiteY8" fmla="*/ 0 h 6383089"/>
                <a:gd name="connsiteX9" fmla="*/ 4318576 w 6359638"/>
                <a:gd name="connsiteY9" fmla="*/ 0 h 6383089"/>
                <a:gd name="connsiteX10" fmla="*/ 6359638 w 6359638"/>
                <a:gd name="connsiteY10" fmla="*/ 2041062 h 6383089"/>
                <a:gd name="connsiteX11" fmla="*/ 6359638 w 6359638"/>
                <a:gd name="connsiteY11" fmla="*/ 4342027 h 6383089"/>
                <a:gd name="connsiteX12" fmla="*/ 4318576 w 6359638"/>
                <a:gd name="connsiteY12" fmla="*/ 6383089 h 6383089"/>
                <a:gd name="connsiteX13" fmla="*/ 2041062 w 6359638"/>
                <a:gd name="connsiteY13" fmla="*/ 6383089 h 6383089"/>
                <a:gd name="connsiteX14" fmla="*/ 0 w 6359638"/>
                <a:gd name="connsiteY14" fmla="*/ 4342027 h 6383089"/>
                <a:gd name="connsiteX15" fmla="*/ 0 w 6359638"/>
                <a:gd name="connsiteY15" fmla="*/ 2041062 h 6383089"/>
                <a:gd name="connsiteX16" fmla="*/ 2041062 w 6359638"/>
                <a:gd name="connsiteY16" fmla="*/ 0 h 638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59638" h="6383089">
                  <a:moveTo>
                    <a:pt x="2085768" y="276225"/>
                  </a:moveTo>
                  <a:cubicBezTo>
                    <a:pt x="1056843" y="276225"/>
                    <a:pt x="222735" y="1110333"/>
                    <a:pt x="222735" y="2139258"/>
                  </a:cubicBezTo>
                  <a:lnTo>
                    <a:pt x="222735" y="4296392"/>
                  </a:lnTo>
                  <a:cubicBezTo>
                    <a:pt x="222735" y="5325317"/>
                    <a:pt x="1056843" y="6159425"/>
                    <a:pt x="2085768" y="6159425"/>
                  </a:cubicBezTo>
                  <a:lnTo>
                    <a:pt x="4272172" y="6159425"/>
                  </a:lnTo>
                  <a:cubicBezTo>
                    <a:pt x="5301097" y="6159425"/>
                    <a:pt x="6135205" y="5325317"/>
                    <a:pt x="6135205" y="4296392"/>
                  </a:cubicBezTo>
                  <a:lnTo>
                    <a:pt x="6135205" y="2139258"/>
                  </a:lnTo>
                  <a:cubicBezTo>
                    <a:pt x="6135205" y="1110333"/>
                    <a:pt x="5301097" y="276225"/>
                    <a:pt x="4272172" y="276225"/>
                  </a:cubicBezTo>
                  <a:close/>
                  <a:moveTo>
                    <a:pt x="2041062" y="0"/>
                  </a:moveTo>
                  <a:lnTo>
                    <a:pt x="4318576" y="0"/>
                  </a:lnTo>
                  <a:cubicBezTo>
                    <a:pt x="5445823" y="0"/>
                    <a:pt x="6359638" y="913815"/>
                    <a:pt x="6359638" y="2041062"/>
                  </a:cubicBezTo>
                  <a:lnTo>
                    <a:pt x="6359638" y="4342027"/>
                  </a:lnTo>
                  <a:cubicBezTo>
                    <a:pt x="6359638" y="5469274"/>
                    <a:pt x="5445823" y="6383089"/>
                    <a:pt x="4318576" y="6383089"/>
                  </a:cubicBezTo>
                  <a:lnTo>
                    <a:pt x="2041062" y="6383089"/>
                  </a:lnTo>
                  <a:cubicBezTo>
                    <a:pt x="913815" y="6383089"/>
                    <a:pt x="0" y="5469274"/>
                    <a:pt x="0" y="4342027"/>
                  </a:cubicBezTo>
                  <a:lnTo>
                    <a:pt x="0" y="2041062"/>
                  </a:lnTo>
                  <a:cubicBezTo>
                    <a:pt x="0" y="913815"/>
                    <a:pt x="913815" y="0"/>
                    <a:pt x="2041062" y="0"/>
                  </a:cubicBezTo>
                  <a:close/>
                </a:path>
              </a:pathLst>
            </a:custGeom>
            <a:solidFill>
              <a:srgbClr val="C7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411651" y="1104900"/>
              <a:ext cx="6084774" cy="6054650"/>
            </a:xfrm>
            <a:custGeom>
              <a:avLst/>
              <a:gdLst>
                <a:gd name="connsiteX0" fmla="*/ 2006975 w 6084774"/>
                <a:gd name="connsiteY0" fmla="*/ 600076 h 6054650"/>
                <a:gd name="connsiteX1" fmla="*/ 408346 w 6084774"/>
                <a:gd name="connsiteY1" fmla="*/ 2198705 h 6054650"/>
                <a:gd name="connsiteX2" fmla="*/ 408346 w 6084774"/>
                <a:gd name="connsiteY2" fmla="*/ 4049695 h 6054650"/>
                <a:gd name="connsiteX3" fmla="*/ 2006975 w 6084774"/>
                <a:gd name="connsiteY3" fmla="*/ 5648324 h 6054650"/>
                <a:gd name="connsiteX4" fmla="*/ 3883083 w 6084774"/>
                <a:gd name="connsiteY4" fmla="*/ 5648324 h 6054650"/>
                <a:gd name="connsiteX5" fmla="*/ 5481712 w 6084774"/>
                <a:gd name="connsiteY5" fmla="*/ 4049695 h 6054650"/>
                <a:gd name="connsiteX6" fmla="*/ 5481712 w 6084774"/>
                <a:gd name="connsiteY6" fmla="*/ 2198705 h 6054650"/>
                <a:gd name="connsiteX7" fmla="*/ 3883083 w 6084774"/>
                <a:gd name="connsiteY7" fmla="*/ 600076 h 6054650"/>
                <a:gd name="connsiteX8" fmla="*/ 1917326 w 6084774"/>
                <a:gd name="connsiteY8" fmla="*/ 0 h 6054650"/>
                <a:gd name="connsiteX9" fmla="*/ 4167448 w 6084774"/>
                <a:gd name="connsiteY9" fmla="*/ 0 h 6054650"/>
                <a:gd name="connsiteX10" fmla="*/ 6084774 w 6084774"/>
                <a:gd name="connsiteY10" fmla="*/ 1917326 h 6054650"/>
                <a:gd name="connsiteX11" fmla="*/ 6084774 w 6084774"/>
                <a:gd name="connsiteY11" fmla="*/ 4137324 h 6054650"/>
                <a:gd name="connsiteX12" fmla="*/ 4167448 w 6084774"/>
                <a:gd name="connsiteY12" fmla="*/ 6054650 h 6054650"/>
                <a:gd name="connsiteX13" fmla="*/ 1917326 w 6084774"/>
                <a:gd name="connsiteY13" fmla="*/ 6054650 h 6054650"/>
                <a:gd name="connsiteX14" fmla="*/ 0 w 6084774"/>
                <a:gd name="connsiteY14" fmla="*/ 4137324 h 6054650"/>
                <a:gd name="connsiteX15" fmla="*/ 0 w 6084774"/>
                <a:gd name="connsiteY15" fmla="*/ 1917326 h 6054650"/>
                <a:gd name="connsiteX16" fmla="*/ 1917326 w 6084774"/>
                <a:gd name="connsiteY16" fmla="*/ 0 h 605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84774" h="6054650">
                  <a:moveTo>
                    <a:pt x="2006975" y="600076"/>
                  </a:moveTo>
                  <a:cubicBezTo>
                    <a:pt x="1124077" y="600076"/>
                    <a:pt x="408346" y="1315807"/>
                    <a:pt x="408346" y="2198705"/>
                  </a:cubicBezTo>
                  <a:lnTo>
                    <a:pt x="408346" y="4049695"/>
                  </a:lnTo>
                  <a:cubicBezTo>
                    <a:pt x="408346" y="4932593"/>
                    <a:pt x="1124077" y="5648324"/>
                    <a:pt x="2006975" y="5648324"/>
                  </a:cubicBezTo>
                  <a:lnTo>
                    <a:pt x="3883083" y="5648324"/>
                  </a:lnTo>
                  <a:cubicBezTo>
                    <a:pt x="4765981" y="5648324"/>
                    <a:pt x="5481712" y="4932593"/>
                    <a:pt x="5481712" y="4049695"/>
                  </a:cubicBezTo>
                  <a:lnTo>
                    <a:pt x="5481712" y="2198705"/>
                  </a:lnTo>
                  <a:cubicBezTo>
                    <a:pt x="5481712" y="1315807"/>
                    <a:pt x="4765981" y="600076"/>
                    <a:pt x="3883083" y="600076"/>
                  </a:cubicBezTo>
                  <a:close/>
                  <a:moveTo>
                    <a:pt x="1917326" y="0"/>
                  </a:moveTo>
                  <a:lnTo>
                    <a:pt x="4167448" y="0"/>
                  </a:lnTo>
                  <a:cubicBezTo>
                    <a:pt x="5226358" y="0"/>
                    <a:pt x="6084774" y="858416"/>
                    <a:pt x="6084774" y="1917326"/>
                  </a:cubicBezTo>
                  <a:lnTo>
                    <a:pt x="6084774" y="4137324"/>
                  </a:lnTo>
                  <a:cubicBezTo>
                    <a:pt x="6084774" y="5196234"/>
                    <a:pt x="5226358" y="6054650"/>
                    <a:pt x="4167448" y="6054650"/>
                  </a:cubicBezTo>
                  <a:lnTo>
                    <a:pt x="1917326" y="6054650"/>
                  </a:lnTo>
                  <a:cubicBezTo>
                    <a:pt x="858416" y="6054650"/>
                    <a:pt x="0" y="5196234"/>
                    <a:pt x="0" y="4137324"/>
                  </a:cubicBezTo>
                  <a:lnTo>
                    <a:pt x="0" y="1917326"/>
                  </a:lnTo>
                  <a:cubicBezTo>
                    <a:pt x="0" y="858416"/>
                    <a:pt x="858416" y="0"/>
                    <a:pt x="1917326" y="0"/>
                  </a:cubicBezTo>
                  <a:close/>
                </a:path>
              </a:pathLst>
            </a:custGeom>
            <a:gradFill>
              <a:gsLst>
                <a:gs pos="0">
                  <a:srgbClr val="48BAF6"/>
                </a:gs>
                <a:gs pos="100000">
                  <a:srgbClr val="1072C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724274" y="1609725"/>
              <a:ext cx="5264813" cy="5238749"/>
            </a:xfrm>
            <a:custGeom>
              <a:avLst/>
              <a:gdLst>
                <a:gd name="connsiteX0" fmla="*/ 3635934 w 5264813"/>
                <a:gd name="connsiteY0" fmla="*/ 2272838 h 5238749"/>
                <a:gd name="connsiteX1" fmla="*/ 2290292 w 5264813"/>
                <a:gd name="connsiteY1" fmla="*/ 3618480 h 5238749"/>
                <a:gd name="connsiteX2" fmla="*/ 3635934 w 5264813"/>
                <a:gd name="connsiteY2" fmla="*/ 4964122 h 5238749"/>
                <a:gd name="connsiteX3" fmla="*/ 4981576 w 5264813"/>
                <a:gd name="connsiteY3" fmla="*/ 3618480 h 5238749"/>
                <a:gd name="connsiteX4" fmla="*/ 3635934 w 5264813"/>
                <a:gd name="connsiteY4" fmla="*/ 2272838 h 5238749"/>
                <a:gd name="connsiteX5" fmla="*/ 1158310 w 5264813"/>
                <a:gd name="connsiteY5" fmla="*/ 388485 h 5238749"/>
                <a:gd name="connsiteX6" fmla="*/ 366715 w 5264813"/>
                <a:gd name="connsiteY6" fmla="*/ 1180080 h 5238749"/>
                <a:gd name="connsiteX7" fmla="*/ 1158310 w 5264813"/>
                <a:gd name="connsiteY7" fmla="*/ 1971675 h 5238749"/>
                <a:gd name="connsiteX8" fmla="*/ 1949905 w 5264813"/>
                <a:gd name="connsiteY8" fmla="*/ 1180080 h 5238749"/>
                <a:gd name="connsiteX9" fmla="*/ 1158310 w 5264813"/>
                <a:gd name="connsiteY9" fmla="*/ 388485 h 5238749"/>
                <a:gd name="connsiteX10" fmla="*/ 1658955 w 5264813"/>
                <a:gd name="connsiteY10" fmla="*/ 0 h 5238749"/>
                <a:gd name="connsiteX11" fmla="*/ 3605858 w 5264813"/>
                <a:gd name="connsiteY11" fmla="*/ 0 h 5238749"/>
                <a:gd name="connsiteX12" fmla="*/ 5264813 w 5264813"/>
                <a:gd name="connsiteY12" fmla="*/ 1658955 h 5238749"/>
                <a:gd name="connsiteX13" fmla="*/ 5264813 w 5264813"/>
                <a:gd name="connsiteY13" fmla="*/ 3579794 h 5238749"/>
                <a:gd name="connsiteX14" fmla="*/ 3605858 w 5264813"/>
                <a:gd name="connsiteY14" fmla="*/ 5238749 h 5238749"/>
                <a:gd name="connsiteX15" fmla="*/ 1658955 w 5264813"/>
                <a:gd name="connsiteY15" fmla="*/ 5238749 h 5238749"/>
                <a:gd name="connsiteX16" fmla="*/ 0 w 5264813"/>
                <a:gd name="connsiteY16" fmla="*/ 3579794 h 5238749"/>
                <a:gd name="connsiteX17" fmla="*/ 0 w 5264813"/>
                <a:gd name="connsiteY17" fmla="*/ 1658955 h 5238749"/>
                <a:gd name="connsiteX18" fmla="*/ 1658955 w 5264813"/>
                <a:gd name="connsiteY18" fmla="*/ 0 h 523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64813" h="5238749">
                  <a:moveTo>
                    <a:pt x="3635934" y="2272838"/>
                  </a:moveTo>
                  <a:cubicBezTo>
                    <a:pt x="2892756" y="2272838"/>
                    <a:pt x="2290292" y="2875302"/>
                    <a:pt x="2290292" y="3618480"/>
                  </a:cubicBezTo>
                  <a:cubicBezTo>
                    <a:pt x="2290292" y="4361658"/>
                    <a:pt x="2892756" y="4964122"/>
                    <a:pt x="3635934" y="4964122"/>
                  </a:cubicBezTo>
                  <a:cubicBezTo>
                    <a:pt x="4379112" y="4964122"/>
                    <a:pt x="4981576" y="4361658"/>
                    <a:pt x="4981576" y="3618480"/>
                  </a:cubicBezTo>
                  <a:cubicBezTo>
                    <a:pt x="4981576" y="2875302"/>
                    <a:pt x="4379112" y="2272838"/>
                    <a:pt x="3635934" y="2272838"/>
                  </a:cubicBezTo>
                  <a:close/>
                  <a:moveTo>
                    <a:pt x="1158310" y="388485"/>
                  </a:moveTo>
                  <a:cubicBezTo>
                    <a:pt x="721124" y="388485"/>
                    <a:pt x="366715" y="742894"/>
                    <a:pt x="366715" y="1180080"/>
                  </a:cubicBezTo>
                  <a:cubicBezTo>
                    <a:pt x="366715" y="1617266"/>
                    <a:pt x="721124" y="1971675"/>
                    <a:pt x="1158310" y="1971675"/>
                  </a:cubicBezTo>
                  <a:cubicBezTo>
                    <a:pt x="1595496" y="1971675"/>
                    <a:pt x="1949905" y="1617266"/>
                    <a:pt x="1949905" y="1180080"/>
                  </a:cubicBezTo>
                  <a:cubicBezTo>
                    <a:pt x="1949905" y="742894"/>
                    <a:pt x="1595496" y="388485"/>
                    <a:pt x="1158310" y="388485"/>
                  </a:cubicBezTo>
                  <a:close/>
                  <a:moveTo>
                    <a:pt x="1658955" y="0"/>
                  </a:moveTo>
                  <a:lnTo>
                    <a:pt x="3605858" y="0"/>
                  </a:lnTo>
                  <a:cubicBezTo>
                    <a:pt x="4522074" y="0"/>
                    <a:pt x="5264813" y="742739"/>
                    <a:pt x="5264813" y="1658955"/>
                  </a:cubicBezTo>
                  <a:lnTo>
                    <a:pt x="5264813" y="3579794"/>
                  </a:lnTo>
                  <a:cubicBezTo>
                    <a:pt x="5264813" y="4496010"/>
                    <a:pt x="4522074" y="5238749"/>
                    <a:pt x="3605858" y="5238749"/>
                  </a:cubicBezTo>
                  <a:lnTo>
                    <a:pt x="1658955" y="5238749"/>
                  </a:lnTo>
                  <a:cubicBezTo>
                    <a:pt x="742739" y="5238749"/>
                    <a:pt x="0" y="4496010"/>
                    <a:pt x="0" y="3579794"/>
                  </a:cubicBezTo>
                  <a:lnTo>
                    <a:pt x="0" y="1658955"/>
                  </a:lnTo>
                  <a:cubicBezTo>
                    <a:pt x="0" y="742739"/>
                    <a:pt x="742739" y="0"/>
                    <a:pt x="1658955" y="0"/>
                  </a:cubicBezTo>
                  <a:close/>
                </a:path>
              </a:pathLst>
            </a:custGeom>
            <a:gradFill>
              <a:gsLst>
                <a:gs pos="0">
                  <a:srgbClr val="006DD1"/>
                </a:gs>
                <a:gs pos="100000">
                  <a:srgbClr val="016FD2"/>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per Back"/>
            <p:cNvSpPr/>
            <p:nvPr/>
          </p:nvSpPr>
          <p:spPr>
            <a:xfrm>
              <a:off x="2112170" y="341"/>
              <a:ext cx="1464128" cy="1464128"/>
            </a:xfrm>
            <a:prstGeom prst="ellipse">
              <a:avLst/>
            </a:prstGeom>
            <a:solidFill>
              <a:srgbClr val="CFE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per Top"/>
            <p:cNvSpPr/>
            <p:nvPr/>
          </p:nvSpPr>
          <p:spPr>
            <a:xfrm>
              <a:off x="2264569" y="152740"/>
              <a:ext cx="1159330" cy="1159330"/>
            </a:xfrm>
            <a:prstGeom prst="ellipse">
              <a:avLst/>
            </a:prstGeom>
            <a:gradFill>
              <a:gsLst>
                <a:gs pos="0">
                  <a:srgbClr val="0CA7E6"/>
                </a:gs>
                <a:gs pos="100000">
                  <a:srgbClr val="017EC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2"/>
          <a:stretch>
            <a:fillRect/>
          </a:stretch>
        </p:blipFill>
        <p:spPr>
          <a:xfrm>
            <a:off x="379413" y="5995945"/>
            <a:ext cx="6142857" cy="476190"/>
          </a:xfrm>
          <a:prstGeom prst="rect">
            <a:avLst/>
          </a:prstGeom>
        </p:spPr>
      </p:pic>
    </p:spTree>
    <p:extLst>
      <p:ext uri="{BB962C8B-B14F-4D97-AF65-F5344CB8AC3E}">
        <p14:creationId xmlns:p14="http://schemas.microsoft.com/office/powerpoint/2010/main" val="1538580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Data Providers</a:t>
            </a:r>
            <a:endParaRPr lang="en-US" dirty="0"/>
          </a:p>
        </p:txBody>
      </p:sp>
      <p:sp>
        <p:nvSpPr>
          <p:cNvPr id="3" name="Content Placeholder 2"/>
          <p:cNvSpPr>
            <a:spLocks noGrp="1"/>
          </p:cNvSpPr>
          <p:nvPr>
            <p:ph sz="quarter" idx="10"/>
          </p:nvPr>
        </p:nvSpPr>
        <p:spPr/>
        <p:txBody>
          <a:bodyPr/>
          <a:lstStyle/>
          <a:p>
            <a:r>
              <a:rPr lang="en-US" sz="2800" dirty="0" smtClean="0"/>
              <a:t>Microsoft Ships support for </a:t>
            </a:r>
          </a:p>
          <a:p>
            <a:pPr lvl="1"/>
            <a:r>
              <a:rPr lang="en-US" sz="2400" dirty="0" smtClean="0"/>
              <a:t>Microsoft SQL Server </a:t>
            </a:r>
            <a:br>
              <a:rPr lang="en-US" sz="2400" dirty="0" smtClean="0"/>
            </a:br>
            <a:r>
              <a:rPr lang="en-US" sz="2400" dirty="0" smtClean="0"/>
              <a:t>(Via the </a:t>
            </a:r>
            <a:r>
              <a:rPr lang="en-US" sz="2400" dirty="0" err="1" smtClean="0"/>
              <a:t>EntityFramework</a:t>
            </a:r>
            <a:r>
              <a:rPr lang="en-US" sz="2400" dirty="0" smtClean="0"/>
              <a:t> </a:t>
            </a:r>
            <a:r>
              <a:rPr lang="en-US" sz="2400" dirty="0" err="1" smtClean="0"/>
              <a:t>NuGet</a:t>
            </a:r>
            <a:r>
              <a:rPr lang="en-US" sz="2400" dirty="0" smtClean="0"/>
              <a:t> Package)</a:t>
            </a:r>
          </a:p>
          <a:p>
            <a:pPr lvl="1"/>
            <a:r>
              <a:rPr lang="en-US" sz="2400" dirty="0" smtClean="0"/>
              <a:t>Microsoft SQL Server Compact Edition</a:t>
            </a:r>
            <a:br>
              <a:rPr lang="en-US" sz="2400" dirty="0" smtClean="0"/>
            </a:br>
            <a:r>
              <a:rPr lang="en-US" sz="2400" dirty="0" smtClean="0"/>
              <a:t>(Via the </a:t>
            </a:r>
            <a:r>
              <a:rPr lang="en-US" sz="2400" dirty="0" err="1" smtClean="0"/>
              <a:t>EntityFramework.SqlServerCompact</a:t>
            </a:r>
            <a:r>
              <a:rPr lang="en-US" sz="2400" dirty="0" smtClean="0"/>
              <a:t> </a:t>
            </a:r>
            <a:r>
              <a:rPr lang="en-US" sz="2400" dirty="0" err="1" smtClean="0"/>
              <a:t>NuGet</a:t>
            </a:r>
            <a:r>
              <a:rPr lang="en-US" sz="2400" dirty="0" smtClean="0"/>
              <a:t> Package)</a:t>
            </a:r>
          </a:p>
          <a:p>
            <a:r>
              <a:rPr lang="en-US" sz="2800" dirty="0" smtClean="0"/>
              <a:t>3</a:t>
            </a:r>
            <a:r>
              <a:rPr lang="en-US" sz="2800" baseline="30000" dirty="0" smtClean="0"/>
              <a:t>rd</a:t>
            </a:r>
            <a:r>
              <a:rPr lang="en-US" sz="2800" dirty="0" smtClean="0"/>
              <a:t> Party Providers</a:t>
            </a:r>
          </a:p>
          <a:p>
            <a:pPr lvl="1"/>
            <a:r>
              <a:rPr lang="en-US" sz="2400" dirty="0" err="1" smtClean="0"/>
              <a:t>DevArt</a:t>
            </a:r>
            <a:r>
              <a:rPr lang="en-US" sz="2400" dirty="0" smtClean="0"/>
              <a:t> </a:t>
            </a:r>
            <a:r>
              <a:rPr lang="en-US" sz="2400" dirty="0" err="1" smtClean="0"/>
              <a:t>dotConnect</a:t>
            </a:r>
            <a:r>
              <a:rPr lang="en-US" sz="2400" dirty="0" smtClean="0"/>
              <a:t> Data Providers (devart.com)</a:t>
            </a:r>
          </a:p>
          <a:p>
            <a:pPr lvl="2"/>
            <a:r>
              <a:rPr lang="en-US" sz="2000" dirty="0" smtClean="0"/>
              <a:t>Oracle</a:t>
            </a:r>
          </a:p>
          <a:p>
            <a:pPr lvl="2"/>
            <a:r>
              <a:rPr lang="en-US" sz="2000" dirty="0" smtClean="0"/>
              <a:t>MySQL</a:t>
            </a:r>
          </a:p>
          <a:p>
            <a:pPr lvl="2"/>
            <a:r>
              <a:rPr lang="en-US" sz="2000" dirty="0" smtClean="0"/>
              <a:t>SQLite</a:t>
            </a:r>
          </a:p>
          <a:p>
            <a:pPr lvl="2"/>
            <a:r>
              <a:rPr lang="en-US" sz="2000" dirty="0" smtClean="0"/>
              <a:t>others</a:t>
            </a:r>
          </a:p>
          <a:p>
            <a:pPr lvl="1"/>
            <a:r>
              <a:rPr lang="en-US" sz="2400" dirty="0" smtClean="0"/>
              <a:t>Firebird (FirebirdSQL.org)</a:t>
            </a:r>
          </a:p>
        </p:txBody>
      </p:sp>
    </p:spTree>
    <p:extLst>
      <p:ext uri="{BB962C8B-B14F-4D97-AF65-F5344CB8AC3E}">
        <p14:creationId xmlns:p14="http://schemas.microsoft.com/office/powerpoint/2010/main" val="3638821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Developer Workflows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9394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purl.org/dc/elements/1.1/"/>
    <ds:schemaRef ds:uri="http://schemas.microsoft.com/office/2006/metadata/properties"/>
    <ds:schemaRef ds:uri="http://purl.org/dc/terms/"/>
    <ds:schemaRef ds:uri="230e9df3-be65-4c73-a93b-d1236ebd677e"/>
    <ds:schemaRef ds:uri="http://schemas.microsoft.com/office/infopath/2007/PartnerControls"/>
    <ds:schemaRef ds:uri="http://schemas.openxmlformats.org/package/2006/metadata/core-properties"/>
    <ds:schemaRef ds:uri="9144449b-ba5a-4612-98a9-381e907e54b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MVA-CourseTemplate-1</Template>
  <TotalTime>1139</TotalTime>
  <Words>615</Words>
  <Application>Microsoft Office PowerPoint</Application>
  <PresentationFormat>Widescreen</PresentationFormat>
  <Paragraphs>154</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Segoe</vt:lpstr>
      <vt:lpstr>Segoe UI</vt:lpstr>
      <vt:lpstr>Segoe UI Black</vt:lpstr>
      <vt:lpstr>Segoe UI Light</vt:lpstr>
      <vt:lpstr>1_Office Theme</vt:lpstr>
      <vt:lpstr>PowerPoint Presentation</vt:lpstr>
      <vt:lpstr>Module Overview</vt:lpstr>
      <vt:lpstr>PowerPoint Presentation</vt:lpstr>
      <vt:lpstr>Object/Relational Mappers (ORMs)</vt:lpstr>
      <vt:lpstr>Entity Framework Designer Models</vt:lpstr>
      <vt:lpstr>Entity Framework Architecture</vt:lpstr>
      <vt:lpstr>Get it With NuGet. Got It? </vt:lpstr>
      <vt:lpstr>Entity Framework Data Providers</vt:lpstr>
      <vt:lpstr>PowerPoint Presentation</vt:lpstr>
      <vt:lpstr>Entity Framework Workflows</vt:lpstr>
      <vt:lpstr>Database First</vt:lpstr>
      <vt:lpstr>Database First Workflow</vt:lpstr>
      <vt:lpstr>Code First Workflow</vt:lpstr>
      <vt:lpstr>Code First Workflow</vt:lpstr>
      <vt:lpstr>PowerPoint Presentation</vt:lpstr>
      <vt:lpstr>OData Where Art Though?</vt:lpstr>
      <vt:lpstr>WCF Data Services</vt:lpstr>
      <vt:lpstr>Creating and Consuming a WCF Data Service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144</cp:revision>
  <dcterms:created xsi:type="dcterms:W3CDTF">2013-10-14T21:08:33Z</dcterms:created>
  <dcterms:modified xsi:type="dcterms:W3CDTF">2013-11-12T18:23:56Z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