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6"/>
  </p:notesMasterIdLst>
  <p:handoutMasterIdLst>
    <p:handoutMasterId r:id="rId57"/>
  </p:handoutMasterIdLst>
  <p:sldIdLst>
    <p:sldId id="311" r:id="rId5"/>
    <p:sldId id="312" r:id="rId6"/>
    <p:sldId id="313" r:id="rId7"/>
    <p:sldId id="314" r:id="rId8"/>
    <p:sldId id="315" r:id="rId9"/>
    <p:sldId id="316" r:id="rId10"/>
    <p:sldId id="277" r:id="rId11"/>
    <p:sldId id="285" r:id="rId12"/>
    <p:sldId id="278" r:id="rId13"/>
    <p:sldId id="309" r:id="rId14"/>
    <p:sldId id="279" r:id="rId15"/>
    <p:sldId id="306" r:id="rId16"/>
    <p:sldId id="281" r:id="rId17"/>
    <p:sldId id="307" r:id="rId18"/>
    <p:sldId id="303" r:id="rId19"/>
    <p:sldId id="304" r:id="rId20"/>
    <p:sldId id="305" r:id="rId21"/>
    <p:sldId id="308" r:id="rId22"/>
    <p:sldId id="293"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 id="334" r:id="rId41"/>
    <p:sldId id="335" r:id="rId42"/>
    <p:sldId id="336" r:id="rId43"/>
    <p:sldId id="337" r:id="rId44"/>
    <p:sldId id="338" r:id="rId45"/>
    <p:sldId id="339" r:id="rId46"/>
    <p:sldId id="340" r:id="rId47"/>
    <p:sldId id="341" r:id="rId48"/>
    <p:sldId id="342" r:id="rId49"/>
    <p:sldId id="343" r:id="rId50"/>
    <p:sldId id="344" r:id="rId51"/>
    <p:sldId id="345" r:id="rId52"/>
    <p:sldId id="346" r:id="rId53"/>
    <p:sldId id="347" r:id="rId54"/>
    <p:sldId id="26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B1D1"/>
    <a:srgbClr val="4498C2"/>
    <a:srgbClr val="4F81BD"/>
    <a:srgbClr val="8BACD3"/>
    <a:srgbClr val="F3F7FB"/>
    <a:srgbClr val="92D050"/>
    <a:srgbClr val="7FBA00"/>
    <a:srgbClr val="00AEEF"/>
    <a:srgbClr val="86C400"/>
    <a:srgbClr val="82B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8" autoAdjust="0"/>
    <p:restoredTop sz="94660"/>
  </p:normalViewPr>
  <p:slideViewPr>
    <p:cSldViewPr snapToGrid="0">
      <p:cViewPr varScale="1">
        <p:scale>
          <a:sx n="118" d="100"/>
          <a:sy n="118" d="100"/>
        </p:scale>
        <p:origin x="264"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11/12/2013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11/12/2013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085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Tree>
    <p:extLst>
      <p:ext uri="{BB962C8B-B14F-4D97-AF65-F5344CB8AC3E}">
        <p14:creationId xmlns:p14="http://schemas.microsoft.com/office/powerpoint/2010/main" val="1259568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24</a:t>
            </a:fld>
            <a:endParaRPr lang="en-US" dirty="0"/>
          </a:p>
        </p:txBody>
      </p:sp>
    </p:spTree>
    <p:extLst>
      <p:ext uri="{BB962C8B-B14F-4D97-AF65-F5344CB8AC3E}">
        <p14:creationId xmlns:p14="http://schemas.microsoft.com/office/powerpoint/2010/main" val="3063662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25</a:t>
            </a:fld>
            <a:endParaRPr lang="en-US" dirty="0"/>
          </a:p>
        </p:txBody>
      </p:sp>
    </p:spTree>
    <p:extLst>
      <p:ext uri="{BB962C8B-B14F-4D97-AF65-F5344CB8AC3E}">
        <p14:creationId xmlns:p14="http://schemas.microsoft.com/office/powerpoint/2010/main" val="1158619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26</a:t>
            </a:fld>
            <a:endParaRPr lang="en-US" dirty="0"/>
          </a:p>
        </p:txBody>
      </p:sp>
    </p:spTree>
    <p:extLst>
      <p:ext uri="{BB962C8B-B14F-4D97-AF65-F5344CB8AC3E}">
        <p14:creationId xmlns:p14="http://schemas.microsoft.com/office/powerpoint/2010/main" val="447659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27</a:t>
            </a:fld>
            <a:endParaRPr lang="en-US" dirty="0"/>
          </a:p>
        </p:txBody>
      </p:sp>
    </p:spTree>
    <p:extLst>
      <p:ext uri="{BB962C8B-B14F-4D97-AF65-F5344CB8AC3E}">
        <p14:creationId xmlns:p14="http://schemas.microsoft.com/office/powerpoint/2010/main" val="495525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29</a:t>
            </a:fld>
            <a:endParaRPr lang="en-US" dirty="0"/>
          </a:p>
        </p:txBody>
      </p:sp>
    </p:spTree>
    <p:extLst>
      <p:ext uri="{BB962C8B-B14F-4D97-AF65-F5344CB8AC3E}">
        <p14:creationId xmlns:p14="http://schemas.microsoft.com/office/powerpoint/2010/main" val="3339121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30</a:t>
            </a:fld>
            <a:endParaRPr lang="en-US" dirty="0"/>
          </a:p>
        </p:txBody>
      </p:sp>
    </p:spTree>
    <p:extLst>
      <p:ext uri="{BB962C8B-B14F-4D97-AF65-F5344CB8AC3E}">
        <p14:creationId xmlns:p14="http://schemas.microsoft.com/office/powerpoint/2010/main" val="3739374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31</a:t>
            </a:fld>
            <a:endParaRPr lang="en-US" dirty="0"/>
          </a:p>
        </p:txBody>
      </p:sp>
    </p:spTree>
    <p:extLst>
      <p:ext uri="{BB962C8B-B14F-4D97-AF65-F5344CB8AC3E}">
        <p14:creationId xmlns:p14="http://schemas.microsoft.com/office/powerpoint/2010/main" val="1740061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32</a:t>
            </a:fld>
            <a:endParaRPr lang="en-US" dirty="0"/>
          </a:p>
        </p:txBody>
      </p:sp>
    </p:spTree>
    <p:extLst>
      <p:ext uri="{BB962C8B-B14F-4D97-AF65-F5344CB8AC3E}">
        <p14:creationId xmlns:p14="http://schemas.microsoft.com/office/powerpoint/2010/main" val="3730236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34</a:t>
            </a:fld>
            <a:endParaRPr lang="en-US" dirty="0"/>
          </a:p>
        </p:txBody>
      </p:sp>
    </p:spTree>
    <p:extLst>
      <p:ext uri="{BB962C8B-B14F-4D97-AF65-F5344CB8AC3E}">
        <p14:creationId xmlns:p14="http://schemas.microsoft.com/office/powerpoint/2010/main" val="794671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016504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35</a:t>
            </a:fld>
            <a:endParaRPr lang="en-US" dirty="0"/>
          </a:p>
        </p:txBody>
      </p:sp>
    </p:spTree>
    <p:extLst>
      <p:ext uri="{BB962C8B-B14F-4D97-AF65-F5344CB8AC3E}">
        <p14:creationId xmlns:p14="http://schemas.microsoft.com/office/powerpoint/2010/main" val="54289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36</a:t>
            </a:fld>
            <a:endParaRPr lang="en-US" dirty="0"/>
          </a:p>
        </p:txBody>
      </p:sp>
    </p:spTree>
    <p:extLst>
      <p:ext uri="{BB962C8B-B14F-4D97-AF65-F5344CB8AC3E}">
        <p14:creationId xmlns:p14="http://schemas.microsoft.com/office/powerpoint/2010/main" val="1816638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37</a:t>
            </a:fld>
            <a:endParaRPr lang="en-US" dirty="0"/>
          </a:p>
        </p:txBody>
      </p:sp>
    </p:spTree>
    <p:extLst>
      <p:ext uri="{BB962C8B-B14F-4D97-AF65-F5344CB8AC3E}">
        <p14:creationId xmlns:p14="http://schemas.microsoft.com/office/powerpoint/2010/main" val="732488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Tree>
    <p:extLst>
      <p:ext uri="{BB962C8B-B14F-4D97-AF65-F5344CB8AC3E}">
        <p14:creationId xmlns:p14="http://schemas.microsoft.com/office/powerpoint/2010/main" val="818578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39</a:t>
            </a:fld>
            <a:endParaRPr lang="en-US" dirty="0"/>
          </a:p>
        </p:txBody>
      </p:sp>
    </p:spTree>
    <p:extLst>
      <p:ext uri="{BB962C8B-B14F-4D97-AF65-F5344CB8AC3E}">
        <p14:creationId xmlns:p14="http://schemas.microsoft.com/office/powerpoint/2010/main" val="1833441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Tree>
    <p:extLst>
      <p:ext uri="{BB962C8B-B14F-4D97-AF65-F5344CB8AC3E}">
        <p14:creationId xmlns:p14="http://schemas.microsoft.com/office/powerpoint/2010/main" val="51123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41</a:t>
            </a:fld>
            <a:endParaRPr lang="en-US" dirty="0"/>
          </a:p>
        </p:txBody>
      </p:sp>
    </p:spTree>
    <p:extLst>
      <p:ext uri="{BB962C8B-B14F-4D97-AF65-F5344CB8AC3E}">
        <p14:creationId xmlns:p14="http://schemas.microsoft.com/office/powerpoint/2010/main" val="32394699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43</a:t>
            </a:fld>
            <a:endParaRPr lang="en-US" dirty="0"/>
          </a:p>
        </p:txBody>
      </p:sp>
    </p:spTree>
    <p:extLst>
      <p:ext uri="{BB962C8B-B14F-4D97-AF65-F5344CB8AC3E}">
        <p14:creationId xmlns:p14="http://schemas.microsoft.com/office/powerpoint/2010/main" val="31076667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46</a:t>
            </a:fld>
            <a:endParaRPr lang="en-US" dirty="0"/>
          </a:p>
        </p:txBody>
      </p:sp>
    </p:spTree>
    <p:extLst>
      <p:ext uri="{BB962C8B-B14F-4D97-AF65-F5344CB8AC3E}">
        <p14:creationId xmlns:p14="http://schemas.microsoft.com/office/powerpoint/2010/main" val="28035643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47</a:t>
            </a:fld>
            <a:endParaRPr lang="en-US" dirty="0"/>
          </a:p>
        </p:txBody>
      </p:sp>
    </p:spTree>
    <p:extLst>
      <p:ext uri="{BB962C8B-B14F-4D97-AF65-F5344CB8AC3E}">
        <p14:creationId xmlns:p14="http://schemas.microsoft.com/office/powerpoint/2010/main" val="3768945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620150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48</a:t>
            </a:fld>
            <a:endParaRPr lang="en-US" dirty="0"/>
          </a:p>
        </p:txBody>
      </p:sp>
    </p:spTree>
    <p:extLst>
      <p:ext uri="{BB962C8B-B14F-4D97-AF65-F5344CB8AC3E}">
        <p14:creationId xmlns:p14="http://schemas.microsoft.com/office/powerpoint/2010/main" val="18006339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49</a:t>
            </a:fld>
            <a:endParaRPr lang="en-US" dirty="0"/>
          </a:p>
        </p:txBody>
      </p:sp>
    </p:spTree>
    <p:extLst>
      <p:ext uri="{BB962C8B-B14F-4D97-AF65-F5344CB8AC3E}">
        <p14:creationId xmlns:p14="http://schemas.microsoft.com/office/powerpoint/2010/main" val="247649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940168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630741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3410337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25303883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blogs.msdn.com/brunoterkaly"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bretstateham.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localhost:8080/flipcase/basic"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Bruno Terkaly | Technical Evangelist</a:t>
            </a:r>
          </a:p>
          <a:p>
            <a:r>
              <a:rPr lang="en-US" dirty="0"/>
              <a:t>Bret Stateham | Technical Evangelist</a:t>
            </a:r>
          </a:p>
        </p:txBody>
      </p:sp>
      <p:sp>
        <p:nvSpPr>
          <p:cNvPr id="2" name="Title 1"/>
          <p:cNvSpPr>
            <a:spLocks noGrp="1"/>
          </p:cNvSpPr>
          <p:nvPr>
            <p:ph type="ctrTitle"/>
          </p:nvPr>
        </p:nvSpPr>
        <p:spPr/>
        <p:txBody>
          <a:bodyPr/>
          <a:lstStyle/>
          <a:p>
            <a:r>
              <a:rPr lang="en-US" dirty="0" smtClean="0"/>
              <a:t>Web Services and </a:t>
            </a:r>
            <a:br>
              <a:rPr lang="en-US" dirty="0" smtClean="0"/>
            </a:br>
            <a:r>
              <a:rPr lang="en-US" dirty="0" smtClean="0"/>
              <a:t>Windows Azure</a:t>
            </a:r>
            <a:endParaRPr lang="en-US" dirty="0"/>
          </a:p>
        </p:txBody>
      </p:sp>
    </p:spTree>
    <p:extLst>
      <p:ext uri="{BB962C8B-B14F-4D97-AF65-F5344CB8AC3E}">
        <p14:creationId xmlns:p14="http://schemas.microsoft.com/office/powerpoint/2010/main" val="3612353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WCF Overview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9269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Communication Foundation (WCF)</a:t>
            </a:r>
            <a:endParaRPr lang="en-US" dirty="0"/>
          </a:p>
        </p:txBody>
      </p:sp>
      <p:sp>
        <p:nvSpPr>
          <p:cNvPr id="3" name="TextBox 2"/>
          <p:cNvSpPr txBox="1"/>
          <p:nvPr/>
        </p:nvSpPr>
        <p:spPr>
          <a:xfrm>
            <a:off x="1112808" y="1388853"/>
            <a:ext cx="10118784" cy="3477875"/>
          </a:xfrm>
          <a:prstGeom prst="rect">
            <a:avLst/>
          </a:prstGeom>
          <a:noFill/>
        </p:spPr>
        <p:txBody>
          <a:bodyPr wrap="square" rtlCol="0">
            <a:spAutoFit/>
          </a:bodyPr>
          <a:lstStyle/>
          <a:p>
            <a:pPr algn="ctr"/>
            <a:r>
              <a:rPr lang="en-US" sz="4400" dirty="0">
                <a:solidFill>
                  <a:srgbClr val="000000"/>
                </a:solidFill>
                <a:latin typeface="Segoe UI Light" panose="020B0502040204020203" pitchFamily="34" charset="0"/>
              </a:rPr>
              <a:t>The </a:t>
            </a:r>
            <a:r>
              <a:rPr lang="en-US" sz="4400" b="1" dirty="0">
                <a:solidFill>
                  <a:srgbClr val="000000"/>
                </a:solidFill>
                <a:latin typeface="Segoe UI Light" panose="020B0502040204020203" pitchFamily="34" charset="0"/>
              </a:rPr>
              <a:t>Windows Communication Foundation </a:t>
            </a:r>
            <a:r>
              <a:rPr lang="en-US" sz="4400" dirty="0">
                <a:solidFill>
                  <a:srgbClr val="000000"/>
                </a:solidFill>
                <a:latin typeface="Segoe UI Light" panose="020B0502040204020203" pitchFamily="34" charset="0"/>
              </a:rPr>
              <a:t>(or </a:t>
            </a:r>
            <a:r>
              <a:rPr lang="en-US" sz="4400" b="1" dirty="0">
                <a:solidFill>
                  <a:srgbClr val="000000"/>
                </a:solidFill>
                <a:latin typeface="Segoe UI Light" panose="020B0502040204020203" pitchFamily="34" charset="0"/>
              </a:rPr>
              <a:t>WCF</a:t>
            </a:r>
            <a:r>
              <a:rPr lang="en-US" sz="4400" dirty="0">
                <a:solidFill>
                  <a:srgbClr val="000000"/>
                </a:solidFill>
                <a:latin typeface="Segoe UI Light" panose="020B0502040204020203" pitchFamily="34" charset="0"/>
              </a:rPr>
              <a:t>) is a runtime and a set of APIs in the .NET Framework for building </a:t>
            </a:r>
            <a:r>
              <a:rPr lang="en-US" sz="4400" b="1" dirty="0">
                <a:solidFill>
                  <a:srgbClr val="000000"/>
                </a:solidFill>
                <a:latin typeface="Segoe UI Light" panose="020B0502040204020203" pitchFamily="34" charset="0"/>
              </a:rPr>
              <a:t>connected, service-oriented applications</a:t>
            </a:r>
            <a:r>
              <a:rPr lang="en-US" sz="4400" dirty="0">
                <a:solidFill>
                  <a:srgbClr val="000000"/>
                </a:solidFill>
                <a:latin typeface="Segoe UI Light" panose="020B0502040204020203" pitchFamily="34" charset="0"/>
              </a:rPr>
              <a:t>.</a:t>
            </a:r>
            <a:endParaRPr lang="en-US" sz="4400" dirty="0"/>
          </a:p>
          <a:p>
            <a:endParaRPr lang="en-US" sz="4400" dirty="0"/>
          </a:p>
        </p:txBody>
      </p:sp>
    </p:spTree>
    <p:extLst>
      <p:ext uri="{BB962C8B-B14F-4D97-AF65-F5344CB8AC3E}">
        <p14:creationId xmlns:p14="http://schemas.microsoft.com/office/powerpoint/2010/main" val="4090959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Title 1"/>
          <p:cNvSpPr>
            <a:spLocks noGrp="1"/>
          </p:cNvSpPr>
          <p:nvPr>
            <p:ph type="title"/>
          </p:nvPr>
        </p:nvSpPr>
        <p:spPr>
          <a:xfrm>
            <a:off x="379514" y="182215"/>
            <a:ext cx="11524432" cy="1063487"/>
          </a:xfrm>
        </p:spPr>
        <p:txBody>
          <a:bodyPr/>
          <a:lstStyle/>
          <a:p>
            <a:r>
              <a:rPr lang="en-US" dirty="0" smtClean="0"/>
              <a:t>Windows Communication Foundation (WCF)</a:t>
            </a:r>
            <a:endParaRPr lang="en-US" dirty="0"/>
          </a:p>
        </p:txBody>
      </p:sp>
      <p:sp>
        <p:nvSpPr>
          <p:cNvPr id="3" name="Title 1"/>
          <p:cNvSpPr txBox="1">
            <a:spLocks/>
          </p:cNvSpPr>
          <p:nvPr/>
        </p:nvSpPr>
        <p:spPr>
          <a:xfrm>
            <a:off x="493560" y="1245702"/>
            <a:ext cx="11149013" cy="104591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vert="horz" lIns="91409" tIns="45705" rIns="91409" bIns="45705" rtlCol="0" anchor="ctr"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US" sz="4800" dirty="0" smtClean="0"/>
              <a:t>Common Tasks For A Web Service</a:t>
            </a:r>
            <a:endParaRPr lang="en-US" sz="4800" dirty="0"/>
          </a:p>
        </p:txBody>
      </p:sp>
      <p:sp>
        <p:nvSpPr>
          <p:cNvPr id="4" name="Rectangle 3"/>
          <p:cNvSpPr/>
          <p:nvPr/>
        </p:nvSpPr>
        <p:spPr bwMode="auto">
          <a:xfrm>
            <a:off x="523649" y="2425725"/>
            <a:ext cx="2671496" cy="2671496"/>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b="1" dirty="0" smtClean="0">
                <a:gradFill>
                  <a:gsLst>
                    <a:gs pos="0">
                      <a:srgbClr val="FFFFFF"/>
                    </a:gs>
                    <a:gs pos="100000">
                      <a:srgbClr val="FFFFFF"/>
                    </a:gs>
                  </a:gsLst>
                  <a:lin ang="5400000" scaled="0"/>
                </a:gradFill>
              </a:rPr>
              <a:t>Perform read </a:t>
            </a:r>
            <a:r>
              <a:rPr lang="en-US" sz="2800" b="1" dirty="0">
                <a:gradFill>
                  <a:gsLst>
                    <a:gs pos="0">
                      <a:srgbClr val="FFFFFF"/>
                    </a:gs>
                    <a:gs pos="100000">
                      <a:srgbClr val="FFFFFF"/>
                    </a:gs>
                  </a:gsLst>
                  <a:lin ang="5400000" scaled="0"/>
                </a:gradFill>
              </a:rPr>
              <a:t>w</a:t>
            </a:r>
            <a:r>
              <a:rPr lang="en-US" sz="2800" b="1" dirty="0" smtClean="0">
                <a:gradFill>
                  <a:gsLst>
                    <a:gs pos="0">
                      <a:srgbClr val="FFFFFF"/>
                    </a:gs>
                    <a:gs pos="100000">
                      <a:srgbClr val="FFFFFF"/>
                    </a:gs>
                  </a:gsLst>
                  <a:lin ang="5400000" scaled="0"/>
                </a:gradFill>
              </a:rPr>
              <a:t>rite operations on back </a:t>
            </a:r>
            <a:r>
              <a:rPr lang="en-US" sz="2800" b="1" dirty="0">
                <a:gradFill>
                  <a:gsLst>
                    <a:gs pos="0">
                      <a:srgbClr val="FFFFFF"/>
                    </a:gs>
                    <a:gs pos="100000">
                      <a:srgbClr val="FFFFFF"/>
                    </a:gs>
                  </a:gsLst>
                  <a:lin ang="5400000" scaled="0"/>
                </a:gradFill>
              </a:rPr>
              <a:t>e</a:t>
            </a:r>
            <a:r>
              <a:rPr lang="en-US" sz="2800" b="1" dirty="0" smtClean="0">
                <a:gradFill>
                  <a:gsLst>
                    <a:gs pos="0">
                      <a:srgbClr val="FFFFFF"/>
                    </a:gs>
                    <a:gs pos="100000">
                      <a:srgbClr val="FFFFFF"/>
                    </a:gs>
                  </a:gsLst>
                  <a:lin ang="5400000" scaled="0"/>
                </a:gradFill>
              </a:rPr>
              <a:t>nd databases. </a:t>
            </a:r>
          </a:p>
        </p:txBody>
      </p:sp>
      <p:sp>
        <p:nvSpPr>
          <p:cNvPr id="5" name="Rectangle 4"/>
          <p:cNvSpPr/>
          <p:nvPr/>
        </p:nvSpPr>
        <p:spPr bwMode="auto">
          <a:xfrm>
            <a:off x="3344876" y="2425725"/>
            <a:ext cx="2671496" cy="2671496"/>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b="1" dirty="0" smtClean="0">
                <a:gradFill>
                  <a:gsLst>
                    <a:gs pos="0">
                      <a:srgbClr val="FFFFFF"/>
                    </a:gs>
                    <a:gs pos="100000">
                      <a:srgbClr val="FFFFFF"/>
                    </a:gs>
                  </a:gsLst>
                  <a:lin ang="5400000" scaled="0"/>
                </a:gradFill>
              </a:rPr>
              <a:t>Perform operations by calling other web services.</a:t>
            </a:r>
          </a:p>
        </p:txBody>
      </p:sp>
      <p:sp>
        <p:nvSpPr>
          <p:cNvPr id="6" name="Rectangle 5"/>
          <p:cNvSpPr/>
          <p:nvPr/>
        </p:nvSpPr>
        <p:spPr bwMode="auto">
          <a:xfrm>
            <a:off x="6241405" y="2415614"/>
            <a:ext cx="5355337" cy="2671496"/>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b="1" dirty="0" smtClean="0">
                <a:gradFill>
                  <a:gsLst>
                    <a:gs pos="0">
                      <a:srgbClr val="FFFFFF"/>
                    </a:gs>
                    <a:gs pos="100000">
                      <a:srgbClr val="FFFFFF"/>
                    </a:gs>
                  </a:gsLst>
                  <a:lin ang="5400000" scaled="0"/>
                </a:gradFill>
              </a:rPr>
              <a:t>Abstract blocking I/O operations affects performance and scalability.  </a:t>
            </a:r>
            <a:endParaRPr lang="en-US" sz="2800" b="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8844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Title 1"/>
          <p:cNvSpPr>
            <a:spLocks noGrp="1"/>
          </p:cNvSpPr>
          <p:nvPr>
            <p:ph type="title"/>
          </p:nvPr>
        </p:nvSpPr>
        <p:spPr>
          <a:xfrm>
            <a:off x="379514" y="182215"/>
            <a:ext cx="11524432" cy="1063487"/>
          </a:xfrm>
        </p:spPr>
        <p:txBody>
          <a:bodyPr/>
          <a:lstStyle/>
          <a:p>
            <a:r>
              <a:rPr lang="en-US" dirty="0" smtClean="0"/>
              <a:t>Windows Communication Foundation (WCF)</a:t>
            </a:r>
            <a:endParaRPr lang="en-US" dirty="0"/>
          </a:p>
        </p:txBody>
      </p:sp>
      <p:grpSp>
        <p:nvGrpSpPr>
          <p:cNvPr id="1253" name="Group 1252"/>
          <p:cNvGrpSpPr/>
          <p:nvPr/>
        </p:nvGrpSpPr>
        <p:grpSpPr>
          <a:xfrm>
            <a:off x="1719791" y="3193265"/>
            <a:ext cx="1546051" cy="1070921"/>
            <a:chOff x="4810123" y="3160239"/>
            <a:chExt cx="1546051" cy="1070921"/>
          </a:xfrm>
        </p:grpSpPr>
        <p:sp>
          <p:nvSpPr>
            <p:cNvPr id="1254" name="Rectangle 1253"/>
            <p:cNvSpPr/>
            <p:nvPr/>
          </p:nvSpPr>
          <p:spPr bwMode="auto">
            <a:xfrm>
              <a:off x="4810123" y="3160239"/>
              <a:ext cx="1546051" cy="1070921"/>
            </a:xfrm>
            <a:prstGeom prst="rect">
              <a:avLst/>
            </a:prstGeom>
            <a:solidFill>
              <a:srgbClr val="00AEEF"/>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45720" numCol="1" spcCol="0" rtlCol="0" fromWordArt="0" anchor="t" anchorCtr="0" forceAA="0" compatLnSpc="1">
              <a:prstTxWarp prst="textNoShape">
                <a:avLst/>
              </a:prstTxWarp>
              <a:noAutofit/>
            </a:bodyPr>
            <a:lstStyle/>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Aft>
                  <a:spcPts val="600"/>
                </a:spcAft>
              </a:pPr>
              <a:endParaRPr lang="en-US" sz="2200" spc="-50" dirty="0">
                <a:gradFill>
                  <a:gsLst>
                    <a:gs pos="0">
                      <a:srgbClr val="FFFFFF"/>
                    </a:gs>
                    <a:gs pos="100000">
                      <a:srgbClr val="FFFFFF"/>
                    </a:gs>
                  </a:gsLst>
                  <a:lin ang="5400000" scaled="0"/>
                </a:gradFill>
                <a:cs typeface="Arial" charset="0"/>
              </a:endParaRPr>
            </a:p>
          </p:txBody>
        </p:sp>
        <p:grpSp>
          <p:nvGrpSpPr>
            <p:cNvPr id="1255" name="Group 1254"/>
            <p:cNvGrpSpPr/>
            <p:nvPr/>
          </p:nvGrpSpPr>
          <p:grpSpPr>
            <a:xfrm>
              <a:off x="4810123" y="3263598"/>
              <a:ext cx="1546051" cy="876041"/>
              <a:chOff x="4810124" y="1306472"/>
              <a:chExt cx="1546051" cy="876041"/>
            </a:xfrm>
          </p:grpSpPr>
          <p:sp>
            <p:nvSpPr>
              <p:cNvPr id="1256" name="Freeform 83"/>
              <p:cNvSpPr>
                <a:spLocks noEditPoints="1"/>
              </p:cNvSpPr>
              <p:nvPr/>
            </p:nvSpPr>
            <p:spPr bwMode="black">
              <a:xfrm>
                <a:off x="5218094" y="1306472"/>
                <a:ext cx="696931" cy="582805"/>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57" name="TextBox 1256"/>
              <p:cNvSpPr txBox="1"/>
              <p:nvPr/>
            </p:nvSpPr>
            <p:spPr>
              <a:xfrm flipH="1">
                <a:off x="4810124" y="1997847"/>
                <a:ext cx="1546051" cy="184666"/>
              </a:xfrm>
              <a:prstGeom prst="rect">
                <a:avLst/>
              </a:prstGeom>
              <a:noFill/>
            </p:spPr>
            <p:txBody>
              <a:bodyPr wrap="square" lIns="0" tIns="0" rIns="0" bIns="0" rtlCol="0">
                <a:spAutoFit/>
              </a:bodyPr>
              <a:lstStyle/>
              <a:p>
                <a:pPr algn="ctr"/>
                <a:r>
                  <a:rPr lang="en-US" sz="1200" dirty="0" smtClean="0">
                    <a:solidFill>
                      <a:srgbClr val="FBFBFB"/>
                    </a:solidFill>
                    <a:latin typeface="Segoe UI" pitchFamily="34" charset="0"/>
                    <a:ea typeface="Segoe UI" pitchFamily="34" charset="0"/>
                    <a:cs typeface="Segoe UI" pitchFamily="34" charset="0"/>
                  </a:rPr>
                  <a:t>Customer Web Service </a:t>
                </a:r>
              </a:p>
            </p:txBody>
          </p:sp>
        </p:grpSp>
      </p:grpSp>
      <p:grpSp>
        <p:nvGrpSpPr>
          <p:cNvPr id="1258" name="Group 1257"/>
          <p:cNvGrpSpPr/>
          <p:nvPr/>
        </p:nvGrpSpPr>
        <p:grpSpPr>
          <a:xfrm>
            <a:off x="1719792" y="5129228"/>
            <a:ext cx="1546051" cy="1070921"/>
            <a:chOff x="4810123" y="3160239"/>
            <a:chExt cx="1546051" cy="1070921"/>
          </a:xfrm>
        </p:grpSpPr>
        <p:sp>
          <p:nvSpPr>
            <p:cNvPr id="1259" name="Rectangle 1258"/>
            <p:cNvSpPr/>
            <p:nvPr/>
          </p:nvSpPr>
          <p:spPr bwMode="auto">
            <a:xfrm>
              <a:off x="4810123" y="3160239"/>
              <a:ext cx="1546051" cy="1070921"/>
            </a:xfrm>
            <a:prstGeom prst="rect">
              <a:avLst/>
            </a:prstGeom>
            <a:solidFill>
              <a:srgbClr val="00AEEF"/>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45720" numCol="1" spcCol="0" rtlCol="0" fromWordArt="0" anchor="t" anchorCtr="0" forceAA="0" compatLnSpc="1">
              <a:prstTxWarp prst="textNoShape">
                <a:avLst/>
              </a:prstTxWarp>
              <a:noAutofit/>
            </a:bodyPr>
            <a:lstStyle/>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Aft>
                  <a:spcPts val="600"/>
                </a:spcAft>
              </a:pPr>
              <a:endParaRPr lang="en-US" sz="2200" spc="-50" dirty="0">
                <a:gradFill>
                  <a:gsLst>
                    <a:gs pos="0">
                      <a:srgbClr val="FFFFFF"/>
                    </a:gs>
                    <a:gs pos="100000">
                      <a:srgbClr val="FFFFFF"/>
                    </a:gs>
                  </a:gsLst>
                  <a:lin ang="5400000" scaled="0"/>
                </a:gradFill>
                <a:cs typeface="Arial" charset="0"/>
              </a:endParaRPr>
            </a:p>
          </p:txBody>
        </p:sp>
        <p:grpSp>
          <p:nvGrpSpPr>
            <p:cNvPr id="1260" name="Group 1259"/>
            <p:cNvGrpSpPr/>
            <p:nvPr/>
          </p:nvGrpSpPr>
          <p:grpSpPr>
            <a:xfrm>
              <a:off x="4810123" y="3263598"/>
              <a:ext cx="1546051" cy="876041"/>
              <a:chOff x="4810124" y="1306472"/>
              <a:chExt cx="1546051" cy="876041"/>
            </a:xfrm>
          </p:grpSpPr>
          <p:sp>
            <p:nvSpPr>
              <p:cNvPr id="1261" name="Freeform 83"/>
              <p:cNvSpPr>
                <a:spLocks noEditPoints="1"/>
              </p:cNvSpPr>
              <p:nvPr/>
            </p:nvSpPr>
            <p:spPr bwMode="black">
              <a:xfrm>
                <a:off x="5218094" y="1306472"/>
                <a:ext cx="696931" cy="582805"/>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62" name="TextBox 1261"/>
              <p:cNvSpPr txBox="1"/>
              <p:nvPr/>
            </p:nvSpPr>
            <p:spPr>
              <a:xfrm flipH="1">
                <a:off x="4810124" y="1997847"/>
                <a:ext cx="1546051" cy="184666"/>
              </a:xfrm>
              <a:prstGeom prst="rect">
                <a:avLst/>
              </a:prstGeom>
              <a:noFill/>
            </p:spPr>
            <p:txBody>
              <a:bodyPr wrap="square" lIns="0" tIns="0" rIns="0" bIns="0" rtlCol="0">
                <a:spAutoFit/>
              </a:bodyPr>
              <a:lstStyle/>
              <a:p>
                <a:pPr algn="ctr"/>
                <a:r>
                  <a:rPr lang="en-US" sz="1200" dirty="0" smtClean="0">
                    <a:solidFill>
                      <a:srgbClr val="FBFBFB"/>
                    </a:solidFill>
                    <a:latin typeface="Segoe UI" pitchFamily="34" charset="0"/>
                    <a:ea typeface="Segoe UI" pitchFamily="34" charset="0"/>
                    <a:cs typeface="Segoe UI" pitchFamily="34" charset="0"/>
                  </a:rPr>
                  <a:t>Customer Databases</a:t>
                </a:r>
              </a:p>
            </p:txBody>
          </p:sp>
        </p:grpSp>
      </p:grpSp>
      <p:sp>
        <p:nvSpPr>
          <p:cNvPr id="1269" name="Title 1"/>
          <p:cNvSpPr txBox="1">
            <a:spLocks/>
          </p:cNvSpPr>
          <p:nvPr/>
        </p:nvSpPr>
        <p:spPr>
          <a:xfrm>
            <a:off x="5214563" y="2574098"/>
            <a:ext cx="5721205" cy="155118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vert="horz" lIns="91409" tIns="45705" rIns="91409" bIns="45705" rtlCol="0" anchor="ctr" anchorCtr="0">
            <a:normAutofit fontScale="92500"/>
          </a:bodyPr>
          <a:lstStyle>
            <a:defPPr>
              <a:defRPr lang="en-US"/>
            </a:defPPr>
            <a:lvl1pPr algn="ctr" defTabSz="914088">
              <a:lnSpc>
                <a:spcPct val="80000"/>
              </a:lnSpc>
              <a:spcBef>
                <a:spcPct val="0"/>
              </a:spcBef>
              <a:buNone/>
              <a:defRPr sz="4800">
                <a:latin typeface="Segoe UI Light" panose="020B0502040204020203" pitchFamily="34" charset="0"/>
                <a:ea typeface="Segoe UI Light" panose="020B0502040204020203" pitchFamily="34" charset="0"/>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dirty="0"/>
              <a:t>Customer Web Service Demo Scenarios </a:t>
            </a:r>
          </a:p>
        </p:txBody>
      </p:sp>
      <p:grpSp>
        <p:nvGrpSpPr>
          <p:cNvPr id="1270" name="Group 1269"/>
          <p:cNvGrpSpPr/>
          <p:nvPr/>
        </p:nvGrpSpPr>
        <p:grpSpPr>
          <a:xfrm>
            <a:off x="921776" y="1342858"/>
            <a:ext cx="1546051" cy="1070921"/>
            <a:chOff x="4810123" y="3160239"/>
            <a:chExt cx="1546051" cy="1070921"/>
          </a:xfrm>
        </p:grpSpPr>
        <p:sp>
          <p:nvSpPr>
            <p:cNvPr id="1271" name="Rectangle 1270"/>
            <p:cNvSpPr/>
            <p:nvPr/>
          </p:nvSpPr>
          <p:spPr bwMode="auto">
            <a:xfrm>
              <a:off x="4810123" y="3160239"/>
              <a:ext cx="1546051" cy="1070921"/>
            </a:xfrm>
            <a:prstGeom prst="rect">
              <a:avLst/>
            </a:prstGeom>
            <a:solidFill>
              <a:srgbClr val="00AEEF"/>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45720" numCol="1" spcCol="0" rtlCol="0" fromWordArt="0" anchor="t" anchorCtr="0" forceAA="0" compatLnSpc="1">
              <a:prstTxWarp prst="textNoShape">
                <a:avLst/>
              </a:prstTxWarp>
              <a:noAutofit/>
            </a:bodyPr>
            <a:lstStyle/>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Aft>
                  <a:spcPts val="600"/>
                </a:spcAft>
              </a:pPr>
              <a:endParaRPr lang="en-US" sz="2200" spc="-50" dirty="0">
                <a:gradFill>
                  <a:gsLst>
                    <a:gs pos="0">
                      <a:srgbClr val="FFFFFF"/>
                    </a:gs>
                    <a:gs pos="100000">
                      <a:srgbClr val="FFFFFF"/>
                    </a:gs>
                  </a:gsLst>
                  <a:lin ang="5400000" scaled="0"/>
                </a:gradFill>
                <a:cs typeface="Arial" charset="0"/>
              </a:endParaRPr>
            </a:p>
          </p:txBody>
        </p:sp>
        <p:grpSp>
          <p:nvGrpSpPr>
            <p:cNvPr id="1272" name="Group 1271"/>
            <p:cNvGrpSpPr/>
            <p:nvPr/>
          </p:nvGrpSpPr>
          <p:grpSpPr>
            <a:xfrm>
              <a:off x="4810123" y="3263598"/>
              <a:ext cx="1546051" cy="876041"/>
              <a:chOff x="4810124" y="1306472"/>
              <a:chExt cx="1546051" cy="876041"/>
            </a:xfrm>
          </p:grpSpPr>
          <p:sp>
            <p:nvSpPr>
              <p:cNvPr id="1273" name="Freeform 83"/>
              <p:cNvSpPr>
                <a:spLocks noEditPoints="1"/>
              </p:cNvSpPr>
              <p:nvPr/>
            </p:nvSpPr>
            <p:spPr bwMode="black">
              <a:xfrm>
                <a:off x="5237144" y="1306472"/>
                <a:ext cx="696931" cy="582805"/>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74" name="TextBox 1273"/>
              <p:cNvSpPr txBox="1"/>
              <p:nvPr/>
            </p:nvSpPr>
            <p:spPr>
              <a:xfrm flipH="1">
                <a:off x="4810124" y="1997847"/>
                <a:ext cx="1546051" cy="184666"/>
              </a:xfrm>
              <a:prstGeom prst="rect">
                <a:avLst/>
              </a:prstGeom>
              <a:noFill/>
            </p:spPr>
            <p:txBody>
              <a:bodyPr wrap="square" lIns="0" tIns="0" rIns="0" bIns="0" rtlCol="0">
                <a:spAutoFit/>
              </a:bodyPr>
              <a:lstStyle/>
              <a:p>
                <a:pPr algn="ctr"/>
                <a:r>
                  <a:rPr lang="en-US" sz="1200" dirty="0" smtClean="0">
                    <a:solidFill>
                      <a:srgbClr val="FBFBFB"/>
                    </a:solidFill>
                    <a:latin typeface="Segoe UI" pitchFamily="34" charset="0"/>
                    <a:ea typeface="Segoe UI" pitchFamily="34" charset="0"/>
                    <a:cs typeface="Segoe UI" pitchFamily="34" charset="0"/>
                  </a:rPr>
                  <a:t>Other Web Service </a:t>
                </a:r>
              </a:p>
            </p:txBody>
          </p:sp>
        </p:grpSp>
      </p:grpSp>
      <p:grpSp>
        <p:nvGrpSpPr>
          <p:cNvPr id="1281" name="Group 1280"/>
          <p:cNvGrpSpPr/>
          <p:nvPr/>
        </p:nvGrpSpPr>
        <p:grpSpPr>
          <a:xfrm>
            <a:off x="2667623" y="1342858"/>
            <a:ext cx="1803495" cy="1067838"/>
            <a:chOff x="684080" y="2270499"/>
            <a:chExt cx="1689888" cy="691376"/>
          </a:xfrm>
        </p:grpSpPr>
        <p:sp>
          <p:nvSpPr>
            <p:cNvPr id="1282" name="Rectangle 1281"/>
            <p:cNvSpPr/>
            <p:nvPr/>
          </p:nvSpPr>
          <p:spPr bwMode="auto">
            <a:xfrm>
              <a:off x="684080" y="2270499"/>
              <a:ext cx="1657350" cy="691376"/>
            </a:xfrm>
            <a:prstGeom prst="rect">
              <a:avLst/>
            </a:prstGeom>
            <a:solidFill>
              <a:srgbClr val="00AEEF"/>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45720" numCol="1" spcCol="0" rtlCol="0" fromWordArt="0" anchor="t" anchorCtr="0" forceAA="0" compatLnSpc="1">
              <a:prstTxWarp prst="textNoShape">
                <a:avLst/>
              </a:prstTxWarp>
              <a:noAutofit/>
            </a:bodyPr>
            <a:lstStyle/>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Bef>
                  <a:spcPct val="0"/>
                </a:spcBef>
                <a:spcAft>
                  <a:spcPts val="600"/>
                </a:spcAft>
              </a:pPr>
              <a:endParaRPr lang="en-US" sz="2800" kern="0" spc="-100" dirty="0" smtClean="0">
                <a:gradFill>
                  <a:gsLst>
                    <a:gs pos="0">
                      <a:srgbClr val="FFFFFF"/>
                    </a:gs>
                    <a:gs pos="100000">
                      <a:srgbClr val="FFFFFF"/>
                    </a:gs>
                  </a:gsLst>
                  <a:lin ang="5400000" scaled="0"/>
                </a:gradFill>
                <a:latin typeface="Consolas" pitchFamily="49" charset="0"/>
                <a:cs typeface="Consolas" pitchFamily="49" charset="0"/>
              </a:endParaRPr>
            </a:p>
            <a:p>
              <a:pPr>
                <a:spcAft>
                  <a:spcPts val="600"/>
                </a:spcAft>
              </a:pPr>
              <a:endParaRPr lang="en-US" sz="2200" spc="-50" dirty="0">
                <a:gradFill>
                  <a:gsLst>
                    <a:gs pos="0">
                      <a:srgbClr val="FFFFFF"/>
                    </a:gs>
                    <a:gs pos="100000">
                      <a:srgbClr val="FFFFFF"/>
                    </a:gs>
                  </a:gsLst>
                  <a:lin ang="5400000" scaled="0"/>
                </a:gradFill>
                <a:cs typeface="Arial" charset="0"/>
              </a:endParaRPr>
            </a:p>
          </p:txBody>
        </p:sp>
        <p:sp>
          <p:nvSpPr>
            <p:cNvPr id="1283" name="Freeform 20"/>
            <p:cNvSpPr>
              <a:spLocks noEditPoints="1"/>
            </p:cNvSpPr>
            <p:nvPr/>
          </p:nvSpPr>
          <p:spPr bwMode="black">
            <a:xfrm>
              <a:off x="857408" y="2394064"/>
              <a:ext cx="438106" cy="29970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pic>
          <p:nvPicPr>
            <p:cNvPr id="1284" name="Picture 128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2036839" y="2393012"/>
              <a:ext cx="178985" cy="263038"/>
            </a:xfrm>
            <a:prstGeom prst="rect">
              <a:avLst/>
            </a:prstGeom>
          </p:spPr>
        </p:pic>
        <p:grpSp>
          <p:nvGrpSpPr>
            <p:cNvPr id="1285" name="Group 1284"/>
            <p:cNvGrpSpPr/>
            <p:nvPr/>
          </p:nvGrpSpPr>
          <p:grpSpPr bwMode="black">
            <a:xfrm>
              <a:off x="1452123" y="2384422"/>
              <a:ext cx="342215" cy="309345"/>
              <a:chOff x="2916435" y="3914162"/>
              <a:chExt cx="930762" cy="918513"/>
            </a:xfrm>
          </p:grpSpPr>
          <p:pic>
            <p:nvPicPr>
              <p:cNvPr id="1287" name="Picture 1286"/>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9"/>
                <a:ext cx="394555" cy="530026"/>
              </a:xfrm>
              <a:prstGeom prst="rect">
                <a:avLst/>
              </a:prstGeom>
            </p:spPr>
          </p:pic>
          <p:sp>
            <p:nvSpPr>
              <p:cNvPr id="1288" name="Freeform 61"/>
              <p:cNvSpPr>
                <a:spLocks/>
              </p:cNvSpPr>
              <p:nvPr/>
            </p:nvSpPr>
            <p:spPr bwMode="black">
              <a:xfrm rot="10800000">
                <a:off x="3279997" y="3914162"/>
                <a:ext cx="567200" cy="820337"/>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sp>
          <p:nvSpPr>
            <p:cNvPr id="1286" name="TextBox 1285"/>
            <p:cNvSpPr txBox="1"/>
            <p:nvPr/>
          </p:nvSpPr>
          <p:spPr>
            <a:xfrm flipH="1">
              <a:off x="716618" y="2726484"/>
              <a:ext cx="1657350" cy="119563"/>
            </a:xfrm>
            <a:prstGeom prst="rect">
              <a:avLst/>
            </a:prstGeom>
            <a:noFill/>
          </p:spPr>
          <p:txBody>
            <a:bodyPr wrap="square" lIns="0" tIns="0" rIns="0" bIns="0" rtlCol="0">
              <a:spAutoFit/>
            </a:bodyPr>
            <a:lstStyle/>
            <a:p>
              <a:pPr algn="ctr"/>
              <a:r>
                <a:rPr lang="en-US" sz="1200" dirty="0" smtClean="0">
                  <a:solidFill>
                    <a:srgbClr val="FBFBFB"/>
                  </a:solidFill>
                  <a:latin typeface="Segoe UI" pitchFamily="34" charset="0"/>
                  <a:ea typeface="Segoe UI" pitchFamily="34" charset="0"/>
                  <a:cs typeface="Segoe UI" pitchFamily="34" charset="0"/>
                </a:rPr>
                <a:t>Incident Client UX</a:t>
              </a:r>
            </a:p>
          </p:txBody>
        </p:sp>
      </p:grpSp>
      <p:sp>
        <p:nvSpPr>
          <p:cNvPr id="5" name="Up-Down Arrow 4"/>
          <p:cNvSpPr/>
          <p:nvPr/>
        </p:nvSpPr>
        <p:spPr>
          <a:xfrm>
            <a:off x="1886673" y="2500132"/>
            <a:ext cx="381965" cy="687922"/>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2" name="Up-Down Arrow 1291"/>
          <p:cNvSpPr/>
          <p:nvPr/>
        </p:nvSpPr>
        <p:spPr>
          <a:xfrm>
            <a:off x="2865958" y="2500132"/>
            <a:ext cx="381965" cy="687922"/>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3" name="Up-Down Arrow 1292"/>
          <p:cNvSpPr/>
          <p:nvPr/>
        </p:nvSpPr>
        <p:spPr>
          <a:xfrm>
            <a:off x="2276844" y="4320427"/>
            <a:ext cx="381965" cy="687922"/>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6445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Title 1"/>
          <p:cNvSpPr>
            <a:spLocks noGrp="1"/>
          </p:cNvSpPr>
          <p:nvPr>
            <p:ph type="title"/>
          </p:nvPr>
        </p:nvSpPr>
        <p:spPr>
          <a:xfrm>
            <a:off x="391089" y="177090"/>
            <a:ext cx="11524432" cy="1063487"/>
          </a:xfrm>
        </p:spPr>
        <p:txBody>
          <a:bodyPr/>
          <a:lstStyle/>
          <a:p>
            <a:r>
              <a:rPr lang="en-US" dirty="0" smtClean="0"/>
              <a:t>Windows Communication Foundation (WCF)</a:t>
            </a:r>
            <a:endParaRPr lang="en-US" dirty="0"/>
          </a:p>
        </p:txBody>
      </p:sp>
      <p:sp>
        <p:nvSpPr>
          <p:cNvPr id="2" name="Rectangle 1"/>
          <p:cNvSpPr/>
          <p:nvPr/>
        </p:nvSpPr>
        <p:spPr>
          <a:xfrm>
            <a:off x="733062" y="1240577"/>
            <a:ext cx="9221165" cy="1938992"/>
          </a:xfrm>
          <a:prstGeom prst="rect">
            <a:avLst/>
          </a:prstGeom>
        </p:spPr>
        <p:txBody>
          <a:bodyPr wrap="square">
            <a:spAutoFit/>
          </a:bodyPr>
          <a:lstStyle/>
          <a:p>
            <a:r>
              <a:rPr lang="en-US" sz="4000" dirty="0"/>
              <a:t>Messages </a:t>
            </a:r>
            <a:r>
              <a:rPr lang="en-US" sz="4000" dirty="0" smtClean="0"/>
              <a:t>are typically sent in text </a:t>
            </a:r>
            <a:r>
              <a:rPr lang="en-US" sz="4000" dirty="0"/>
              <a:t>encoded </a:t>
            </a:r>
            <a:r>
              <a:rPr lang="en-US" sz="4000" b="1" dirty="0"/>
              <a:t>SOAP</a:t>
            </a:r>
            <a:r>
              <a:rPr lang="en-US" sz="4000" dirty="0"/>
              <a:t> messages using is the </a:t>
            </a:r>
            <a:r>
              <a:rPr lang="en-US" sz="4000" dirty="0" err="1"/>
              <a:t>HyperText</a:t>
            </a:r>
            <a:r>
              <a:rPr lang="en-US" sz="4000" dirty="0"/>
              <a:t> Transfer Protocol (</a:t>
            </a:r>
            <a:r>
              <a:rPr lang="en-US" sz="4000" dirty="0" smtClean="0"/>
              <a:t>HTTP)</a:t>
            </a:r>
            <a:endParaRPr lang="en-US" sz="4000" dirty="0"/>
          </a:p>
        </p:txBody>
      </p:sp>
      <p:sp>
        <p:nvSpPr>
          <p:cNvPr id="3" name="Rectangle 2"/>
          <p:cNvSpPr/>
          <p:nvPr/>
        </p:nvSpPr>
        <p:spPr>
          <a:xfrm>
            <a:off x="2376667" y="3999988"/>
            <a:ext cx="8376213" cy="1938992"/>
          </a:xfrm>
          <a:prstGeom prst="rect">
            <a:avLst/>
          </a:prstGeom>
        </p:spPr>
        <p:txBody>
          <a:bodyPr wrap="square">
            <a:spAutoFit/>
          </a:bodyPr>
          <a:lstStyle/>
          <a:p>
            <a:r>
              <a:rPr lang="en-US" sz="2400" b="1" dirty="0"/>
              <a:t>SOAP</a:t>
            </a:r>
            <a:r>
              <a:rPr lang="en-US" sz="2400" dirty="0"/>
              <a:t>, originally defined as </a:t>
            </a:r>
            <a:r>
              <a:rPr lang="en-US" sz="2400" b="1" dirty="0"/>
              <a:t>Simple Object Access Protocol</a:t>
            </a:r>
            <a:r>
              <a:rPr lang="en-US" sz="2400" dirty="0"/>
              <a:t>, is a protocol specification for exchanging structured information in the implementation of Web Services in computer networks. </a:t>
            </a:r>
          </a:p>
          <a:p>
            <a:endParaRPr lang="en-US" sz="2400" dirty="0"/>
          </a:p>
          <a:p>
            <a:r>
              <a:rPr lang="en-US" sz="2400" dirty="0"/>
              <a:t>It relies on </a:t>
            </a:r>
            <a:r>
              <a:rPr lang="en-US" sz="2400" b="1" dirty="0"/>
              <a:t>XML Information Set for its message format</a:t>
            </a:r>
            <a:r>
              <a:rPr lang="en-US" sz="2400" dirty="0"/>
              <a:t>.</a:t>
            </a:r>
          </a:p>
        </p:txBody>
      </p:sp>
    </p:spTree>
    <p:extLst>
      <p:ext uri="{BB962C8B-B14F-4D97-AF65-F5344CB8AC3E}">
        <p14:creationId xmlns:p14="http://schemas.microsoft.com/office/powerpoint/2010/main" val="28556468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Title 1"/>
          <p:cNvSpPr>
            <a:spLocks noGrp="1"/>
          </p:cNvSpPr>
          <p:nvPr>
            <p:ph type="title"/>
          </p:nvPr>
        </p:nvSpPr>
        <p:spPr>
          <a:xfrm>
            <a:off x="391089" y="177090"/>
            <a:ext cx="11524432" cy="1063487"/>
          </a:xfrm>
        </p:spPr>
        <p:txBody>
          <a:bodyPr/>
          <a:lstStyle/>
          <a:p>
            <a:r>
              <a:rPr lang="en-US" dirty="0" smtClean="0"/>
              <a:t>Windows Communication Foundation (WCF)</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941" y="675736"/>
            <a:ext cx="6870023" cy="4006670"/>
          </a:xfrm>
          <a:prstGeom prst="rect">
            <a:avLst/>
          </a:prstGeom>
        </p:spPr>
      </p:pic>
      <p:sp>
        <p:nvSpPr>
          <p:cNvPr id="5" name="TextBox 4"/>
          <p:cNvSpPr txBox="1"/>
          <p:nvPr/>
        </p:nvSpPr>
        <p:spPr>
          <a:xfrm>
            <a:off x="6297592" y="4682406"/>
            <a:ext cx="1844040" cy="584775"/>
          </a:xfrm>
          <a:prstGeom prst="rect">
            <a:avLst/>
          </a:prstGeom>
          <a:noFill/>
        </p:spPr>
        <p:txBody>
          <a:bodyPr wrap="square" rtlCol="0">
            <a:spAutoFit/>
          </a:bodyPr>
          <a:lstStyle/>
          <a:p>
            <a:r>
              <a:rPr lang="en-US" sz="3200" b="1" dirty="0" smtClean="0">
                <a:solidFill>
                  <a:srgbClr val="C00000"/>
                </a:solidFill>
                <a:latin typeface="Segoe UI Light" pitchFamily="34" charset="0"/>
                <a:ea typeface="+mj-ea"/>
                <a:cs typeface="+mj-cs"/>
              </a:rPr>
              <a:t>REST calls</a:t>
            </a:r>
            <a:endParaRPr lang="en-US" sz="3200" b="1" dirty="0">
              <a:solidFill>
                <a:srgbClr val="C00000"/>
              </a:solidFill>
              <a:latin typeface="Segoe UI Light" pitchFamily="34" charset="0"/>
              <a:ea typeface="+mj-ea"/>
              <a:cs typeface="+mj-cs"/>
            </a:endParaRPr>
          </a:p>
        </p:txBody>
      </p:sp>
      <p:sp>
        <p:nvSpPr>
          <p:cNvPr id="6" name="TextBox 5"/>
          <p:cNvSpPr txBox="1"/>
          <p:nvPr/>
        </p:nvSpPr>
        <p:spPr>
          <a:xfrm>
            <a:off x="498675" y="4682406"/>
            <a:ext cx="2699859" cy="584775"/>
          </a:xfrm>
          <a:prstGeom prst="rect">
            <a:avLst/>
          </a:prstGeom>
          <a:noFill/>
        </p:spPr>
        <p:txBody>
          <a:bodyPr wrap="square" rtlCol="0">
            <a:spAutoFit/>
          </a:bodyPr>
          <a:lstStyle>
            <a:defPPr>
              <a:defRPr lang="en-US"/>
            </a:defPPr>
            <a:lvl1pPr>
              <a:defRPr sz="3200" b="1">
                <a:solidFill>
                  <a:srgbClr val="C00000"/>
                </a:solidFill>
                <a:latin typeface="Segoe UI Light" pitchFamily="34" charset="0"/>
                <a:ea typeface="+mj-ea"/>
                <a:cs typeface="+mj-cs"/>
              </a:defRPr>
            </a:lvl1pPr>
          </a:lstStyle>
          <a:p>
            <a:r>
              <a:rPr lang="en-US" dirty="0"/>
              <a:t>SOAP calls</a:t>
            </a:r>
          </a:p>
        </p:txBody>
      </p:sp>
      <p:sp>
        <p:nvSpPr>
          <p:cNvPr id="7" name="Rectangle 6"/>
          <p:cNvSpPr/>
          <p:nvPr/>
        </p:nvSpPr>
        <p:spPr>
          <a:xfrm>
            <a:off x="229994" y="5638800"/>
            <a:ext cx="6144846" cy="530400"/>
          </a:xfrm>
          <a:prstGeom prst="rect">
            <a:avLst/>
          </a:prstGeom>
          <a:solidFill>
            <a:srgbClr val="00B0F0"/>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409" tIns="45705" rIns="91409" bIns="45705" rtlCol="0" anchor="ctr" anchorCtr="0">
            <a:noAutofit/>
          </a:bodyPr>
          <a:lstStyle/>
          <a:p>
            <a:pPr algn="ctr" defTabSz="914088">
              <a:lnSpc>
                <a:spcPct val="80000"/>
              </a:lnSpc>
              <a:spcBef>
                <a:spcPct val="0"/>
              </a:spcBef>
            </a:pPr>
            <a:r>
              <a:rPr lang="en-US" sz="3600" b="1" dirty="0">
                <a:latin typeface="Segoe UI Light" panose="020B0502040204020203" pitchFamily="34" charset="0"/>
                <a:ea typeface="Segoe UI Light" panose="020B0502040204020203" pitchFamily="34" charset="0"/>
                <a:cs typeface="Segoe UI Light" panose="020B0502040204020203" pitchFamily="34" charset="0"/>
              </a:rPr>
              <a:t>REST is an abbreviation for:</a:t>
            </a:r>
          </a:p>
        </p:txBody>
      </p:sp>
      <p:sp>
        <p:nvSpPr>
          <p:cNvPr id="8" name="Rectangle 7"/>
          <p:cNvSpPr/>
          <p:nvPr/>
        </p:nvSpPr>
        <p:spPr>
          <a:xfrm>
            <a:off x="3938061" y="6223575"/>
            <a:ext cx="8083213" cy="530400"/>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409" tIns="45705" rIns="91409" bIns="45705" rtlCol="0" anchor="ctr" anchorCtr="0">
            <a:normAutofit/>
          </a:bodyPr>
          <a:lstStyle/>
          <a:p>
            <a:pPr algn="ctr" defTabSz="914088">
              <a:lnSpc>
                <a:spcPct val="80000"/>
              </a:lnSpc>
              <a:spcBef>
                <a:spcPct val="0"/>
              </a:spcBef>
            </a:pPr>
            <a:r>
              <a:rPr lang="en-US" sz="3600" b="1" dirty="0">
                <a:latin typeface="Segoe UI Light" panose="020B0502040204020203" pitchFamily="34" charset="0"/>
                <a:ea typeface="Segoe UI Light" panose="020B0502040204020203" pitchFamily="34" charset="0"/>
                <a:cs typeface="Segoe UI Light" panose="020B0502040204020203" pitchFamily="34" charset="0"/>
              </a:rPr>
              <a:t>Representational State Transfer</a:t>
            </a:r>
          </a:p>
        </p:txBody>
      </p:sp>
    </p:spTree>
    <p:extLst>
      <p:ext uri="{BB962C8B-B14F-4D97-AF65-F5344CB8AC3E}">
        <p14:creationId xmlns:p14="http://schemas.microsoft.com/office/powerpoint/2010/main" val="329343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Title 1"/>
          <p:cNvSpPr>
            <a:spLocks noGrp="1"/>
          </p:cNvSpPr>
          <p:nvPr>
            <p:ph type="title"/>
          </p:nvPr>
        </p:nvSpPr>
        <p:spPr>
          <a:xfrm>
            <a:off x="379514" y="182215"/>
            <a:ext cx="11524432" cy="1063487"/>
          </a:xfrm>
        </p:spPr>
        <p:txBody>
          <a:bodyPr/>
          <a:lstStyle/>
          <a:p>
            <a:r>
              <a:rPr lang="en-US" dirty="0" smtClean="0"/>
              <a:t>Windows Communication Foundation (WCF)</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199" y="1245702"/>
            <a:ext cx="5967972" cy="3443529"/>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609600" y="5369169"/>
            <a:ext cx="10339754" cy="773723"/>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rmAutofit lnSpcReduction="10000"/>
          </a:bodyPr>
          <a:lstStyle/>
          <a:p>
            <a:pPr algn="ctr"/>
            <a:r>
              <a:rPr lang="en-US" sz="4800" dirty="0" smtClean="0"/>
              <a:t>But </a:t>
            </a:r>
            <a:r>
              <a:rPr lang="en-US" sz="4800" smtClean="0"/>
              <a:t>REST is coming </a:t>
            </a:r>
            <a:r>
              <a:rPr lang="en-US" sz="4800" dirty="0" smtClean="0"/>
              <a:t>along….</a:t>
            </a:r>
          </a:p>
        </p:txBody>
      </p:sp>
    </p:spTree>
    <p:extLst>
      <p:ext uri="{BB962C8B-B14F-4D97-AF65-F5344CB8AC3E}">
        <p14:creationId xmlns:p14="http://schemas.microsoft.com/office/powerpoint/2010/main" val="423861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6" presetClass="emph" presetSubtype="0" fill="hold" nodeType="withEffect">
                                  <p:stCondLst>
                                    <p:cond delay="0"/>
                                  </p:stCondLst>
                                  <p:childTnLst>
                                    <p:animScale>
                                      <p:cBhvr>
                                        <p:cTn id="8"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3458" y="1088020"/>
            <a:ext cx="11053823" cy="5544274"/>
          </a:xfrm>
          <a:prstGeom prst="rect">
            <a:avLst/>
          </a:prstGeom>
          <a:solidFill>
            <a:srgbClr val="71B1D1"/>
          </a:solidFill>
          <a:ln w="76200">
            <a:solidFill>
              <a:srgbClr val="4498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25915" y="1157470"/>
            <a:ext cx="9601995" cy="509286"/>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Autofit/>
          </a:bodyPr>
          <a:lstStyle/>
          <a:p>
            <a:r>
              <a:rPr lang="en-US" sz="4400" b="1" dirty="0" smtClean="0"/>
              <a:t>Advantages of REST</a:t>
            </a:r>
          </a:p>
        </p:txBody>
      </p:sp>
      <p:sp>
        <p:nvSpPr>
          <p:cNvPr id="1252" name="Title 1"/>
          <p:cNvSpPr>
            <a:spLocks noGrp="1"/>
          </p:cNvSpPr>
          <p:nvPr>
            <p:ph type="title"/>
          </p:nvPr>
        </p:nvSpPr>
        <p:spPr>
          <a:xfrm>
            <a:off x="379514" y="182215"/>
            <a:ext cx="11524432" cy="1063487"/>
          </a:xfrm>
        </p:spPr>
        <p:txBody>
          <a:bodyPr/>
          <a:lstStyle/>
          <a:p>
            <a:r>
              <a:rPr lang="en-US" dirty="0" smtClean="0"/>
              <a:t>Windows Communication Foundation (WCF)</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110209870"/>
              </p:ext>
            </p:extLst>
          </p:nvPr>
        </p:nvGraphicFramePr>
        <p:xfrm>
          <a:off x="1011819" y="1897484"/>
          <a:ext cx="10195443" cy="4198515"/>
        </p:xfrm>
        <a:graphic>
          <a:graphicData uri="http://schemas.openxmlformats.org/drawingml/2006/table">
            <a:tbl>
              <a:tblPr/>
              <a:tblGrid>
                <a:gridCol w="10195443"/>
              </a:tblGrid>
              <a:tr h="839703">
                <a:tc>
                  <a:txBody>
                    <a:bodyPr/>
                    <a:lstStyle/>
                    <a:p>
                      <a:r>
                        <a:rPr lang="en-US" sz="3200" b="1" dirty="0">
                          <a:effectLst/>
                        </a:rPr>
                        <a:t>Automatic support - native http</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839703">
                <a:tc>
                  <a:txBody>
                    <a:bodyPr/>
                    <a:lstStyle/>
                    <a:p>
                      <a:r>
                        <a:rPr lang="en-US" sz="3200" b="1">
                          <a:effectLst/>
                        </a:rPr>
                        <a:t>Lightweight, Efficient</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839703">
                <a:tc>
                  <a:txBody>
                    <a:bodyPr/>
                    <a:lstStyle/>
                    <a:p>
                      <a:r>
                        <a:rPr lang="en-US" sz="3200" b="1">
                          <a:effectLst/>
                        </a:rPr>
                        <a:t>Secure - Supports https</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839703">
                <a:tc>
                  <a:txBody>
                    <a:bodyPr/>
                    <a:lstStyle/>
                    <a:p>
                      <a:r>
                        <a:rPr lang="en-US" sz="3200" b="1">
                          <a:effectLst/>
                        </a:rPr>
                        <a:t>Modern - Twitter, Yahoo, etc</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839703">
                <a:tc>
                  <a:txBody>
                    <a:bodyPr/>
                    <a:lstStyle/>
                    <a:p>
                      <a:r>
                        <a:rPr lang="en-US" sz="3200" b="1" dirty="0">
                          <a:effectLst/>
                        </a:rPr>
                        <a:t>No toolkits needed, XML format</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247" y="943371"/>
            <a:ext cx="7436243" cy="5688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830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Title 1"/>
          <p:cNvSpPr>
            <a:spLocks noGrp="1"/>
          </p:cNvSpPr>
          <p:nvPr>
            <p:ph type="title"/>
          </p:nvPr>
        </p:nvSpPr>
        <p:spPr>
          <a:xfrm>
            <a:off x="379514" y="182215"/>
            <a:ext cx="11524432" cy="1063487"/>
          </a:xfrm>
        </p:spPr>
        <p:txBody>
          <a:bodyPr/>
          <a:lstStyle/>
          <a:p>
            <a:r>
              <a:rPr lang="en-US" dirty="0" smtClean="0"/>
              <a:t>Windows Communication Foundation (WCF)</a:t>
            </a:r>
            <a:endParaRPr lang="en-US" dirty="0"/>
          </a:p>
        </p:txBody>
      </p:sp>
      <p:sp>
        <p:nvSpPr>
          <p:cNvPr id="2" name="Rectangle 1"/>
          <p:cNvSpPr/>
          <p:nvPr/>
        </p:nvSpPr>
        <p:spPr>
          <a:xfrm>
            <a:off x="613458" y="1088020"/>
            <a:ext cx="11053823" cy="5544274"/>
          </a:xfrm>
          <a:prstGeom prst="rect">
            <a:avLst/>
          </a:prstGeom>
          <a:solidFill>
            <a:srgbClr val="71B1D1"/>
          </a:solidFill>
          <a:ln w="76200">
            <a:solidFill>
              <a:srgbClr val="4498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227895545"/>
              </p:ext>
            </p:extLst>
          </p:nvPr>
        </p:nvGraphicFramePr>
        <p:xfrm>
          <a:off x="1218679" y="1771088"/>
          <a:ext cx="9997188" cy="4669732"/>
        </p:xfrm>
        <a:graphic>
          <a:graphicData uri="http://schemas.openxmlformats.org/drawingml/2006/table">
            <a:tbl>
              <a:tblPr/>
              <a:tblGrid>
                <a:gridCol w="2624116"/>
                <a:gridCol w="7373072"/>
              </a:tblGrid>
              <a:tr h="725223">
                <a:tc>
                  <a:txBody>
                    <a:bodyPr/>
                    <a:lstStyle/>
                    <a:p>
                      <a:r>
                        <a:rPr lang="en-US" sz="2000" b="1" dirty="0" err="1">
                          <a:effectLst/>
                        </a:rPr>
                        <a:t>BasicHttpBinding</a:t>
                      </a:r>
                      <a:endParaRPr lang="en-US" sz="2000" b="1" dirty="0">
                        <a:effectLst/>
                      </a:endParaRP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c>
                  <a:txBody>
                    <a:bodyPr/>
                    <a:lstStyle/>
                    <a:p>
                      <a:r>
                        <a:rPr lang="en-US" sz="1800" b="1">
                          <a:effectLst/>
                        </a:rPr>
                        <a:t>Interoperability with Web services and clients supporting the WS-BasicProfile 1.1 and Basic Security Profile 1.0.</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503969">
                <a:tc>
                  <a:txBody>
                    <a:bodyPr/>
                    <a:lstStyle/>
                    <a:p>
                      <a:r>
                        <a:rPr lang="en-US" sz="2000" b="1">
                          <a:effectLst/>
                        </a:rPr>
                        <a:t>WSHttpBinding</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1800" b="1">
                          <a:effectLst/>
                        </a:rPr>
                        <a:t>Interoperability with Web services and clients that support the WS-* protocols over HTTP.</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1167732">
                <a:tc>
                  <a:txBody>
                    <a:bodyPr/>
                    <a:lstStyle/>
                    <a:p>
                      <a:r>
                        <a:rPr lang="en-US" sz="2000" b="1">
                          <a:effectLst/>
                        </a:rPr>
                        <a:t>WSDualHttpBinding</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c>
                  <a:txBody>
                    <a:bodyPr/>
                    <a:lstStyle/>
                    <a:p>
                      <a:r>
                        <a:rPr lang="en-US" sz="1800" b="1">
                          <a:effectLst/>
                        </a:rPr>
                        <a:t>Duplex HTTP communication, by which the receiver of an initial message does not reply directly to the initial sender, but may transmit any number of responses over a period of time by using HTTP in conformity with WS-* protocols.</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946477">
                <a:tc>
                  <a:txBody>
                    <a:bodyPr/>
                    <a:lstStyle/>
                    <a:p>
                      <a:r>
                        <a:rPr lang="en-US" sz="2000" b="1">
                          <a:effectLst/>
                        </a:rPr>
                        <a:t>WSFederationBinding</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1800" b="1">
                          <a:effectLst/>
                        </a:rPr>
                        <a:t>HTTP communication, in which access to the resources of a service can be controlled based on credentials issued by an explicitly-identified credential provider.</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503969">
                <a:tc>
                  <a:txBody>
                    <a:bodyPr/>
                    <a:lstStyle/>
                    <a:p>
                      <a:r>
                        <a:rPr lang="en-US" sz="2000" b="1">
                          <a:effectLst/>
                        </a:rPr>
                        <a:t>NetTcpBinding</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c>
                  <a:txBody>
                    <a:bodyPr/>
                    <a:lstStyle/>
                    <a:p>
                      <a:r>
                        <a:rPr lang="en-US" sz="1800" b="1">
                          <a:effectLst/>
                        </a:rPr>
                        <a:t>Secure, reliable, high-performance communication between WCF software entities across a network.</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503969">
                <a:tc>
                  <a:txBody>
                    <a:bodyPr/>
                    <a:lstStyle/>
                    <a:p>
                      <a:r>
                        <a:rPr lang="en-US" sz="2000" b="1" dirty="0" err="1">
                          <a:effectLst/>
                        </a:rPr>
                        <a:t>NetNamedPipeBinding</a:t>
                      </a:r>
                      <a:endParaRPr lang="en-US" sz="2000" b="1" dirty="0">
                        <a:effectLst/>
                      </a:endParaRP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c>
                  <a:txBody>
                    <a:bodyPr/>
                    <a:lstStyle/>
                    <a:p>
                      <a:r>
                        <a:rPr lang="en-US" sz="1800" b="1" dirty="0">
                          <a:effectLst/>
                        </a:rPr>
                        <a:t>Secure, reliable, high-performance communication between WCF software entities on the same </a:t>
                      </a:r>
                    </a:p>
                  </a:txBody>
                  <a:tcPr marL="61460" marR="61460" marT="30730" marB="3073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sp>
        <p:nvSpPr>
          <p:cNvPr id="7" name="TextBox 6"/>
          <p:cNvSpPr txBox="1"/>
          <p:nvPr/>
        </p:nvSpPr>
        <p:spPr>
          <a:xfrm>
            <a:off x="725915" y="1157470"/>
            <a:ext cx="9601995" cy="509286"/>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Autofit/>
          </a:bodyPr>
          <a:lstStyle/>
          <a:p>
            <a:r>
              <a:rPr lang="en-US" sz="2400" dirty="0" smtClean="0"/>
              <a:t>Advantages of WCF + SOAP:  Provides a lot of support for many bindings</a:t>
            </a:r>
          </a:p>
        </p:txBody>
      </p:sp>
    </p:spTree>
    <p:extLst>
      <p:ext uri="{BB962C8B-B14F-4D97-AF65-F5344CB8AC3E}">
        <p14:creationId xmlns:p14="http://schemas.microsoft.com/office/powerpoint/2010/main" val="31591782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New WCF Service Library</a:t>
            </a:r>
            <a:endParaRPr lang="en-US" b="1" dirty="0"/>
          </a:p>
        </p:txBody>
      </p:sp>
    </p:spTree>
    <p:extLst>
      <p:ext uri="{BB962C8B-B14F-4D97-AF65-F5344CB8AC3E}">
        <p14:creationId xmlns:p14="http://schemas.microsoft.com/office/powerpoint/2010/main" val="3869194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Bruno Terkaly | ‏@</a:t>
            </a:r>
            <a:r>
              <a:rPr lang="en-US" sz="4000" dirty="0" err="1" smtClean="0"/>
              <a:t>BrunoTerkaly</a:t>
            </a:r>
            <a:r>
              <a:rPr lang="en-US" dirty="0" smtClean="0"/>
              <a:t> </a:t>
            </a:r>
            <a:endParaRPr lang="en-US" dirty="0"/>
          </a:p>
        </p:txBody>
      </p:sp>
      <p:sp>
        <p:nvSpPr>
          <p:cNvPr id="7" name="Content Placeholder 6"/>
          <p:cNvSpPr>
            <a:spLocks noGrp="1"/>
          </p:cNvSpPr>
          <p:nvPr>
            <p:ph idx="10"/>
          </p:nvPr>
        </p:nvSpPr>
        <p:spPr/>
        <p:txBody>
          <a:bodyPr/>
          <a:lstStyle/>
          <a:p>
            <a:r>
              <a:rPr lang="en-US" dirty="0" smtClean="0"/>
              <a:t>Monthly Columnist MSDN Magazine</a:t>
            </a:r>
          </a:p>
          <a:p>
            <a:r>
              <a:rPr lang="en-US" dirty="0" smtClean="0"/>
              <a:t>Expertise in Windows Azure / Windows 8</a:t>
            </a:r>
          </a:p>
          <a:p>
            <a:r>
              <a:rPr lang="en-US" dirty="0" smtClean="0"/>
              <a:t>Principal Technical Evangelist – Silicon Valley</a:t>
            </a:r>
          </a:p>
          <a:p>
            <a:r>
              <a:rPr lang="en-US" dirty="0" smtClean="0"/>
              <a:t>Find him on </a:t>
            </a:r>
            <a:r>
              <a:rPr lang="en-US" dirty="0"/>
              <a:t>the web at </a:t>
            </a:r>
            <a:r>
              <a:rPr lang="en-US" dirty="0" smtClean="0">
                <a:hlinkClick r:id="rId3"/>
              </a:rPr>
              <a:t>blogs.msdn.com/</a:t>
            </a:r>
            <a:r>
              <a:rPr lang="en-US" dirty="0" err="1" smtClean="0">
                <a:hlinkClick r:id="rId3"/>
              </a:rPr>
              <a:t>brunoterkaly</a:t>
            </a:r>
            <a:r>
              <a:rPr lang="en-US" dirty="0" smtClean="0"/>
              <a:t>   </a:t>
            </a:r>
          </a:p>
          <a:p>
            <a:endParaRPr lang="en-US" dirty="0" smtClean="0"/>
          </a:p>
        </p:txBody>
      </p:sp>
    </p:spTree>
    <p:extLst>
      <p:ext uri="{BB962C8B-B14F-4D97-AF65-F5344CB8AC3E}">
        <p14:creationId xmlns:p14="http://schemas.microsoft.com/office/powerpoint/2010/main" val="4195880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Configuring A WCF Service</a:t>
            </a:r>
            <a:endParaRPr lang="en-US" dirty="0"/>
          </a:p>
        </p:txBody>
      </p:sp>
      <p:sp>
        <p:nvSpPr>
          <p:cNvPr id="4" name="Subtitle 3"/>
          <p:cNvSpPr>
            <a:spLocks noGrp="1"/>
          </p:cNvSpPr>
          <p:nvPr>
            <p:ph type="subTitle" idx="1"/>
          </p:nvPr>
        </p:nvSpPr>
        <p:spPr/>
        <p:txBody>
          <a:bodyPr/>
          <a:lstStyle/>
          <a:p>
            <a:r>
              <a:rPr lang="en-US" dirty="0" smtClean="0"/>
              <a:t>Data Contracts</a:t>
            </a:r>
            <a:endParaRPr lang="en-US" dirty="0"/>
          </a:p>
        </p:txBody>
      </p:sp>
    </p:spTree>
    <p:extLst>
      <p:ext uri="{BB962C8B-B14F-4D97-AF65-F5344CB8AC3E}">
        <p14:creationId xmlns:p14="http://schemas.microsoft.com/office/powerpoint/2010/main" val="10031872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710" y="730851"/>
            <a:ext cx="10173325" cy="5262979"/>
          </a:xfrm>
          <a:prstGeom prst="rect">
            <a:avLst/>
          </a:prstGeom>
        </p:spPr>
        <p:txBody>
          <a:bodyPr wrap="square">
            <a:spAutoFit/>
          </a:bodyPr>
          <a:lstStyle/>
          <a:p>
            <a:r>
              <a:rPr lang="en-US" sz="2800" b="1" dirty="0"/>
              <a:t>Defining the Data </a:t>
            </a:r>
            <a:r>
              <a:rPr lang="en-US" sz="2800" b="1" dirty="0" smtClean="0"/>
              <a:t>Contracts</a:t>
            </a:r>
          </a:p>
          <a:p>
            <a:endParaRPr lang="en-US" sz="2800" b="1" dirty="0"/>
          </a:p>
          <a:p>
            <a:r>
              <a:rPr lang="en-US" sz="2800" dirty="0"/>
              <a:t>A data contract is a formal agreement between a service and a </a:t>
            </a:r>
            <a:r>
              <a:rPr lang="en-US" sz="2800" dirty="0" smtClean="0"/>
              <a:t>client.</a:t>
            </a:r>
          </a:p>
          <a:p>
            <a:endParaRPr lang="en-US" sz="2800" dirty="0"/>
          </a:p>
          <a:p>
            <a:r>
              <a:rPr lang="en-US" sz="2800" dirty="0" smtClean="0"/>
              <a:t>It describes </a:t>
            </a:r>
            <a:r>
              <a:rPr lang="en-US" sz="2800" dirty="0"/>
              <a:t>the data to be exchanged</a:t>
            </a:r>
            <a:r>
              <a:rPr lang="en-US" sz="2800" dirty="0" smtClean="0"/>
              <a:t>.</a:t>
            </a:r>
          </a:p>
          <a:p>
            <a:endParaRPr lang="en-US" sz="2800" dirty="0"/>
          </a:p>
          <a:p>
            <a:r>
              <a:rPr lang="en-US" sz="2800" dirty="0" smtClean="0"/>
              <a:t>To communicate</a:t>
            </a:r>
            <a:r>
              <a:rPr lang="en-US" sz="2800" dirty="0"/>
              <a:t>, the client and the service do not have to share the same types, only the same data contracts. </a:t>
            </a:r>
            <a:endParaRPr lang="en-US" sz="2800" dirty="0" smtClean="0"/>
          </a:p>
          <a:p>
            <a:endParaRPr lang="en-US" sz="2800" dirty="0"/>
          </a:p>
          <a:p>
            <a:r>
              <a:rPr lang="en-US" sz="2800" dirty="0" smtClean="0"/>
              <a:t>A </a:t>
            </a:r>
            <a:r>
              <a:rPr lang="en-US" sz="2800" dirty="0"/>
              <a:t>data contract precisely defines, for each parameter or return type, what data is serialized (turned into XML) to be exchanged.</a:t>
            </a:r>
          </a:p>
        </p:txBody>
      </p:sp>
    </p:spTree>
    <p:extLst>
      <p:ext uri="{BB962C8B-B14F-4D97-AF65-F5344CB8AC3E}">
        <p14:creationId xmlns:p14="http://schemas.microsoft.com/office/powerpoint/2010/main" val="358918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710" y="730851"/>
            <a:ext cx="10173325" cy="954107"/>
          </a:xfrm>
          <a:prstGeom prst="rect">
            <a:avLst/>
          </a:prstGeom>
        </p:spPr>
        <p:txBody>
          <a:bodyPr wrap="square">
            <a:spAutoFit/>
          </a:bodyPr>
          <a:lstStyle/>
          <a:p>
            <a:r>
              <a:rPr lang="en-US" sz="2800" b="1" dirty="0"/>
              <a:t>Defining the Data </a:t>
            </a:r>
            <a:r>
              <a:rPr lang="en-US" sz="2800" b="1" dirty="0" smtClean="0"/>
              <a:t>Contracts</a:t>
            </a:r>
          </a:p>
          <a:p>
            <a:endParaRPr lang="en-US" sz="2800" b="1" dirty="0"/>
          </a:p>
        </p:txBody>
      </p:sp>
      <p:pic>
        <p:nvPicPr>
          <p:cNvPr id="3" name="Picture 2"/>
          <p:cNvPicPr>
            <a:picLocks noChangeAspect="1"/>
          </p:cNvPicPr>
          <p:nvPr/>
        </p:nvPicPr>
        <p:blipFill>
          <a:blip r:embed="rId3"/>
          <a:stretch>
            <a:fillRect/>
          </a:stretch>
        </p:blipFill>
        <p:spPr>
          <a:xfrm>
            <a:off x="1004090" y="1684958"/>
            <a:ext cx="7303148" cy="4954684"/>
          </a:xfrm>
          <a:prstGeom prst="rect">
            <a:avLst/>
          </a:prstGeom>
        </p:spPr>
      </p:pic>
    </p:spTree>
    <p:extLst>
      <p:ext uri="{BB962C8B-B14F-4D97-AF65-F5344CB8AC3E}">
        <p14:creationId xmlns:p14="http://schemas.microsoft.com/office/powerpoint/2010/main" val="13906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Configuring A WCF Service</a:t>
            </a:r>
            <a:endParaRPr lang="en-US" dirty="0"/>
          </a:p>
        </p:txBody>
      </p:sp>
      <p:sp>
        <p:nvSpPr>
          <p:cNvPr id="4" name="Subtitle 3"/>
          <p:cNvSpPr>
            <a:spLocks noGrp="1"/>
          </p:cNvSpPr>
          <p:nvPr>
            <p:ph type="subTitle" idx="1"/>
          </p:nvPr>
        </p:nvSpPr>
        <p:spPr/>
        <p:txBody>
          <a:bodyPr/>
          <a:lstStyle/>
          <a:p>
            <a:r>
              <a:rPr lang="en-US" dirty="0" smtClean="0"/>
              <a:t>Using Interfaces</a:t>
            </a:r>
            <a:endParaRPr lang="en-US" dirty="0"/>
          </a:p>
        </p:txBody>
      </p:sp>
    </p:spTree>
    <p:extLst>
      <p:ext uri="{BB962C8B-B14F-4D97-AF65-F5344CB8AC3E}">
        <p14:creationId xmlns:p14="http://schemas.microsoft.com/office/powerpoint/2010/main" val="13061048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710" y="455793"/>
            <a:ext cx="10173325" cy="810478"/>
          </a:xfrm>
          <a:prstGeom prst="rect">
            <a:avLst/>
          </a:prstGeom>
        </p:spPr>
        <p:txBody>
          <a:bodyPr wrap="square">
            <a:spAutoFit/>
          </a:bodyPr>
          <a:lstStyle/>
          <a:p>
            <a:pPr>
              <a:lnSpc>
                <a:spcPts val="2800"/>
              </a:lnSpc>
            </a:pPr>
            <a:r>
              <a:rPr lang="en-US" sz="2800" b="1" dirty="0" smtClean="0"/>
              <a:t>Why use Interfaces?</a:t>
            </a:r>
          </a:p>
          <a:p>
            <a:pPr>
              <a:lnSpc>
                <a:spcPts val="2800"/>
              </a:lnSpc>
            </a:pPr>
            <a:endParaRPr lang="en-US" sz="2800" b="1" dirty="0"/>
          </a:p>
        </p:txBody>
      </p:sp>
      <p:pic>
        <p:nvPicPr>
          <p:cNvPr id="3" name="Picture 2"/>
          <p:cNvPicPr>
            <a:picLocks noChangeAspect="1"/>
          </p:cNvPicPr>
          <p:nvPr/>
        </p:nvPicPr>
        <p:blipFill>
          <a:blip r:embed="rId3"/>
          <a:stretch>
            <a:fillRect/>
          </a:stretch>
        </p:blipFill>
        <p:spPr>
          <a:xfrm>
            <a:off x="894401" y="1266271"/>
            <a:ext cx="11001485" cy="5160408"/>
          </a:xfrm>
          <a:prstGeom prst="rect">
            <a:avLst/>
          </a:prstGeom>
        </p:spPr>
      </p:pic>
    </p:spTree>
    <p:extLst>
      <p:ext uri="{BB962C8B-B14F-4D97-AF65-F5344CB8AC3E}">
        <p14:creationId xmlns:p14="http://schemas.microsoft.com/office/powerpoint/2010/main" val="263102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710" y="214255"/>
            <a:ext cx="10173325" cy="6914713"/>
          </a:xfrm>
          <a:prstGeom prst="rect">
            <a:avLst/>
          </a:prstGeom>
        </p:spPr>
        <p:txBody>
          <a:bodyPr wrap="square">
            <a:spAutoFit/>
          </a:bodyPr>
          <a:lstStyle/>
          <a:p>
            <a:pPr>
              <a:lnSpc>
                <a:spcPts val="2800"/>
              </a:lnSpc>
            </a:pPr>
            <a:r>
              <a:rPr lang="en-US" sz="2800" b="1" dirty="0" smtClean="0"/>
              <a:t>Why use Interfaces?</a:t>
            </a:r>
          </a:p>
          <a:p>
            <a:pPr>
              <a:lnSpc>
                <a:spcPts val="2800"/>
              </a:lnSpc>
            </a:pPr>
            <a:endParaRPr lang="en-US" sz="2800" b="1" dirty="0"/>
          </a:p>
          <a:p>
            <a:pPr>
              <a:lnSpc>
                <a:spcPts val="2800"/>
              </a:lnSpc>
            </a:pPr>
            <a:r>
              <a:rPr lang="en-US" sz="2800" dirty="0"/>
              <a:t>Interface-based programming is popular among many developers</a:t>
            </a:r>
          </a:p>
          <a:p>
            <a:pPr>
              <a:lnSpc>
                <a:spcPts val="2800"/>
              </a:lnSpc>
            </a:pPr>
            <a:endParaRPr lang="en-US" sz="2800" dirty="0" smtClean="0"/>
          </a:p>
          <a:p>
            <a:pPr>
              <a:lnSpc>
                <a:spcPts val="2800"/>
              </a:lnSpc>
            </a:pPr>
            <a:r>
              <a:rPr lang="en-US" sz="2800" dirty="0" smtClean="0"/>
              <a:t>It </a:t>
            </a:r>
            <a:r>
              <a:rPr lang="en-US" sz="2800" dirty="0"/>
              <a:t>makes code better, by increasing reusability, maintainability, and extensibility</a:t>
            </a:r>
          </a:p>
          <a:p>
            <a:pPr>
              <a:lnSpc>
                <a:spcPts val="2800"/>
              </a:lnSpc>
            </a:pPr>
            <a:endParaRPr lang="en-US" sz="2800" dirty="0" smtClean="0"/>
          </a:p>
          <a:p>
            <a:pPr>
              <a:lnSpc>
                <a:spcPts val="2800"/>
              </a:lnSpc>
            </a:pPr>
            <a:r>
              <a:rPr lang="en-US" sz="2800" dirty="0" smtClean="0"/>
              <a:t>An </a:t>
            </a:r>
            <a:r>
              <a:rPr lang="en-US" sz="2800" dirty="0"/>
              <a:t>interface defines what must a client know about a class in order to benefit from using it</a:t>
            </a:r>
          </a:p>
          <a:p>
            <a:pPr>
              <a:lnSpc>
                <a:spcPts val="2800"/>
              </a:lnSpc>
            </a:pPr>
            <a:endParaRPr lang="en-US" sz="2800" dirty="0"/>
          </a:p>
          <a:p>
            <a:pPr>
              <a:lnSpc>
                <a:spcPts val="2800"/>
              </a:lnSpc>
            </a:pPr>
            <a:r>
              <a:rPr lang="en-US" sz="2800" dirty="0"/>
              <a:t>Developers often put the interfaces into a separate </a:t>
            </a:r>
            <a:r>
              <a:rPr lang="en-US" sz="2800" dirty="0" smtClean="0"/>
              <a:t>assembly</a:t>
            </a:r>
            <a:endParaRPr lang="en-US" sz="2800" dirty="0"/>
          </a:p>
          <a:p>
            <a:pPr>
              <a:lnSpc>
                <a:spcPts val="2800"/>
              </a:lnSpc>
            </a:pPr>
            <a:endParaRPr lang="en-US" sz="2800" dirty="0"/>
          </a:p>
          <a:p>
            <a:pPr>
              <a:lnSpc>
                <a:spcPts val="2800"/>
              </a:lnSpc>
            </a:pPr>
            <a:r>
              <a:rPr lang="en-US" sz="2800" dirty="0"/>
              <a:t>This is useful because the interface can be used by any piece of code that needs to know about the interface, but not necessarily about the </a:t>
            </a:r>
            <a:r>
              <a:rPr lang="en-US" sz="2800" dirty="0" smtClean="0"/>
              <a:t>implementation</a:t>
            </a:r>
            <a:endParaRPr lang="en-US" sz="2800" dirty="0"/>
          </a:p>
          <a:p>
            <a:pPr>
              <a:lnSpc>
                <a:spcPts val="2800"/>
              </a:lnSpc>
            </a:pPr>
            <a:endParaRPr lang="en-US" sz="2800" dirty="0"/>
          </a:p>
          <a:p>
            <a:pPr>
              <a:lnSpc>
                <a:spcPts val="2800"/>
              </a:lnSpc>
            </a:pPr>
            <a:r>
              <a:rPr lang="en-US" sz="2800" dirty="0"/>
              <a:t>It is common practice to have one class implement more than one </a:t>
            </a:r>
            <a:r>
              <a:rPr lang="en-US" sz="2800" dirty="0" smtClean="0"/>
              <a:t>interface</a:t>
            </a:r>
            <a:endParaRPr lang="en-US" sz="2800" dirty="0"/>
          </a:p>
          <a:p>
            <a:pPr>
              <a:lnSpc>
                <a:spcPts val="2800"/>
              </a:lnSpc>
            </a:pPr>
            <a:endParaRPr lang="en-US" sz="2800" dirty="0"/>
          </a:p>
        </p:txBody>
      </p:sp>
    </p:spTree>
    <p:extLst>
      <p:ext uri="{BB962C8B-B14F-4D97-AF65-F5344CB8AC3E}">
        <p14:creationId xmlns:p14="http://schemas.microsoft.com/office/powerpoint/2010/main" val="224501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fade">
                                      <p:cBhvr>
                                        <p:cTn id="32" dur="500"/>
                                        <p:tgtEl>
                                          <p:spTgt spid="2">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animEffect transition="in" filter="fade">
                                      <p:cBhvr>
                                        <p:cTn id="3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710" y="101264"/>
            <a:ext cx="10173325" cy="3108543"/>
          </a:xfrm>
          <a:prstGeom prst="rect">
            <a:avLst/>
          </a:prstGeom>
        </p:spPr>
        <p:txBody>
          <a:bodyPr wrap="square">
            <a:spAutoFit/>
          </a:bodyPr>
          <a:lstStyle/>
          <a:p>
            <a:r>
              <a:rPr lang="en-US" sz="2800" b="1" dirty="0" smtClean="0"/>
              <a:t>Why use Interfaces?</a:t>
            </a:r>
          </a:p>
          <a:p>
            <a:endParaRPr lang="en-US" sz="2800" b="1" dirty="0"/>
          </a:p>
          <a:p>
            <a:r>
              <a:rPr lang="en-US" sz="2800" dirty="0" smtClean="0"/>
              <a:t>The benefit is that you </a:t>
            </a:r>
            <a:r>
              <a:rPr lang="en-US" sz="2800" dirty="0"/>
              <a:t>can expose the same implemented class in different ways using different interfaces in the WCF endpoints.</a:t>
            </a:r>
          </a:p>
          <a:p>
            <a:endParaRPr lang="en-US" sz="2800" dirty="0"/>
          </a:p>
          <a:p>
            <a:endParaRPr lang="en-US" sz="2800" dirty="0"/>
          </a:p>
          <a:p>
            <a:endParaRPr lang="en-US" sz="2800" dirty="0"/>
          </a:p>
        </p:txBody>
      </p:sp>
      <p:sp>
        <p:nvSpPr>
          <p:cNvPr id="3" name="Rectangle 2"/>
          <p:cNvSpPr/>
          <p:nvPr/>
        </p:nvSpPr>
        <p:spPr>
          <a:xfrm>
            <a:off x="7534656" y="2185416"/>
            <a:ext cx="3758184" cy="1655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WCF Service</a:t>
            </a:r>
            <a:endParaRPr lang="en-US" dirty="0"/>
          </a:p>
        </p:txBody>
      </p:sp>
      <p:sp>
        <p:nvSpPr>
          <p:cNvPr id="4" name="Oval 3"/>
          <p:cNvSpPr/>
          <p:nvPr/>
        </p:nvSpPr>
        <p:spPr>
          <a:xfrm>
            <a:off x="7296912" y="2304288"/>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306056" y="2843784"/>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296912" y="3366836"/>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92038" y="2424023"/>
            <a:ext cx="2337758" cy="52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US" dirty="0"/>
          </a:p>
        </p:txBody>
      </p:sp>
      <p:sp>
        <p:nvSpPr>
          <p:cNvPr id="10" name="Rectangle 9"/>
          <p:cNvSpPr/>
          <p:nvPr/>
        </p:nvSpPr>
        <p:spPr>
          <a:xfrm>
            <a:off x="992038" y="3068348"/>
            <a:ext cx="2337758" cy="52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Manager</a:t>
            </a:r>
            <a:endParaRPr lang="en-US" dirty="0"/>
          </a:p>
        </p:txBody>
      </p:sp>
      <p:sp>
        <p:nvSpPr>
          <p:cNvPr id="11" name="Freeform 10"/>
          <p:cNvSpPr/>
          <p:nvPr/>
        </p:nvSpPr>
        <p:spPr>
          <a:xfrm>
            <a:off x="3321170" y="2570672"/>
            <a:ext cx="3976777" cy="112143"/>
          </a:xfrm>
          <a:custGeom>
            <a:avLst/>
            <a:gdLst>
              <a:gd name="connsiteX0" fmla="*/ 0 w 3976777"/>
              <a:gd name="connsiteY0" fmla="*/ 112143 h 112143"/>
              <a:gd name="connsiteX1" fmla="*/ 1061049 w 3976777"/>
              <a:gd name="connsiteY1" fmla="*/ 112143 h 112143"/>
              <a:gd name="connsiteX2" fmla="*/ 1061049 w 3976777"/>
              <a:gd name="connsiteY2" fmla="*/ 0 h 112143"/>
              <a:gd name="connsiteX3" fmla="*/ 3976777 w 3976777"/>
              <a:gd name="connsiteY3" fmla="*/ 0 h 112143"/>
            </a:gdLst>
            <a:ahLst/>
            <a:cxnLst>
              <a:cxn ang="0">
                <a:pos x="connsiteX0" y="connsiteY0"/>
              </a:cxn>
              <a:cxn ang="0">
                <a:pos x="connsiteX1" y="connsiteY1"/>
              </a:cxn>
              <a:cxn ang="0">
                <a:pos x="connsiteX2" y="connsiteY2"/>
              </a:cxn>
              <a:cxn ang="0">
                <a:pos x="connsiteX3" y="connsiteY3"/>
              </a:cxn>
            </a:cxnLst>
            <a:rect l="l" t="t" r="r" b="b"/>
            <a:pathLst>
              <a:path w="3976777" h="112143">
                <a:moveTo>
                  <a:pt x="0" y="112143"/>
                </a:moveTo>
                <a:lnTo>
                  <a:pt x="1061049" y="112143"/>
                </a:lnTo>
                <a:lnTo>
                  <a:pt x="1061049" y="0"/>
                </a:lnTo>
                <a:lnTo>
                  <a:pt x="3976777"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3347049" y="3088257"/>
            <a:ext cx="3959525" cy="232913"/>
          </a:xfrm>
          <a:custGeom>
            <a:avLst/>
            <a:gdLst>
              <a:gd name="connsiteX0" fmla="*/ 0 w 3959525"/>
              <a:gd name="connsiteY0" fmla="*/ 232913 h 232913"/>
              <a:gd name="connsiteX1" fmla="*/ 1061049 w 3959525"/>
              <a:gd name="connsiteY1" fmla="*/ 232913 h 232913"/>
              <a:gd name="connsiteX2" fmla="*/ 1061049 w 3959525"/>
              <a:gd name="connsiteY2" fmla="*/ 0 h 232913"/>
              <a:gd name="connsiteX3" fmla="*/ 3959525 w 3959525"/>
              <a:gd name="connsiteY3" fmla="*/ 0 h 232913"/>
            </a:gdLst>
            <a:ahLst/>
            <a:cxnLst>
              <a:cxn ang="0">
                <a:pos x="connsiteX0" y="connsiteY0"/>
              </a:cxn>
              <a:cxn ang="0">
                <a:pos x="connsiteX1" y="connsiteY1"/>
              </a:cxn>
              <a:cxn ang="0">
                <a:pos x="connsiteX2" y="connsiteY2"/>
              </a:cxn>
              <a:cxn ang="0">
                <a:pos x="connsiteX3" y="connsiteY3"/>
              </a:cxn>
            </a:cxnLst>
            <a:rect l="l" t="t" r="r" b="b"/>
            <a:pathLst>
              <a:path w="3959525" h="232913">
                <a:moveTo>
                  <a:pt x="0" y="232913"/>
                </a:moveTo>
                <a:lnTo>
                  <a:pt x="1061049" y="232913"/>
                </a:lnTo>
                <a:lnTo>
                  <a:pt x="1061049" y="0"/>
                </a:lnTo>
                <a:lnTo>
                  <a:pt x="3959525"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160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P spid="4" grpId="0"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710" y="101264"/>
            <a:ext cx="10173325" cy="3970318"/>
          </a:xfrm>
          <a:prstGeom prst="rect">
            <a:avLst/>
          </a:prstGeom>
        </p:spPr>
        <p:txBody>
          <a:bodyPr wrap="square">
            <a:spAutoFit/>
          </a:bodyPr>
          <a:lstStyle/>
          <a:p>
            <a:r>
              <a:rPr lang="en-US" sz="2800" b="1" dirty="0" smtClean="0"/>
              <a:t>Why use Interfaces?</a:t>
            </a:r>
          </a:p>
          <a:p>
            <a:endParaRPr lang="en-US" sz="2800" dirty="0"/>
          </a:p>
          <a:p>
            <a:r>
              <a:rPr lang="en-US" sz="2800" dirty="0"/>
              <a:t>In Windows Communication Foundation (WCF) applications, you define the operations by creating a class and marking it with the [</a:t>
            </a:r>
            <a:r>
              <a:rPr lang="en-US" sz="2800" b="1" dirty="0" err="1"/>
              <a:t>ServiceContract</a:t>
            </a:r>
            <a:r>
              <a:rPr lang="en-US" sz="2800" dirty="0"/>
              <a:t>] attribute in the interface file. </a:t>
            </a:r>
            <a:endParaRPr lang="en-US" sz="2800" dirty="0" smtClean="0"/>
          </a:p>
          <a:p>
            <a:endParaRPr lang="en-US" sz="2800" dirty="0"/>
          </a:p>
          <a:p>
            <a:r>
              <a:rPr lang="en-US" sz="2800" dirty="0" smtClean="0"/>
              <a:t>For </a:t>
            </a:r>
            <a:r>
              <a:rPr lang="en-US" sz="2800" dirty="0"/>
              <a:t>each method in the class you can mark each method with </a:t>
            </a:r>
            <a:r>
              <a:rPr lang="en-US" sz="2800" b="1" dirty="0" err="1"/>
              <a:t>OperationAttribute</a:t>
            </a:r>
            <a:r>
              <a:rPr lang="en-US" sz="2800" dirty="0"/>
              <a:t>. </a:t>
            </a:r>
          </a:p>
          <a:p>
            <a:endParaRPr lang="en-US" sz="2800" dirty="0"/>
          </a:p>
        </p:txBody>
      </p:sp>
      <p:pic>
        <p:nvPicPr>
          <p:cNvPr id="3" name="Picture 2"/>
          <p:cNvPicPr>
            <a:picLocks noChangeAspect="1"/>
          </p:cNvPicPr>
          <p:nvPr/>
        </p:nvPicPr>
        <p:blipFill>
          <a:blip r:embed="rId3"/>
          <a:stretch>
            <a:fillRect/>
          </a:stretch>
        </p:blipFill>
        <p:spPr>
          <a:xfrm>
            <a:off x="5613050" y="3843103"/>
            <a:ext cx="5296359" cy="2484335"/>
          </a:xfrm>
          <a:prstGeom prst="rect">
            <a:avLst/>
          </a:prstGeom>
        </p:spPr>
      </p:pic>
    </p:spTree>
    <p:extLst>
      <p:ext uri="{BB962C8B-B14F-4D97-AF65-F5344CB8AC3E}">
        <p14:creationId xmlns:p14="http://schemas.microsoft.com/office/powerpoint/2010/main" val="117046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Configuring A WCF Service</a:t>
            </a:r>
            <a:endParaRPr lang="en-US" dirty="0"/>
          </a:p>
        </p:txBody>
      </p:sp>
      <p:sp>
        <p:nvSpPr>
          <p:cNvPr id="4" name="Subtitle 3"/>
          <p:cNvSpPr>
            <a:spLocks noGrp="1"/>
          </p:cNvSpPr>
          <p:nvPr>
            <p:ph type="subTitle" idx="1"/>
          </p:nvPr>
        </p:nvSpPr>
        <p:spPr/>
        <p:txBody>
          <a:bodyPr/>
          <a:lstStyle/>
          <a:p>
            <a:r>
              <a:rPr lang="en-US" dirty="0" smtClean="0"/>
              <a:t>Endpoints</a:t>
            </a:r>
            <a:endParaRPr lang="en-US" dirty="0"/>
          </a:p>
        </p:txBody>
      </p:sp>
    </p:spTree>
    <p:extLst>
      <p:ext uri="{BB962C8B-B14F-4D97-AF65-F5344CB8AC3E}">
        <p14:creationId xmlns:p14="http://schemas.microsoft.com/office/powerpoint/2010/main" val="28391409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710" y="438541"/>
            <a:ext cx="10173325" cy="4832092"/>
          </a:xfrm>
          <a:prstGeom prst="rect">
            <a:avLst/>
          </a:prstGeom>
        </p:spPr>
        <p:txBody>
          <a:bodyPr wrap="square">
            <a:spAutoFit/>
          </a:bodyPr>
          <a:lstStyle/>
          <a:p>
            <a:r>
              <a:rPr lang="en-US" sz="2800" b="1" dirty="0" smtClean="0"/>
              <a:t>WCF and Endpoints</a:t>
            </a:r>
          </a:p>
          <a:p>
            <a:endParaRPr lang="en-US" sz="2800" b="1" dirty="0" smtClean="0"/>
          </a:p>
          <a:p>
            <a:r>
              <a:rPr lang="en-US" sz="2800" dirty="0"/>
              <a:t>All communication with a Windows Communication Foundation (WCF) service occurs through the endpoints of the </a:t>
            </a:r>
            <a:r>
              <a:rPr lang="en-US" sz="2800" dirty="0" smtClean="0"/>
              <a:t>service</a:t>
            </a:r>
          </a:p>
          <a:p>
            <a:endParaRPr lang="en-US" sz="2800" dirty="0"/>
          </a:p>
          <a:p>
            <a:endParaRPr lang="en-US" sz="2800" dirty="0" smtClean="0"/>
          </a:p>
          <a:p>
            <a:endParaRPr lang="en-US" sz="2800" dirty="0"/>
          </a:p>
          <a:p>
            <a:endParaRPr lang="en-US" sz="2800" dirty="0"/>
          </a:p>
          <a:p>
            <a:r>
              <a:rPr lang="en-US" sz="2800" dirty="0"/>
              <a:t>Endpoints provide clients access to the functionality offered by a WCF service</a:t>
            </a:r>
          </a:p>
          <a:p>
            <a:endParaRPr lang="en-US" sz="2800" dirty="0"/>
          </a:p>
        </p:txBody>
      </p:sp>
      <p:sp>
        <p:nvSpPr>
          <p:cNvPr id="3" name="Rectangle 2"/>
          <p:cNvSpPr/>
          <p:nvPr/>
        </p:nvSpPr>
        <p:spPr>
          <a:xfrm>
            <a:off x="1458867" y="2683764"/>
            <a:ext cx="2020824" cy="658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4" name="Rectangle 3"/>
          <p:cNvSpPr/>
          <p:nvPr/>
        </p:nvSpPr>
        <p:spPr>
          <a:xfrm>
            <a:off x="7534656" y="2185416"/>
            <a:ext cx="3758184" cy="1655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WCF Service</a:t>
            </a:r>
            <a:endParaRPr lang="en-US" dirty="0"/>
          </a:p>
        </p:txBody>
      </p:sp>
      <p:sp>
        <p:nvSpPr>
          <p:cNvPr id="5" name="Oval 4"/>
          <p:cNvSpPr/>
          <p:nvPr/>
        </p:nvSpPr>
        <p:spPr>
          <a:xfrm>
            <a:off x="7296912" y="2304288"/>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306056" y="2843784"/>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296912" y="3366836"/>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6519672" y="2514600"/>
            <a:ext cx="813816" cy="1106424"/>
          </a:xfrm>
          <a:custGeom>
            <a:avLst/>
            <a:gdLst>
              <a:gd name="connsiteX0" fmla="*/ 777240 w 813816"/>
              <a:gd name="connsiteY0" fmla="*/ 0 h 1106424"/>
              <a:gd name="connsiteX1" fmla="*/ 0 w 813816"/>
              <a:gd name="connsiteY1" fmla="*/ 0 h 1106424"/>
              <a:gd name="connsiteX2" fmla="*/ 0 w 813816"/>
              <a:gd name="connsiteY2" fmla="*/ 1106424 h 1106424"/>
              <a:gd name="connsiteX3" fmla="*/ 813816 w 813816"/>
              <a:gd name="connsiteY3" fmla="*/ 1106424 h 1106424"/>
            </a:gdLst>
            <a:ahLst/>
            <a:cxnLst>
              <a:cxn ang="0">
                <a:pos x="connsiteX0" y="connsiteY0"/>
              </a:cxn>
              <a:cxn ang="0">
                <a:pos x="connsiteX1" y="connsiteY1"/>
              </a:cxn>
              <a:cxn ang="0">
                <a:pos x="connsiteX2" y="connsiteY2"/>
              </a:cxn>
              <a:cxn ang="0">
                <a:pos x="connsiteX3" y="connsiteY3"/>
              </a:cxn>
            </a:cxnLst>
            <a:rect l="l" t="t" r="r" b="b"/>
            <a:pathLst>
              <a:path w="813816" h="1106424">
                <a:moveTo>
                  <a:pt x="777240" y="0"/>
                </a:moveTo>
                <a:lnTo>
                  <a:pt x="0" y="0"/>
                </a:lnTo>
                <a:lnTo>
                  <a:pt x="0" y="1106424"/>
                </a:lnTo>
                <a:lnTo>
                  <a:pt x="813816" y="110642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6528816" y="3063240"/>
            <a:ext cx="786384" cy="0"/>
          </a:xfrm>
          <a:custGeom>
            <a:avLst/>
            <a:gdLst>
              <a:gd name="connsiteX0" fmla="*/ 0 w 786384"/>
              <a:gd name="connsiteY0" fmla="*/ 0 h 0"/>
              <a:gd name="connsiteX1" fmla="*/ 786384 w 786384"/>
              <a:gd name="connsiteY1" fmla="*/ 0 h 0"/>
            </a:gdLst>
            <a:ahLst/>
            <a:cxnLst>
              <a:cxn ang="0">
                <a:pos x="connsiteX0" y="connsiteY0"/>
              </a:cxn>
              <a:cxn ang="0">
                <a:pos x="connsiteX1" y="connsiteY1"/>
              </a:cxn>
            </a:cxnLst>
            <a:rect l="l" t="t" r="r" b="b"/>
            <a:pathLst>
              <a:path w="786384">
                <a:moveTo>
                  <a:pt x="0" y="0"/>
                </a:moveTo>
                <a:lnTo>
                  <a:pt x="786384"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3493008" y="3063240"/>
            <a:ext cx="3008376" cy="0"/>
          </a:xfrm>
          <a:custGeom>
            <a:avLst/>
            <a:gdLst>
              <a:gd name="connsiteX0" fmla="*/ 3008376 w 3008376"/>
              <a:gd name="connsiteY0" fmla="*/ 0 h 0"/>
              <a:gd name="connsiteX1" fmla="*/ 0 w 3008376"/>
              <a:gd name="connsiteY1" fmla="*/ 0 h 0"/>
            </a:gdLst>
            <a:ahLst/>
            <a:cxnLst>
              <a:cxn ang="0">
                <a:pos x="connsiteX0" y="connsiteY0"/>
              </a:cxn>
              <a:cxn ang="0">
                <a:pos x="connsiteX1" y="connsiteY1"/>
              </a:cxn>
            </a:cxnLst>
            <a:rect l="l" t="t" r="r" b="b"/>
            <a:pathLst>
              <a:path w="3008376">
                <a:moveTo>
                  <a:pt x="3008376" y="0"/>
                </a:moveTo>
                <a:lnTo>
                  <a:pt x="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593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ppt_x"/>
                                          </p:val>
                                        </p:tav>
                                        <p:tav tm="100000">
                                          <p:val>
                                            <p:strVal val="#ppt_x"/>
                                          </p:val>
                                        </p:tav>
                                      </p:tavLst>
                                    </p:anim>
                                    <p:anim calcmode="lin" valueType="num">
                                      <p:cBhvr additive="base">
                                        <p:cTn id="37" dur="500" fill="hold"/>
                                        <p:tgtEl>
                                          <p:spTgt spid="5"/>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childTnLst>
                          </p:cTn>
                        </p:par>
                        <p:par>
                          <p:cTn id="43" fill="hold">
                            <p:stCondLst>
                              <p:cond delay="3500"/>
                            </p:stCondLst>
                            <p:childTnLst>
                              <p:par>
                                <p:cTn id="44" presetID="2" presetClass="entr" presetSubtype="4" fill="hold" grpId="0" nodeType="after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additive="base">
                                        <p:cTn id="46" dur="500" fill="hold"/>
                                        <p:tgtEl>
                                          <p:spTgt spid="7"/>
                                        </p:tgtEl>
                                        <p:attrNameLst>
                                          <p:attrName>ppt_x</p:attrName>
                                        </p:attrNameLst>
                                      </p:cBhvr>
                                      <p:tavLst>
                                        <p:tav tm="0">
                                          <p:val>
                                            <p:strVal val="#ppt_x"/>
                                          </p:val>
                                        </p:tav>
                                        <p:tav tm="100000">
                                          <p:val>
                                            <p:strVal val="#ppt_x"/>
                                          </p:val>
                                        </p:tav>
                                      </p:tavLst>
                                    </p:anim>
                                    <p:anim calcmode="lin" valueType="num">
                                      <p:cBhvr additive="base">
                                        <p:cTn id="47" dur="500" fill="hold"/>
                                        <p:tgtEl>
                                          <p:spTgt spid="7"/>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fill="hold" grpId="0" nodeType="after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
                                            <p:txEl>
                                              <p:pRg st="7" end="7"/>
                                            </p:txEl>
                                          </p:spTgt>
                                        </p:tgtEl>
                                        <p:attrNameLst>
                                          <p:attrName>style.visibility</p:attrName>
                                        </p:attrNameLst>
                                      </p:cBhvr>
                                      <p:to>
                                        <p:strVal val="visible"/>
                                      </p:to>
                                    </p:set>
                                    <p:animEffect transition="in" filter="fade">
                                      <p:cBhvr>
                                        <p:cTn id="5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P spid="4" grpId="0" animBg="1"/>
      <p:bldP spid="5" grpId="0" animBg="1"/>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a:t>
            </a:r>
            <a:r>
              <a:rPr lang="en-US" sz="4000" dirty="0" err="1" smtClean="0"/>
              <a:t>BretStateham</a:t>
            </a:r>
            <a:r>
              <a:rPr lang="en-US" sz="4000" dirty="0" smtClean="0"/>
              <a:t> | @</a:t>
            </a:r>
            <a:r>
              <a:rPr lang="en-US" sz="4000" dirty="0" err="1" smtClean="0"/>
              <a:t>BretStateham</a:t>
            </a:r>
            <a:r>
              <a:rPr lang="en-US" sz="4000" dirty="0" smtClean="0"/>
              <a:t>‏</a:t>
            </a:r>
            <a:endParaRPr lang="en-US" dirty="0"/>
          </a:p>
        </p:txBody>
      </p:sp>
      <p:sp>
        <p:nvSpPr>
          <p:cNvPr id="7" name="Content Placeholder 6"/>
          <p:cNvSpPr>
            <a:spLocks noGrp="1"/>
          </p:cNvSpPr>
          <p:nvPr>
            <p:ph idx="10"/>
          </p:nvPr>
        </p:nvSpPr>
        <p:spPr/>
        <p:txBody>
          <a:bodyPr/>
          <a:lstStyle/>
          <a:p>
            <a:r>
              <a:rPr lang="en-US" dirty="0" smtClean="0"/>
              <a:t>Find me on the Web at </a:t>
            </a:r>
            <a:r>
              <a:rPr lang="en-US" dirty="0" smtClean="0">
                <a:hlinkClick r:id="rId3"/>
              </a:rPr>
              <a:t>BretStateham.com</a:t>
            </a:r>
            <a:r>
              <a:rPr lang="en-US" dirty="0" smtClean="0"/>
              <a:t>  </a:t>
            </a:r>
          </a:p>
          <a:p>
            <a:r>
              <a:rPr lang="en-US" dirty="0" smtClean="0"/>
              <a:t>Working with the web since before IIS</a:t>
            </a:r>
          </a:p>
          <a:p>
            <a:r>
              <a:rPr lang="en-US" dirty="0" smtClean="0"/>
              <a:t>Working with .NET since before .NET</a:t>
            </a:r>
          </a:p>
          <a:p>
            <a:r>
              <a:rPr lang="en-US" dirty="0" smtClean="0"/>
              <a:t>In love with SQL Server (don’t tell my wife)</a:t>
            </a:r>
            <a:endParaRPr lang="en-US" dirty="0"/>
          </a:p>
          <a:p>
            <a:pPr marL="0" indent="0">
              <a:buNone/>
            </a:pPr>
            <a:endParaRPr lang="en-US" dirty="0" smtClean="0"/>
          </a:p>
        </p:txBody>
      </p:sp>
    </p:spTree>
    <p:extLst>
      <p:ext uri="{BB962C8B-B14F-4D97-AF65-F5344CB8AC3E}">
        <p14:creationId xmlns:p14="http://schemas.microsoft.com/office/powerpoint/2010/main" val="634016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710" y="438541"/>
            <a:ext cx="10173325" cy="1384995"/>
          </a:xfrm>
          <a:prstGeom prst="rect">
            <a:avLst/>
          </a:prstGeom>
        </p:spPr>
        <p:txBody>
          <a:bodyPr wrap="square">
            <a:spAutoFit/>
          </a:bodyPr>
          <a:lstStyle/>
          <a:p>
            <a:r>
              <a:rPr lang="en-US" sz="2800" b="1" dirty="0"/>
              <a:t>Each endpoint consists of four properties: </a:t>
            </a:r>
          </a:p>
          <a:p>
            <a:endParaRPr lang="en-US" sz="2800" b="1" dirty="0" smtClean="0"/>
          </a:p>
          <a:p>
            <a:endParaRPr lang="en-US" sz="2800" dirty="0"/>
          </a:p>
        </p:txBody>
      </p:sp>
      <p:graphicFrame>
        <p:nvGraphicFramePr>
          <p:cNvPr id="3" name="Table 2"/>
          <p:cNvGraphicFramePr>
            <a:graphicFrameLocks noGrp="1"/>
          </p:cNvGraphicFramePr>
          <p:nvPr>
            <p:extLst/>
          </p:nvPr>
        </p:nvGraphicFramePr>
        <p:xfrm>
          <a:off x="759750" y="1562894"/>
          <a:ext cx="10515600" cy="3230880"/>
        </p:xfrm>
        <a:graphic>
          <a:graphicData uri="http://schemas.openxmlformats.org/drawingml/2006/table">
            <a:tbl>
              <a:tblPr/>
              <a:tblGrid>
                <a:gridCol w="10515600"/>
              </a:tblGrid>
              <a:tr h="198120">
                <a:tc>
                  <a:txBody>
                    <a:bodyPr/>
                    <a:lstStyle/>
                    <a:p>
                      <a:r>
                        <a:rPr lang="en-US" sz="3200" dirty="0">
                          <a:effectLst/>
                        </a:rPr>
                        <a:t>An </a:t>
                      </a:r>
                      <a:r>
                        <a:rPr lang="en-US" sz="3200" b="1" dirty="0">
                          <a:effectLst/>
                        </a:rPr>
                        <a:t>address</a:t>
                      </a:r>
                      <a:r>
                        <a:rPr lang="en-US" sz="3200" dirty="0">
                          <a:effectLst/>
                        </a:rPr>
                        <a:t> that indicates where the endpoint can be found</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98120">
                <a:tc>
                  <a:txBody>
                    <a:bodyPr/>
                    <a:lstStyle/>
                    <a:p>
                      <a:r>
                        <a:rPr lang="en-US" sz="3200" dirty="0">
                          <a:effectLst/>
                        </a:rPr>
                        <a:t>A </a:t>
                      </a:r>
                      <a:r>
                        <a:rPr lang="en-US" sz="3200" b="1" dirty="0">
                          <a:effectLst/>
                        </a:rPr>
                        <a:t>binding</a:t>
                      </a:r>
                      <a:r>
                        <a:rPr lang="en-US" sz="3200" dirty="0">
                          <a:effectLst/>
                        </a:rPr>
                        <a:t> that specifies how a client can communicate with the endpoint</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198120">
                <a:tc>
                  <a:txBody>
                    <a:bodyPr/>
                    <a:lstStyle/>
                    <a:p>
                      <a:r>
                        <a:rPr lang="en-US" sz="3200" dirty="0">
                          <a:effectLst/>
                        </a:rPr>
                        <a:t>A </a:t>
                      </a:r>
                      <a:r>
                        <a:rPr lang="en-US" sz="3200" b="1" dirty="0">
                          <a:effectLst/>
                        </a:rPr>
                        <a:t>contract</a:t>
                      </a:r>
                      <a:r>
                        <a:rPr lang="en-US" sz="3200" dirty="0">
                          <a:effectLst/>
                        </a:rPr>
                        <a:t> that identifies the operations available</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98120">
                <a:tc>
                  <a:txBody>
                    <a:bodyPr/>
                    <a:lstStyle/>
                    <a:p>
                      <a:r>
                        <a:rPr lang="en-US" sz="3200" dirty="0" smtClean="0">
                          <a:effectLst/>
                        </a:rPr>
                        <a:t>A </a:t>
                      </a:r>
                      <a:r>
                        <a:rPr lang="en-US" sz="3200" b="1" dirty="0" smtClean="0">
                          <a:effectLst/>
                        </a:rPr>
                        <a:t>set of behaviors </a:t>
                      </a:r>
                      <a:r>
                        <a:rPr lang="en-US" sz="3200" dirty="0" smtClean="0">
                          <a:effectLst/>
                        </a:rPr>
                        <a:t>that specify local implementation details of the endpoint. </a:t>
                      </a:r>
                      <a:endParaRPr lang="en-US" sz="32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sp>
        <p:nvSpPr>
          <p:cNvPr id="4" name="Rectangle 3"/>
          <p:cNvSpPr/>
          <p:nvPr/>
        </p:nvSpPr>
        <p:spPr>
          <a:xfrm>
            <a:off x="2436750" y="5271623"/>
            <a:ext cx="4977645" cy="923330"/>
          </a:xfrm>
          <a:prstGeom prst="rect">
            <a:avLst/>
          </a:prstGeom>
          <a:noFill/>
        </p:spPr>
        <p:txBody>
          <a:bodyPr wrap="none" lIns="91440" tIns="45720" rIns="91440" bIns="45720">
            <a:spAutoFit/>
          </a:bodyPr>
          <a:lstStyle/>
          <a:p>
            <a:pPr algn="ctr"/>
            <a:r>
              <a:rPr lang="en-US" sz="54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Know your ABCs</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203256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710" y="438541"/>
            <a:ext cx="10173325" cy="1384995"/>
          </a:xfrm>
          <a:prstGeom prst="rect">
            <a:avLst/>
          </a:prstGeom>
        </p:spPr>
        <p:txBody>
          <a:bodyPr wrap="square">
            <a:spAutoFit/>
          </a:bodyPr>
          <a:lstStyle/>
          <a:p>
            <a:r>
              <a:rPr lang="en-US" sz="2800" b="1" dirty="0" err="1" smtClean="0"/>
              <a:t>FlipCaseService</a:t>
            </a:r>
            <a:r>
              <a:rPr lang="en-US" sz="2800" b="1" dirty="0" smtClean="0"/>
              <a:t> has 3 endpoints</a:t>
            </a:r>
            <a:endParaRPr lang="en-US" sz="2800" b="1" dirty="0"/>
          </a:p>
          <a:p>
            <a:endParaRPr lang="en-US" sz="2800" b="1" dirty="0" smtClean="0"/>
          </a:p>
          <a:p>
            <a:endParaRPr lang="en-US" sz="2800" dirty="0"/>
          </a:p>
        </p:txBody>
      </p:sp>
      <p:sp>
        <p:nvSpPr>
          <p:cNvPr id="3" name="Rectangle 2"/>
          <p:cNvSpPr/>
          <p:nvPr/>
        </p:nvSpPr>
        <p:spPr>
          <a:xfrm>
            <a:off x="992038" y="2665562"/>
            <a:ext cx="2139351" cy="741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4" name="Rounded Rectangle 3"/>
          <p:cNvSpPr/>
          <p:nvPr/>
        </p:nvSpPr>
        <p:spPr>
          <a:xfrm>
            <a:off x="7341079" y="897147"/>
            <a:ext cx="3666227" cy="539151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dirty="0" err="1" smtClean="0"/>
              <a:t>FlipCaseService</a:t>
            </a:r>
            <a:endParaRPr lang="en-US" sz="2000" dirty="0" smtClean="0"/>
          </a:p>
        </p:txBody>
      </p:sp>
      <p:sp>
        <p:nvSpPr>
          <p:cNvPr id="6" name="Rectangle 5"/>
          <p:cNvSpPr/>
          <p:nvPr/>
        </p:nvSpPr>
        <p:spPr>
          <a:xfrm>
            <a:off x="5969478" y="1517297"/>
            <a:ext cx="3338423"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smtClean="0"/>
              <a:t>Endpoint 1</a:t>
            </a:r>
          </a:p>
        </p:txBody>
      </p:sp>
      <p:sp>
        <p:nvSpPr>
          <p:cNvPr id="7" name="Rectangle 6"/>
          <p:cNvSpPr/>
          <p:nvPr/>
        </p:nvSpPr>
        <p:spPr>
          <a:xfrm>
            <a:off x="5969479" y="3093499"/>
            <a:ext cx="3338423"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smtClean="0"/>
              <a:t>Endpoint 2</a:t>
            </a:r>
          </a:p>
        </p:txBody>
      </p:sp>
      <p:sp>
        <p:nvSpPr>
          <p:cNvPr id="8" name="Rectangle 7"/>
          <p:cNvSpPr/>
          <p:nvPr/>
        </p:nvSpPr>
        <p:spPr>
          <a:xfrm>
            <a:off x="5969479" y="4669701"/>
            <a:ext cx="3338423"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smtClean="0"/>
              <a:t>Endpoint 3</a:t>
            </a:r>
          </a:p>
        </p:txBody>
      </p:sp>
      <p:sp>
        <p:nvSpPr>
          <p:cNvPr id="9" name="Oval 8"/>
          <p:cNvSpPr/>
          <p:nvPr/>
        </p:nvSpPr>
        <p:spPr>
          <a:xfrm>
            <a:off x="5801263" y="2028138"/>
            <a:ext cx="336430" cy="336430"/>
          </a:xfrm>
          <a:prstGeom prst="ellips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p>
        </p:txBody>
      </p:sp>
      <p:sp>
        <p:nvSpPr>
          <p:cNvPr id="10" name="Oval 9"/>
          <p:cNvSpPr/>
          <p:nvPr/>
        </p:nvSpPr>
        <p:spPr>
          <a:xfrm>
            <a:off x="5801263" y="3611085"/>
            <a:ext cx="336430" cy="336430"/>
          </a:xfrm>
          <a:prstGeom prst="ellips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p>
        </p:txBody>
      </p:sp>
      <p:sp>
        <p:nvSpPr>
          <p:cNvPr id="11" name="Oval 10"/>
          <p:cNvSpPr/>
          <p:nvPr/>
        </p:nvSpPr>
        <p:spPr>
          <a:xfrm>
            <a:off x="5801263" y="5194032"/>
            <a:ext cx="336430" cy="336430"/>
          </a:xfrm>
          <a:prstGeom prst="ellips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p>
        </p:txBody>
      </p:sp>
      <p:cxnSp>
        <p:nvCxnSpPr>
          <p:cNvPr id="14" name="Straight Arrow Connector 13"/>
          <p:cNvCxnSpPr/>
          <p:nvPr/>
        </p:nvCxnSpPr>
        <p:spPr>
          <a:xfrm flipV="1">
            <a:off x="3191774" y="2303253"/>
            <a:ext cx="2544792" cy="733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131389" y="3036498"/>
            <a:ext cx="2605177" cy="722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1" idx="2"/>
          </p:cNvCxnSpPr>
          <p:nvPr/>
        </p:nvCxnSpPr>
        <p:spPr>
          <a:xfrm>
            <a:off x="3191774" y="3093499"/>
            <a:ext cx="2609489" cy="2268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 19"/>
          <p:cNvGraphicFramePr>
            <a:graphicFrameLocks noGrp="1"/>
          </p:cNvGraphicFramePr>
          <p:nvPr>
            <p:extLst/>
          </p:nvPr>
        </p:nvGraphicFramePr>
        <p:xfrm>
          <a:off x="6305909" y="1883455"/>
          <a:ext cx="4544684" cy="876999"/>
        </p:xfrm>
        <a:graphic>
          <a:graphicData uri="http://schemas.openxmlformats.org/drawingml/2006/table">
            <a:tbl>
              <a:tblPr/>
              <a:tblGrid>
                <a:gridCol w="1042498"/>
                <a:gridCol w="3502186"/>
              </a:tblGrid>
              <a:tr h="292333">
                <a:tc>
                  <a:txBody>
                    <a:bodyPr/>
                    <a:lstStyle/>
                    <a:p>
                      <a:r>
                        <a:rPr lang="en-US" sz="1400" b="1" dirty="0">
                          <a:effectLst/>
                        </a:rPr>
                        <a:t>Address</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c>
                  <a:txBody>
                    <a:bodyPr/>
                    <a:lstStyle/>
                    <a:p>
                      <a:r>
                        <a:rPr lang="en-US" sz="1400" dirty="0">
                          <a:effectLst/>
                        </a:rPr>
                        <a:t>http://localhost:8080/flipcase/ws</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292333">
                <a:tc>
                  <a:txBody>
                    <a:bodyPr/>
                    <a:lstStyle/>
                    <a:p>
                      <a:r>
                        <a:rPr lang="en-US" sz="1400" b="1">
                          <a:effectLst/>
                        </a:rPr>
                        <a:t>Binding</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1400" dirty="0" err="1">
                          <a:effectLst/>
                        </a:rPr>
                        <a:t>wsHttpBinding</a:t>
                      </a:r>
                      <a:endParaRPr lang="en-US" sz="14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92333">
                <a:tc>
                  <a:txBody>
                    <a:bodyPr/>
                    <a:lstStyle/>
                    <a:p>
                      <a:r>
                        <a:rPr lang="en-US" sz="1400" b="1" dirty="0">
                          <a:effectLst/>
                        </a:rPr>
                        <a:t>Contract</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c>
                  <a:txBody>
                    <a:bodyPr/>
                    <a:lstStyle/>
                    <a:p>
                      <a:r>
                        <a:rPr lang="en-US" sz="1400" dirty="0" err="1">
                          <a:effectLst/>
                        </a:rPr>
                        <a:t>FlipCaseService.FlipCaseService</a:t>
                      </a:r>
                      <a:endParaRPr lang="en-US" sz="14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graphicFrame>
        <p:nvGraphicFramePr>
          <p:cNvPr id="21" name="Table 20"/>
          <p:cNvGraphicFramePr>
            <a:graphicFrameLocks noGrp="1"/>
          </p:cNvGraphicFramePr>
          <p:nvPr>
            <p:extLst/>
          </p:nvPr>
        </p:nvGraphicFramePr>
        <p:xfrm>
          <a:off x="6336099" y="3529153"/>
          <a:ext cx="4544684" cy="876999"/>
        </p:xfrm>
        <a:graphic>
          <a:graphicData uri="http://schemas.openxmlformats.org/drawingml/2006/table">
            <a:tbl>
              <a:tblPr/>
              <a:tblGrid>
                <a:gridCol w="1042498"/>
                <a:gridCol w="3502186"/>
              </a:tblGrid>
              <a:tr h="292333">
                <a:tc>
                  <a:txBody>
                    <a:bodyPr/>
                    <a:lstStyle/>
                    <a:p>
                      <a:r>
                        <a:rPr lang="en-US" sz="1400" b="1" dirty="0">
                          <a:effectLst/>
                        </a:rPr>
                        <a:t>Address</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c>
                  <a:txBody>
                    <a:bodyPr/>
                    <a:lstStyle/>
                    <a:p>
                      <a:r>
                        <a:rPr lang="en-US" sz="1400" dirty="0">
                          <a:effectLst/>
                          <a:hlinkClick r:id="rId3"/>
                        </a:rPr>
                        <a:t>http://</a:t>
                      </a:r>
                      <a:r>
                        <a:rPr lang="en-US" sz="1400" dirty="0" smtClean="0">
                          <a:effectLst/>
                          <a:hlinkClick r:id="rId3"/>
                        </a:rPr>
                        <a:t>localhost:8080/flipcase/basic</a:t>
                      </a:r>
                      <a:endParaRPr lang="en-US" sz="14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292333">
                <a:tc>
                  <a:txBody>
                    <a:bodyPr/>
                    <a:lstStyle/>
                    <a:p>
                      <a:r>
                        <a:rPr lang="en-US" sz="1400" b="1">
                          <a:effectLst/>
                        </a:rPr>
                        <a:t>Binding</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1400" dirty="0" err="1" smtClean="0">
                          <a:effectLst/>
                        </a:rPr>
                        <a:t>basicHttpBinding</a:t>
                      </a:r>
                      <a:endParaRPr lang="en-US" sz="14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92333">
                <a:tc>
                  <a:txBody>
                    <a:bodyPr/>
                    <a:lstStyle/>
                    <a:p>
                      <a:r>
                        <a:rPr lang="en-US" sz="1400" b="1" dirty="0">
                          <a:effectLst/>
                        </a:rPr>
                        <a:t>Contract</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c>
                  <a:txBody>
                    <a:bodyPr/>
                    <a:lstStyle/>
                    <a:p>
                      <a:r>
                        <a:rPr lang="en-US" sz="1400" dirty="0" err="1">
                          <a:effectLst/>
                        </a:rPr>
                        <a:t>FlipCaseService.FlipCaseService</a:t>
                      </a:r>
                      <a:endParaRPr lang="en-US" sz="14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graphicFrame>
        <p:nvGraphicFramePr>
          <p:cNvPr id="22" name="Table 21"/>
          <p:cNvGraphicFramePr>
            <a:graphicFrameLocks noGrp="1"/>
          </p:cNvGraphicFramePr>
          <p:nvPr>
            <p:extLst/>
          </p:nvPr>
        </p:nvGraphicFramePr>
        <p:xfrm>
          <a:off x="6462622" y="5075460"/>
          <a:ext cx="4372155" cy="876999"/>
        </p:xfrm>
        <a:graphic>
          <a:graphicData uri="http://schemas.openxmlformats.org/drawingml/2006/table">
            <a:tbl>
              <a:tblPr/>
              <a:tblGrid>
                <a:gridCol w="1002922"/>
                <a:gridCol w="3369233"/>
              </a:tblGrid>
              <a:tr h="292333">
                <a:tc>
                  <a:txBody>
                    <a:bodyPr/>
                    <a:lstStyle/>
                    <a:p>
                      <a:r>
                        <a:rPr lang="en-US" sz="1400" b="1" dirty="0">
                          <a:effectLst/>
                        </a:rPr>
                        <a:t>Address</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c>
                  <a:txBody>
                    <a:bodyPr/>
                    <a:lstStyle/>
                    <a:p>
                      <a:r>
                        <a:rPr lang="en-US" sz="1400" dirty="0" err="1" smtClean="0">
                          <a:effectLst/>
                        </a:rPr>
                        <a:t>Net.tcp</a:t>
                      </a:r>
                      <a:r>
                        <a:rPr lang="en-US" sz="1400" dirty="0" smtClean="0">
                          <a:effectLst/>
                        </a:rPr>
                        <a:t>://localhost:8081/</a:t>
                      </a:r>
                      <a:r>
                        <a:rPr lang="en-US" sz="1400" dirty="0" err="1" smtClean="0">
                          <a:effectLst/>
                        </a:rPr>
                        <a:t>flipcase</a:t>
                      </a:r>
                      <a:endParaRPr lang="en-US" sz="14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292333">
                <a:tc>
                  <a:txBody>
                    <a:bodyPr/>
                    <a:lstStyle/>
                    <a:p>
                      <a:r>
                        <a:rPr lang="en-US" sz="1400" b="1">
                          <a:effectLst/>
                        </a:rPr>
                        <a:t>Binding</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1400" dirty="0" err="1" smtClean="0">
                          <a:effectLst/>
                        </a:rPr>
                        <a:t>netTcpBinding</a:t>
                      </a:r>
                      <a:endParaRPr lang="en-US" sz="14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92333">
                <a:tc>
                  <a:txBody>
                    <a:bodyPr/>
                    <a:lstStyle/>
                    <a:p>
                      <a:r>
                        <a:rPr lang="en-US" sz="1400" b="1" dirty="0">
                          <a:effectLst/>
                        </a:rPr>
                        <a:t>Contract</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c>
                  <a:txBody>
                    <a:bodyPr/>
                    <a:lstStyle/>
                    <a:p>
                      <a:r>
                        <a:rPr lang="en-US" sz="1400" dirty="0" err="1">
                          <a:effectLst/>
                        </a:rPr>
                        <a:t>FlipCaseService.FlipCaseService</a:t>
                      </a:r>
                      <a:endParaRPr lang="en-US" sz="14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spTree>
    <p:extLst>
      <p:ext uri="{BB962C8B-B14F-4D97-AF65-F5344CB8AC3E}">
        <p14:creationId xmlns:p14="http://schemas.microsoft.com/office/powerpoint/2010/main" val="11039747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710" y="438541"/>
            <a:ext cx="10173325" cy="1384995"/>
          </a:xfrm>
          <a:prstGeom prst="rect">
            <a:avLst/>
          </a:prstGeom>
        </p:spPr>
        <p:txBody>
          <a:bodyPr wrap="square">
            <a:spAutoFit/>
          </a:bodyPr>
          <a:lstStyle/>
          <a:p>
            <a:r>
              <a:rPr lang="en-US" sz="2800" b="1" dirty="0" smtClean="0"/>
              <a:t>Bindings – Q &amp; A</a:t>
            </a:r>
            <a:endParaRPr lang="en-US" sz="2800" b="1" dirty="0"/>
          </a:p>
          <a:p>
            <a:endParaRPr lang="en-US" sz="2800" b="1" dirty="0" smtClean="0"/>
          </a:p>
          <a:p>
            <a:endParaRPr lang="en-US" sz="2800" dirty="0"/>
          </a:p>
        </p:txBody>
      </p:sp>
      <p:graphicFrame>
        <p:nvGraphicFramePr>
          <p:cNvPr id="3" name="Table 2"/>
          <p:cNvGraphicFramePr>
            <a:graphicFrameLocks noGrp="1"/>
          </p:cNvGraphicFramePr>
          <p:nvPr>
            <p:extLst/>
          </p:nvPr>
        </p:nvGraphicFramePr>
        <p:xfrm>
          <a:off x="439710" y="1270745"/>
          <a:ext cx="10515600" cy="5090160"/>
        </p:xfrm>
        <a:graphic>
          <a:graphicData uri="http://schemas.openxmlformats.org/drawingml/2006/table">
            <a:tbl>
              <a:tblPr/>
              <a:tblGrid>
                <a:gridCol w="3856245"/>
                <a:gridCol w="6659355"/>
              </a:tblGrid>
              <a:tr h="198120">
                <a:tc>
                  <a:txBody>
                    <a:bodyPr/>
                    <a:lstStyle/>
                    <a:p>
                      <a:r>
                        <a:rPr lang="en-US" sz="3600" b="1">
                          <a:effectLst/>
                        </a:rPr>
                        <a:t>What should you know about Bindings?</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c>
                  <a:txBody>
                    <a:bodyPr/>
                    <a:lstStyle/>
                    <a:p>
                      <a:r>
                        <a:rPr lang="en-US" sz="3600" dirty="0" smtClean="0">
                          <a:effectLst/>
                        </a:rPr>
                        <a:t>Transport </a:t>
                      </a:r>
                    </a:p>
                    <a:p>
                      <a:r>
                        <a:rPr lang="en-US" sz="3600" dirty="0" smtClean="0">
                          <a:effectLst/>
                        </a:rPr>
                        <a:t>Encoding </a:t>
                      </a:r>
                    </a:p>
                    <a:p>
                      <a:r>
                        <a:rPr lang="en-US" sz="3600" dirty="0" smtClean="0">
                          <a:effectLst/>
                        </a:rPr>
                        <a:t>Protocol details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98120">
                <a:tc>
                  <a:txBody>
                    <a:bodyPr/>
                    <a:lstStyle/>
                    <a:p>
                      <a:r>
                        <a:rPr lang="en-US" sz="3600" b="1" dirty="0">
                          <a:effectLst/>
                        </a:rPr>
                        <a:t>What does the client need to know about the </a:t>
                      </a:r>
                      <a:r>
                        <a:rPr lang="en-US" sz="3600" b="1" dirty="0" smtClean="0">
                          <a:effectLst/>
                        </a:rPr>
                        <a:t>endpoint,</a:t>
                      </a:r>
                      <a:r>
                        <a:rPr lang="en-US" sz="3600" b="1" baseline="0" dirty="0" smtClean="0">
                          <a:effectLst/>
                        </a:rPr>
                        <a:t> beside the bindings?</a:t>
                      </a:r>
                      <a:endParaRPr lang="en-US" sz="3600" b="1"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c>
                  <a:txBody>
                    <a:bodyPr/>
                    <a:lstStyle/>
                    <a:p>
                      <a:r>
                        <a:rPr lang="en-US" sz="3600" dirty="0" smtClean="0">
                          <a:effectLst/>
                        </a:rPr>
                        <a:t>When connecting to endpoints, the client not only needs to know the address and contract, not just the binding specified by the endpoint. </a:t>
                      </a:r>
                    </a:p>
                    <a:p>
                      <a:endParaRPr lang="en-US" sz="36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7558719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Configuring A WCF Service</a:t>
            </a:r>
            <a:endParaRPr lang="en-US" dirty="0"/>
          </a:p>
        </p:txBody>
      </p:sp>
      <p:sp>
        <p:nvSpPr>
          <p:cNvPr id="4" name="Subtitle 3"/>
          <p:cNvSpPr>
            <a:spLocks noGrp="1"/>
          </p:cNvSpPr>
          <p:nvPr>
            <p:ph type="subTitle" idx="1"/>
          </p:nvPr>
        </p:nvSpPr>
        <p:spPr/>
        <p:txBody>
          <a:bodyPr/>
          <a:lstStyle/>
          <a:p>
            <a:r>
              <a:rPr lang="en-US" dirty="0" smtClean="0"/>
              <a:t>Bindings</a:t>
            </a:r>
            <a:endParaRPr lang="en-US" dirty="0"/>
          </a:p>
        </p:txBody>
      </p:sp>
    </p:spTree>
    <p:extLst>
      <p:ext uri="{BB962C8B-B14F-4D97-AF65-F5344CB8AC3E}">
        <p14:creationId xmlns:p14="http://schemas.microsoft.com/office/powerpoint/2010/main" val="27621060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31" y="265413"/>
            <a:ext cx="4128261" cy="1384995"/>
          </a:xfrm>
          <a:prstGeom prst="rect">
            <a:avLst/>
          </a:prstGeom>
        </p:spPr>
        <p:txBody>
          <a:bodyPr wrap="square">
            <a:spAutoFit/>
          </a:bodyPr>
          <a:lstStyle/>
          <a:p>
            <a:r>
              <a:rPr lang="en-US" sz="2800" b="1" dirty="0" smtClean="0"/>
              <a:t>Your ABCs</a:t>
            </a:r>
          </a:p>
          <a:p>
            <a:endParaRPr lang="en-US" sz="2800" b="1" dirty="0" smtClean="0"/>
          </a:p>
          <a:p>
            <a:endParaRPr lang="en-US" sz="2800" dirty="0"/>
          </a:p>
        </p:txBody>
      </p:sp>
      <p:sp>
        <p:nvSpPr>
          <p:cNvPr id="27" name="Rectangle 26"/>
          <p:cNvSpPr/>
          <p:nvPr/>
        </p:nvSpPr>
        <p:spPr>
          <a:xfrm>
            <a:off x="490631" y="1012873"/>
            <a:ext cx="3753123" cy="53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smtClean="0"/>
              <a:t>Understanding Endpoints</a:t>
            </a:r>
            <a:endParaRPr lang="en-US" sz="3600" dirty="0"/>
          </a:p>
        </p:txBody>
      </p:sp>
      <p:sp>
        <p:nvSpPr>
          <p:cNvPr id="28" name="Rectangle 27"/>
          <p:cNvSpPr/>
          <p:nvPr/>
        </p:nvSpPr>
        <p:spPr>
          <a:xfrm>
            <a:off x="725661" y="2219178"/>
            <a:ext cx="3120682" cy="4079631"/>
          </a:xfrm>
          <a:prstGeom prst="rect">
            <a:avLst/>
          </a:prstGeom>
          <a:solidFill>
            <a:srgbClr val="BA06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dirty="0" smtClean="0"/>
              <a:t>Hosting Environment</a:t>
            </a:r>
            <a:endParaRPr lang="en-US" sz="4000" dirty="0"/>
          </a:p>
        </p:txBody>
      </p:sp>
      <p:sp>
        <p:nvSpPr>
          <p:cNvPr id="29" name="Rectangle 28"/>
          <p:cNvSpPr/>
          <p:nvPr/>
        </p:nvSpPr>
        <p:spPr>
          <a:xfrm>
            <a:off x="1278119" y="3968613"/>
            <a:ext cx="2187292" cy="165506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WCF Service</a:t>
            </a:r>
            <a:endParaRPr lang="en-US" dirty="0"/>
          </a:p>
        </p:txBody>
      </p:sp>
      <p:sp>
        <p:nvSpPr>
          <p:cNvPr id="30" name="Oval 29"/>
          <p:cNvSpPr/>
          <p:nvPr/>
        </p:nvSpPr>
        <p:spPr>
          <a:xfrm>
            <a:off x="3230130" y="4064305"/>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239274" y="4603801"/>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230130" y="5126853"/>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3642360" y="1147312"/>
            <a:ext cx="2194560" cy="3119887"/>
          </a:xfrm>
          <a:custGeom>
            <a:avLst/>
            <a:gdLst>
              <a:gd name="connsiteX0" fmla="*/ 0 w 2194560"/>
              <a:gd name="connsiteY0" fmla="*/ 3002280 h 3002280"/>
              <a:gd name="connsiteX1" fmla="*/ 929640 w 2194560"/>
              <a:gd name="connsiteY1" fmla="*/ 3002280 h 3002280"/>
              <a:gd name="connsiteX2" fmla="*/ 929640 w 2194560"/>
              <a:gd name="connsiteY2" fmla="*/ 0 h 3002280"/>
              <a:gd name="connsiteX3" fmla="*/ 2194560 w 2194560"/>
              <a:gd name="connsiteY3" fmla="*/ 0 h 3002280"/>
            </a:gdLst>
            <a:ahLst/>
            <a:cxnLst>
              <a:cxn ang="0">
                <a:pos x="connsiteX0" y="connsiteY0"/>
              </a:cxn>
              <a:cxn ang="0">
                <a:pos x="connsiteX1" y="connsiteY1"/>
              </a:cxn>
              <a:cxn ang="0">
                <a:pos x="connsiteX2" y="connsiteY2"/>
              </a:cxn>
              <a:cxn ang="0">
                <a:pos x="connsiteX3" y="connsiteY3"/>
              </a:cxn>
            </a:cxnLst>
            <a:rect l="l" t="t" r="r" b="b"/>
            <a:pathLst>
              <a:path w="2194560" h="3002280">
                <a:moveTo>
                  <a:pt x="0" y="3002280"/>
                </a:moveTo>
                <a:lnTo>
                  <a:pt x="929640" y="3002280"/>
                </a:lnTo>
                <a:lnTo>
                  <a:pt x="929640" y="0"/>
                </a:lnTo>
                <a:lnTo>
                  <a:pt x="219456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36920" y="265413"/>
            <a:ext cx="2999329" cy="1979238"/>
          </a:xfrm>
          <a:prstGeom prst="rect">
            <a:avLst/>
          </a:prstGeom>
          <a:solidFill>
            <a:srgbClr val="158905"/>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rmAutofit fontScale="92500" lnSpcReduction="20000"/>
          </a:bodyPr>
          <a:lstStyle/>
          <a:p>
            <a:r>
              <a:rPr lang="en-US" sz="4800" dirty="0" smtClean="0"/>
              <a:t>A</a:t>
            </a:r>
            <a:r>
              <a:rPr lang="en-US" sz="4800" dirty="0" smtClean="0">
                <a:solidFill>
                  <a:srgbClr val="FFFF00"/>
                </a:solidFill>
              </a:rPr>
              <a:t>ddress</a:t>
            </a:r>
          </a:p>
          <a:p>
            <a:r>
              <a:rPr lang="en-US" sz="5800" b="1" dirty="0" smtClean="0"/>
              <a:t>B</a:t>
            </a:r>
            <a:r>
              <a:rPr lang="en-US" sz="5800" b="1" dirty="0" smtClean="0">
                <a:solidFill>
                  <a:srgbClr val="FFFF00"/>
                </a:solidFill>
              </a:rPr>
              <a:t>ind</a:t>
            </a:r>
            <a:r>
              <a:rPr lang="en-US" sz="5800" b="1" dirty="0">
                <a:solidFill>
                  <a:srgbClr val="FFFF00"/>
                </a:solidFill>
              </a:rPr>
              <a:t>i</a:t>
            </a:r>
            <a:r>
              <a:rPr lang="en-US" sz="5800" b="1" dirty="0" smtClean="0">
                <a:solidFill>
                  <a:srgbClr val="FFFF00"/>
                </a:solidFill>
              </a:rPr>
              <a:t>ng</a:t>
            </a:r>
          </a:p>
          <a:p>
            <a:r>
              <a:rPr lang="en-US" sz="4800" dirty="0" smtClean="0"/>
              <a:t>C</a:t>
            </a:r>
            <a:r>
              <a:rPr lang="en-US" sz="4800" dirty="0" smtClean="0">
                <a:solidFill>
                  <a:srgbClr val="FFFF00"/>
                </a:solidFill>
              </a:rPr>
              <a:t>ontract</a:t>
            </a:r>
          </a:p>
        </p:txBody>
      </p:sp>
      <p:graphicFrame>
        <p:nvGraphicFramePr>
          <p:cNvPr id="7" name="Table 6"/>
          <p:cNvGraphicFramePr>
            <a:graphicFrameLocks noGrp="1"/>
          </p:cNvGraphicFramePr>
          <p:nvPr>
            <p:extLst/>
          </p:nvPr>
        </p:nvGraphicFramePr>
        <p:xfrm>
          <a:off x="5836920" y="3037129"/>
          <a:ext cx="5166360" cy="3048000"/>
        </p:xfrm>
        <a:graphic>
          <a:graphicData uri="http://schemas.openxmlformats.org/drawingml/2006/table">
            <a:tbl>
              <a:tblPr/>
              <a:tblGrid>
                <a:gridCol w="5166360"/>
              </a:tblGrid>
              <a:tr h="198120">
                <a:tc>
                  <a:txBody>
                    <a:bodyPr/>
                    <a:lstStyle/>
                    <a:p>
                      <a:pPr algn="l"/>
                      <a:r>
                        <a:rPr lang="en-US" sz="3600" b="1" dirty="0" smtClean="0">
                          <a:solidFill>
                            <a:srgbClr val="000000"/>
                          </a:solidFill>
                          <a:effectLst/>
                        </a:rPr>
                        <a:t>What you should know about </a:t>
                      </a:r>
                      <a:r>
                        <a:rPr lang="en-US" sz="3600" b="1" dirty="0" smtClean="0">
                          <a:solidFill>
                            <a:srgbClr val="C00000"/>
                          </a:solidFill>
                          <a:effectLst/>
                        </a:rPr>
                        <a:t>Bindings</a:t>
                      </a:r>
                      <a:endParaRPr lang="en-US" sz="3600" b="1" dirty="0">
                        <a:solidFill>
                          <a:srgbClr val="C00000"/>
                        </a:solidFill>
                        <a:effectLst/>
                      </a:endParaRPr>
                    </a:p>
                  </a:txBody>
                  <a:tcPr marL="114300" marR="114300" marT="38100" marB="38100" anchor="ctr">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C0C0C0"/>
                    </a:solidFill>
                  </a:tcPr>
                </a:tc>
              </a:tr>
              <a:tr h="198120">
                <a:tc>
                  <a:txBody>
                    <a:bodyPr/>
                    <a:lstStyle/>
                    <a:p>
                      <a:r>
                        <a:rPr lang="en-US" sz="3600" dirty="0">
                          <a:effectLst/>
                        </a:rPr>
                        <a:t>Transport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r h="198120">
                <a:tc>
                  <a:txBody>
                    <a:bodyPr/>
                    <a:lstStyle/>
                    <a:p>
                      <a:r>
                        <a:rPr lang="en-US" sz="3600" dirty="0">
                          <a:effectLst/>
                        </a:rPr>
                        <a:t>Encoding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r h="198120">
                <a:tc>
                  <a:txBody>
                    <a:bodyPr/>
                    <a:lstStyle/>
                    <a:p>
                      <a:r>
                        <a:rPr lang="en-US" sz="3600" dirty="0">
                          <a:effectLst/>
                        </a:rPr>
                        <a:t>Protocol details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sp>
        <p:nvSpPr>
          <p:cNvPr id="8" name="Freeform 7"/>
          <p:cNvSpPr/>
          <p:nvPr/>
        </p:nvSpPr>
        <p:spPr>
          <a:xfrm>
            <a:off x="8214360" y="1295400"/>
            <a:ext cx="1493520" cy="1783080"/>
          </a:xfrm>
          <a:custGeom>
            <a:avLst/>
            <a:gdLst>
              <a:gd name="connsiteX0" fmla="*/ 0 w 1828800"/>
              <a:gd name="connsiteY0" fmla="*/ 0 h 1783080"/>
              <a:gd name="connsiteX1" fmla="*/ 1828800 w 1828800"/>
              <a:gd name="connsiteY1" fmla="*/ 0 h 1783080"/>
              <a:gd name="connsiteX2" fmla="*/ 1828800 w 1828800"/>
              <a:gd name="connsiteY2" fmla="*/ 1783080 h 1783080"/>
            </a:gdLst>
            <a:ahLst/>
            <a:cxnLst>
              <a:cxn ang="0">
                <a:pos x="connsiteX0" y="connsiteY0"/>
              </a:cxn>
              <a:cxn ang="0">
                <a:pos x="connsiteX1" y="connsiteY1"/>
              </a:cxn>
              <a:cxn ang="0">
                <a:pos x="connsiteX2" y="connsiteY2"/>
              </a:cxn>
            </a:cxnLst>
            <a:rect l="l" t="t" r="r" b="b"/>
            <a:pathLst>
              <a:path w="1828800" h="1783080">
                <a:moveTo>
                  <a:pt x="0" y="0"/>
                </a:moveTo>
                <a:lnTo>
                  <a:pt x="1828800" y="0"/>
                </a:lnTo>
                <a:lnTo>
                  <a:pt x="1828800" y="17830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19952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31" y="265413"/>
            <a:ext cx="4128261" cy="1384995"/>
          </a:xfrm>
          <a:prstGeom prst="rect">
            <a:avLst/>
          </a:prstGeom>
        </p:spPr>
        <p:txBody>
          <a:bodyPr wrap="square">
            <a:spAutoFit/>
          </a:bodyPr>
          <a:lstStyle/>
          <a:p>
            <a:r>
              <a:rPr lang="en-US" sz="2800" b="1" dirty="0" smtClean="0"/>
              <a:t>Your ABCs</a:t>
            </a:r>
          </a:p>
          <a:p>
            <a:endParaRPr lang="en-US" sz="2800" b="1" dirty="0" smtClean="0"/>
          </a:p>
          <a:p>
            <a:endParaRPr lang="en-US" sz="2800" dirty="0"/>
          </a:p>
        </p:txBody>
      </p:sp>
      <p:sp>
        <p:nvSpPr>
          <p:cNvPr id="5" name="TextBox 4"/>
          <p:cNvSpPr txBox="1"/>
          <p:nvPr/>
        </p:nvSpPr>
        <p:spPr>
          <a:xfrm>
            <a:off x="321945" y="865488"/>
            <a:ext cx="2999329" cy="1979238"/>
          </a:xfrm>
          <a:prstGeom prst="rect">
            <a:avLst/>
          </a:prstGeom>
          <a:solidFill>
            <a:srgbClr val="158905"/>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rmAutofit fontScale="92500" lnSpcReduction="20000"/>
          </a:bodyPr>
          <a:lstStyle/>
          <a:p>
            <a:r>
              <a:rPr lang="en-US" sz="4800" dirty="0" smtClean="0"/>
              <a:t>A</a:t>
            </a:r>
            <a:r>
              <a:rPr lang="en-US" sz="4800" dirty="0" smtClean="0">
                <a:solidFill>
                  <a:srgbClr val="FFFF00"/>
                </a:solidFill>
              </a:rPr>
              <a:t>ddress</a:t>
            </a:r>
          </a:p>
          <a:p>
            <a:r>
              <a:rPr lang="en-US" sz="5800" b="1" dirty="0" smtClean="0"/>
              <a:t>B</a:t>
            </a:r>
            <a:r>
              <a:rPr lang="en-US" sz="5800" b="1" dirty="0" smtClean="0">
                <a:solidFill>
                  <a:srgbClr val="FFFF00"/>
                </a:solidFill>
              </a:rPr>
              <a:t>ind</a:t>
            </a:r>
            <a:r>
              <a:rPr lang="en-US" sz="5800" b="1" dirty="0">
                <a:solidFill>
                  <a:srgbClr val="FFFF00"/>
                </a:solidFill>
              </a:rPr>
              <a:t>i</a:t>
            </a:r>
            <a:r>
              <a:rPr lang="en-US" sz="5800" b="1" dirty="0" smtClean="0">
                <a:solidFill>
                  <a:srgbClr val="FFFF00"/>
                </a:solidFill>
              </a:rPr>
              <a:t>ng</a:t>
            </a:r>
          </a:p>
          <a:p>
            <a:r>
              <a:rPr lang="en-US" sz="4800" dirty="0" smtClean="0"/>
              <a:t>C</a:t>
            </a:r>
            <a:r>
              <a:rPr lang="en-US" sz="4800" dirty="0" smtClean="0">
                <a:solidFill>
                  <a:srgbClr val="FFFF00"/>
                </a:solidFill>
              </a:rPr>
              <a:t>ontract</a:t>
            </a:r>
          </a:p>
        </p:txBody>
      </p:sp>
      <p:graphicFrame>
        <p:nvGraphicFramePr>
          <p:cNvPr id="7" name="Table 6"/>
          <p:cNvGraphicFramePr>
            <a:graphicFrameLocks noGrp="1"/>
          </p:cNvGraphicFramePr>
          <p:nvPr>
            <p:extLst/>
          </p:nvPr>
        </p:nvGraphicFramePr>
        <p:xfrm>
          <a:off x="321945" y="3637204"/>
          <a:ext cx="5166360" cy="3048000"/>
        </p:xfrm>
        <a:graphic>
          <a:graphicData uri="http://schemas.openxmlformats.org/drawingml/2006/table">
            <a:tbl>
              <a:tblPr/>
              <a:tblGrid>
                <a:gridCol w="5166360"/>
              </a:tblGrid>
              <a:tr h="198120">
                <a:tc>
                  <a:txBody>
                    <a:bodyPr/>
                    <a:lstStyle/>
                    <a:p>
                      <a:pPr algn="l"/>
                      <a:r>
                        <a:rPr lang="en-US" sz="3600" b="1" dirty="0" smtClean="0">
                          <a:solidFill>
                            <a:srgbClr val="000000"/>
                          </a:solidFill>
                          <a:effectLst/>
                        </a:rPr>
                        <a:t>What you should know about </a:t>
                      </a:r>
                      <a:r>
                        <a:rPr lang="en-US" sz="3600" b="1" dirty="0" smtClean="0">
                          <a:solidFill>
                            <a:srgbClr val="C00000"/>
                          </a:solidFill>
                          <a:effectLst/>
                        </a:rPr>
                        <a:t>Bindings</a:t>
                      </a:r>
                      <a:endParaRPr lang="en-US" sz="3600" b="1" dirty="0">
                        <a:solidFill>
                          <a:srgbClr val="C00000"/>
                        </a:solidFill>
                        <a:effectLst/>
                      </a:endParaRPr>
                    </a:p>
                  </a:txBody>
                  <a:tcPr marL="114300" marR="114300" marT="38100" marB="38100" anchor="ctr">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C0C0C0"/>
                    </a:solidFill>
                  </a:tcPr>
                </a:tc>
              </a:tr>
              <a:tr h="198120">
                <a:tc>
                  <a:txBody>
                    <a:bodyPr/>
                    <a:lstStyle/>
                    <a:p>
                      <a:r>
                        <a:rPr lang="en-US" sz="3600">
                          <a:effectLst/>
                        </a:rPr>
                        <a:t>Transport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r h="198120">
                <a:tc>
                  <a:txBody>
                    <a:bodyPr/>
                    <a:lstStyle/>
                    <a:p>
                      <a:r>
                        <a:rPr lang="en-US" sz="3600">
                          <a:effectLst/>
                        </a:rPr>
                        <a:t>Encoding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r h="198120">
                <a:tc>
                  <a:txBody>
                    <a:bodyPr/>
                    <a:lstStyle/>
                    <a:p>
                      <a:r>
                        <a:rPr lang="en-US" sz="3600" dirty="0">
                          <a:effectLst/>
                        </a:rPr>
                        <a:t>Protocol details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sp>
        <p:nvSpPr>
          <p:cNvPr id="8" name="Freeform 7"/>
          <p:cNvSpPr/>
          <p:nvPr/>
        </p:nvSpPr>
        <p:spPr>
          <a:xfrm>
            <a:off x="2699385" y="1895475"/>
            <a:ext cx="1493520" cy="1783080"/>
          </a:xfrm>
          <a:custGeom>
            <a:avLst/>
            <a:gdLst>
              <a:gd name="connsiteX0" fmla="*/ 0 w 1828800"/>
              <a:gd name="connsiteY0" fmla="*/ 0 h 1783080"/>
              <a:gd name="connsiteX1" fmla="*/ 1828800 w 1828800"/>
              <a:gd name="connsiteY1" fmla="*/ 0 h 1783080"/>
              <a:gd name="connsiteX2" fmla="*/ 1828800 w 1828800"/>
              <a:gd name="connsiteY2" fmla="*/ 1783080 h 1783080"/>
            </a:gdLst>
            <a:ahLst/>
            <a:cxnLst>
              <a:cxn ang="0">
                <a:pos x="connsiteX0" y="connsiteY0"/>
              </a:cxn>
              <a:cxn ang="0">
                <a:pos x="connsiteX1" y="connsiteY1"/>
              </a:cxn>
              <a:cxn ang="0">
                <a:pos x="connsiteX2" y="connsiteY2"/>
              </a:cxn>
            </a:cxnLst>
            <a:rect l="l" t="t" r="r" b="b"/>
            <a:pathLst>
              <a:path w="1828800" h="1783080">
                <a:moveTo>
                  <a:pt x="0" y="0"/>
                </a:moveTo>
                <a:lnTo>
                  <a:pt x="1828800" y="0"/>
                </a:lnTo>
                <a:lnTo>
                  <a:pt x="1828800" y="17830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nvPr>
        </p:nvGraphicFramePr>
        <p:xfrm>
          <a:off x="6310312" y="324527"/>
          <a:ext cx="5697658" cy="6231547"/>
        </p:xfrm>
        <a:graphic>
          <a:graphicData uri="http://schemas.openxmlformats.org/drawingml/2006/table">
            <a:tbl>
              <a:tblPr/>
              <a:tblGrid>
                <a:gridCol w="5697658"/>
              </a:tblGrid>
              <a:tr h="1016493">
                <a:tc>
                  <a:txBody>
                    <a:bodyPr/>
                    <a:lstStyle/>
                    <a:p>
                      <a:pPr algn="l"/>
                      <a:r>
                        <a:rPr lang="en-US" sz="4400" b="1" dirty="0">
                          <a:solidFill>
                            <a:srgbClr val="000000"/>
                          </a:solidFill>
                          <a:effectLst/>
                        </a:rPr>
                        <a:t>Transport protocol </a:t>
                      </a:r>
                    </a:p>
                  </a:txBody>
                  <a:tcPr marL="114300" marR="114300" marT="38100" marB="38100">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C0C0C0"/>
                    </a:solidFill>
                  </a:tcPr>
                </a:tc>
              </a:tr>
              <a:tr h="1812010">
                <a:tc>
                  <a:txBody>
                    <a:bodyPr/>
                    <a:lstStyle/>
                    <a:p>
                      <a:r>
                        <a:rPr lang="en-US" sz="3200" dirty="0">
                          <a:effectLst/>
                        </a:rPr>
                        <a:t>A transport protocol defines how information travels from endpoint to endpoint</a:t>
                      </a:r>
                    </a:p>
                  </a:txBody>
                  <a:tcPr marL="76200" marR="76200" marT="38100" marB="38100">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r h="3403044">
                <a:tc>
                  <a:txBody>
                    <a:bodyPr/>
                    <a:lstStyle/>
                    <a:p>
                      <a:r>
                        <a:rPr lang="en-US" sz="3200" dirty="0">
                          <a:effectLst/>
                        </a:rPr>
                        <a:t>There are 4 options</a:t>
                      </a:r>
                      <a:r>
                        <a:rPr lang="en-US" sz="3200" dirty="0" smtClean="0">
                          <a:effectLst/>
                        </a:rPr>
                        <a:t>:</a:t>
                      </a:r>
                    </a:p>
                    <a:p>
                      <a:endParaRPr lang="en-US" sz="3200" dirty="0" smtClean="0">
                        <a:effectLst/>
                      </a:endParaRPr>
                    </a:p>
                    <a:p>
                      <a:endParaRPr lang="en-US" sz="3200" dirty="0" smtClean="0">
                        <a:effectLst/>
                      </a:endParaRPr>
                    </a:p>
                    <a:p>
                      <a:endParaRPr lang="en-US" sz="3200" dirty="0">
                        <a:effectLst/>
                      </a:endParaRPr>
                    </a:p>
                  </a:txBody>
                  <a:tcPr marL="76200" marR="76200" marT="38100" marB="38100">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graphicFrame>
        <p:nvGraphicFramePr>
          <p:cNvPr id="10" name="Table 9"/>
          <p:cNvGraphicFramePr>
            <a:graphicFrameLocks noGrp="1"/>
          </p:cNvGraphicFramePr>
          <p:nvPr>
            <p:extLst/>
          </p:nvPr>
        </p:nvGraphicFramePr>
        <p:xfrm>
          <a:off x="6631647" y="3846483"/>
          <a:ext cx="5076825" cy="2286000"/>
        </p:xfrm>
        <a:graphic>
          <a:graphicData uri="http://schemas.openxmlformats.org/drawingml/2006/table">
            <a:tbl>
              <a:tblPr/>
              <a:tblGrid>
                <a:gridCol w="5076825"/>
              </a:tblGrid>
              <a:tr h="198120">
                <a:tc>
                  <a:txBody>
                    <a:bodyPr/>
                    <a:lstStyle/>
                    <a:p>
                      <a:r>
                        <a:rPr lang="en-US" sz="2600" dirty="0">
                          <a:effectLst/>
                        </a:rPr>
                        <a:t>Hypertext Transfer Protocol (HTTP)</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DFFAA"/>
                    </a:solidFill>
                  </a:tcPr>
                </a:tc>
              </a:tr>
              <a:tr h="198120">
                <a:tc>
                  <a:txBody>
                    <a:bodyPr/>
                    <a:lstStyle/>
                    <a:p>
                      <a:r>
                        <a:rPr lang="en-US" sz="2600" dirty="0">
                          <a:effectLst/>
                        </a:rPr>
                        <a:t>Transmission Control Protocol (TCP)</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198120">
                <a:tc>
                  <a:txBody>
                    <a:bodyPr/>
                    <a:lstStyle/>
                    <a:p>
                      <a:r>
                        <a:rPr lang="en-US" sz="2600">
                          <a:effectLst/>
                        </a:rPr>
                        <a:t>Message Queuing (also known as MSMQ)</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DFFAA"/>
                    </a:solidFill>
                  </a:tcPr>
                </a:tc>
              </a:tr>
              <a:tr h="198120">
                <a:tc>
                  <a:txBody>
                    <a:bodyPr/>
                    <a:lstStyle/>
                    <a:p>
                      <a:r>
                        <a:rPr lang="en-US" sz="2600" dirty="0">
                          <a:effectLst/>
                        </a:rPr>
                        <a:t>Named pipes</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sp>
        <p:nvSpPr>
          <p:cNvPr id="11" name="Freeform 10"/>
          <p:cNvSpPr/>
          <p:nvPr/>
        </p:nvSpPr>
        <p:spPr>
          <a:xfrm>
            <a:off x="5348377" y="948906"/>
            <a:ext cx="974785" cy="4201064"/>
          </a:xfrm>
          <a:custGeom>
            <a:avLst/>
            <a:gdLst>
              <a:gd name="connsiteX0" fmla="*/ 0 w 1449238"/>
              <a:gd name="connsiteY0" fmla="*/ 4201064 h 4201064"/>
              <a:gd name="connsiteX1" fmla="*/ 181155 w 1449238"/>
              <a:gd name="connsiteY1" fmla="*/ 4201064 h 4201064"/>
              <a:gd name="connsiteX2" fmla="*/ 483080 w 1449238"/>
              <a:gd name="connsiteY2" fmla="*/ 4201064 h 4201064"/>
              <a:gd name="connsiteX3" fmla="*/ 483080 w 1449238"/>
              <a:gd name="connsiteY3" fmla="*/ 0 h 4201064"/>
              <a:gd name="connsiteX4" fmla="*/ 1449238 w 1449238"/>
              <a:gd name="connsiteY4" fmla="*/ 0 h 4201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238" h="4201064">
                <a:moveTo>
                  <a:pt x="0" y="4201064"/>
                </a:moveTo>
                <a:lnTo>
                  <a:pt x="181155" y="4201064"/>
                </a:lnTo>
                <a:lnTo>
                  <a:pt x="483080" y="4201064"/>
                </a:lnTo>
                <a:lnTo>
                  <a:pt x="483080" y="0"/>
                </a:lnTo>
                <a:lnTo>
                  <a:pt x="1449238"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94317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319" y="49584"/>
            <a:ext cx="5494716" cy="636456"/>
          </a:xfrm>
          <a:prstGeom prst="rect">
            <a:avLst/>
          </a:prstGeom>
        </p:spPr>
        <p:txBody>
          <a:bodyPr wrap="square">
            <a:spAutoFit/>
          </a:bodyPr>
          <a:lstStyle/>
          <a:p>
            <a:r>
              <a:rPr lang="en-US" sz="2800" b="1" dirty="0" smtClean="0"/>
              <a:t>Binding - Transport Protocols</a:t>
            </a:r>
          </a:p>
          <a:p>
            <a:endParaRPr lang="en-US" sz="2800" b="1" dirty="0" smtClean="0"/>
          </a:p>
          <a:p>
            <a:endParaRPr lang="en-US" sz="2800" dirty="0"/>
          </a:p>
        </p:txBody>
      </p:sp>
      <p:graphicFrame>
        <p:nvGraphicFramePr>
          <p:cNvPr id="10" name="Table 9"/>
          <p:cNvGraphicFramePr>
            <a:graphicFrameLocks noGrp="1"/>
          </p:cNvGraphicFramePr>
          <p:nvPr>
            <p:extLst/>
          </p:nvPr>
        </p:nvGraphicFramePr>
        <p:xfrm>
          <a:off x="741871" y="783452"/>
          <a:ext cx="10955548" cy="5789876"/>
        </p:xfrm>
        <a:graphic>
          <a:graphicData uri="http://schemas.openxmlformats.org/drawingml/2006/table">
            <a:tbl>
              <a:tblPr/>
              <a:tblGrid>
                <a:gridCol w="10955548"/>
              </a:tblGrid>
              <a:tr h="2487836">
                <a:tc>
                  <a:txBody>
                    <a:bodyPr/>
                    <a:lstStyle/>
                    <a:p>
                      <a:r>
                        <a:rPr lang="en-US" sz="2000" b="1" dirty="0">
                          <a:effectLst/>
                        </a:rPr>
                        <a:t>Hypertext Transfer Protocol (HTTP</a:t>
                      </a:r>
                      <a:r>
                        <a:rPr lang="en-US" sz="2000" b="1" dirty="0" smtClean="0">
                          <a:effectLst/>
                        </a:rPr>
                        <a:t>)</a:t>
                      </a:r>
                    </a:p>
                    <a:p>
                      <a:endParaRPr lang="en-US" sz="2000" dirty="0" smtClean="0">
                        <a:effectLst/>
                      </a:endParaRPr>
                    </a:p>
                    <a:p>
                      <a:endParaRPr lang="en-US" sz="2000" dirty="0" smtClean="0">
                        <a:effectLst/>
                      </a:endParaRPr>
                    </a:p>
                    <a:p>
                      <a:endParaRPr lang="en-US" sz="2000" dirty="0">
                        <a:effectLst/>
                      </a:endParaRPr>
                    </a:p>
                  </a:txBody>
                  <a:tcPr marL="76200" marR="76200" marT="38100" marB="38100">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DFFAA"/>
                    </a:solidFill>
                  </a:tcPr>
                </a:tc>
              </a:tr>
              <a:tr h="3302040">
                <a:tc>
                  <a:txBody>
                    <a:bodyPr/>
                    <a:lstStyle/>
                    <a:p>
                      <a:r>
                        <a:rPr lang="en-US" sz="2000" b="1" dirty="0">
                          <a:effectLst/>
                        </a:rPr>
                        <a:t>Transmission Control Protocol (TCP)</a:t>
                      </a:r>
                    </a:p>
                  </a:txBody>
                  <a:tcPr marL="76200" marR="76200" marT="38100" marB="38100">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3" name="Table 2"/>
          <p:cNvGraphicFramePr>
            <a:graphicFrameLocks noGrp="1"/>
          </p:cNvGraphicFramePr>
          <p:nvPr>
            <p:extLst/>
          </p:nvPr>
        </p:nvGraphicFramePr>
        <p:xfrm>
          <a:off x="941718" y="1345653"/>
          <a:ext cx="10565920" cy="1325880"/>
        </p:xfrm>
        <a:graphic>
          <a:graphicData uri="http://schemas.openxmlformats.org/drawingml/2006/table">
            <a:tbl>
              <a:tblPr/>
              <a:tblGrid>
                <a:gridCol w="10565920"/>
              </a:tblGrid>
              <a:tr h="234914">
                <a:tc>
                  <a:txBody>
                    <a:bodyPr/>
                    <a:lstStyle/>
                    <a:p>
                      <a:r>
                        <a:rPr lang="en-US" dirty="0">
                          <a:effectLst/>
                        </a:rPr>
                        <a:t>HTTP leverages the </a:t>
                      </a:r>
                      <a:r>
                        <a:rPr lang="en-US" b="1" dirty="0">
                          <a:effectLst/>
                        </a:rPr>
                        <a:t>traditional request/response pattern</a:t>
                      </a:r>
                      <a:r>
                        <a:rPr lang="en-US" dirty="0">
                          <a:effectLst/>
                        </a:rPr>
                        <a:t>.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418760">
                <a:tc>
                  <a:txBody>
                    <a:bodyPr/>
                    <a:lstStyle/>
                    <a:p>
                      <a:r>
                        <a:rPr lang="en-US" dirty="0">
                          <a:effectLst/>
                        </a:rPr>
                        <a:t>HTTP is stateless, so if there is any multi page transactions</a:t>
                      </a:r>
                      <a:r>
                        <a:rPr lang="en-US" b="1" dirty="0">
                          <a:effectLst/>
                        </a:rPr>
                        <a:t>, the application (server and client) needs to maintain state.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34914">
                <a:tc>
                  <a:txBody>
                    <a:bodyPr/>
                    <a:lstStyle/>
                    <a:p>
                      <a:r>
                        <a:rPr lang="en-US" dirty="0">
                          <a:effectLst/>
                        </a:rPr>
                        <a:t>The </a:t>
                      </a:r>
                      <a:r>
                        <a:rPr lang="en-US" b="1" dirty="0">
                          <a:effectLst/>
                        </a:rPr>
                        <a:t>main value </a:t>
                      </a:r>
                      <a:r>
                        <a:rPr lang="en-US" dirty="0">
                          <a:effectLst/>
                        </a:rPr>
                        <a:t>of HTTP is </a:t>
                      </a:r>
                      <a:r>
                        <a:rPr lang="en-US" b="1" dirty="0" smtClean="0">
                          <a:effectLst/>
                        </a:rPr>
                        <a:t>interoperability</a:t>
                      </a:r>
                      <a:r>
                        <a:rPr lang="en-US" dirty="0" smtClean="0">
                          <a:effectLst/>
                        </a:rPr>
                        <a:t> </a:t>
                      </a:r>
                      <a:r>
                        <a:rPr lang="en-US" dirty="0">
                          <a:effectLst/>
                        </a:rPr>
                        <a:t>with non-WCF clients.</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graphicFrame>
        <p:nvGraphicFramePr>
          <p:cNvPr id="4" name="Table 3"/>
          <p:cNvGraphicFramePr>
            <a:graphicFrameLocks noGrp="1"/>
          </p:cNvGraphicFramePr>
          <p:nvPr>
            <p:extLst/>
          </p:nvPr>
        </p:nvGraphicFramePr>
        <p:xfrm>
          <a:off x="889958" y="3864997"/>
          <a:ext cx="10660811" cy="2377440"/>
        </p:xfrm>
        <a:graphic>
          <a:graphicData uri="http://schemas.openxmlformats.org/drawingml/2006/table">
            <a:tbl>
              <a:tblPr/>
              <a:tblGrid>
                <a:gridCol w="10660811"/>
              </a:tblGrid>
              <a:tr h="198120">
                <a:tc>
                  <a:txBody>
                    <a:bodyPr/>
                    <a:lstStyle/>
                    <a:p>
                      <a:r>
                        <a:rPr lang="en-US" dirty="0">
                          <a:effectLst/>
                        </a:rPr>
                        <a:t>TCP is connection based and provides end-to-end </a:t>
                      </a:r>
                      <a:r>
                        <a:rPr lang="en-US" b="1" dirty="0">
                          <a:effectLst/>
                        </a:rPr>
                        <a:t>error detection and correction</a:t>
                      </a:r>
                      <a:r>
                        <a:rPr lang="en-US" dirty="0">
                          <a:effectLst/>
                        </a:rPr>
                        <a:t>.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98120">
                <a:tc>
                  <a:txBody>
                    <a:bodyPr/>
                    <a:lstStyle/>
                    <a:p>
                      <a:r>
                        <a:rPr lang="en-US" dirty="0">
                          <a:effectLst/>
                        </a:rPr>
                        <a:t>TCP is a great choice because it provides </a:t>
                      </a:r>
                      <a:r>
                        <a:rPr lang="en-US" b="1" dirty="0">
                          <a:effectLst/>
                        </a:rPr>
                        <a:t>reliable data delivery</a:t>
                      </a:r>
                      <a:r>
                        <a:rPr lang="en-US" dirty="0">
                          <a:effectLst/>
                        </a:rPr>
                        <a:t>.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198120">
                <a:tc>
                  <a:txBody>
                    <a:bodyPr/>
                    <a:lstStyle/>
                    <a:p>
                      <a:r>
                        <a:rPr lang="en-US" dirty="0">
                          <a:effectLst/>
                        </a:rPr>
                        <a:t>It handles </a:t>
                      </a:r>
                      <a:r>
                        <a:rPr lang="en-US" b="1" dirty="0">
                          <a:effectLst/>
                        </a:rPr>
                        <a:t>lost packets </a:t>
                      </a:r>
                      <a:r>
                        <a:rPr lang="en-US" dirty="0">
                          <a:effectLst/>
                        </a:rPr>
                        <a:t>and </a:t>
                      </a:r>
                      <a:r>
                        <a:rPr lang="en-US" b="1" dirty="0">
                          <a:effectLst/>
                        </a:rPr>
                        <a:t>duplicate packets</a:t>
                      </a:r>
                      <a:r>
                        <a:rPr lang="en-US" dirty="0">
                          <a:effectLst/>
                        </a:rPr>
                        <a:t>.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98120">
                <a:tc>
                  <a:txBody>
                    <a:bodyPr/>
                    <a:lstStyle/>
                    <a:p>
                      <a:r>
                        <a:rPr lang="en-US" dirty="0">
                          <a:effectLst/>
                        </a:rPr>
                        <a:t>The TCP transport is </a:t>
                      </a:r>
                      <a:r>
                        <a:rPr lang="en-US" b="1" dirty="0">
                          <a:effectLst/>
                        </a:rPr>
                        <a:t>optimized</a:t>
                      </a:r>
                      <a:r>
                        <a:rPr lang="en-US" dirty="0">
                          <a:effectLst/>
                        </a:rPr>
                        <a:t> for scenarios where </a:t>
                      </a:r>
                      <a:r>
                        <a:rPr lang="en-US" b="1" dirty="0">
                          <a:effectLst/>
                        </a:rPr>
                        <a:t>both ends are using WCF.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198120">
                <a:tc>
                  <a:txBody>
                    <a:bodyPr/>
                    <a:lstStyle/>
                    <a:p>
                      <a:r>
                        <a:rPr lang="en-US" dirty="0">
                          <a:effectLst/>
                        </a:rPr>
                        <a:t>It is the </a:t>
                      </a:r>
                      <a:r>
                        <a:rPr lang="en-US" b="1" dirty="0">
                          <a:effectLst/>
                        </a:rPr>
                        <a:t>fastest</a:t>
                      </a:r>
                      <a:r>
                        <a:rPr lang="en-US" dirty="0">
                          <a:effectLst/>
                        </a:rPr>
                        <a:t> of all the bindings.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98120">
                <a:tc>
                  <a:txBody>
                    <a:bodyPr/>
                    <a:lstStyle/>
                    <a:p>
                      <a:r>
                        <a:rPr lang="en-US" dirty="0">
                          <a:effectLst/>
                        </a:rPr>
                        <a:t>TCP provides duplex communication and so can be used to implement duplex contracts, </a:t>
                      </a:r>
                      <a:r>
                        <a:rPr lang="en-US" b="1" dirty="0">
                          <a:effectLst/>
                        </a:rPr>
                        <a:t>even if the client is behind network address translation (NAT).</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sp>
        <p:nvSpPr>
          <p:cNvPr id="6" name="24-Point Star 5"/>
          <p:cNvSpPr/>
          <p:nvPr/>
        </p:nvSpPr>
        <p:spPr>
          <a:xfrm>
            <a:off x="8419381" y="2113472"/>
            <a:ext cx="3873261" cy="3502324"/>
          </a:xfrm>
          <a:prstGeom prst="star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A </a:t>
            </a:r>
            <a:r>
              <a:rPr lang="en-US" b="1" dirty="0">
                <a:solidFill>
                  <a:schemeClr val="bg1"/>
                </a:solidFill>
              </a:rPr>
              <a:t>duplex</a:t>
            </a:r>
            <a:r>
              <a:rPr lang="en-US" dirty="0">
                <a:solidFill>
                  <a:schemeClr val="bg1"/>
                </a:solidFill>
              </a:rPr>
              <a:t> service </a:t>
            </a:r>
            <a:r>
              <a:rPr lang="en-US" b="1" dirty="0">
                <a:solidFill>
                  <a:schemeClr val="bg1"/>
                </a:solidFill>
              </a:rPr>
              <a:t>contract</a:t>
            </a:r>
            <a:r>
              <a:rPr lang="en-US" dirty="0">
                <a:solidFill>
                  <a:schemeClr val="bg1"/>
                </a:solidFill>
              </a:rPr>
              <a:t> is a message exchange pattern in which both endpoints can send messages to the other independently</a:t>
            </a:r>
          </a:p>
        </p:txBody>
      </p:sp>
    </p:spTree>
    <p:extLst>
      <p:ext uri="{BB962C8B-B14F-4D97-AF65-F5344CB8AC3E}">
        <p14:creationId xmlns:p14="http://schemas.microsoft.com/office/powerpoint/2010/main" val="48863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31" y="265414"/>
            <a:ext cx="11429226" cy="1384995"/>
          </a:xfrm>
          <a:prstGeom prst="rect">
            <a:avLst/>
          </a:prstGeom>
        </p:spPr>
        <p:txBody>
          <a:bodyPr wrap="square">
            <a:spAutoFit/>
          </a:bodyPr>
          <a:lstStyle/>
          <a:p>
            <a:r>
              <a:rPr lang="en-US" sz="2800" b="1" dirty="0" smtClean="0"/>
              <a:t>Binding - Transport Protocols – continued from http and </a:t>
            </a:r>
            <a:r>
              <a:rPr lang="en-US" sz="2800" b="1" dirty="0" err="1" smtClean="0"/>
              <a:t>tcp</a:t>
            </a:r>
            <a:endParaRPr lang="en-US" sz="2800" b="1" dirty="0" smtClean="0"/>
          </a:p>
          <a:p>
            <a:endParaRPr lang="en-US" sz="2800" b="1" dirty="0" smtClean="0"/>
          </a:p>
          <a:p>
            <a:endParaRPr lang="en-US" sz="2800" dirty="0"/>
          </a:p>
        </p:txBody>
      </p:sp>
      <p:graphicFrame>
        <p:nvGraphicFramePr>
          <p:cNvPr id="10" name="Table 9"/>
          <p:cNvGraphicFramePr>
            <a:graphicFrameLocks noGrp="1"/>
          </p:cNvGraphicFramePr>
          <p:nvPr>
            <p:extLst/>
          </p:nvPr>
        </p:nvGraphicFramePr>
        <p:xfrm>
          <a:off x="741871" y="1229767"/>
          <a:ext cx="10955548" cy="4833577"/>
        </p:xfrm>
        <a:graphic>
          <a:graphicData uri="http://schemas.openxmlformats.org/drawingml/2006/table">
            <a:tbl>
              <a:tblPr/>
              <a:tblGrid>
                <a:gridCol w="10955548"/>
              </a:tblGrid>
              <a:tr h="2487836">
                <a:tc>
                  <a:txBody>
                    <a:bodyPr/>
                    <a:lstStyle/>
                    <a:p>
                      <a:r>
                        <a:rPr lang="en-US" sz="2000" b="1" dirty="0" smtClean="0">
                          <a:effectLst/>
                        </a:rPr>
                        <a:t>Named Pipes</a:t>
                      </a:r>
                    </a:p>
                    <a:p>
                      <a:endParaRPr lang="en-US" sz="2000" dirty="0" smtClean="0">
                        <a:effectLst/>
                      </a:endParaRPr>
                    </a:p>
                    <a:p>
                      <a:endParaRPr lang="en-US" sz="2000" dirty="0" smtClean="0">
                        <a:effectLst/>
                      </a:endParaRPr>
                    </a:p>
                    <a:p>
                      <a:endParaRPr lang="en-US" sz="2000" dirty="0">
                        <a:effectLst/>
                      </a:endParaRPr>
                    </a:p>
                  </a:txBody>
                  <a:tcPr marL="76200" marR="76200" marT="38100" marB="38100">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DFFAA"/>
                    </a:solidFill>
                  </a:tcPr>
                </a:tc>
              </a:tr>
              <a:tr h="2345741">
                <a:tc>
                  <a:txBody>
                    <a:bodyPr/>
                    <a:lstStyle/>
                    <a:p>
                      <a:r>
                        <a:rPr lang="en-US" sz="2000" b="1" dirty="0" smtClean="0">
                          <a:effectLst/>
                        </a:rPr>
                        <a:t>MSMQ</a:t>
                      </a:r>
                      <a:endParaRPr lang="en-US" sz="2000" b="1" dirty="0">
                        <a:effectLst/>
                      </a:endParaRPr>
                    </a:p>
                  </a:txBody>
                  <a:tcPr marL="76200" marR="76200" marT="38100" marB="38100">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extLst/>
          </p:nvPr>
        </p:nvGraphicFramePr>
        <p:xfrm>
          <a:off x="892629" y="1765369"/>
          <a:ext cx="10515600" cy="1249680"/>
        </p:xfrm>
        <a:graphic>
          <a:graphicData uri="http://schemas.openxmlformats.org/drawingml/2006/table">
            <a:tbl>
              <a:tblPr/>
              <a:tblGrid>
                <a:gridCol w="10515600"/>
              </a:tblGrid>
              <a:tr h="198120">
                <a:tc>
                  <a:txBody>
                    <a:bodyPr/>
                    <a:lstStyle/>
                    <a:p>
                      <a:r>
                        <a:rPr lang="en-US" dirty="0">
                          <a:effectLst/>
                        </a:rPr>
                        <a:t>Named Pipes is ideal for </a:t>
                      </a:r>
                      <a:r>
                        <a:rPr lang="en-US" b="1" dirty="0">
                          <a:effectLst/>
                        </a:rPr>
                        <a:t>two or more WCF applications on a single computer</a:t>
                      </a:r>
                      <a:r>
                        <a:rPr lang="en-US" dirty="0">
                          <a:effectLst/>
                        </a:rPr>
                        <a:t>, and you want to prevent any communication from another machine.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98120">
                <a:tc>
                  <a:txBody>
                    <a:bodyPr/>
                    <a:lstStyle/>
                    <a:p>
                      <a:r>
                        <a:rPr lang="en-US" dirty="0">
                          <a:effectLst/>
                        </a:rPr>
                        <a:t>Named pipes are efficient because they tie into the Windows operating system kernel, </a:t>
                      </a:r>
                      <a:r>
                        <a:rPr lang="en-US" b="1" dirty="0">
                          <a:effectLst/>
                        </a:rPr>
                        <a:t>leveraging a section of shared memory </a:t>
                      </a:r>
                      <a:r>
                        <a:rPr lang="en-US" dirty="0">
                          <a:effectLst/>
                        </a:rPr>
                        <a:t>that processes can use for communication.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graphicFrame>
        <p:nvGraphicFramePr>
          <p:cNvPr id="6" name="Table 5"/>
          <p:cNvGraphicFramePr>
            <a:graphicFrameLocks noGrp="1"/>
          </p:cNvGraphicFramePr>
          <p:nvPr>
            <p:extLst/>
          </p:nvPr>
        </p:nvGraphicFramePr>
        <p:xfrm>
          <a:off x="914400" y="4318069"/>
          <a:ext cx="10515600" cy="1325880"/>
        </p:xfrm>
        <a:graphic>
          <a:graphicData uri="http://schemas.openxmlformats.org/drawingml/2006/table">
            <a:tbl>
              <a:tblPr/>
              <a:tblGrid>
                <a:gridCol w="10515600"/>
              </a:tblGrid>
              <a:tr h="198120">
                <a:tc>
                  <a:txBody>
                    <a:bodyPr/>
                    <a:lstStyle/>
                    <a:p>
                      <a:r>
                        <a:rPr lang="en-US" dirty="0">
                          <a:effectLst/>
                        </a:rPr>
                        <a:t>MSMQ is </a:t>
                      </a:r>
                      <a:r>
                        <a:rPr lang="en-US" b="1" dirty="0">
                          <a:effectLst/>
                        </a:rPr>
                        <a:t>allows applications to communicate in a failsafe manner.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98120">
                <a:tc>
                  <a:txBody>
                    <a:bodyPr/>
                    <a:lstStyle/>
                    <a:p>
                      <a:r>
                        <a:rPr lang="en-US" dirty="0">
                          <a:effectLst/>
                        </a:rPr>
                        <a:t>A </a:t>
                      </a:r>
                      <a:r>
                        <a:rPr lang="en-US" b="1" dirty="0">
                          <a:effectLst/>
                        </a:rPr>
                        <a:t>queue is a temporary storage location </a:t>
                      </a:r>
                      <a:r>
                        <a:rPr lang="en-US" dirty="0">
                          <a:effectLst/>
                        </a:rPr>
                        <a:t>from which messages can be sent and received reliably.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198120">
                <a:tc>
                  <a:txBody>
                    <a:bodyPr/>
                    <a:lstStyle/>
                    <a:p>
                      <a:r>
                        <a:rPr lang="en-US" dirty="0">
                          <a:effectLst/>
                        </a:rPr>
                        <a:t>This enables communication across networks and between computers, </a:t>
                      </a:r>
                      <a:r>
                        <a:rPr lang="en-US" b="1" dirty="0">
                          <a:effectLst/>
                        </a:rPr>
                        <a:t>running Windows, which may not always be connected</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spTree>
    <p:extLst>
      <p:ext uri="{BB962C8B-B14F-4D97-AF65-F5344CB8AC3E}">
        <p14:creationId xmlns:p14="http://schemas.microsoft.com/office/powerpoint/2010/main" val="37315790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31" y="265413"/>
            <a:ext cx="4128261" cy="1384995"/>
          </a:xfrm>
          <a:prstGeom prst="rect">
            <a:avLst/>
          </a:prstGeom>
        </p:spPr>
        <p:txBody>
          <a:bodyPr wrap="square">
            <a:spAutoFit/>
          </a:bodyPr>
          <a:lstStyle/>
          <a:p>
            <a:r>
              <a:rPr lang="en-US" sz="2800" b="1" dirty="0" smtClean="0"/>
              <a:t>Your ABCs</a:t>
            </a:r>
          </a:p>
          <a:p>
            <a:endParaRPr lang="en-US" sz="2800" b="1" dirty="0" smtClean="0"/>
          </a:p>
          <a:p>
            <a:endParaRPr lang="en-US" sz="2800" dirty="0"/>
          </a:p>
        </p:txBody>
      </p:sp>
      <p:sp>
        <p:nvSpPr>
          <p:cNvPr id="5" name="TextBox 4"/>
          <p:cNvSpPr txBox="1"/>
          <p:nvPr/>
        </p:nvSpPr>
        <p:spPr>
          <a:xfrm>
            <a:off x="321945" y="865488"/>
            <a:ext cx="2999329" cy="1979238"/>
          </a:xfrm>
          <a:prstGeom prst="rect">
            <a:avLst/>
          </a:prstGeom>
          <a:solidFill>
            <a:srgbClr val="158905"/>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rmAutofit fontScale="92500" lnSpcReduction="20000"/>
          </a:bodyPr>
          <a:lstStyle/>
          <a:p>
            <a:r>
              <a:rPr lang="en-US" sz="4800" dirty="0" smtClean="0"/>
              <a:t>A</a:t>
            </a:r>
            <a:r>
              <a:rPr lang="en-US" sz="4800" dirty="0" smtClean="0">
                <a:solidFill>
                  <a:srgbClr val="FFFF00"/>
                </a:solidFill>
              </a:rPr>
              <a:t>ddress</a:t>
            </a:r>
          </a:p>
          <a:p>
            <a:r>
              <a:rPr lang="en-US" sz="5800" b="1" dirty="0" smtClean="0"/>
              <a:t>B</a:t>
            </a:r>
            <a:r>
              <a:rPr lang="en-US" sz="5800" b="1" dirty="0" smtClean="0">
                <a:solidFill>
                  <a:srgbClr val="FFFF00"/>
                </a:solidFill>
              </a:rPr>
              <a:t>ind</a:t>
            </a:r>
            <a:r>
              <a:rPr lang="en-US" sz="5800" b="1" dirty="0">
                <a:solidFill>
                  <a:srgbClr val="FFFF00"/>
                </a:solidFill>
              </a:rPr>
              <a:t>i</a:t>
            </a:r>
            <a:r>
              <a:rPr lang="en-US" sz="5800" b="1" dirty="0" smtClean="0">
                <a:solidFill>
                  <a:srgbClr val="FFFF00"/>
                </a:solidFill>
              </a:rPr>
              <a:t>ng</a:t>
            </a:r>
          </a:p>
          <a:p>
            <a:r>
              <a:rPr lang="en-US" sz="4800" dirty="0" smtClean="0"/>
              <a:t>C</a:t>
            </a:r>
            <a:r>
              <a:rPr lang="en-US" sz="4800" dirty="0" smtClean="0">
                <a:solidFill>
                  <a:srgbClr val="FFFF00"/>
                </a:solidFill>
              </a:rPr>
              <a:t>ontract</a:t>
            </a:r>
          </a:p>
        </p:txBody>
      </p:sp>
      <p:graphicFrame>
        <p:nvGraphicFramePr>
          <p:cNvPr id="7" name="Table 6"/>
          <p:cNvGraphicFramePr>
            <a:graphicFrameLocks noGrp="1"/>
          </p:cNvGraphicFramePr>
          <p:nvPr>
            <p:extLst/>
          </p:nvPr>
        </p:nvGraphicFramePr>
        <p:xfrm>
          <a:off x="321945" y="3637204"/>
          <a:ext cx="5166360" cy="3048000"/>
        </p:xfrm>
        <a:graphic>
          <a:graphicData uri="http://schemas.openxmlformats.org/drawingml/2006/table">
            <a:tbl>
              <a:tblPr/>
              <a:tblGrid>
                <a:gridCol w="5166360"/>
              </a:tblGrid>
              <a:tr h="198120">
                <a:tc>
                  <a:txBody>
                    <a:bodyPr/>
                    <a:lstStyle/>
                    <a:p>
                      <a:pPr algn="l"/>
                      <a:r>
                        <a:rPr lang="en-US" sz="3600" b="1" dirty="0" smtClean="0">
                          <a:solidFill>
                            <a:srgbClr val="000000"/>
                          </a:solidFill>
                          <a:effectLst/>
                        </a:rPr>
                        <a:t>What you should know about </a:t>
                      </a:r>
                      <a:r>
                        <a:rPr lang="en-US" sz="3600" b="1" dirty="0" smtClean="0">
                          <a:solidFill>
                            <a:srgbClr val="C00000"/>
                          </a:solidFill>
                          <a:effectLst/>
                        </a:rPr>
                        <a:t>Bindings</a:t>
                      </a:r>
                      <a:endParaRPr lang="en-US" sz="3600" b="1" dirty="0">
                        <a:solidFill>
                          <a:srgbClr val="C00000"/>
                        </a:solidFill>
                        <a:effectLst/>
                      </a:endParaRPr>
                    </a:p>
                  </a:txBody>
                  <a:tcPr marL="114300" marR="114300" marT="38100" marB="38100" anchor="ctr">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C0C0C0"/>
                    </a:solidFill>
                  </a:tcPr>
                </a:tc>
              </a:tr>
              <a:tr h="198120">
                <a:tc>
                  <a:txBody>
                    <a:bodyPr/>
                    <a:lstStyle/>
                    <a:p>
                      <a:r>
                        <a:rPr lang="en-US" sz="3600">
                          <a:effectLst/>
                        </a:rPr>
                        <a:t>Transport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r h="198120">
                <a:tc>
                  <a:txBody>
                    <a:bodyPr/>
                    <a:lstStyle/>
                    <a:p>
                      <a:r>
                        <a:rPr lang="en-US" sz="3600" b="1" dirty="0">
                          <a:effectLst/>
                        </a:rPr>
                        <a:t>Encoding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r h="198120">
                <a:tc>
                  <a:txBody>
                    <a:bodyPr/>
                    <a:lstStyle/>
                    <a:p>
                      <a:r>
                        <a:rPr lang="en-US" sz="3600" dirty="0">
                          <a:effectLst/>
                        </a:rPr>
                        <a:t>Protocol details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sp>
        <p:nvSpPr>
          <p:cNvPr id="8" name="Freeform 7"/>
          <p:cNvSpPr/>
          <p:nvPr/>
        </p:nvSpPr>
        <p:spPr>
          <a:xfrm>
            <a:off x="2699385" y="1895475"/>
            <a:ext cx="1493520" cy="1783080"/>
          </a:xfrm>
          <a:custGeom>
            <a:avLst/>
            <a:gdLst>
              <a:gd name="connsiteX0" fmla="*/ 0 w 1828800"/>
              <a:gd name="connsiteY0" fmla="*/ 0 h 1783080"/>
              <a:gd name="connsiteX1" fmla="*/ 1828800 w 1828800"/>
              <a:gd name="connsiteY1" fmla="*/ 0 h 1783080"/>
              <a:gd name="connsiteX2" fmla="*/ 1828800 w 1828800"/>
              <a:gd name="connsiteY2" fmla="*/ 1783080 h 1783080"/>
            </a:gdLst>
            <a:ahLst/>
            <a:cxnLst>
              <a:cxn ang="0">
                <a:pos x="connsiteX0" y="connsiteY0"/>
              </a:cxn>
              <a:cxn ang="0">
                <a:pos x="connsiteX1" y="connsiteY1"/>
              </a:cxn>
              <a:cxn ang="0">
                <a:pos x="connsiteX2" y="connsiteY2"/>
              </a:cxn>
            </a:cxnLst>
            <a:rect l="l" t="t" r="r" b="b"/>
            <a:pathLst>
              <a:path w="1828800" h="1783080">
                <a:moveTo>
                  <a:pt x="0" y="0"/>
                </a:moveTo>
                <a:lnTo>
                  <a:pt x="1828800" y="0"/>
                </a:lnTo>
                <a:lnTo>
                  <a:pt x="1828800" y="17830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nvPr>
        </p:nvGraphicFramePr>
        <p:xfrm>
          <a:off x="6310312" y="324527"/>
          <a:ext cx="5697658" cy="6231547"/>
        </p:xfrm>
        <a:graphic>
          <a:graphicData uri="http://schemas.openxmlformats.org/drawingml/2006/table">
            <a:tbl>
              <a:tblPr/>
              <a:tblGrid>
                <a:gridCol w="5697658"/>
              </a:tblGrid>
              <a:tr h="1016493">
                <a:tc>
                  <a:txBody>
                    <a:bodyPr/>
                    <a:lstStyle/>
                    <a:p>
                      <a:pPr algn="l"/>
                      <a:r>
                        <a:rPr lang="en-US" sz="4400" b="1" dirty="0" smtClean="0">
                          <a:solidFill>
                            <a:srgbClr val="000000"/>
                          </a:solidFill>
                          <a:effectLst/>
                        </a:rPr>
                        <a:t>Encoding</a:t>
                      </a:r>
                      <a:endParaRPr lang="en-US" sz="4400" b="1" dirty="0">
                        <a:solidFill>
                          <a:srgbClr val="000000"/>
                        </a:solidFill>
                        <a:effectLst/>
                      </a:endParaRPr>
                    </a:p>
                  </a:txBody>
                  <a:tcPr marL="114300" marR="114300" marT="38100" marB="38100">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C0C0C0"/>
                    </a:solidFill>
                  </a:tcPr>
                </a:tc>
              </a:tr>
              <a:tr h="1812010">
                <a:tc>
                  <a:txBody>
                    <a:bodyPr/>
                    <a:lstStyle/>
                    <a:p>
                      <a:r>
                        <a:rPr lang="en-US" sz="3200" dirty="0" smtClean="0">
                          <a:effectLst/>
                        </a:rPr>
                        <a:t>Encoding types represents how the data is structured across the wire</a:t>
                      </a:r>
                      <a:endParaRPr lang="en-US" sz="3200" dirty="0">
                        <a:effectLst/>
                      </a:endParaRPr>
                    </a:p>
                  </a:txBody>
                  <a:tcPr marL="76200" marR="76200" marT="38100" marB="38100">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r h="3403044">
                <a:tc>
                  <a:txBody>
                    <a:bodyPr/>
                    <a:lstStyle/>
                    <a:p>
                      <a:r>
                        <a:rPr lang="en-US" sz="3200" dirty="0">
                          <a:effectLst/>
                        </a:rPr>
                        <a:t>There are </a:t>
                      </a:r>
                      <a:r>
                        <a:rPr lang="en-US" sz="3200" dirty="0" smtClean="0">
                          <a:effectLst/>
                        </a:rPr>
                        <a:t>3 </a:t>
                      </a:r>
                      <a:r>
                        <a:rPr lang="en-US" sz="3200" dirty="0">
                          <a:effectLst/>
                        </a:rPr>
                        <a:t>options</a:t>
                      </a:r>
                      <a:r>
                        <a:rPr lang="en-US" sz="3200" dirty="0" smtClean="0">
                          <a:effectLst/>
                        </a:rPr>
                        <a:t>:</a:t>
                      </a:r>
                    </a:p>
                    <a:p>
                      <a:endParaRPr lang="en-US" sz="3200" dirty="0" smtClean="0">
                        <a:effectLst/>
                      </a:endParaRPr>
                    </a:p>
                    <a:p>
                      <a:endParaRPr lang="en-US" sz="3200" dirty="0" smtClean="0">
                        <a:effectLst/>
                      </a:endParaRPr>
                    </a:p>
                    <a:p>
                      <a:endParaRPr lang="en-US" sz="3200" dirty="0">
                        <a:effectLst/>
                      </a:endParaRPr>
                    </a:p>
                  </a:txBody>
                  <a:tcPr marL="76200" marR="76200" marT="38100" marB="38100">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graphicFrame>
        <p:nvGraphicFramePr>
          <p:cNvPr id="10" name="Table 9"/>
          <p:cNvGraphicFramePr>
            <a:graphicFrameLocks noGrp="1"/>
          </p:cNvGraphicFramePr>
          <p:nvPr>
            <p:extLst/>
          </p:nvPr>
        </p:nvGraphicFramePr>
        <p:xfrm>
          <a:off x="6631647" y="3846483"/>
          <a:ext cx="5076825" cy="1417320"/>
        </p:xfrm>
        <a:graphic>
          <a:graphicData uri="http://schemas.openxmlformats.org/drawingml/2006/table">
            <a:tbl>
              <a:tblPr/>
              <a:tblGrid>
                <a:gridCol w="5076825"/>
              </a:tblGrid>
              <a:tr h="198120">
                <a:tc>
                  <a:txBody>
                    <a:bodyPr/>
                    <a:lstStyle/>
                    <a:p>
                      <a:r>
                        <a:rPr lang="en-US" sz="2600" dirty="0" smtClean="0">
                          <a:effectLst/>
                        </a:rPr>
                        <a:t>Text</a:t>
                      </a:r>
                      <a:endParaRPr lang="en-US" sz="26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DFFAA"/>
                    </a:solidFill>
                  </a:tcPr>
                </a:tc>
              </a:tr>
              <a:tr h="198120">
                <a:tc>
                  <a:txBody>
                    <a:bodyPr/>
                    <a:lstStyle/>
                    <a:p>
                      <a:r>
                        <a:rPr lang="en-US" sz="2600" dirty="0" smtClean="0">
                          <a:effectLst/>
                        </a:rPr>
                        <a:t>Binary</a:t>
                      </a:r>
                      <a:endParaRPr lang="en-US" sz="26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198120">
                <a:tc>
                  <a:txBody>
                    <a:bodyPr/>
                    <a:lstStyle/>
                    <a:p>
                      <a:r>
                        <a:rPr lang="en-US" sz="2600" dirty="0" smtClean="0">
                          <a:effectLst/>
                        </a:rPr>
                        <a:t>MTOM</a:t>
                      </a:r>
                      <a:endParaRPr lang="en-US" sz="26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DFFAA"/>
                    </a:solidFill>
                  </a:tcPr>
                </a:tc>
              </a:tr>
            </a:tbl>
          </a:graphicData>
        </a:graphic>
      </p:graphicFrame>
      <p:sp>
        <p:nvSpPr>
          <p:cNvPr id="11" name="Freeform 10"/>
          <p:cNvSpPr/>
          <p:nvPr/>
        </p:nvSpPr>
        <p:spPr>
          <a:xfrm>
            <a:off x="5348377" y="948905"/>
            <a:ext cx="974785" cy="4787865"/>
          </a:xfrm>
          <a:custGeom>
            <a:avLst/>
            <a:gdLst>
              <a:gd name="connsiteX0" fmla="*/ 0 w 1449238"/>
              <a:gd name="connsiteY0" fmla="*/ 4201064 h 4201064"/>
              <a:gd name="connsiteX1" fmla="*/ 181155 w 1449238"/>
              <a:gd name="connsiteY1" fmla="*/ 4201064 h 4201064"/>
              <a:gd name="connsiteX2" fmla="*/ 483080 w 1449238"/>
              <a:gd name="connsiteY2" fmla="*/ 4201064 h 4201064"/>
              <a:gd name="connsiteX3" fmla="*/ 483080 w 1449238"/>
              <a:gd name="connsiteY3" fmla="*/ 0 h 4201064"/>
              <a:gd name="connsiteX4" fmla="*/ 1449238 w 1449238"/>
              <a:gd name="connsiteY4" fmla="*/ 0 h 4201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238" h="4201064">
                <a:moveTo>
                  <a:pt x="0" y="4201064"/>
                </a:moveTo>
                <a:lnTo>
                  <a:pt x="181155" y="4201064"/>
                </a:lnTo>
                <a:lnTo>
                  <a:pt x="483080" y="4201064"/>
                </a:lnTo>
                <a:lnTo>
                  <a:pt x="483080" y="0"/>
                </a:lnTo>
                <a:lnTo>
                  <a:pt x="1449238"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07665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31" y="265414"/>
            <a:ext cx="11429226" cy="1384995"/>
          </a:xfrm>
          <a:prstGeom prst="rect">
            <a:avLst/>
          </a:prstGeom>
        </p:spPr>
        <p:txBody>
          <a:bodyPr wrap="square">
            <a:spAutoFit/>
          </a:bodyPr>
          <a:lstStyle/>
          <a:p>
            <a:r>
              <a:rPr lang="en-US" sz="2800" b="1" dirty="0" smtClean="0"/>
              <a:t>Bindings - Encoding</a:t>
            </a:r>
          </a:p>
          <a:p>
            <a:endParaRPr lang="en-US" sz="2800" b="1" dirty="0" smtClean="0"/>
          </a:p>
          <a:p>
            <a:endParaRPr lang="en-US" sz="2800" dirty="0"/>
          </a:p>
        </p:txBody>
      </p:sp>
      <p:graphicFrame>
        <p:nvGraphicFramePr>
          <p:cNvPr id="7" name="Table 6"/>
          <p:cNvGraphicFramePr>
            <a:graphicFrameLocks noGrp="1"/>
          </p:cNvGraphicFramePr>
          <p:nvPr>
            <p:extLst/>
          </p:nvPr>
        </p:nvGraphicFramePr>
        <p:xfrm>
          <a:off x="490631" y="941748"/>
          <a:ext cx="11255055" cy="5633559"/>
        </p:xfrm>
        <a:graphic>
          <a:graphicData uri="http://schemas.openxmlformats.org/drawingml/2006/table">
            <a:tbl>
              <a:tblPr/>
              <a:tblGrid>
                <a:gridCol w="11255055"/>
              </a:tblGrid>
              <a:tr h="1529309">
                <a:tc>
                  <a:txBody>
                    <a:bodyPr/>
                    <a:lstStyle/>
                    <a:p>
                      <a:r>
                        <a:rPr lang="en-US" sz="2600" b="1" dirty="0" smtClean="0">
                          <a:effectLst/>
                        </a:rPr>
                        <a:t>Text</a:t>
                      </a:r>
                      <a:endParaRPr lang="en-US" sz="2600" b="1" dirty="0">
                        <a:effectLst/>
                      </a:endParaRPr>
                    </a:p>
                  </a:txBody>
                  <a:tcPr marL="76200" marR="76200" marT="38100" marB="38100">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DFFAA"/>
                    </a:solidFill>
                  </a:tcPr>
                </a:tc>
              </a:tr>
              <a:tr h="1549085">
                <a:tc>
                  <a:txBody>
                    <a:bodyPr/>
                    <a:lstStyle/>
                    <a:p>
                      <a:r>
                        <a:rPr lang="en-US" sz="2600" b="1" dirty="0" smtClean="0">
                          <a:effectLst/>
                        </a:rPr>
                        <a:t>Binary</a:t>
                      </a:r>
                    </a:p>
                    <a:p>
                      <a:endParaRPr lang="en-US" sz="2600" b="1" dirty="0" smtClean="0">
                        <a:effectLst/>
                      </a:endParaRPr>
                    </a:p>
                    <a:p>
                      <a:endParaRPr lang="en-US" sz="2600" b="1" dirty="0" smtClean="0">
                        <a:effectLst/>
                      </a:endParaRPr>
                    </a:p>
                    <a:p>
                      <a:endParaRPr lang="en-US" sz="2600" b="1" dirty="0">
                        <a:effectLst/>
                      </a:endParaRPr>
                    </a:p>
                  </a:txBody>
                  <a:tcPr marL="76200" marR="76200" marT="38100" marB="38100">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443090">
                <a:tc>
                  <a:txBody>
                    <a:bodyPr/>
                    <a:lstStyle/>
                    <a:p>
                      <a:r>
                        <a:rPr lang="en-US" sz="2600" b="1" dirty="0" smtClean="0">
                          <a:effectLst/>
                        </a:rPr>
                        <a:t>MTOM</a:t>
                      </a:r>
                      <a:endParaRPr lang="en-US" sz="2600" b="1" dirty="0">
                        <a:effectLst/>
                      </a:endParaRPr>
                    </a:p>
                  </a:txBody>
                  <a:tcPr marL="76200" marR="76200" marT="38100" marB="38100">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DFFAA"/>
                    </a:solidFill>
                  </a:tcPr>
                </a:tc>
              </a:tr>
            </a:tbl>
          </a:graphicData>
        </a:graphic>
      </p:graphicFrame>
      <p:graphicFrame>
        <p:nvGraphicFramePr>
          <p:cNvPr id="3" name="Table 2"/>
          <p:cNvGraphicFramePr>
            <a:graphicFrameLocks noGrp="1"/>
          </p:cNvGraphicFramePr>
          <p:nvPr>
            <p:extLst/>
          </p:nvPr>
        </p:nvGraphicFramePr>
        <p:xfrm>
          <a:off x="990600" y="1495402"/>
          <a:ext cx="10515600" cy="701040"/>
        </p:xfrm>
        <a:graphic>
          <a:graphicData uri="http://schemas.openxmlformats.org/drawingml/2006/table">
            <a:tbl>
              <a:tblPr/>
              <a:tblGrid>
                <a:gridCol w="10515600"/>
              </a:tblGrid>
              <a:tr h="198120">
                <a:tc>
                  <a:txBody>
                    <a:bodyPr/>
                    <a:lstStyle/>
                    <a:p>
                      <a:r>
                        <a:rPr lang="en-US" dirty="0">
                          <a:effectLst/>
                        </a:rPr>
                        <a:t>Uses base64 encoding, which can make </a:t>
                      </a:r>
                      <a:r>
                        <a:rPr lang="en-US" b="1" dirty="0">
                          <a:effectLst/>
                        </a:rPr>
                        <a:t>messages up to 30% bigger</a:t>
                      </a:r>
                      <a:r>
                        <a:rPr lang="en-US" dirty="0">
                          <a:effectLst/>
                        </a:rPr>
                        <a:t>.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98120">
                <a:tc>
                  <a:txBody>
                    <a:bodyPr/>
                    <a:lstStyle/>
                    <a:p>
                      <a:r>
                        <a:rPr lang="en-US" dirty="0">
                          <a:effectLst/>
                        </a:rPr>
                        <a:t>If you are sending </a:t>
                      </a:r>
                      <a:r>
                        <a:rPr lang="en-US" b="1" dirty="0">
                          <a:effectLst/>
                        </a:rPr>
                        <a:t>binary data</a:t>
                      </a:r>
                      <a:r>
                        <a:rPr lang="en-US" dirty="0">
                          <a:effectLst/>
                        </a:rPr>
                        <a:t>, this can introduce a </a:t>
                      </a:r>
                      <a:r>
                        <a:rPr lang="en-US" b="1" dirty="0">
                          <a:effectLst/>
                        </a:rPr>
                        <a:t>large amount of overhead</a:t>
                      </a:r>
                      <a:r>
                        <a:rPr lang="en-US" dirty="0">
                          <a:effectLst/>
                        </a:rPr>
                        <a:t>.</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graphicFrame>
        <p:nvGraphicFramePr>
          <p:cNvPr id="4" name="Table 3"/>
          <p:cNvGraphicFramePr>
            <a:graphicFrameLocks noGrp="1"/>
          </p:cNvGraphicFramePr>
          <p:nvPr>
            <p:extLst/>
          </p:nvPr>
        </p:nvGraphicFramePr>
        <p:xfrm>
          <a:off x="925285" y="2947557"/>
          <a:ext cx="10515600" cy="975360"/>
        </p:xfrm>
        <a:graphic>
          <a:graphicData uri="http://schemas.openxmlformats.org/drawingml/2006/table">
            <a:tbl>
              <a:tblPr/>
              <a:tblGrid>
                <a:gridCol w="10515600"/>
              </a:tblGrid>
              <a:tr h="198120">
                <a:tc>
                  <a:txBody>
                    <a:bodyPr/>
                    <a:lstStyle/>
                    <a:p>
                      <a:r>
                        <a:rPr lang="en-US" dirty="0">
                          <a:effectLst/>
                        </a:rPr>
                        <a:t>This is the </a:t>
                      </a:r>
                      <a:r>
                        <a:rPr lang="en-US" b="1" dirty="0">
                          <a:effectLst/>
                        </a:rPr>
                        <a:t>fastest</a:t>
                      </a:r>
                      <a:r>
                        <a:rPr lang="en-US" dirty="0">
                          <a:effectLst/>
                        </a:rPr>
                        <a:t> encoding.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98120">
                <a:tc>
                  <a:txBody>
                    <a:bodyPr/>
                    <a:lstStyle/>
                    <a:p>
                      <a:r>
                        <a:rPr lang="en-US" b="1" dirty="0">
                          <a:effectLst/>
                        </a:rPr>
                        <a:t>Unless you are sending very large messages</a:t>
                      </a:r>
                      <a:r>
                        <a:rPr lang="en-US" dirty="0">
                          <a:effectLst/>
                        </a:rPr>
                        <a:t>, the binary format is ideal (with the assumption that text isn’t needed for interoperability)</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graphicFrame>
        <p:nvGraphicFramePr>
          <p:cNvPr id="8" name="Table 7"/>
          <p:cNvGraphicFramePr>
            <a:graphicFrameLocks noGrp="1"/>
          </p:cNvGraphicFramePr>
          <p:nvPr>
            <p:extLst/>
          </p:nvPr>
        </p:nvGraphicFramePr>
        <p:xfrm>
          <a:off x="870857" y="4593772"/>
          <a:ext cx="10515600" cy="1676400"/>
        </p:xfrm>
        <a:graphic>
          <a:graphicData uri="http://schemas.openxmlformats.org/drawingml/2006/table">
            <a:tbl>
              <a:tblPr/>
              <a:tblGrid>
                <a:gridCol w="10515600"/>
              </a:tblGrid>
              <a:tr h="198120">
                <a:tc>
                  <a:txBody>
                    <a:bodyPr/>
                    <a:lstStyle/>
                    <a:p>
                      <a:r>
                        <a:rPr lang="en-US" dirty="0" smtClean="0">
                          <a:effectLst/>
                        </a:rPr>
                        <a:t>Is for </a:t>
                      </a:r>
                      <a:r>
                        <a:rPr lang="en-US" b="1" dirty="0">
                          <a:effectLst/>
                        </a:rPr>
                        <a:t>large objects</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98120">
                <a:tc>
                  <a:txBody>
                    <a:bodyPr/>
                    <a:lstStyle/>
                    <a:p>
                      <a:r>
                        <a:rPr lang="en-US" dirty="0">
                          <a:effectLst/>
                        </a:rPr>
                        <a:t>MTOM is the W3C Message Transmission Optimization Mechanism, </a:t>
                      </a:r>
                      <a:r>
                        <a:rPr lang="en-US" b="1" dirty="0">
                          <a:effectLst/>
                        </a:rPr>
                        <a:t>a method of efficiently sending binary </a:t>
                      </a:r>
                      <a:r>
                        <a:rPr lang="en-US" dirty="0">
                          <a:effectLst/>
                        </a:rPr>
                        <a:t>data to and from Web services.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198120">
                <a:tc>
                  <a:txBody>
                    <a:bodyPr/>
                    <a:lstStyle/>
                    <a:p>
                      <a:r>
                        <a:rPr lang="en-US" dirty="0">
                          <a:effectLst/>
                        </a:rPr>
                        <a:t>MTOM </a:t>
                      </a:r>
                      <a:r>
                        <a:rPr lang="en-US" b="1" dirty="0">
                          <a:effectLst/>
                        </a:rPr>
                        <a:t>doesn't use base64 encoding </a:t>
                      </a:r>
                      <a:r>
                        <a:rPr lang="en-US" dirty="0">
                          <a:effectLst/>
                        </a:rPr>
                        <a:t>for binary attachments </a:t>
                      </a:r>
                      <a:r>
                        <a:rPr lang="en-US" b="1" dirty="0">
                          <a:effectLst/>
                        </a:rPr>
                        <a:t>keeping the overall size small.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98120">
                <a:tc>
                  <a:txBody>
                    <a:bodyPr/>
                    <a:lstStyle/>
                    <a:p>
                      <a:r>
                        <a:rPr lang="en-US" dirty="0">
                          <a:effectLst/>
                        </a:rPr>
                        <a:t>MTOM is based on open specifications &amp; hence is </a:t>
                      </a:r>
                      <a:r>
                        <a:rPr lang="en-US" b="1" dirty="0">
                          <a:effectLst/>
                        </a:rPr>
                        <a:t>largely interoperable.</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617310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619855081"/>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latin typeface="Segoe UI Light" panose="020B0502040204020203" pitchFamily="34" charset="0"/>
                          <a:cs typeface="Segoe UI Light" panose="020B0502040204020203" pitchFamily="34" charset="0"/>
                        </a:rPr>
                        <a:t>Developing</a:t>
                      </a:r>
                      <a:r>
                        <a:rPr lang="en-US" sz="3600" baseline="0" dirty="0" smtClean="0">
                          <a:latin typeface="Segoe UI Light" panose="020B0502040204020203" pitchFamily="34" charset="0"/>
                          <a:cs typeface="Segoe UI Light" panose="020B0502040204020203" pitchFamily="34" charset="0"/>
                        </a:rPr>
                        <a:t> SharePoint Server Core Solutions Jump Start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dirty="0" smtClean="0">
                          <a:latin typeface="Segoe UI Light" panose="020B0502040204020203" pitchFamily="34" charset="0"/>
                          <a:cs typeface="Segoe UI Light" panose="020B0502040204020203" pitchFamily="34" charset="0"/>
                        </a:rPr>
                        <a:t>01 | WCF Services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kern="1200" dirty="0" smtClean="0">
                          <a:solidFill>
                            <a:schemeClr val="dk1"/>
                          </a:solidFill>
                          <a:latin typeface="Segoe UI Light" panose="020B0502040204020203" pitchFamily="34" charset="0"/>
                          <a:ea typeface="+mn-ea"/>
                          <a:cs typeface="Segoe UI Light" panose="020B0502040204020203" pitchFamily="34" charset="0"/>
                        </a:rPr>
                        <a:t>05 | Entity Framework</a:t>
                      </a:r>
                      <a:endParaRPr lang="en-US" sz="2400" kern="1200" dirty="0">
                        <a:solidFill>
                          <a:schemeClr val="dk1"/>
                        </a:solidFill>
                        <a:latin typeface="Segoe UI Light" panose="020B0502040204020203" pitchFamily="34" charset="0"/>
                        <a:ea typeface="+mn-ea"/>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02 | Hosting Services in Windows Azure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Web</a:t>
                      </a:r>
                      <a:r>
                        <a:rPr lang="en-US" sz="2400" baseline="0" dirty="0" smtClean="0">
                          <a:latin typeface="Segoe UI Light" panose="020B0502040204020203" pitchFamily="34" charset="0"/>
                          <a:cs typeface="Segoe UI Light" panose="020B0502040204020203" pitchFamily="34" charset="0"/>
                        </a:rPr>
                        <a:t> API</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Data Storage</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Advanced WCF Topics</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04 | Data Access Technologies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2343221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31" y="265413"/>
            <a:ext cx="4128261" cy="1384995"/>
          </a:xfrm>
          <a:prstGeom prst="rect">
            <a:avLst/>
          </a:prstGeom>
        </p:spPr>
        <p:txBody>
          <a:bodyPr wrap="square">
            <a:spAutoFit/>
          </a:bodyPr>
          <a:lstStyle/>
          <a:p>
            <a:r>
              <a:rPr lang="en-US" sz="2800" b="1" dirty="0" smtClean="0"/>
              <a:t>Your ABCs</a:t>
            </a:r>
          </a:p>
          <a:p>
            <a:endParaRPr lang="en-US" sz="2800" b="1" dirty="0" smtClean="0"/>
          </a:p>
          <a:p>
            <a:endParaRPr lang="en-US" sz="2800" dirty="0"/>
          </a:p>
        </p:txBody>
      </p:sp>
      <p:sp>
        <p:nvSpPr>
          <p:cNvPr id="5" name="TextBox 4"/>
          <p:cNvSpPr txBox="1"/>
          <p:nvPr/>
        </p:nvSpPr>
        <p:spPr>
          <a:xfrm>
            <a:off x="321945" y="865488"/>
            <a:ext cx="2999329" cy="1979238"/>
          </a:xfrm>
          <a:prstGeom prst="rect">
            <a:avLst/>
          </a:prstGeom>
          <a:solidFill>
            <a:srgbClr val="158905"/>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rmAutofit fontScale="92500" lnSpcReduction="20000"/>
          </a:bodyPr>
          <a:lstStyle/>
          <a:p>
            <a:r>
              <a:rPr lang="en-US" sz="4800" dirty="0" smtClean="0"/>
              <a:t>A</a:t>
            </a:r>
            <a:r>
              <a:rPr lang="en-US" sz="4800" dirty="0" smtClean="0">
                <a:solidFill>
                  <a:srgbClr val="FFFF00"/>
                </a:solidFill>
              </a:rPr>
              <a:t>ddress</a:t>
            </a:r>
          </a:p>
          <a:p>
            <a:r>
              <a:rPr lang="en-US" sz="5800" b="1" dirty="0" smtClean="0"/>
              <a:t>B</a:t>
            </a:r>
            <a:r>
              <a:rPr lang="en-US" sz="5800" b="1" dirty="0" smtClean="0">
                <a:solidFill>
                  <a:srgbClr val="FFFF00"/>
                </a:solidFill>
              </a:rPr>
              <a:t>ind</a:t>
            </a:r>
            <a:r>
              <a:rPr lang="en-US" sz="5800" b="1" dirty="0">
                <a:solidFill>
                  <a:srgbClr val="FFFF00"/>
                </a:solidFill>
              </a:rPr>
              <a:t>i</a:t>
            </a:r>
            <a:r>
              <a:rPr lang="en-US" sz="5800" b="1" dirty="0" smtClean="0">
                <a:solidFill>
                  <a:srgbClr val="FFFF00"/>
                </a:solidFill>
              </a:rPr>
              <a:t>ng</a:t>
            </a:r>
          </a:p>
          <a:p>
            <a:r>
              <a:rPr lang="en-US" sz="4800" dirty="0" smtClean="0"/>
              <a:t>C</a:t>
            </a:r>
            <a:r>
              <a:rPr lang="en-US" sz="4800" dirty="0" smtClean="0">
                <a:solidFill>
                  <a:srgbClr val="FFFF00"/>
                </a:solidFill>
              </a:rPr>
              <a:t>ontract</a:t>
            </a:r>
          </a:p>
        </p:txBody>
      </p:sp>
      <p:graphicFrame>
        <p:nvGraphicFramePr>
          <p:cNvPr id="7" name="Table 6"/>
          <p:cNvGraphicFramePr>
            <a:graphicFrameLocks noGrp="1"/>
          </p:cNvGraphicFramePr>
          <p:nvPr>
            <p:extLst/>
          </p:nvPr>
        </p:nvGraphicFramePr>
        <p:xfrm>
          <a:off x="321945" y="3637204"/>
          <a:ext cx="5166360" cy="3048000"/>
        </p:xfrm>
        <a:graphic>
          <a:graphicData uri="http://schemas.openxmlformats.org/drawingml/2006/table">
            <a:tbl>
              <a:tblPr/>
              <a:tblGrid>
                <a:gridCol w="5166360"/>
              </a:tblGrid>
              <a:tr h="198120">
                <a:tc>
                  <a:txBody>
                    <a:bodyPr/>
                    <a:lstStyle/>
                    <a:p>
                      <a:pPr algn="l"/>
                      <a:r>
                        <a:rPr lang="en-US" sz="3600" b="1" dirty="0" smtClean="0">
                          <a:solidFill>
                            <a:srgbClr val="000000"/>
                          </a:solidFill>
                          <a:effectLst/>
                        </a:rPr>
                        <a:t>What you should know about </a:t>
                      </a:r>
                      <a:r>
                        <a:rPr lang="en-US" sz="3600" b="1" dirty="0" smtClean="0">
                          <a:solidFill>
                            <a:srgbClr val="C00000"/>
                          </a:solidFill>
                          <a:effectLst/>
                        </a:rPr>
                        <a:t>Bindings</a:t>
                      </a:r>
                      <a:endParaRPr lang="en-US" sz="3600" b="1" dirty="0">
                        <a:solidFill>
                          <a:srgbClr val="C00000"/>
                        </a:solidFill>
                        <a:effectLst/>
                      </a:endParaRPr>
                    </a:p>
                  </a:txBody>
                  <a:tcPr marL="114300" marR="114300" marT="38100" marB="38100" anchor="ctr">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C0C0C0"/>
                    </a:solidFill>
                  </a:tcPr>
                </a:tc>
              </a:tr>
              <a:tr h="198120">
                <a:tc>
                  <a:txBody>
                    <a:bodyPr/>
                    <a:lstStyle/>
                    <a:p>
                      <a:r>
                        <a:rPr lang="en-US" sz="3600">
                          <a:effectLst/>
                        </a:rPr>
                        <a:t>Transport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r h="198120">
                <a:tc>
                  <a:txBody>
                    <a:bodyPr/>
                    <a:lstStyle/>
                    <a:p>
                      <a:r>
                        <a:rPr lang="en-US" sz="3600" b="0" dirty="0">
                          <a:effectLst/>
                        </a:rPr>
                        <a:t>Encoding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r h="198120">
                <a:tc>
                  <a:txBody>
                    <a:bodyPr/>
                    <a:lstStyle/>
                    <a:p>
                      <a:r>
                        <a:rPr lang="en-US" sz="3600" b="1" dirty="0">
                          <a:effectLst/>
                        </a:rPr>
                        <a:t>Protocol details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sp>
        <p:nvSpPr>
          <p:cNvPr id="8" name="Freeform 7"/>
          <p:cNvSpPr/>
          <p:nvPr/>
        </p:nvSpPr>
        <p:spPr>
          <a:xfrm>
            <a:off x="2699385" y="1895475"/>
            <a:ext cx="1493520" cy="1783080"/>
          </a:xfrm>
          <a:custGeom>
            <a:avLst/>
            <a:gdLst>
              <a:gd name="connsiteX0" fmla="*/ 0 w 1828800"/>
              <a:gd name="connsiteY0" fmla="*/ 0 h 1783080"/>
              <a:gd name="connsiteX1" fmla="*/ 1828800 w 1828800"/>
              <a:gd name="connsiteY1" fmla="*/ 0 h 1783080"/>
              <a:gd name="connsiteX2" fmla="*/ 1828800 w 1828800"/>
              <a:gd name="connsiteY2" fmla="*/ 1783080 h 1783080"/>
            </a:gdLst>
            <a:ahLst/>
            <a:cxnLst>
              <a:cxn ang="0">
                <a:pos x="connsiteX0" y="connsiteY0"/>
              </a:cxn>
              <a:cxn ang="0">
                <a:pos x="connsiteX1" y="connsiteY1"/>
              </a:cxn>
              <a:cxn ang="0">
                <a:pos x="connsiteX2" y="connsiteY2"/>
              </a:cxn>
            </a:cxnLst>
            <a:rect l="l" t="t" r="r" b="b"/>
            <a:pathLst>
              <a:path w="1828800" h="1783080">
                <a:moveTo>
                  <a:pt x="0" y="0"/>
                </a:moveTo>
                <a:lnTo>
                  <a:pt x="1828800" y="0"/>
                </a:lnTo>
                <a:lnTo>
                  <a:pt x="1828800" y="17830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5348377" y="948905"/>
            <a:ext cx="974785" cy="5408352"/>
          </a:xfrm>
          <a:custGeom>
            <a:avLst/>
            <a:gdLst>
              <a:gd name="connsiteX0" fmla="*/ 0 w 1449238"/>
              <a:gd name="connsiteY0" fmla="*/ 4201064 h 4201064"/>
              <a:gd name="connsiteX1" fmla="*/ 181155 w 1449238"/>
              <a:gd name="connsiteY1" fmla="*/ 4201064 h 4201064"/>
              <a:gd name="connsiteX2" fmla="*/ 483080 w 1449238"/>
              <a:gd name="connsiteY2" fmla="*/ 4201064 h 4201064"/>
              <a:gd name="connsiteX3" fmla="*/ 483080 w 1449238"/>
              <a:gd name="connsiteY3" fmla="*/ 0 h 4201064"/>
              <a:gd name="connsiteX4" fmla="*/ 1449238 w 1449238"/>
              <a:gd name="connsiteY4" fmla="*/ 0 h 4201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238" h="4201064">
                <a:moveTo>
                  <a:pt x="0" y="4201064"/>
                </a:moveTo>
                <a:lnTo>
                  <a:pt x="181155" y="4201064"/>
                </a:lnTo>
                <a:lnTo>
                  <a:pt x="483080" y="4201064"/>
                </a:lnTo>
                <a:lnTo>
                  <a:pt x="483080" y="0"/>
                </a:lnTo>
                <a:lnTo>
                  <a:pt x="1449238"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nvPr>
        </p:nvGraphicFramePr>
        <p:xfrm>
          <a:off x="6323162" y="657497"/>
          <a:ext cx="5399314" cy="5699760"/>
        </p:xfrm>
        <a:graphic>
          <a:graphicData uri="http://schemas.openxmlformats.org/drawingml/2006/table">
            <a:tbl>
              <a:tblPr/>
              <a:tblGrid>
                <a:gridCol w="5399314"/>
              </a:tblGrid>
              <a:tr h="198120">
                <a:tc>
                  <a:txBody>
                    <a:bodyPr/>
                    <a:lstStyle/>
                    <a:p>
                      <a:pPr algn="l"/>
                      <a:r>
                        <a:rPr lang="en-US" sz="3200" b="1" dirty="0">
                          <a:solidFill>
                            <a:srgbClr val="000000"/>
                          </a:solidFill>
                          <a:effectLst/>
                        </a:rPr>
                        <a:t>Protocol Details </a:t>
                      </a:r>
                    </a:p>
                  </a:txBody>
                  <a:tcPr marL="114300" marR="114300" marT="38100" marB="38100" anchor="ctr">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C0C0C0"/>
                    </a:solidFill>
                  </a:tcPr>
                </a:tc>
              </a:tr>
              <a:tr h="198120">
                <a:tc>
                  <a:txBody>
                    <a:bodyPr/>
                    <a:lstStyle/>
                    <a:p>
                      <a:r>
                        <a:rPr lang="en-US" sz="2400" dirty="0">
                          <a:effectLst/>
                        </a:rPr>
                        <a:t>WCF leverages </a:t>
                      </a:r>
                      <a:r>
                        <a:rPr lang="en-US" sz="2400" b="1" dirty="0">
                          <a:effectLst/>
                        </a:rPr>
                        <a:t>SOAP</a:t>
                      </a:r>
                      <a:r>
                        <a:rPr lang="en-US" sz="2400" dirty="0">
                          <a:effectLst/>
                        </a:rPr>
                        <a:t> for its network messaging protocol.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r h="198120">
                <a:tc>
                  <a:txBody>
                    <a:bodyPr/>
                    <a:lstStyle/>
                    <a:p>
                      <a:r>
                        <a:rPr lang="en-US" sz="2400" dirty="0">
                          <a:effectLst/>
                        </a:rPr>
                        <a:t>SOAP, aka Simple Object Access Protocol, specifies </a:t>
                      </a:r>
                      <a:r>
                        <a:rPr lang="en-US" sz="2400" b="1" dirty="0">
                          <a:effectLst/>
                        </a:rPr>
                        <a:t>how structured information is exchanged </a:t>
                      </a:r>
                      <a:r>
                        <a:rPr lang="en-US" sz="2400" dirty="0">
                          <a:effectLst/>
                        </a:rPr>
                        <a:t>in the implementation of Web Services in computer networks.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r h="198120">
                <a:tc>
                  <a:txBody>
                    <a:bodyPr/>
                    <a:lstStyle/>
                    <a:p>
                      <a:r>
                        <a:rPr lang="en-US" sz="2400" dirty="0">
                          <a:effectLst/>
                        </a:rPr>
                        <a:t>It relies on </a:t>
                      </a:r>
                      <a:r>
                        <a:rPr lang="en-US" sz="2400" b="1" dirty="0">
                          <a:effectLst/>
                        </a:rPr>
                        <a:t>XML for its message format.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r h="198120">
                <a:tc>
                  <a:txBody>
                    <a:bodyPr/>
                    <a:lstStyle/>
                    <a:p>
                      <a:r>
                        <a:rPr lang="en-US" sz="2400" dirty="0">
                          <a:effectLst/>
                        </a:rPr>
                        <a:t>One big advantage is that SOAP can </a:t>
                      </a:r>
                      <a:r>
                        <a:rPr lang="en-US" sz="2400" b="1" dirty="0">
                          <a:effectLst/>
                        </a:rPr>
                        <a:t>tunnel easily over existing firewalls and proxies</a:t>
                      </a:r>
                      <a:r>
                        <a:rPr lang="en-US" sz="2400" dirty="0">
                          <a:effectLst/>
                        </a:rPr>
                        <a:t>, without modification.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r h="198120">
                <a:tc>
                  <a:txBody>
                    <a:bodyPr/>
                    <a:lstStyle/>
                    <a:p>
                      <a:r>
                        <a:rPr lang="en-US" sz="2400" dirty="0">
                          <a:effectLst/>
                        </a:rPr>
                        <a:t>The disadvantage of SOAP is that it has a verbose </a:t>
                      </a:r>
                      <a:r>
                        <a:rPr lang="en-US" sz="2400" b="1" dirty="0">
                          <a:effectLst/>
                        </a:rPr>
                        <a:t>XML format and can be slow</a:t>
                      </a:r>
                      <a:r>
                        <a:rPr lang="en-US" sz="2400" dirty="0">
                          <a:effectLst/>
                        </a:rPr>
                        <a:t>.</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spTree>
    <p:extLst>
      <p:ext uri="{BB962C8B-B14F-4D97-AF65-F5344CB8AC3E}">
        <p14:creationId xmlns:p14="http://schemas.microsoft.com/office/powerpoint/2010/main" val="31639560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64228" y="2220685"/>
            <a:ext cx="8055429" cy="2554545"/>
          </a:xfrm>
          <a:prstGeom prst="rect">
            <a:avLst/>
          </a:prstGeom>
          <a:solidFill>
            <a:schemeClr val="accent2"/>
          </a:solidFill>
        </p:spPr>
        <p:txBody>
          <a:bodyPr wrap="square">
            <a:spAutoFit/>
          </a:bodyPr>
          <a:lstStyle/>
          <a:p>
            <a:r>
              <a:rPr lang="en-US" sz="4000" dirty="0">
                <a:solidFill>
                  <a:schemeClr val="bg1"/>
                </a:solidFill>
              </a:rPr>
              <a:t>With respect to SOAP, there are a number of WS-* specifications. These WS-* specifications can be broken into various </a:t>
            </a:r>
            <a:r>
              <a:rPr lang="en-US" sz="4000" dirty="0" smtClean="0">
                <a:solidFill>
                  <a:schemeClr val="bg1"/>
                </a:solidFill>
              </a:rPr>
              <a:t>categories.</a:t>
            </a:r>
            <a:endParaRPr lang="en-US" sz="4000" dirty="0">
              <a:solidFill>
                <a:schemeClr val="bg1"/>
              </a:solidFill>
            </a:endParaRPr>
          </a:p>
        </p:txBody>
      </p:sp>
      <p:sp>
        <p:nvSpPr>
          <p:cNvPr id="2" name="Rectangle 1"/>
          <p:cNvSpPr/>
          <p:nvPr/>
        </p:nvSpPr>
        <p:spPr>
          <a:xfrm>
            <a:off x="490631" y="265414"/>
            <a:ext cx="11429226" cy="1384995"/>
          </a:xfrm>
          <a:prstGeom prst="rect">
            <a:avLst/>
          </a:prstGeom>
        </p:spPr>
        <p:txBody>
          <a:bodyPr wrap="square">
            <a:spAutoFit/>
          </a:bodyPr>
          <a:lstStyle/>
          <a:p>
            <a:r>
              <a:rPr lang="en-US" sz="2800" b="1" dirty="0" smtClean="0"/>
              <a:t>Bindings – Protocol Details – WS-* Specifications</a:t>
            </a:r>
          </a:p>
          <a:p>
            <a:endParaRPr lang="en-US" sz="2800" b="1" dirty="0" smtClean="0"/>
          </a:p>
          <a:p>
            <a:endParaRPr lang="en-US" sz="2800" dirty="0"/>
          </a:p>
        </p:txBody>
      </p:sp>
      <p:graphicFrame>
        <p:nvGraphicFramePr>
          <p:cNvPr id="5" name="Table 4"/>
          <p:cNvGraphicFramePr>
            <a:graphicFrameLocks noGrp="1"/>
          </p:cNvGraphicFramePr>
          <p:nvPr>
            <p:extLst/>
          </p:nvPr>
        </p:nvGraphicFramePr>
        <p:xfrm>
          <a:off x="490631" y="867682"/>
          <a:ext cx="11429226" cy="5609806"/>
        </p:xfrm>
        <a:graphic>
          <a:graphicData uri="http://schemas.openxmlformats.org/drawingml/2006/table">
            <a:tbl>
              <a:tblPr/>
              <a:tblGrid>
                <a:gridCol w="2981912"/>
                <a:gridCol w="8447314"/>
              </a:tblGrid>
              <a:tr h="664239">
                <a:tc>
                  <a:txBody>
                    <a:bodyPr/>
                    <a:lstStyle/>
                    <a:p>
                      <a:r>
                        <a:rPr lang="en-US" sz="1800" b="1" dirty="0">
                          <a:effectLst/>
                        </a:rPr>
                        <a:t>Messaging Specifications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c>
                  <a:txBody>
                    <a:bodyPr/>
                    <a:lstStyle/>
                    <a:p>
                      <a:r>
                        <a:rPr lang="en-US" sz="1800" dirty="0">
                          <a:effectLst/>
                        </a:rPr>
                        <a:t>WS-Addressing, </a:t>
                      </a:r>
                      <a:r>
                        <a:rPr lang="en-US" sz="1800" dirty="0" smtClean="0">
                          <a:effectLst/>
                        </a:rPr>
                        <a:t>WS-Enumeration, </a:t>
                      </a:r>
                      <a:r>
                        <a:rPr lang="en-US" sz="1800" dirty="0">
                          <a:effectLst/>
                        </a:rPr>
                        <a:t>WS-</a:t>
                      </a:r>
                      <a:r>
                        <a:rPr lang="en-US" sz="1800" dirty="0" err="1">
                          <a:effectLst/>
                        </a:rPr>
                        <a:t>Eventing</a:t>
                      </a:r>
                      <a:r>
                        <a:rPr lang="en-US" sz="1800" dirty="0">
                          <a:effectLst/>
                        </a:rPr>
                        <a:t>, WS-Transfer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679365">
                <a:tc>
                  <a:txBody>
                    <a:bodyPr/>
                    <a:lstStyle/>
                    <a:p>
                      <a:r>
                        <a:rPr lang="en-US" sz="1800" b="1">
                          <a:effectLst/>
                        </a:rPr>
                        <a:t>Security Specifications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WS-Security, SOAP Message Security, WS-Security: UsernameToken Profile, WS-Security: X.509 Certificate Token Profile, WS-SecureConversation, WS-SecurityPolicy, WS-Trust, WS-Federation, WS-Federation Active Requestor Profile, WS-Federation Passive Requestor Profile, WS-Security: Kerberos Binding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372623">
                <a:tc>
                  <a:txBody>
                    <a:bodyPr/>
                    <a:lstStyle/>
                    <a:p>
                      <a:r>
                        <a:rPr lang="en-US" sz="1800" b="1">
                          <a:effectLst/>
                        </a:rPr>
                        <a:t>Reliable Messaging Specifications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c>
                  <a:txBody>
                    <a:bodyPr/>
                    <a:lstStyle/>
                    <a:p>
                      <a:r>
                        <a:rPr lang="en-US" sz="1800">
                          <a:effectLst/>
                        </a:rPr>
                        <a:t>WS-ReliableMessaging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664239">
                <a:tc>
                  <a:txBody>
                    <a:bodyPr/>
                    <a:lstStyle/>
                    <a:p>
                      <a:r>
                        <a:rPr lang="en-US" sz="1800" b="1">
                          <a:effectLst/>
                        </a:rPr>
                        <a:t>Transaction Specifications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WS-Coordination, WS-AtomicTransaction, WS-BusinessActivity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955857">
                <a:tc>
                  <a:txBody>
                    <a:bodyPr/>
                    <a:lstStyle/>
                    <a:p>
                      <a:r>
                        <a:rPr lang="en-US" sz="1800" b="1">
                          <a:effectLst/>
                        </a:rPr>
                        <a:t>Metadata Specifications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c>
                  <a:txBody>
                    <a:bodyPr/>
                    <a:lstStyle/>
                    <a:p>
                      <a:r>
                        <a:rPr lang="en-US" sz="1800" dirty="0">
                          <a:effectLst/>
                        </a:rPr>
                        <a:t>WS-Policy, WS-</a:t>
                      </a:r>
                      <a:r>
                        <a:rPr lang="en-US" sz="1800" dirty="0" err="1">
                          <a:effectLst/>
                        </a:rPr>
                        <a:t>PolicyAssertions</a:t>
                      </a:r>
                      <a:r>
                        <a:rPr lang="en-US" sz="1800" dirty="0">
                          <a:effectLst/>
                        </a:rPr>
                        <a:t>, WS-</a:t>
                      </a:r>
                      <a:r>
                        <a:rPr lang="en-US" sz="1800" dirty="0" err="1">
                          <a:effectLst/>
                        </a:rPr>
                        <a:t>PolicyAttachment</a:t>
                      </a:r>
                      <a:r>
                        <a:rPr lang="en-US" sz="1800" dirty="0">
                          <a:effectLst/>
                        </a:rPr>
                        <a:t>, WS-Discover, </a:t>
                      </a:r>
                      <a:r>
                        <a:rPr lang="en-US" sz="1800" dirty="0" smtClean="0">
                          <a:effectLst/>
                        </a:rPr>
                        <a:t>WS-</a:t>
                      </a:r>
                      <a:r>
                        <a:rPr lang="en-US" sz="1800" dirty="0" err="1" smtClean="0">
                          <a:effectLst/>
                        </a:rPr>
                        <a:t>MetadataExchange</a:t>
                      </a:r>
                      <a:r>
                        <a:rPr lang="en-US" sz="1800" dirty="0" smtClean="0">
                          <a:effectLst/>
                        </a:rPr>
                        <a:t>, </a:t>
                      </a:r>
                      <a:r>
                        <a:rPr lang="en-US" sz="1800" dirty="0">
                          <a:effectLst/>
                        </a:rPr>
                        <a:t>WS-</a:t>
                      </a:r>
                      <a:r>
                        <a:rPr lang="en-US" sz="1800" dirty="0" err="1">
                          <a:effectLst/>
                        </a:rPr>
                        <a:t>MTOMPolicy</a:t>
                      </a:r>
                      <a:r>
                        <a:rPr lang="en-US" sz="1800" dirty="0">
                          <a:effectLst/>
                        </a:rPr>
                        <a:t>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664239">
                <a:tc>
                  <a:txBody>
                    <a:bodyPr/>
                    <a:lstStyle/>
                    <a:p>
                      <a:r>
                        <a:rPr lang="en-US" sz="1800" b="1">
                          <a:effectLst/>
                        </a:rPr>
                        <a:t>Management Specifications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WS-Management, WS-Management Catalog, WS-ResourceTransfer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372623">
                <a:tc>
                  <a:txBody>
                    <a:bodyPr/>
                    <a:lstStyle/>
                    <a:p>
                      <a:r>
                        <a:rPr lang="en-US" sz="1800" b="1" dirty="0">
                          <a:effectLst/>
                        </a:rPr>
                        <a:t>Specification Profiles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c>
                  <a:txBody>
                    <a:bodyPr/>
                    <a:lstStyle/>
                    <a:p>
                      <a:r>
                        <a:rPr lang="en-US" sz="1800" dirty="0">
                          <a:effectLst/>
                        </a:rPr>
                        <a:t>WS-I Basic Profile </a:t>
                      </a:r>
                    </a:p>
                  </a:txBody>
                  <a:tcPr marL="60604" marR="60604" marT="30302" marB="30302"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spTree>
    <p:extLst>
      <p:ext uri="{BB962C8B-B14F-4D97-AF65-F5344CB8AC3E}">
        <p14:creationId xmlns:p14="http://schemas.microsoft.com/office/powerpoint/2010/main" val="302513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Consuming A WCF Service</a:t>
            </a:r>
            <a:endParaRPr lang="en-US" dirty="0"/>
          </a:p>
        </p:txBody>
      </p:sp>
      <p:sp>
        <p:nvSpPr>
          <p:cNvPr id="4" name="Subtitle 3"/>
          <p:cNvSpPr>
            <a:spLocks noGrp="1"/>
          </p:cNvSpPr>
          <p:nvPr>
            <p:ph type="subTitle" idx="1"/>
          </p:nvPr>
        </p:nvSpPr>
        <p:spPr/>
        <p:txBody>
          <a:bodyPr/>
          <a:lstStyle/>
          <a:p>
            <a:r>
              <a:rPr lang="en-US" dirty="0" smtClean="0"/>
              <a:t>A console client</a:t>
            </a:r>
            <a:endParaRPr lang="en-US" dirty="0"/>
          </a:p>
        </p:txBody>
      </p:sp>
    </p:spTree>
    <p:extLst>
      <p:ext uri="{BB962C8B-B14F-4D97-AF65-F5344CB8AC3E}">
        <p14:creationId xmlns:p14="http://schemas.microsoft.com/office/powerpoint/2010/main" val="29233893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31" y="265413"/>
            <a:ext cx="4128261" cy="1384995"/>
          </a:xfrm>
          <a:prstGeom prst="rect">
            <a:avLst/>
          </a:prstGeom>
        </p:spPr>
        <p:txBody>
          <a:bodyPr wrap="square">
            <a:spAutoFit/>
          </a:bodyPr>
          <a:lstStyle/>
          <a:p>
            <a:r>
              <a:rPr lang="en-US" sz="2800" b="1" dirty="0" smtClean="0"/>
              <a:t>Writing the client app</a:t>
            </a:r>
          </a:p>
          <a:p>
            <a:endParaRPr lang="en-US" sz="2800" b="1" dirty="0" smtClean="0"/>
          </a:p>
          <a:p>
            <a:endParaRPr lang="en-US" sz="2800" dirty="0"/>
          </a:p>
        </p:txBody>
      </p:sp>
      <p:sp>
        <p:nvSpPr>
          <p:cNvPr id="27" name="Rectangle 26"/>
          <p:cNvSpPr/>
          <p:nvPr/>
        </p:nvSpPr>
        <p:spPr>
          <a:xfrm>
            <a:off x="7760111" y="845233"/>
            <a:ext cx="3753123" cy="53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smtClean="0"/>
              <a:t>Understanding Endpoints</a:t>
            </a:r>
            <a:endParaRPr lang="en-US" sz="3600" dirty="0"/>
          </a:p>
        </p:txBody>
      </p:sp>
      <p:sp>
        <p:nvSpPr>
          <p:cNvPr id="28" name="Rectangle 27"/>
          <p:cNvSpPr/>
          <p:nvPr/>
        </p:nvSpPr>
        <p:spPr>
          <a:xfrm>
            <a:off x="7995141" y="2051538"/>
            <a:ext cx="3120682" cy="4079631"/>
          </a:xfrm>
          <a:prstGeom prst="rect">
            <a:avLst/>
          </a:prstGeom>
          <a:solidFill>
            <a:srgbClr val="BA06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dirty="0" smtClean="0"/>
              <a:t>Hosting Environment</a:t>
            </a:r>
            <a:endParaRPr lang="en-US" sz="4000" dirty="0"/>
          </a:p>
        </p:txBody>
      </p:sp>
      <p:sp>
        <p:nvSpPr>
          <p:cNvPr id="29" name="Rectangle 28"/>
          <p:cNvSpPr/>
          <p:nvPr/>
        </p:nvSpPr>
        <p:spPr>
          <a:xfrm>
            <a:off x="8547599" y="3800973"/>
            <a:ext cx="2187292" cy="165506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WCF Service</a:t>
            </a:r>
            <a:endParaRPr lang="en-US" dirty="0"/>
          </a:p>
        </p:txBody>
      </p:sp>
      <p:sp>
        <p:nvSpPr>
          <p:cNvPr id="30" name="Oval 29"/>
          <p:cNvSpPr/>
          <p:nvPr/>
        </p:nvSpPr>
        <p:spPr>
          <a:xfrm>
            <a:off x="8337287" y="3861933"/>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346431" y="4401429"/>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337287" y="4924481"/>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993551" y="2533005"/>
            <a:ext cx="2420209"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Client App</a:t>
            </a:r>
            <a:endParaRPr lang="en-US" sz="2800" dirty="0"/>
          </a:p>
        </p:txBody>
      </p:sp>
      <p:sp>
        <p:nvSpPr>
          <p:cNvPr id="6" name="Freeform 5"/>
          <p:cNvSpPr/>
          <p:nvPr/>
        </p:nvSpPr>
        <p:spPr>
          <a:xfrm>
            <a:off x="3444240" y="2971800"/>
            <a:ext cx="4876800" cy="1082040"/>
          </a:xfrm>
          <a:custGeom>
            <a:avLst/>
            <a:gdLst>
              <a:gd name="connsiteX0" fmla="*/ 0 w 4876800"/>
              <a:gd name="connsiteY0" fmla="*/ 0 h 1066800"/>
              <a:gd name="connsiteX1" fmla="*/ 1615440 w 4876800"/>
              <a:gd name="connsiteY1" fmla="*/ 0 h 1066800"/>
              <a:gd name="connsiteX2" fmla="*/ 1615440 w 4876800"/>
              <a:gd name="connsiteY2" fmla="*/ 1066800 h 1066800"/>
              <a:gd name="connsiteX3" fmla="*/ 4876800 w 4876800"/>
              <a:gd name="connsiteY3" fmla="*/ 1066800 h 1066800"/>
            </a:gdLst>
            <a:ahLst/>
            <a:cxnLst>
              <a:cxn ang="0">
                <a:pos x="connsiteX0" y="connsiteY0"/>
              </a:cxn>
              <a:cxn ang="0">
                <a:pos x="connsiteX1" y="connsiteY1"/>
              </a:cxn>
              <a:cxn ang="0">
                <a:pos x="connsiteX2" y="connsiteY2"/>
              </a:cxn>
              <a:cxn ang="0">
                <a:pos x="connsiteX3" y="connsiteY3"/>
              </a:cxn>
            </a:cxnLst>
            <a:rect l="l" t="t" r="r" b="b"/>
            <a:pathLst>
              <a:path w="4876800" h="1066800">
                <a:moveTo>
                  <a:pt x="0" y="0"/>
                </a:moveTo>
                <a:lnTo>
                  <a:pt x="1615440" y="0"/>
                </a:lnTo>
                <a:lnTo>
                  <a:pt x="1615440" y="1066800"/>
                </a:lnTo>
                <a:lnTo>
                  <a:pt x="4876800" y="1066800"/>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03120" y="3489960"/>
            <a:ext cx="3097238" cy="2641209"/>
          </a:xfrm>
          <a:prstGeom prst="rect">
            <a:avLst/>
          </a:prstGeom>
          <a:solidFill>
            <a:srgbClr val="C00000"/>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t" anchorCtr="0">
            <a:normAutofit/>
          </a:bodyPr>
          <a:lstStyle/>
          <a:p>
            <a:r>
              <a:rPr lang="en-US" sz="2200" dirty="0" smtClean="0"/>
              <a:t>Console App</a:t>
            </a:r>
          </a:p>
          <a:p>
            <a:r>
              <a:rPr lang="en-US" sz="2200" dirty="0" smtClean="0"/>
              <a:t>Windows Presentation Foundation</a:t>
            </a:r>
          </a:p>
          <a:p>
            <a:r>
              <a:rPr lang="en-US" sz="2200" dirty="0" err="1" smtClean="0"/>
              <a:t>Winforms</a:t>
            </a:r>
            <a:endParaRPr lang="en-US" sz="2200" dirty="0" smtClean="0"/>
          </a:p>
          <a:p>
            <a:r>
              <a:rPr lang="en-US" sz="2200" dirty="0" smtClean="0"/>
              <a:t>Web Page</a:t>
            </a:r>
          </a:p>
          <a:p>
            <a:r>
              <a:rPr lang="en-US" sz="2200" dirty="0" smtClean="0"/>
              <a:t>Windows 8</a:t>
            </a:r>
          </a:p>
          <a:p>
            <a:r>
              <a:rPr lang="en-US" sz="2200" dirty="0" smtClean="0"/>
              <a:t>Cloud App</a:t>
            </a:r>
          </a:p>
        </p:txBody>
      </p:sp>
    </p:spTree>
    <p:extLst>
      <p:ext uri="{BB962C8B-B14F-4D97-AF65-F5344CB8AC3E}">
        <p14:creationId xmlns:p14="http://schemas.microsoft.com/office/powerpoint/2010/main" val="16705517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Consuming a WCF Service Library</a:t>
            </a:r>
            <a:endParaRPr lang="en-US" b="1" dirty="0"/>
          </a:p>
        </p:txBody>
      </p:sp>
    </p:spTree>
    <p:extLst>
      <p:ext uri="{BB962C8B-B14F-4D97-AF65-F5344CB8AC3E}">
        <p14:creationId xmlns:p14="http://schemas.microsoft.com/office/powerpoint/2010/main" val="373702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Hosting a WCF Service</a:t>
            </a:r>
            <a:endParaRPr lang="en-US" dirty="0"/>
          </a:p>
        </p:txBody>
      </p:sp>
      <p:sp>
        <p:nvSpPr>
          <p:cNvPr id="4" name="Subtitle 3"/>
          <p:cNvSpPr>
            <a:spLocks noGrp="1"/>
          </p:cNvSpPr>
          <p:nvPr>
            <p:ph type="subTitle" idx="1"/>
          </p:nvPr>
        </p:nvSpPr>
        <p:spPr/>
        <p:txBody>
          <a:bodyPr/>
          <a:lstStyle/>
          <a:p>
            <a:r>
              <a:rPr lang="en-US" dirty="0" smtClean="0"/>
              <a:t>Data Contracts</a:t>
            </a:r>
            <a:endParaRPr lang="en-US" dirty="0"/>
          </a:p>
        </p:txBody>
      </p:sp>
    </p:spTree>
    <p:extLst>
      <p:ext uri="{BB962C8B-B14F-4D97-AF65-F5344CB8AC3E}">
        <p14:creationId xmlns:p14="http://schemas.microsoft.com/office/powerpoint/2010/main" val="11755186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31" y="265413"/>
            <a:ext cx="4128261" cy="1384995"/>
          </a:xfrm>
          <a:prstGeom prst="rect">
            <a:avLst/>
          </a:prstGeom>
        </p:spPr>
        <p:txBody>
          <a:bodyPr wrap="square">
            <a:spAutoFit/>
          </a:bodyPr>
          <a:lstStyle/>
          <a:p>
            <a:r>
              <a:rPr lang="en-US" sz="2800" b="1" dirty="0" smtClean="0"/>
              <a:t>Hosting WCF</a:t>
            </a:r>
          </a:p>
          <a:p>
            <a:endParaRPr lang="en-US" sz="2800" b="1" dirty="0" smtClean="0"/>
          </a:p>
          <a:p>
            <a:endParaRPr lang="en-US" sz="2800" dirty="0"/>
          </a:p>
        </p:txBody>
      </p:sp>
      <p:sp>
        <p:nvSpPr>
          <p:cNvPr id="11" name="Rectangle 10"/>
          <p:cNvSpPr/>
          <p:nvPr/>
        </p:nvSpPr>
        <p:spPr>
          <a:xfrm>
            <a:off x="490630" y="1195753"/>
            <a:ext cx="3753123" cy="53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smtClean="0"/>
              <a:t>Option 1</a:t>
            </a:r>
            <a:endParaRPr lang="en-US" sz="3600" dirty="0"/>
          </a:p>
        </p:txBody>
      </p:sp>
      <p:sp>
        <p:nvSpPr>
          <p:cNvPr id="16" name="Rectangle 15"/>
          <p:cNvSpPr/>
          <p:nvPr/>
        </p:nvSpPr>
        <p:spPr>
          <a:xfrm>
            <a:off x="867509" y="2203938"/>
            <a:ext cx="2836984" cy="4079631"/>
          </a:xfrm>
          <a:prstGeom prst="rect">
            <a:avLst/>
          </a:prstGeom>
          <a:solidFill>
            <a:srgbClr val="BA06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dirty="0" smtClean="0"/>
              <a:t>IIS</a:t>
            </a:r>
            <a:endParaRPr lang="en-US" sz="4000" dirty="0"/>
          </a:p>
        </p:txBody>
      </p:sp>
      <p:sp>
        <p:nvSpPr>
          <p:cNvPr id="17" name="Rectangle 16"/>
          <p:cNvSpPr/>
          <p:nvPr/>
        </p:nvSpPr>
        <p:spPr>
          <a:xfrm>
            <a:off x="1278118" y="3953373"/>
            <a:ext cx="2187292" cy="165506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WCF Service</a:t>
            </a:r>
            <a:endParaRPr lang="en-US" dirty="0"/>
          </a:p>
        </p:txBody>
      </p:sp>
      <p:sp>
        <p:nvSpPr>
          <p:cNvPr id="18" name="Oval 17"/>
          <p:cNvSpPr/>
          <p:nvPr/>
        </p:nvSpPr>
        <p:spPr>
          <a:xfrm>
            <a:off x="1040374" y="4072245"/>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049518" y="4611741"/>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40374" y="5134793"/>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472353" y="1195753"/>
            <a:ext cx="3753123" cy="53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smtClean="0"/>
              <a:t>Option 2</a:t>
            </a:r>
            <a:endParaRPr lang="en-US" sz="3600" dirty="0"/>
          </a:p>
        </p:txBody>
      </p:sp>
      <p:sp>
        <p:nvSpPr>
          <p:cNvPr id="22" name="Rectangle 21"/>
          <p:cNvSpPr/>
          <p:nvPr/>
        </p:nvSpPr>
        <p:spPr>
          <a:xfrm>
            <a:off x="4849232" y="2203938"/>
            <a:ext cx="2836984" cy="4079631"/>
          </a:xfrm>
          <a:prstGeom prst="rect">
            <a:avLst/>
          </a:prstGeom>
          <a:solidFill>
            <a:srgbClr val="BA06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dirty="0" smtClean="0"/>
              <a:t>Windows Service</a:t>
            </a:r>
            <a:endParaRPr lang="en-US" sz="4000" dirty="0"/>
          </a:p>
        </p:txBody>
      </p:sp>
      <p:sp>
        <p:nvSpPr>
          <p:cNvPr id="23" name="Rectangle 22"/>
          <p:cNvSpPr/>
          <p:nvPr/>
        </p:nvSpPr>
        <p:spPr>
          <a:xfrm>
            <a:off x="5259841" y="3953373"/>
            <a:ext cx="2187292" cy="165506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WCF Service</a:t>
            </a:r>
            <a:endParaRPr lang="en-US" dirty="0"/>
          </a:p>
        </p:txBody>
      </p:sp>
      <p:sp>
        <p:nvSpPr>
          <p:cNvPr id="24" name="Oval 23"/>
          <p:cNvSpPr/>
          <p:nvPr/>
        </p:nvSpPr>
        <p:spPr>
          <a:xfrm>
            <a:off x="5022097" y="4072245"/>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031241" y="4611741"/>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022097" y="5134793"/>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319259" y="1195753"/>
            <a:ext cx="3753123" cy="53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smtClean="0"/>
              <a:t>Option 3</a:t>
            </a:r>
            <a:endParaRPr lang="en-US" sz="3600" dirty="0"/>
          </a:p>
        </p:txBody>
      </p:sp>
      <p:sp>
        <p:nvSpPr>
          <p:cNvPr id="28" name="Rectangle 27"/>
          <p:cNvSpPr/>
          <p:nvPr/>
        </p:nvSpPr>
        <p:spPr>
          <a:xfrm>
            <a:off x="8696138" y="2203938"/>
            <a:ext cx="2836984" cy="4079631"/>
          </a:xfrm>
          <a:prstGeom prst="rect">
            <a:avLst/>
          </a:prstGeom>
          <a:solidFill>
            <a:srgbClr val="BA06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dirty="0" smtClean="0"/>
              <a:t>Managed .NET App</a:t>
            </a:r>
            <a:endParaRPr lang="en-US" sz="4000" dirty="0"/>
          </a:p>
        </p:txBody>
      </p:sp>
      <p:sp>
        <p:nvSpPr>
          <p:cNvPr id="29" name="Rectangle 28"/>
          <p:cNvSpPr/>
          <p:nvPr/>
        </p:nvSpPr>
        <p:spPr>
          <a:xfrm>
            <a:off x="9106747" y="3953373"/>
            <a:ext cx="2187292" cy="165506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WCF Service</a:t>
            </a:r>
            <a:endParaRPr lang="en-US" dirty="0"/>
          </a:p>
        </p:txBody>
      </p:sp>
      <p:sp>
        <p:nvSpPr>
          <p:cNvPr id="30" name="Oval 29"/>
          <p:cNvSpPr/>
          <p:nvPr/>
        </p:nvSpPr>
        <p:spPr>
          <a:xfrm>
            <a:off x="8869003" y="4072245"/>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878147" y="4611741"/>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869003" y="5134793"/>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00343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31" y="265413"/>
            <a:ext cx="4128261" cy="1384995"/>
          </a:xfrm>
          <a:prstGeom prst="rect">
            <a:avLst/>
          </a:prstGeom>
        </p:spPr>
        <p:txBody>
          <a:bodyPr wrap="square">
            <a:spAutoFit/>
          </a:bodyPr>
          <a:lstStyle/>
          <a:p>
            <a:r>
              <a:rPr lang="en-US" sz="2800" b="1" dirty="0" smtClean="0"/>
              <a:t>Hosting WCF</a:t>
            </a:r>
          </a:p>
          <a:p>
            <a:endParaRPr lang="en-US" sz="2800" b="1" dirty="0" smtClean="0"/>
          </a:p>
          <a:p>
            <a:endParaRPr lang="en-US" sz="2800" dirty="0"/>
          </a:p>
        </p:txBody>
      </p:sp>
      <p:sp>
        <p:nvSpPr>
          <p:cNvPr id="11" name="Rectangle 10"/>
          <p:cNvSpPr/>
          <p:nvPr/>
        </p:nvSpPr>
        <p:spPr>
          <a:xfrm>
            <a:off x="490630" y="914401"/>
            <a:ext cx="3753123" cy="53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smtClean="0"/>
              <a:t>Option 1</a:t>
            </a:r>
            <a:endParaRPr lang="en-US" sz="3600" dirty="0"/>
          </a:p>
        </p:txBody>
      </p:sp>
      <p:sp>
        <p:nvSpPr>
          <p:cNvPr id="16" name="Rectangle 15"/>
          <p:cNvSpPr/>
          <p:nvPr/>
        </p:nvSpPr>
        <p:spPr>
          <a:xfrm>
            <a:off x="867509" y="1922586"/>
            <a:ext cx="2836984" cy="4079631"/>
          </a:xfrm>
          <a:prstGeom prst="rect">
            <a:avLst/>
          </a:prstGeom>
          <a:solidFill>
            <a:srgbClr val="BA06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dirty="0" smtClean="0"/>
              <a:t>IIS</a:t>
            </a:r>
            <a:endParaRPr lang="en-US" sz="4000" dirty="0"/>
          </a:p>
        </p:txBody>
      </p:sp>
      <p:sp>
        <p:nvSpPr>
          <p:cNvPr id="17" name="Rectangle 16"/>
          <p:cNvSpPr/>
          <p:nvPr/>
        </p:nvSpPr>
        <p:spPr>
          <a:xfrm>
            <a:off x="1278118" y="3672021"/>
            <a:ext cx="2187292" cy="165506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WCF Service</a:t>
            </a:r>
            <a:endParaRPr lang="en-US" dirty="0"/>
          </a:p>
        </p:txBody>
      </p:sp>
      <p:sp>
        <p:nvSpPr>
          <p:cNvPr id="18" name="Oval 17"/>
          <p:cNvSpPr/>
          <p:nvPr/>
        </p:nvSpPr>
        <p:spPr>
          <a:xfrm>
            <a:off x="1040374" y="3790893"/>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049518" y="4330389"/>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40374" y="4853441"/>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nvPr>
        </p:nvGraphicFramePr>
        <p:xfrm>
          <a:off x="4618892" y="562708"/>
          <a:ext cx="6705600" cy="5743942"/>
        </p:xfrm>
        <a:graphic>
          <a:graphicData uri="http://schemas.openxmlformats.org/drawingml/2006/table">
            <a:tbl>
              <a:tblPr/>
              <a:tblGrid>
                <a:gridCol w="6705600"/>
              </a:tblGrid>
              <a:tr h="3915507">
                <a:tc>
                  <a:txBody>
                    <a:bodyPr/>
                    <a:lstStyle/>
                    <a:p>
                      <a:r>
                        <a:rPr lang="en-US" sz="3600" dirty="0">
                          <a:effectLst/>
                        </a:rPr>
                        <a:t>WCF service that runs in the IIS environment takes full advantage of IIS </a:t>
                      </a:r>
                      <a:r>
                        <a:rPr lang="en-US" sz="3600" dirty="0" smtClean="0">
                          <a:effectLst/>
                        </a:rPr>
                        <a:t>features:</a:t>
                      </a:r>
                    </a:p>
                    <a:p>
                      <a:endParaRPr lang="en-US" sz="3600" dirty="0">
                        <a:effectLst/>
                      </a:endParaRPr>
                    </a:p>
                  </a:txBody>
                  <a:tcPr marL="76200" marR="76200" marT="38100" marB="38100">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828435">
                <a:tc>
                  <a:txBody>
                    <a:bodyPr/>
                    <a:lstStyle/>
                    <a:p>
                      <a:r>
                        <a:rPr lang="en-US" sz="3600" dirty="0">
                          <a:effectLst/>
                        </a:rPr>
                        <a:t>Based on Http</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graphicFrame>
        <p:nvGraphicFramePr>
          <p:cNvPr id="4" name="Table 3"/>
          <p:cNvGraphicFramePr>
            <a:graphicFrameLocks noGrp="1"/>
          </p:cNvGraphicFramePr>
          <p:nvPr>
            <p:extLst/>
          </p:nvPr>
        </p:nvGraphicFramePr>
        <p:xfrm>
          <a:off x="5011614" y="2340279"/>
          <a:ext cx="5679831" cy="2011680"/>
        </p:xfrm>
        <a:graphic>
          <a:graphicData uri="http://schemas.openxmlformats.org/drawingml/2006/table">
            <a:tbl>
              <a:tblPr/>
              <a:tblGrid>
                <a:gridCol w="5679831"/>
              </a:tblGrid>
              <a:tr h="198120">
                <a:tc>
                  <a:txBody>
                    <a:bodyPr/>
                    <a:lstStyle/>
                    <a:p>
                      <a:r>
                        <a:rPr lang="en-US" sz="2800" dirty="0">
                          <a:effectLst/>
                        </a:rPr>
                        <a:t>Process recycling</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DFFAA"/>
                    </a:solidFill>
                  </a:tcPr>
                </a:tc>
              </a:tr>
              <a:tr h="198120">
                <a:tc>
                  <a:txBody>
                    <a:bodyPr/>
                    <a:lstStyle/>
                    <a:p>
                      <a:r>
                        <a:rPr lang="en-US" sz="2800">
                          <a:effectLst/>
                        </a:rPr>
                        <a:t>Idle shutdown</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198120">
                <a:tc>
                  <a:txBody>
                    <a:bodyPr/>
                    <a:lstStyle/>
                    <a:p>
                      <a:r>
                        <a:rPr lang="en-US" sz="2800">
                          <a:effectLst/>
                        </a:rPr>
                        <a:t>Process health monitoring</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DDFFAA"/>
                    </a:solidFill>
                  </a:tcPr>
                </a:tc>
              </a:tr>
              <a:tr h="198120">
                <a:tc>
                  <a:txBody>
                    <a:bodyPr/>
                    <a:lstStyle/>
                    <a:p>
                      <a:r>
                        <a:rPr lang="en-US" sz="2800" dirty="0">
                          <a:effectLst/>
                        </a:rPr>
                        <a:t>Message-based </a:t>
                      </a:r>
                      <a:r>
                        <a:rPr lang="en-US" sz="2800" dirty="0" smtClean="0">
                          <a:effectLst/>
                        </a:rPr>
                        <a:t>activation</a:t>
                      </a:r>
                      <a:endParaRPr lang="en-US" sz="2800" dirty="0">
                        <a:effectLst/>
                      </a:endParaRP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1639049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31" y="265413"/>
            <a:ext cx="4128261" cy="1384995"/>
          </a:xfrm>
          <a:prstGeom prst="rect">
            <a:avLst/>
          </a:prstGeom>
        </p:spPr>
        <p:txBody>
          <a:bodyPr wrap="square">
            <a:spAutoFit/>
          </a:bodyPr>
          <a:lstStyle/>
          <a:p>
            <a:r>
              <a:rPr lang="en-US" sz="2800" b="1" dirty="0" smtClean="0"/>
              <a:t>Hosting WCF</a:t>
            </a:r>
          </a:p>
          <a:p>
            <a:endParaRPr lang="en-US" sz="2800" b="1" dirty="0" smtClean="0"/>
          </a:p>
          <a:p>
            <a:endParaRPr lang="en-US" sz="2800" dirty="0"/>
          </a:p>
        </p:txBody>
      </p:sp>
      <p:sp>
        <p:nvSpPr>
          <p:cNvPr id="21" name="Rectangle 20"/>
          <p:cNvSpPr/>
          <p:nvPr/>
        </p:nvSpPr>
        <p:spPr>
          <a:xfrm>
            <a:off x="490631" y="1101968"/>
            <a:ext cx="3753123" cy="53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smtClean="0"/>
              <a:t>Option 2</a:t>
            </a:r>
            <a:endParaRPr lang="en-US" sz="3600" dirty="0"/>
          </a:p>
        </p:txBody>
      </p:sp>
      <p:sp>
        <p:nvSpPr>
          <p:cNvPr id="22" name="Rectangle 21"/>
          <p:cNvSpPr/>
          <p:nvPr/>
        </p:nvSpPr>
        <p:spPr>
          <a:xfrm>
            <a:off x="867510" y="2110153"/>
            <a:ext cx="2836984" cy="4079631"/>
          </a:xfrm>
          <a:prstGeom prst="rect">
            <a:avLst/>
          </a:prstGeom>
          <a:solidFill>
            <a:srgbClr val="BA06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dirty="0" smtClean="0"/>
              <a:t>Windows Service</a:t>
            </a:r>
            <a:endParaRPr lang="en-US" sz="4000" dirty="0"/>
          </a:p>
        </p:txBody>
      </p:sp>
      <p:sp>
        <p:nvSpPr>
          <p:cNvPr id="23" name="Rectangle 22"/>
          <p:cNvSpPr/>
          <p:nvPr/>
        </p:nvSpPr>
        <p:spPr>
          <a:xfrm>
            <a:off x="1278119" y="3859588"/>
            <a:ext cx="2187292" cy="165506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WCF Service</a:t>
            </a:r>
            <a:endParaRPr lang="en-US" dirty="0"/>
          </a:p>
        </p:txBody>
      </p:sp>
      <p:sp>
        <p:nvSpPr>
          <p:cNvPr id="24" name="Oval 23"/>
          <p:cNvSpPr/>
          <p:nvPr/>
        </p:nvSpPr>
        <p:spPr>
          <a:xfrm>
            <a:off x="1040375" y="3978460"/>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049519" y="4517956"/>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040375" y="5041008"/>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nvPr>
        </p:nvGraphicFramePr>
        <p:xfrm>
          <a:off x="4618892" y="1101966"/>
          <a:ext cx="7227668" cy="5392616"/>
        </p:xfrm>
        <a:graphic>
          <a:graphicData uri="http://schemas.openxmlformats.org/drawingml/2006/table">
            <a:tbl>
              <a:tblPr/>
              <a:tblGrid>
                <a:gridCol w="7227668"/>
              </a:tblGrid>
              <a:tr h="1348154">
                <a:tc>
                  <a:txBody>
                    <a:bodyPr/>
                    <a:lstStyle/>
                    <a:p>
                      <a:r>
                        <a:rPr lang="en-US" sz="2800" dirty="0">
                          <a:effectLst/>
                        </a:rPr>
                        <a:t>The lifetime of the service is controlled instead by the operating system as a </a:t>
                      </a:r>
                      <a:r>
                        <a:rPr lang="en-US" sz="2800" b="1" dirty="0">
                          <a:effectLst/>
                        </a:rPr>
                        <a:t>Windows Service</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348154">
                <a:tc>
                  <a:txBody>
                    <a:bodyPr/>
                    <a:lstStyle/>
                    <a:p>
                      <a:r>
                        <a:rPr lang="en-US" sz="2800" dirty="0">
                          <a:effectLst/>
                        </a:rPr>
                        <a:t>This hosting option is available in </a:t>
                      </a:r>
                      <a:r>
                        <a:rPr lang="en-US" sz="2800" b="1" dirty="0">
                          <a:effectLst/>
                        </a:rPr>
                        <a:t>all server-based versions of Windows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1348154">
                <a:tc>
                  <a:txBody>
                    <a:bodyPr/>
                    <a:lstStyle/>
                    <a:p>
                      <a:r>
                        <a:rPr lang="en-US" sz="2800" dirty="0">
                          <a:effectLst/>
                        </a:rPr>
                        <a:t>Can be configured to </a:t>
                      </a:r>
                      <a:r>
                        <a:rPr lang="en-US" sz="2800" b="1" dirty="0">
                          <a:effectLst/>
                        </a:rPr>
                        <a:t>start up automatically </a:t>
                      </a:r>
                      <a:r>
                        <a:rPr lang="en-US" sz="2800" dirty="0">
                          <a:effectLst/>
                        </a:rPr>
                        <a:t>when the </a:t>
                      </a:r>
                      <a:r>
                        <a:rPr lang="en-US" sz="2800" b="1" dirty="0">
                          <a:effectLst/>
                        </a:rPr>
                        <a:t>system boots up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348154">
                <a:tc>
                  <a:txBody>
                    <a:bodyPr/>
                    <a:lstStyle/>
                    <a:p>
                      <a:r>
                        <a:rPr lang="en-US" sz="2800" dirty="0">
                          <a:effectLst/>
                        </a:rPr>
                        <a:t>Process </a:t>
                      </a:r>
                      <a:r>
                        <a:rPr lang="en-US" sz="2800" b="1" dirty="0">
                          <a:effectLst/>
                        </a:rPr>
                        <a:t>lifetime</a:t>
                      </a:r>
                      <a:r>
                        <a:rPr lang="en-US" sz="2800" dirty="0">
                          <a:effectLst/>
                        </a:rPr>
                        <a:t> of the service is </a:t>
                      </a:r>
                      <a:r>
                        <a:rPr lang="en-US" sz="2800" b="1" dirty="0">
                          <a:effectLst/>
                        </a:rPr>
                        <a:t>controlled</a:t>
                      </a:r>
                      <a:r>
                        <a:rPr lang="en-US" sz="2800" dirty="0">
                          <a:effectLst/>
                        </a:rPr>
                        <a:t> by the </a:t>
                      </a:r>
                      <a:r>
                        <a:rPr lang="en-US" sz="2800" b="1" dirty="0">
                          <a:effectLst/>
                        </a:rPr>
                        <a:t>Service Control Manager (SCM)</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205115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31" y="265413"/>
            <a:ext cx="4128261" cy="1384995"/>
          </a:xfrm>
          <a:prstGeom prst="rect">
            <a:avLst/>
          </a:prstGeom>
        </p:spPr>
        <p:txBody>
          <a:bodyPr wrap="square">
            <a:spAutoFit/>
          </a:bodyPr>
          <a:lstStyle/>
          <a:p>
            <a:r>
              <a:rPr lang="en-US" sz="2800" b="1" dirty="0" smtClean="0"/>
              <a:t>Hosting WCF</a:t>
            </a:r>
          </a:p>
          <a:p>
            <a:endParaRPr lang="en-US" sz="2800" b="1" dirty="0" smtClean="0"/>
          </a:p>
          <a:p>
            <a:endParaRPr lang="en-US" sz="2800" dirty="0"/>
          </a:p>
        </p:txBody>
      </p:sp>
      <p:sp>
        <p:nvSpPr>
          <p:cNvPr id="27" name="Rectangle 26"/>
          <p:cNvSpPr/>
          <p:nvPr/>
        </p:nvSpPr>
        <p:spPr>
          <a:xfrm>
            <a:off x="490631" y="1008184"/>
            <a:ext cx="3753123" cy="53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smtClean="0"/>
              <a:t>Option 3</a:t>
            </a:r>
            <a:endParaRPr lang="en-US" sz="3600" dirty="0"/>
          </a:p>
        </p:txBody>
      </p:sp>
      <p:sp>
        <p:nvSpPr>
          <p:cNvPr id="28" name="Rectangle 27"/>
          <p:cNvSpPr/>
          <p:nvPr/>
        </p:nvSpPr>
        <p:spPr>
          <a:xfrm>
            <a:off x="867510" y="2016369"/>
            <a:ext cx="2836984" cy="4079631"/>
          </a:xfrm>
          <a:prstGeom prst="rect">
            <a:avLst/>
          </a:prstGeom>
          <a:solidFill>
            <a:srgbClr val="BA06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dirty="0" smtClean="0"/>
              <a:t>Managed .NET App</a:t>
            </a:r>
            <a:endParaRPr lang="en-US" sz="4000" dirty="0"/>
          </a:p>
        </p:txBody>
      </p:sp>
      <p:sp>
        <p:nvSpPr>
          <p:cNvPr id="29" name="Rectangle 28"/>
          <p:cNvSpPr/>
          <p:nvPr/>
        </p:nvSpPr>
        <p:spPr>
          <a:xfrm>
            <a:off x="1278119" y="3765804"/>
            <a:ext cx="2187292" cy="165506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WCF Service</a:t>
            </a:r>
            <a:endParaRPr lang="en-US" dirty="0"/>
          </a:p>
        </p:txBody>
      </p:sp>
      <p:sp>
        <p:nvSpPr>
          <p:cNvPr id="30" name="Oval 29"/>
          <p:cNvSpPr/>
          <p:nvPr/>
        </p:nvSpPr>
        <p:spPr>
          <a:xfrm>
            <a:off x="1040375" y="3884676"/>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049519" y="4424172"/>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40375" y="4947224"/>
            <a:ext cx="420624" cy="420624"/>
          </a:xfrm>
          <a:prstGeom prst="ellipse">
            <a:avLst/>
          </a:prstGeom>
          <a:solidFill>
            <a:srgbClr val="7FB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nvPr>
        </p:nvGraphicFramePr>
        <p:xfrm>
          <a:off x="4343400" y="1008182"/>
          <a:ext cx="7406640" cy="5392616"/>
        </p:xfrm>
        <a:graphic>
          <a:graphicData uri="http://schemas.openxmlformats.org/drawingml/2006/table">
            <a:tbl>
              <a:tblPr/>
              <a:tblGrid>
                <a:gridCol w="7406640"/>
              </a:tblGrid>
              <a:tr h="1127547">
                <a:tc>
                  <a:txBody>
                    <a:bodyPr/>
                    <a:lstStyle/>
                    <a:p>
                      <a:r>
                        <a:rPr lang="en-US" sz="3200" dirty="0">
                          <a:effectLst/>
                        </a:rPr>
                        <a:t>Hosting a service in a managed application is the </a:t>
                      </a:r>
                      <a:r>
                        <a:rPr lang="en-US" sz="3200" b="1" dirty="0">
                          <a:effectLst/>
                        </a:rPr>
                        <a:t>most flexible </a:t>
                      </a:r>
                      <a:r>
                        <a:rPr lang="en-US" sz="3200" dirty="0">
                          <a:effectLst/>
                        </a:rPr>
                        <a:t>option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1127547">
                <a:tc>
                  <a:txBody>
                    <a:bodyPr/>
                    <a:lstStyle/>
                    <a:p>
                      <a:r>
                        <a:rPr lang="en-US" sz="3200" dirty="0">
                          <a:effectLst/>
                        </a:rPr>
                        <a:t>It requires the </a:t>
                      </a:r>
                      <a:r>
                        <a:rPr lang="en-US" sz="3200" b="1" dirty="0" smtClean="0">
                          <a:effectLst/>
                        </a:rPr>
                        <a:t>least infrastructure to </a:t>
                      </a:r>
                      <a:r>
                        <a:rPr lang="en-US" sz="3200" b="1" dirty="0">
                          <a:effectLst/>
                        </a:rPr>
                        <a:t>deploy</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1127547">
                <a:tc>
                  <a:txBody>
                    <a:bodyPr/>
                    <a:lstStyle/>
                    <a:p>
                      <a:r>
                        <a:rPr lang="en-US" sz="3200" dirty="0">
                          <a:effectLst/>
                        </a:rPr>
                        <a:t>It is also the </a:t>
                      </a:r>
                      <a:r>
                        <a:rPr lang="en-US" sz="3200" b="1" dirty="0">
                          <a:effectLst/>
                        </a:rPr>
                        <a:t>least robust hosting option</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2009975">
                <a:tc>
                  <a:txBody>
                    <a:bodyPr/>
                    <a:lstStyle/>
                    <a:p>
                      <a:r>
                        <a:rPr lang="en-US" sz="3200" dirty="0">
                          <a:effectLst/>
                        </a:rPr>
                        <a:t>Managed applications </a:t>
                      </a:r>
                      <a:r>
                        <a:rPr lang="en-US" sz="3200" b="1" dirty="0">
                          <a:effectLst/>
                        </a:rPr>
                        <a:t>do not provide the advanced hosting and management features</a:t>
                      </a:r>
                      <a:r>
                        <a:rPr lang="en-US" sz="3200" dirty="0">
                          <a:effectLst/>
                        </a:rPr>
                        <a:t> of other hosting options in WCF</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056829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Developers looking to host WCF or Web API services in Windows Azure, with data stored in Azure Storage or Azure SQL Database</a:t>
            </a:r>
            <a:endParaRPr lang="en-US" dirty="0" smtClean="0"/>
          </a:p>
          <a:p>
            <a:pPr lvl="1"/>
            <a:r>
              <a:rPr lang="en-US" dirty="0" smtClean="0"/>
              <a:t>Considering taking the </a:t>
            </a:r>
            <a:r>
              <a:rPr lang="en-US" dirty="0" smtClean="0"/>
              <a:t>70-487 </a:t>
            </a:r>
            <a:r>
              <a:rPr lang="en-US" dirty="0" smtClean="0"/>
              <a:t>Exam</a:t>
            </a:r>
          </a:p>
          <a:p>
            <a:r>
              <a:rPr lang="en-US" dirty="0" smtClean="0"/>
              <a:t>Additional Material</a:t>
            </a:r>
          </a:p>
          <a:p>
            <a:pPr lvl="1"/>
            <a:r>
              <a:rPr lang="en-US" dirty="0" smtClean="0"/>
              <a:t>Microsoft Official Course </a:t>
            </a:r>
            <a:r>
              <a:rPr lang="en-US" dirty="0" smtClean="0"/>
              <a:t>20487</a:t>
            </a:r>
            <a:endParaRPr lang="en-US" dirty="0" smtClean="0"/>
          </a:p>
          <a:p>
            <a:pPr lvl="2"/>
            <a:r>
              <a:rPr lang="en-US" dirty="0">
                <a:solidFill>
                  <a:schemeClr val="tx1">
                    <a:lumMod val="75000"/>
                    <a:lumOff val="25000"/>
                  </a:schemeClr>
                </a:solidFill>
              </a:rPr>
              <a:t>Developing Windows Azure and Web Services</a:t>
            </a:r>
            <a:endParaRPr lang="en-US" dirty="0" smtClean="0">
              <a:solidFill>
                <a:schemeClr val="tx1">
                  <a:lumMod val="75000"/>
                  <a:lumOff val="25000"/>
                </a:schemeClr>
              </a:solidFill>
            </a:endParaRPr>
          </a:p>
        </p:txBody>
      </p:sp>
    </p:spTree>
    <p:extLst>
      <p:ext uri="{BB962C8B-B14F-4D97-AF65-F5344CB8AC3E}">
        <p14:creationId xmlns:p14="http://schemas.microsoft.com/office/powerpoint/2010/main" val="33969692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Hosting </a:t>
            </a:r>
            <a:r>
              <a:rPr lang="en-US" dirty="0" smtClean="0"/>
              <a:t>a WCF Service Library</a:t>
            </a:r>
            <a:endParaRPr lang="en-US" b="1" dirty="0"/>
          </a:p>
        </p:txBody>
      </p:sp>
    </p:spTree>
    <p:extLst>
      <p:ext uri="{BB962C8B-B14F-4D97-AF65-F5344CB8AC3E}">
        <p14:creationId xmlns:p14="http://schemas.microsoft.com/office/powerpoint/2010/main" val="14506747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3"/>
              </a:rPr>
              <a:t>http://aka.ms/MVA-Voucher</a:t>
            </a:r>
            <a:r>
              <a:rPr lang="en-US" dirty="0" smtClean="0"/>
              <a:t> </a:t>
            </a:r>
          </a:p>
          <a:p>
            <a:pPr lvl="1"/>
            <a:r>
              <a:rPr lang="en-US" dirty="0" smtClean="0"/>
              <a:t>Enter this code: </a:t>
            </a:r>
            <a:r>
              <a:rPr lang="en-US" b="1" dirty="0" err="1"/>
              <a:t>AzWebSvc</a:t>
            </a:r>
            <a:r>
              <a:rPr lang="en-US" b="1" dirty="0"/>
              <a:t>  </a:t>
            </a:r>
            <a:r>
              <a:rPr lang="en-US" dirty="0" smtClean="0"/>
              <a:t>(expires </a:t>
            </a:r>
            <a:r>
              <a:rPr lang="en-US" dirty="0" smtClean="0"/>
              <a:t>12/13/2013</a:t>
            </a:r>
            <a:r>
              <a:rPr lang="en-US" dirty="0" smtClean="0"/>
              <a:t>)</a:t>
            </a:r>
            <a:endParaRPr lang="en-US" dirty="0"/>
          </a:p>
        </p:txBody>
      </p:sp>
      <p:pic>
        <p:nvPicPr>
          <p:cNvPr id="5" name="Picture 4"/>
          <p:cNvPicPr>
            <a:picLocks noChangeAspect="1"/>
          </p:cNvPicPr>
          <p:nvPr/>
        </p:nvPicPr>
        <p:blipFill>
          <a:blip r:embed="rId4"/>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425178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01 | WCF Services</a:t>
            </a:r>
            <a:endParaRPr lang="en-US" dirty="0"/>
          </a:p>
        </p:txBody>
      </p:sp>
      <p:sp>
        <p:nvSpPr>
          <p:cNvPr id="4" name="Subtitle 3"/>
          <p:cNvSpPr>
            <a:spLocks noGrp="1"/>
          </p:cNvSpPr>
          <p:nvPr>
            <p:ph type="subTitle" idx="1"/>
          </p:nvPr>
        </p:nvSpPr>
        <p:spPr/>
        <p:txBody>
          <a:bodyPr/>
          <a:lstStyle/>
          <a:p>
            <a:r>
              <a:rPr lang="en-US" dirty="0"/>
              <a:t>Bret Stateham | Technical Evangelist</a:t>
            </a:r>
          </a:p>
          <a:p>
            <a:r>
              <a:rPr lang="en-US" dirty="0" smtClean="0"/>
              <a:t>Bruno Terkaly </a:t>
            </a:r>
            <a:r>
              <a:rPr lang="en-US" dirty="0"/>
              <a:t>| </a:t>
            </a:r>
            <a:r>
              <a:rPr lang="en-US" dirty="0" smtClean="0"/>
              <a:t>Technical Evangelist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Course Introduction</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22955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t>WCF Overview</a:t>
            </a:r>
          </a:p>
          <a:p>
            <a:r>
              <a:rPr lang="en-US" dirty="0" smtClean="0"/>
              <a:t>Configuring Servi</a:t>
            </a:r>
            <a:r>
              <a:rPr lang="en-US" dirty="0" smtClean="0"/>
              <a:t>ces</a:t>
            </a:r>
          </a:p>
          <a:p>
            <a:r>
              <a:rPr lang="en-US" dirty="0" smtClean="0"/>
              <a:t>Consuming Services</a:t>
            </a:r>
          </a:p>
          <a:p>
            <a:r>
              <a:rPr lang="en-US" dirty="0" smtClean="0"/>
              <a:t>Hosting WCF Services</a:t>
            </a:r>
            <a:endParaRPr lang="en-US"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ln>
          <a:noFill/>
        </a:ln>
      </a:spPr>
      <a:bodyPr vert="horz" lIns="91409" tIns="45705" rIns="91409" bIns="45705" rtlCol="0" anchor="ctr" anchorCtr="0">
        <a:normAutofit/>
      </a:bodyPr>
      <a:lstStyle>
        <a:defPPr algn="ctr">
          <a:defRPr sz="4800" dirty="0" smtClean="0"/>
        </a:defPPr>
      </a:lstStyle>
      <a:style>
        <a:lnRef idx="2">
          <a:schemeClr val="accent3">
            <a:shade val="50000"/>
          </a:schemeClr>
        </a:lnRef>
        <a:fillRef idx="1">
          <a:schemeClr val="accent3"/>
        </a:fillRef>
        <a:effectRef idx="0">
          <a:schemeClr val="accent3"/>
        </a:effectRef>
        <a:fontRef idx="minor">
          <a:schemeClr val="lt1"/>
        </a:fontRef>
      </a:style>
    </a:txDef>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openxmlformats.org/package/2006/metadata/core-properties"/>
    <ds:schemaRef ds:uri="http://schemas.microsoft.com/office/2006/documentManagement/types"/>
    <ds:schemaRef ds:uri="http://schemas.microsoft.com/office/2006/metadata/properties"/>
    <ds:schemaRef ds:uri="230e9df3-be65-4c73-a93b-d1236ebd677e"/>
    <ds:schemaRef ds:uri="9144449b-ba5a-4612-98a9-381e907e54b6"/>
    <ds:schemaRef ds:uri="http://schemas.microsoft.com/office/infopath/2007/PartnerControls"/>
    <ds:schemaRef ds:uri="http://purl.org/dc/elements/1.1/"/>
    <ds:schemaRef ds:uri="http://www.w3.org/XML/1998/namespace"/>
    <ds:schemaRef ds:uri="http://purl.org/dc/dcmitype/"/>
    <ds:schemaRef ds:uri="http://purl.org/dc/terms/"/>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MVA-CourseTemplate-1</Template>
  <TotalTime>468</TotalTime>
  <Words>2058</Words>
  <Application>Microsoft Office PowerPoint</Application>
  <PresentationFormat>Widescreen</PresentationFormat>
  <Paragraphs>382</Paragraphs>
  <Slides>51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Consolas</vt:lpstr>
      <vt:lpstr>Segoe</vt:lpstr>
      <vt:lpstr>Segoe UI</vt:lpstr>
      <vt:lpstr>Segoe UI Light</vt:lpstr>
      <vt:lpstr>1_Office Theme</vt:lpstr>
      <vt:lpstr>Web Services and  Windows Azure</vt:lpstr>
      <vt:lpstr>Meet Bruno Terkaly | ‏@BrunoTerkaly </vt:lpstr>
      <vt:lpstr>Meet BretStateham | @BretStateham‏</vt:lpstr>
      <vt:lpstr>Course Topics</vt:lpstr>
      <vt:lpstr>Setting Expectations</vt:lpstr>
      <vt:lpstr>     Join the MVA Community!</vt:lpstr>
      <vt:lpstr>PowerPoint Presentation</vt:lpstr>
      <vt:lpstr>PowerPoint Presentation</vt:lpstr>
      <vt:lpstr>Module Overview</vt:lpstr>
      <vt:lpstr>PowerPoint Presentation</vt:lpstr>
      <vt:lpstr>Windows Communication Foundation (WCF)</vt:lpstr>
      <vt:lpstr>Windows Communication Foundation (WCF)</vt:lpstr>
      <vt:lpstr>Windows Communication Foundation (WCF)</vt:lpstr>
      <vt:lpstr>Windows Communication Foundation (WCF)</vt:lpstr>
      <vt:lpstr>Windows Communication Foundation (WCF)</vt:lpstr>
      <vt:lpstr>Windows Communication Foundation (WCF)</vt:lpstr>
      <vt:lpstr>Windows Communication Foundation (WCF)</vt:lpstr>
      <vt:lpstr>Windows Communication Foundation (WCF)</vt:lpstr>
      <vt:lpstr>Creating a New WCF Service Library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Consuming a WCF Service Library</vt:lpstr>
      <vt:lpstr>PowerPoint Presentation</vt:lpstr>
      <vt:lpstr>PowerPoint Presentation</vt:lpstr>
      <vt:lpstr>PowerPoint Presentation</vt:lpstr>
      <vt:lpstr>PowerPoint Presentation</vt:lpstr>
      <vt:lpstr>PowerPoint Presentation</vt:lpstr>
      <vt:lpstr>Hosting a WCF Service Library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 Hosting Services in Windows Azure</dc:title>
  <dc:creator>Bret Stateham</dc:creator>
  <cp:lastModifiedBy>Bret Stateham</cp:lastModifiedBy>
  <cp:revision>107</cp:revision>
  <dcterms:created xsi:type="dcterms:W3CDTF">2013-10-14T21:08:33Z</dcterms:created>
  <dcterms:modified xsi:type="dcterms:W3CDTF">2013-11-13T00:20:41Z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