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311" r:id="rId5"/>
    <p:sldId id="312" r:id="rId6"/>
    <p:sldId id="313" r:id="rId7"/>
    <p:sldId id="314" r:id="rId8"/>
    <p:sldId id="315" r:id="rId9"/>
    <p:sldId id="316" r:id="rId10"/>
    <p:sldId id="277" r:id="rId11"/>
    <p:sldId id="278" r:id="rId12"/>
    <p:sldId id="285" r:id="rId13"/>
    <p:sldId id="309" r:id="rId14"/>
    <p:sldId id="279" r:id="rId15"/>
    <p:sldId id="306" r:id="rId16"/>
    <p:sldId id="281" r:id="rId17"/>
    <p:sldId id="307" r:id="rId18"/>
    <p:sldId id="310" r:id="rId19"/>
    <p:sldId id="303" r:id="rId20"/>
    <p:sldId id="304" r:id="rId21"/>
    <p:sldId id="305" r:id="rId22"/>
    <p:sldId id="308" r:id="rId23"/>
    <p:sldId id="293"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60"/>
  </p:normalViewPr>
  <p:slideViewPr>
    <p:cSldViewPr snapToGrid="0">
      <p:cViewPr varScale="1">
        <p:scale>
          <a:sx n="116" d="100"/>
          <a:sy n="116" d="100"/>
        </p:scale>
        <p:origin x="306"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11/12/2013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5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01650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62015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940168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630741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41033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blogs.msdn.com/brunoterkaly"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bretstateham.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Bruno Terkaly | Technical Evangelist</a:t>
            </a:r>
          </a:p>
          <a:p>
            <a:r>
              <a:rPr lang="en-US" dirty="0"/>
              <a:t>Bret Stateham | Technical Evangelist</a:t>
            </a:r>
            <a:endParaRPr lang="en-US" dirty="0"/>
          </a:p>
        </p:txBody>
      </p:sp>
      <p:sp>
        <p:nvSpPr>
          <p:cNvPr id="2" name="Title 1"/>
          <p:cNvSpPr>
            <a:spLocks noGrp="1"/>
          </p:cNvSpPr>
          <p:nvPr>
            <p:ph type="ctrTitle"/>
          </p:nvPr>
        </p:nvSpPr>
        <p:spPr/>
        <p:txBody>
          <a:bodyPr/>
          <a:lstStyle/>
          <a:p>
            <a:r>
              <a:rPr lang="en-US" dirty="0" smtClean="0"/>
              <a:t>Web Services and </a:t>
            </a:r>
            <a:br>
              <a:rPr lang="en-US" dirty="0" smtClean="0"/>
            </a:br>
            <a:r>
              <a:rPr lang="en-US" dirty="0" smtClean="0"/>
              <a:t>Windows Azure</a:t>
            </a:r>
            <a:endParaRPr lang="en-US" dirty="0"/>
          </a:p>
        </p:txBody>
      </p:sp>
    </p:spTree>
    <p:extLst>
      <p:ext uri="{BB962C8B-B14F-4D97-AF65-F5344CB8AC3E}">
        <p14:creationId xmlns:p14="http://schemas.microsoft.com/office/powerpoint/2010/main" val="3612353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WCF 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926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Communication Foundation (WCF)</a:t>
            </a:r>
            <a:endParaRPr lang="en-US" dirty="0"/>
          </a:p>
        </p:txBody>
      </p:sp>
      <p:sp>
        <p:nvSpPr>
          <p:cNvPr id="3" name="TextBox 2"/>
          <p:cNvSpPr txBox="1"/>
          <p:nvPr/>
        </p:nvSpPr>
        <p:spPr>
          <a:xfrm>
            <a:off x="1112808" y="1388853"/>
            <a:ext cx="10118784" cy="3477875"/>
          </a:xfrm>
          <a:prstGeom prst="rect">
            <a:avLst/>
          </a:prstGeom>
          <a:noFill/>
        </p:spPr>
        <p:txBody>
          <a:bodyPr wrap="square" rtlCol="0">
            <a:spAutoFit/>
          </a:bodyPr>
          <a:lstStyle/>
          <a:p>
            <a:pPr algn="ctr"/>
            <a:r>
              <a:rPr lang="en-US" sz="4400" dirty="0">
                <a:solidFill>
                  <a:srgbClr val="000000"/>
                </a:solidFill>
                <a:latin typeface="Segoe UI Light" panose="020B0502040204020203" pitchFamily="34" charset="0"/>
              </a:rPr>
              <a:t>The </a:t>
            </a:r>
            <a:r>
              <a:rPr lang="en-US" sz="4400" b="1" dirty="0">
                <a:solidFill>
                  <a:srgbClr val="000000"/>
                </a:solidFill>
                <a:latin typeface="Segoe UI Light" panose="020B0502040204020203" pitchFamily="34" charset="0"/>
              </a:rPr>
              <a:t>Windows Communication Foundation </a:t>
            </a:r>
            <a:r>
              <a:rPr lang="en-US" sz="4400" dirty="0">
                <a:solidFill>
                  <a:srgbClr val="000000"/>
                </a:solidFill>
                <a:latin typeface="Segoe UI Light" panose="020B0502040204020203" pitchFamily="34" charset="0"/>
              </a:rPr>
              <a:t>(or </a:t>
            </a:r>
            <a:r>
              <a:rPr lang="en-US" sz="4400" b="1" dirty="0">
                <a:solidFill>
                  <a:srgbClr val="000000"/>
                </a:solidFill>
                <a:latin typeface="Segoe UI Light" panose="020B0502040204020203" pitchFamily="34" charset="0"/>
              </a:rPr>
              <a:t>WCF</a:t>
            </a:r>
            <a:r>
              <a:rPr lang="en-US" sz="4400" dirty="0">
                <a:solidFill>
                  <a:srgbClr val="000000"/>
                </a:solidFill>
                <a:latin typeface="Segoe UI Light" panose="020B0502040204020203" pitchFamily="34" charset="0"/>
              </a:rPr>
              <a:t>) is a runtime and a set of APIs in the .NET Framework for building </a:t>
            </a:r>
            <a:r>
              <a:rPr lang="en-US" sz="4400" b="1" dirty="0">
                <a:solidFill>
                  <a:srgbClr val="000000"/>
                </a:solidFill>
                <a:latin typeface="Segoe UI Light" panose="020B0502040204020203" pitchFamily="34" charset="0"/>
              </a:rPr>
              <a:t>connected, service-oriented applications</a:t>
            </a:r>
            <a:r>
              <a:rPr lang="en-US" sz="4400" dirty="0">
                <a:solidFill>
                  <a:srgbClr val="000000"/>
                </a:solidFill>
                <a:latin typeface="Segoe UI Light" panose="020B0502040204020203" pitchFamily="34" charset="0"/>
              </a:rPr>
              <a:t>.</a:t>
            </a:r>
            <a:endParaRPr lang="en-US" sz="4400" dirty="0"/>
          </a:p>
          <a:p>
            <a:endParaRPr lang="en-US" sz="4400" dirty="0"/>
          </a:p>
        </p:txBody>
      </p:sp>
    </p:spTree>
    <p:extLst>
      <p:ext uri="{BB962C8B-B14F-4D97-AF65-F5344CB8AC3E}">
        <p14:creationId xmlns:p14="http://schemas.microsoft.com/office/powerpoint/2010/main" val="4090959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sp>
        <p:nvSpPr>
          <p:cNvPr id="3" name="Title 1"/>
          <p:cNvSpPr txBox="1">
            <a:spLocks/>
          </p:cNvSpPr>
          <p:nvPr/>
        </p:nvSpPr>
        <p:spPr>
          <a:xfrm>
            <a:off x="493560" y="1245702"/>
            <a:ext cx="11149013" cy="104591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US" sz="4800" dirty="0" smtClean="0"/>
              <a:t>Common Tasks For A Web Service</a:t>
            </a:r>
            <a:endParaRPr lang="en-US" sz="4800" dirty="0"/>
          </a:p>
        </p:txBody>
      </p:sp>
      <p:sp>
        <p:nvSpPr>
          <p:cNvPr id="4" name="Rectangle 3"/>
          <p:cNvSpPr/>
          <p:nvPr/>
        </p:nvSpPr>
        <p:spPr bwMode="auto">
          <a:xfrm>
            <a:off x="523649" y="2425725"/>
            <a:ext cx="2671496" cy="2671496"/>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b="1" dirty="0" smtClean="0">
                <a:gradFill>
                  <a:gsLst>
                    <a:gs pos="0">
                      <a:srgbClr val="FFFFFF"/>
                    </a:gs>
                    <a:gs pos="100000">
                      <a:srgbClr val="FFFFFF"/>
                    </a:gs>
                  </a:gsLst>
                  <a:lin ang="5400000" scaled="0"/>
                </a:gradFill>
              </a:rPr>
              <a:t>Perform read </a:t>
            </a:r>
            <a:r>
              <a:rPr lang="en-US" sz="2800" b="1" dirty="0">
                <a:gradFill>
                  <a:gsLst>
                    <a:gs pos="0">
                      <a:srgbClr val="FFFFFF"/>
                    </a:gs>
                    <a:gs pos="100000">
                      <a:srgbClr val="FFFFFF"/>
                    </a:gs>
                  </a:gsLst>
                  <a:lin ang="5400000" scaled="0"/>
                </a:gradFill>
              </a:rPr>
              <a:t>w</a:t>
            </a:r>
            <a:r>
              <a:rPr lang="en-US" sz="2800" b="1" dirty="0" smtClean="0">
                <a:gradFill>
                  <a:gsLst>
                    <a:gs pos="0">
                      <a:srgbClr val="FFFFFF"/>
                    </a:gs>
                    <a:gs pos="100000">
                      <a:srgbClr val="FFFFFF"/>
                    </a:gs>
                  </a:gsLst>
                  <a:lin ang="5400000" scaled="0"/>
                </a:gradFill>
              </a:rPr>
              <a:t>rite operations on back </a:t>
            </a:r>
            <a:r>
              <a:rPr lang="en-US" sz="2800" b="1" dirty="0">
                <a:gradFill>
                  <a:gsLst>
                    <a:gs pos="0">
                      <a:srgbClr val="FFFFFF"/>
                    </a:gs>
                    <a:gs pos="100000">
                      <a:srgbClr val="FFFFFF"/>
                    </a:gs>
                  </a:gsLst>
                  <a:lin ang="5400000" scaled="0"/>
                </a:gradFill>
              </a:rPr>
              <a:t>e</a:t>
            </a:r>
            <a:r>
              <a:rPr lang="en-US" sz="2800" b="1" dirty="0" smtClean="0">
                <a:gradFill>
                  <a:gsLst>
                    <a:gs pos="0">
                      <a:srgbClr val="FFFFFF"/>
                    </a:gs>
                    <a:gs pos="100000">
                      <a:srgbClr val="FFFFFF"/>
                    </a:gs>
                  </a:gsLst>
                  <a:lin ang="5400000" scaled="0"/>
                </a:gradFill>
              </a:rPr>
              <a:t>nd databases. </a:t>
            </a:r>
          </a:p>
        </p:txBody>
      </p:sp>
      <p:sp>
        <p:nvSpPr>
          <p:cNvPr id="5" name="Rectangle 4"/>
          <p:cNvSpPr/>
          <p:nvPr/>
        </p:nvSpPr>
        <p:spPr bwMode="auto">
          <a:xfrm>
            <a:off x="3344876" y="2425725"/>
            <a:ext cx="2671496" cy="2671496"/>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b="1" dirty="0" smtClean="0">
                <a:gradFill>
                  <a:gsLst>
                    <a:gs pos="0">
                      <a:srgbClr val="FFFFFF"/>
                    </a:gs>
                    <a:gs pos="100000">
                      <a:srgbClr val="FFFFFF"/>
                    </a:gs>
                  </a:gsLst>
                  <a:lin ang="5400000" scaled="0"/>
                </a:gradFill>
              </a:rPr>
              <a:t>Perform operations by calling other web services.</a:t>
            </a:r>
          </a:p>
        </p:txBody>
      </p:sp>
      <p:sp>
        <p:nvSpPr>
          <p:cNvPr id="6" name="Rectangle 5"/>
          <p:cNvSpPr/>
          <p:nvPr/>
        </p:nvSpPr>
        <p:spPr bwMode="auto">
          <a:xfrm>
            <a:off x="6241405" y="2415614"/>
            <a:ext cx="5355337" cy="2671496"/>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b="1" dirty="0" smtClean="0">
                <a:gradFill>
                  <a:gsLst>
                    <a:gs pos="0">
                      <a:srgbClr val="FFFFFF"/>
                    </a:gs>
                    <a:gs pos="100000">
                      <a:srgbClr val="FFFFFF"/>
                    </a:gs>
                  </a:gsLst>
                  <a:lin ang="5400000" scaled="0"/>
                </a:gradFill>
              </a:rPr>
              <a:t>Abstract blocking I/O operations affects performance and scalability.  </a:t>
            </a:r>
            <a:endParaRPr lang="en-US" sz="28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844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grpSp>
        <p:nvGrpSpPr>
          <p:cNvPr id="1253" name="Group 1252"/>
          <p:cNvGrpSpPr/>
          <p:nvPr/>
        </p:nvGrpSpPr>
        <p:grpSpPr>
          <a:xfrm>
            <a:off x="1719791" y="3193265"/>
            <a:ext cx="1546051" cy="1070921"/>
            <a:chOff x="4810123" y="3160239"/>
            <a:chExt cx="1546051" cy="1070921"/>
          </a:xfrm>
        </p:grpSpPr>
        <p:sp>
          <p:nvSpPr>
            <p:cNvPr id="1254" name="Rectangle 1253"/>
            <p:cNvSpPr/>
            <p:nvPr/>
          </p:nvSpPr>
          <p:spPr bwMode="auto">
            <a:xfrm>
              <a:off x="4810123" y="3160239"/>
              <a:ext cx="1546051" cy="1070921"/>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grpSp>
          <p:nvGrpSpPr>
            <p:cNvPr id="1255" name="Group 1254"/>
            <p:cNvGrpSpPr/>
            <p:nvPr/>
          </p:nvGrpSpPr>
          <p:grpSpPr>
            <a:xfrm>
              <a:off x="4810123" y="3263598"/>
              <a:ext cx="1546051" cy="876041"/>
              <a:chOff x="4810124" y="1306472"/>
              <a:chExt cx="1546051" cy="876041"/>
            </a:xfrm>
          </p:grpSpPr>
          <p:sp>
            <p:nvSpPr>
              <p:cNvPr id="1256" name="Freeform 83"/>
              <p:cNvSpPr>
                <a:spLocks noEditPoints="1"/>
              </p:cNvSpPr>
              <p:nvPr/>
            </p:nvSpPr>
            <p:spPr bwMode="black">
              <a:xfrm>
                <a:off x="5218094" y="1306472"/>
                <a:ext cx="696931" cy="58280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57" name="TextBox 1256"/>
              <p:cNvSpPr txBox="1"/>
              <p:nvPr/>
            </p:nvSpPr>
            <p:spPr>
              <a:xfrm flipH="1">
                <a:off x="4810124" y="1997847"/>
                <a:ext cx="1546051" cy="184666"/>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Customer Web Service </a:t>
                </a:r>
              </a:p>
            </p:txBody>
          </p:sp>
        </p:grpSp>
      </p:grpSp>
      <p:grpSp>
        <p:nvGrpSpPr>
          <p:cNvPr id="1258" name="Group 1257"/>
          <p:cNvGrpSpPr/>
          <p:nvPr/>
        </p:nvGrpSpPr>
        <p:grpSpPr>
          <a:xfrm>
            <a:off x="1719792" y="5129228"/>
            <a:ext cx="1546051" cy="1070921"/>
            <a:chOff x="4810123" y="3160239"/>
            <a:chExt cx="1546051" cy="1070921"/>
          </a:xfrm>
        </p:grpSpPr>
        <p:sp>
          <p:nvSpPr>
            <p:cNvPr id="1259" name="Rectangle 1258"/>
            <p:cNvSpPr/>
            <p:nvPr/>
          </p:nvSpPr>
          <p:spPr bwMode="auto">
            <a:xfrm>
              <a:off x="4810123" y="3160239"/>
              <a:ext cx="1546051" cy="1070921"/>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grpSp>
          <p:nvGrpSpPr>
            <p:cNvPr id="1260" name="Group 1259"/>
            <p:cNvGrpSpPr/>
            <p:nvPr/>
          </p:nvGrpSpPr>
          <p:grpSpPr>
            <a:xfrm>
              <a:off x="4810123" y="3263598"/>
              <a:ext cx="1546051" cy="876041"/>
              <a:chOff x="4810124" y="1306472"/>
              <a:chExt cx="1546051" cy="876041"/>
            </a:xfrm>
          </p:grpSpPr>
          <p:sp>
            <p:nvSpPr>
              <p:cNvPr id="1261" name="Freeform 83"/>
              <p:cNvSpPr>
                <a:spLocks noEditPoints="1"/>
              </p:cNvSpPr>
              <p:nvPr/>
            </p:nvSpPr>
            <p:spPr bwMode="black">
              <a:xfrm>
                <a:off x="5218094" y="1306472"/>
                <a:ext cx="696931" cy="58280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62" name="TextBox 1261"/>
              <p:cNvSpPr txBox="1"/>
              <p:nvPr/>
            </p:nvSpPr>
            <p:spPr>
              <a:xfrm flipH="1">
                <a:off x="4810124" y="1997847"/>
                <a:ext cx="1546051" cy="184666"/>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Customer Databases</a:t>
                </a:r>
              </a:p>
            </p:txBody>
          </p:sp>
        </p:grpSp>
      </p:grpSp>
      <p:sp>
        <p:nvSpPr>
          <p:cNvPr id="1269" name="Title 1"/>
          <p:cNvSpPr txBox="1">
            <a:spLocks/>
          </p:cNvSpPr>
          <p:nvPr/>
        </p:nvSpPr>
        <p:spPr>
          <a:xfrm>
            <a:off x="5214563" y="2574098"/>
            <a:ext cx="5721205" cy="155118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rmAutofit fontScale="92500"/>
          </a:bodyPr>
          <a:lstStyle>
            <a:defPPr>
              <a:defRPr lang="en-US"/>
            </a:defPPr>
            <a:lvl1pPr algn="ctr" defTabSz="914088">
              <a:lnSpc>
                <a:spcPct val="80000"/>
              </a:lnSpc>
              <a:spcBef>
                <a:spcPct val="0"/>
              </a:spcBef>
              <a:buNone/>
              <a:defRPr sz="4800">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t>Customer Web Service Demo Scenarios </a:t>
            </a:r>
          </a:p>
        </p:txBody>
      </p:sp>
      <p:grpSp>
        <p:nvGrpSpPr>
          <p:cNvPr id="1270" name="Group 1269"/>
          <p:cNvGrpSpPr/>
          <p:nvPr/>
        </p:nvGrpSpPr>
        <p:grpSpPr>
          <a:xfrm>
            <a:off x="921776" y="1342858"/>
            <a:ext cx="1546051" cy="1070921"/>
            <a:chOff x="4810123" y="3160239"/>
            <a:chExt cx="1546051" cy="1070921"/>
          </a:xfrm>
        </p:grpSpPr>
        <p:sp>
          <p:nvSpPr>
            <p:cNvPr id="1271" name="Rectangle 1270"/>
            <p:cNvSpPr/>
            <p:nvPr/>
          </p:nvSpPr>
          <p:spPr bwMode="auto">
            <a:xfrm>
              <a:off x="4810123" y="3160239"/>
              <a:ext cx="1546051" cy="1070921"/>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grpSp>
          <p:nvGrpSpPr>
            <p:cNvPr id="1272" name="Group 1271"/>
            <p:cNvGrpSpPr/>
            <p:nvPr/>
          </p:nvGrpSpPr>
          <p:grpSpPr>
            <a:xfrm>
              <a:off x="4810123" y="3263598"/>
              <a:ext cx="1546051" cy="876041"/>
              <a:chOff x="4810124" y="1306472"/>
              <a:chExt cx="1546051" cy="876041"/>
            </a:xfrm>
          </p:grpSpPr>
          <p:sp>
            <p:nvSpPr>
              <p:cNvPr id="1273" name="Freeform 83"/>
              <p:cNvSpPr>
                <a:spLocks noEditPoints="1"/>
              </p:cNvSpPr>
              <p:nvPr/>
            </p:nvSpPr>
            <p:spPr bwMode="black">
              <a:xfrm>
                <a:off x="5237144" y="1306472"/>
                <a:ext cx="696931" cy="58280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74" name="TextBox 1273"/>
              <p:cNvSpPr txBox="1"/>
              <p:nvPr/>
            </p:nvSpPr>
            <p:spPr>
              <a:xfrm flipH="1">
                <a:off x="4810124" y="1997847"/>
                <a:ext cx="1546051" cy="184666"/>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Other Web Service </a:t>
                </a:r>
              </a:p>
            </p:txBody>
          </p:sp>
        </p:grpSp>
      </p:grpSp>
      <p:grpSp>
        <p:nvGrpSpPr>
          <p:cNvPr id="1281" name="Group 1280"/>
          <p:cNvGrpSpPr/>
          <p:nvPr/>
        </p:nvGrpSpPr>
        <p:grpSpPr>
          <a:xfrm>
            <a:off x="2667623" y="1342858"/>
            <a:ext cx="1803495" cy="1067838"/>
            <a:chOff x="684080" y="2270499"/>
            <a:chExt cx="1689888" cy="691376"/>
          </a:xfrm>
        </p:grpSpPr>
        <p:sp>
          <p:nvSpPr>
            <p:cNvPr id="1282" name="Rectangle 1281"/>
            <p:cNvSpPr/>
            <p:nvPr/>
          </p:nvSpPr>
          <p:spPr bwMode="auto">
            <a:xfrm>
              <a:off x="684080" y="2270499"/>
              <a:ext cx="1657350" cy="691376"/>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sp>
          <p:nvSpPr>
            <p:cNvPr id="1283" name="Freeform 20"/>
            <p:cNvSpPr>
              <a:spLocks noEditPoints="1"/>
            </p:cNvSpPr>
            <p:nvPr/>
          </p:nvSpPr>
          <p:spPr bwMode="black">
            <a:xfrm>
              <a:off x="857408" y="2394064"/>
              <a:ext cx="438106" cy="29970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pic>
          <p:nvPicPr>
            <p:cNvPr id="1284" name="Picture 128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2036839" y="2393012"/>
              <a:ext cx="178985" cy="263038"/>
            </a:xfrm>
            <a:prstGeom prst="rect">
              <a:avLst/>
            </a:prstGeom>
          </p:spPr>
        </p:pic>
        <p:grpSp>
          <p:nvGrpSpPr>
            <p:cNvPr id="1285" name="Group 1284"/>
            <p:cNvGrpSpPr/>
            <p:nvPr/>
          </p:nvGrpSpPr>
          <p:grpSpPr bwMode="black">
            <a:xfrm>
              <a:off x="1452123" y="2384422"/>
              <a:ext cx="342215" cy="309345"/>
              <a:chOff x="2916435" y="3914162"/>
              <a:chExt cx="930762" cy="918513"/>
            </a:xfrm>
          </p:grpSpPr>
          <p:pic>
            <p:nvPicPr>
              <p:cNvPr id="1287" name="Picture 1286"/>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9"/>
                <a:ext cx="394555" cy="530026"/>
              </a:xfrm>
              <a:prstGeom prst="rect">
                <a:avLst/>
              </a:prstGeom>
            </p:spPr>
          </p:pic>
          <p:sp>
            <p:nvSpPr>
              <p:cNvPr id="1288" name="Freeform 61"/>
              <p:cNvSpPr>
                <a:spLocks/>
              </p:cNvSpPr>
              <p:nvPr/>
            </p:nvSpPr>
            <p:spPr bwMode="black">
              <a:xfrm rot="10800000">
                <a:off x="3279997" y="3914162"/>
                <a:ext cx="567200" cy="82033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286" name="TextBox 1285"/>
            <p:cNvSpPr txBox="1"/>
            <p:nvPr/>
          </p:nvSpPr>
          <p:spPr>
            <a:xfrm flipH="1">
              <a:off x="716618" y="2726484"/>
              <a:ext cx="1657350" cy="119563"/>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Incident Client UX</a:t>
              </a:r>
            </a:p>
          </p:txBody>
        </p:sp>
      </p:grpSp>
      <p:sp>
        <p:nvSpPr>
          <p:cNvPr id="5" name="Up-Down Arrow 4"/>
          <p:cNvSpPr/>
          <p:nvPr/>
        </p:nvSpPr>
        <p:spPr>
          <a:xfrm>
            <a:off x="1886673" y="2500132"/>
            <a:ext cx="381965" cy="687922"/>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2" name="Up-Down Arrow 1291"/>
          <p:cNvSpPr/>
          <p:nvPr/>
        </p:nvSpPr>
        <p:spPr>
          <a:xfrm>
            <a:off x="2865958" y="2500132"/>
            <a:ext cx="381965" cy="687922"/>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3" name="Up-Down Arrow 1292"/>
          <p:cNvSpPr/>
          <p:nvPr/>
        </p:nvSpPr>
        <p:spPr>
          <a:xfrm>
            <a:off x="2276844" y="4320427"/>
            <a:ext cx="381965" cy="687922"/>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6445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91089" y="177090"/>
            <a:ext cx="11524432" cy="1063487"/>
          </a:xfrm>
        </p:spPr>
        <p:txBody>
          <a:bodyPr/>
          <a:lstStyle/>
          <a:p>
            <a:r>
              <a:rPr lang="en-US" dirty="0" smtClean="0"/>
              <a:t>Windows Communication Foundation (WCF)</a:t>
            </a:r>
            <a:endParaRPr lang="en-US" dirty="0"/>
          </a:p>
        </p:txBody>
      </p:sp>
      <p:sp>
        <p:nvSpPr>
          <p:cNvPr id="2" name="Rectangle 1"/>
          <p:cNvSpPr/>
          <p:nvPr/>
        </p:nvSpPr>
        <p:spPr>
          <a:xfrm>
            <a:off x="733062" y="1240577"/>
            <a:ext cx="9221165" cy="1938992"/>
          </a:xfrm>
          <a:prstGeom prst="rect">
            <a:avLst/>
          </a:prstGeom>
        </p:spPr>
        <p:txBody>
          <a:bodyPr wrap="square">
            <a:spAutoFit/>
          </a:bodyPr>
          <a:lstStyle/>
          <a:p>
            <a:r>
              <a:rPr lang="en-US" sz="4000" dirty="0"/>
              <a:t>Messages </a:t>
            </a:r>
            <a:r>
              <a:rPr lang="en-US" sz="4000" dirty="0" smtClean="0"/>
              <a:t>are typically sent in text </a:t>
            </a:r>
            <a:r>
              <a:rPr lang="en-US" sz="4000" dirty="0"/>
              <a:t>encoded </a:t>
            </a:r>
            <a:r>
              <a:rPr lang="en-US" sz="4000" b="1" dirty="0"/>
              <a:t>SOAP</a:t>
            </a:r>
            <a:r>
              <a:rPr lang="en-US" sz="4000" dirty="0"/>
              <a:t> messages using is the </a:t>
            </a:r>
            <a:r>
              <a:rPr lang="en-US" sz="4000" dirty="0" err="1"/>
              <a:t>HyperText</a:t>
            </a:r>
            <a:r>
              <a:rPr lang="en-US" sz="4000" dirty="0"/>
              <a:t> Transfer Protocol (</a:t>
            </a:r>
            <a:r>
              <a:rPr lang="en-US" sz="4000" dirty="0" smtClean="0"/>
              <a:t>HTTP)</a:t>
            </a:r>
            <a:endParaRPr lang="en-US" sz="4000" dirty="0"/>
          </a:p>
        </p:txBody>
      </p:sp>
      <p:sp>
        <p:nvSpPr>
          <p:cNvPr id="3" name="Rectangle 2"/>
          <p:cNvSpPr/>
          <p:nvPr/>
        </p:nvSpPr>
        <p:spPr>
          <a:xfrm>
            <a:off x="2376667" y="3999988"/>
            <a:ext cx="8376213" cy="1938992"/>
          </a:xfrm>
          <a:prstGeom prst="rect">
            <a:avLst/>
          </a:prstGeom>
        </p:spPr>
        <p:txBody>
          <a:bodyPr wrap="square">
            <a:spAutoFit/>
          </a:bodyPr>
          <a:lstStyle/>
          <a:p>
            <a:r>
              <a:rPr lang="en-US" sz="2400" b="1" dirty="0"/>
              <a:t>SOAP</a:t>
            </a:r>
            <a:r>
              <a:rPr lang="en-US" sz="2400" dirty="0"/>
              <a:t>, originally defined as </a:t>
            </a:r>
            <a:r>
              <a:rPr lang="en-US" sz="2400" b="1" dirty="0"/>
              <a:t>Simple Object Access Protocol</a:t>
            </a:r>
            <a:r>
              <a:rPr lang="en-US" sz="2400" dirty="0"/>
              <a:t>, is a protocol specification for exchanging structured information in the implementation of Web Services in computer networks. </a:t>
            </a:r>
          </a:p>
          <a:p>
            <a:endParaRPr lang="en-US" sz="2400" dirty="0"/>
          </a:p>
          <a:p>
            <a:r>
              <a:rPr lang="en-US" sz="2400" dirty="0"/>
              <a:t>It relies on </a:t>
            </a:r>
            <a:r>
              <a:rPr lang="en-US" sz="2400" b="1" dirty="0"/>
              <a:t>XML Information Set for its message format</a:t>
            </a:r>
            <a:r>
              <a:rPr lang="en-US" sz="2400" dirty="0"/>
              <a:t>.</a:t>
            </a:r>
          </a:p>
        </p:txBody>
      </p:sp>
    </p:spTree>
    <p:extLst>
      <p:ext uri="{BB962C8B-B14F-4D97-AF65-F5344CB8AC3E}">
        <p14:creationId xmlns:p14="http://schemas.microsoft.com/office/powerpoint/2010/main" val="2855646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SOAP vs. REST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0927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91089" y="177090"/>
            <a:ext cx="11524432" cy="1063487"/>
          </a:xfrm>
        </p:spPr>
        <p:txBody>
          <a:bodyPr/>
          <a:lstStyle/>
          <a:p>
            <a:r>
              <a:rPr lang="en-US" dirty="0" smtClean="0"/>
              <a:t>Windows Communication Foundation (WCF)</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41" y="675736"/>
            <a:ext cx="6870023" cy="4006670"/>
          </a:xfrm>
          <a:prstGeom prst="rect">
            <a:avLst/>
          </a:prstGeom>
        </p:spPr>
      </p:pic>
      <p:sp>
        <p:nvSpPr>
          <p:cNvPr id="5" name="TextBox 4"/>
          <p:cNvSpPr txBox="1"/>
          <p:nvPr/>
        </p:nvSpPr>
        <p:spPr>
          <a:xfrm>
            <a:off x="6297592" y="4682406"/>
            <a:ext cx="1844040" cy="584775"/>
          </a:xfrm>
          <a:prstGeom prst="rect">
            <a:avLst/>
          </a:prstGeom>
          <a:noFill/>
        </p:spPr>
        <p:txBody>
          <a:bodyPr wrap="square" rtlCol="0">
            <a:spAutoFit/>
          </a:bodyPr>
          <a:lstStyle/>
          <a:p>
            <a:r>
              <a:rPr lang="en-US" sz="3200" b="1" dirty="0" smtClean="0">
                <a:solidFill>
                  <a:srgbClr val="C00000"/>
                </a:solidFill>
                <a:latin typeface="Segoe UI Light" pitchFamily="34" charset="0"/>
                <a:ea typeface="+mj-ea"/>
                <a:cs typeface="+mj-cs"/>
              </a:rPr>
              <a:t>REST calls</a:t>
            </a:r>
            <a:endParaRPr lang="en-US" sz="3200" b="1" dirty="0">
              <a:solidFill>
                <a:srgbClr val="C00000"/>
              </a:solidFill>
              <a:latin typeface="Segoe UI Light" pitchFamily="34" charset="0"/>
              <a:ea typeface="+mj-ea"/>
              <a:cs typeface="+mj-cs"/>
            </a:endParaRPr>
          </a:p>
        </p:txBody>
      </p:sp>
      <p:sp>
        <p:nvSpPr>
          <p:cNvPr id="6" name="TextBox 5"/>
          <p:cNvSpPr txBox="1"/>
          <p:nvPr/>
        </p:nvSpPr>
        <p:spPr>
          <a:xfrm>
            <a:off x="498675" y="4682406"/>
            <a:ext cx="2699859" cy="584775"/>
          </a:xfrm>
          <a:prstGeom prst="rect">
            <a:avLst/>
          </a:prstGeom>
          <a:noFill/>
        </p:spPr>
        <p:txBody>
          <a:bodyPr wrap="square" rtlCol="0">
            <a:spAutoFit/>
          </a:bodyPr>
          <a:lstStyle>
            <a:defPPr>
              <a:defRPr lang="en-US"/>
            </a:defPPr>
            <a:lvl1pPr>
              <a:defRPr sz="3200" b="1">
                <a:solidFill>
                  <a:srgbClr val="C00000"/>
                </a:solidFill>
                <a:latin typeface="Segoe UI Light" pitchFamily="34" charset="0"/>
                <a:ea typeface="+mj-ea"/>
                <a:cs typeface="+mj-cs"/>
              </a:defRPr>
            </a:lvl1pPr>
          </a:lstStyle>
          <a:p>
            <a:r>
              <a:rPr lang="en-US" dirty="0"/>
              <a:t>SOAP calls</a:t>
            </a:r>
          </a:p>
        </p:txBody>
      </p:sp>
      <p:sp>
        <p:nvSpPr>
          <p:cNvPr id="7" name="Rectangle 6"/>
          <p:cNvSpPr/>
          <p:nvPr/>
        </p:nvSpPr>
        <p:spPr>
          <a:xfrm>
            <a:off x="229994" y="5638800"/>
            <a:ext cx="6144846" cy="530400"/>
          </a:xfrm>
          <a:prstGeom prst="rect">
            <a:avLst/>
          </a:prstGeom>
          <a:solidFill>
            <a:srgbClr val="00B0F0"/>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Autofit/>
          </a:bodyPr>
          <a:lstStyle/>
          <a:p>
            <a:pPr algn="ctr" defTabSz="914088">
              <a:lnSpc>
                <a:spcPct val="80000"/>
              </a:lnSpc>
              <a:spcBef>
                <a:spcPct val="0"/>
              </a:spcBef>
            </a:pPr>
            <a:r>
              <a:rPr lang="en-US" sz="3600" b="1" dirty="0">
                <a:latin typeface="Segoe UI Light" panose="020B0502040204020203" pitchFamily="34" charset="0"/>
                <a:ea typeface="Segoe UI Light" panose="020B0502040204020203" pitchFamily="34" charset="0"/>
                <a:cs typeface="Segoe UI Light" panose="020B0502040204020203" pitchFamily="34" charset="0"/>
              </a:rPr>
              <a:t>REST is an abbreviation for:</a:t>
            </a:r>
          </a:p>
        </p:txBody>
      </p:sp>
      <p:sp>
        <p:nvSpPr>
          <p:cNvPr id="8" name="Rectangle 7"/>
          <p:cNvSpPr/>
          <p:nvPr/>
        </p:nvSpPr>
        <p:spPr>
          <a:xfrm>
            <a:off x="3938061" y="6223575"/>
            <a:ext cx="8083213" cy="53040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rmAutofit/>
          </a:bodyPr>
          <a:lstStyle/>
          <a:p>
            <a:pPr algn="ctr" defTabSz="914088">
              <a:lnSpc>
                <a:spcPct val="80000"/>
              </a:lnSpc>
              <a:spcBef>
                <a:spcPct val="0"/>
              </a:spcBef>
            </a:pPr>
            <a:r>
              <a:rPr lang="en-US" sz="3600" b="1" dirty="0">
                <a:latin typeface="Segoe UI Light" panose="020B0502040204020203" pitchFamily="34" charset="0"/>
                <a:ea typeface="Segoe UI Light" panose="020B0502040204020203" pitchFamily="34" charset="0"/>
                <a:cs typeface="Segoe UI Light" panose="020B0502040204020203" pitchFamily="34" charset="0"/>
              </a:rPr>
              <a:t>Representational State Transfer</a:t>
            </a:r>
          </a:p>
        </p:txBody>
      </p:sp>
    </p:spTree>
    <p:extLst>
      <p:ext uri="{BB962C8B-B14F-4D97-AF65-F5344CB8AC3E}">
        <p14:creationId xmlns:p14="http://schemas.microsoft.com/office/powerpoint/2010/main" val="32934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199" y="1245702"/>
            <a:ext cx="5967972" cy="3443529"/>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609600" y="5369169"/>
            <a:ext cx="10339754" cy="77372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lnSpcReduction="10000"/>
          </a:bodyPr>
          <a:lstStyle/>
          <a:p>
            <a:pPr algn="ctr"/>
            <a:r>
              <a:rPr lang="en-US" sz="4800" dirty="0" smtClean="0"/>
              <a:t>But </a:t>
            </a:r>
            <a:r>
              <a:rPr lang="en-US" sz="4800" smtClean="0"/>
              <a:t>REST is coming </a:t>
            </a:r>
            <a:r>
              <a:rPr lang="en-US" sz="4800" dirty="0" smtClean="0"/>
              <a:t>along….</a:t>
            </a:r>
          </a:p>
        </p:txBody>
      </p:sp>
    </p:spTree>
    <p:extLst>
      <p:ext uri="{BB962C8B-B14F-4D97-AF65-F5344CB8AC3E}">
        <p14:creationId xmlns:p14="http://schemas.microsoft.com/office/powerpoint/2010/main" val="423861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6" presetClass="emph" presetSubtype="0" fill="hold" nodeType="withEffect">
                                  <p:stCondLst>
                                    <p:cond delay="0"/>
                                  </p:stCondLst>
                                  <p:childTnLst>
                                    <p:animScale>
                                      <p:cBhvr>
                                        <p:cTn id="8"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3458" y="1088020"/>
            <a:ext cx="11053823" cy="5544274"/>
          </a:xfrm>
          <a:prstGeom prst="rect">
            <a:avLst/>
          </a:prstGeom>
          <a:solidFill>
            <a:srgbClr val="71B1D1"/>
          </a:solidFill>
          <a:ln w="76200">
            <a:solidFill>
              <a:srgbClr val="4498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25915" y="1157470"/>
            <a:ext cx="9601995" cy="5092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r>
              <a:rPr lang="en-US" sz="4400" b="1" dirty="0" smtClean="0"/>
              <a:t>Advantages of REST</a:t>
            </a:r>
          </a:p>
        </p:txBody>
      </p:sp>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10209870"/>
              </p:ext>
            </p:extLst>
          </p:nvPr>
        </p:nvGraphicFramePr>
        <p:xfrm>
          <a:off x="1011819" y="1897484"/>
          <a:ext cx="10195443" cy="4198515"/>
        </p:xfrm>
        <a:graphic>
          <a:graphicData uri="http://schemas.openxmlformats.org/drawingml/2006/table">
            <a:tbl>
              <a:tblPr/>
              <a:tblGrid>
                <a:gridCol w="10195443"/>
              </a:tblGrid>
              <a:tr h="839703">
                <a:tc>
                  <a:txBody>
                    <a:bodyPr/>
                    <a:lstStyle/>
                    <a:p>
                      <a:r>
                        <a:rPr lang="en-US" sz="3200" b="1" dirty="0">
                          <a:effectLst/>
                        </a:rPr>
                        <a:t>Automatic support - native http</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839703">
                <a:tc>
                  <a:txBody>
                    <a:bodyPr/>
                    <a:lstStyle/>
                    <a:p>
                      <a:r>
                        <a:rPr lang="en-US" sz="3200" b="1">
                          <a:effectLst/>
                        </a:rPr>
                        <a:t>Lightweight, Efficient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839703">
                <a:tc>
                  <a:txBody>
                    <a:bodyPr/>
                    <a:lstStyle/>
                    <a:p>
                      <a:r>
                        <a:rPr lang="en-US" sz="3200" b="1">
                          <a:effectLst/>
                        </a:rPr>
                        <a:t>Secure - Supports https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839703">
                <a:tc>
                  <a:txBody>
                    <a:bodyPr/>
                    <a:lstStyle/>
                    <a:p>
                      <a:r>
                        <a:rPr lang="en-US" sz="3200" b="1">
                          <a:effectLst/>
                        </a:rPr>
                        <a:t>Modern - Twitter, Yahoo, etc</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839703">
                <a:tc>
                  <a:txBody>
                    <a:bodyPr/>
                    <a:lstStyle/>
                    <a:p>
                      <a:r>
                        <a:rPr lang="en-US" sz="3200" b="1" dirty="0">
                          <a:effectLst/>
                        </a:rPr>
                        <a:t>No toolkits needed, XML format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247" y="943371"/>
            <a:ext cx="7436243" cy="5688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30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sp>
        <p:nvSpPr>
          <p:cNvPr id="2" name="Rectangle 1"/>
          <p:cNvSpPr/>
          <p:nvPr/>
        </p:nvSpPr>
        <p:spPr>
          <a:xfrm>
            <a:off x="613458" y="1088020"/>
            <a:ext cx="11053823" cy="5544274"/>
          </a:xfrm>
          <a:prstGeom prst="rect">
            <a:avLst/>
          </a:prstGeom>
          <a:solidFill>
            <a:srgbClr val="71B1D1"/>
          </a:solidFill>
          <a:ln w="76200">
            <a:solidFill>
              <a:srgbClr val="4498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27895545"/>
              </p:ext>
            </p:extLst>
          </p:nvPr>
        </p:nvGraphicFramePr>
        <p:xfrm>
          <a:off x="1218679" y="1771088"/>
          <a:ext cx="9997188" cy="4669732"/>
        </p:xfrm>
        <a:graphic>
          <a:graphicData uri="http://schemas.openxmlformats.org/drawingml/2006/table">
            <a:tbl>
              <a:tblPr/>
              <a:tblGrid>
                <a:gridCol w="2624116"/>
                <a:gridCol w="7373072"/>
              </a:tblGrid>
              <a:tr h="725223">
                <a:tc>
                  <a:txBody>
                    <a:bodyPr/>
                    <a:lstStyle/>
                    <a:p>
                      <a:r>
                        <a:rPr lang="en-US" sz="2000" b="1" dirty="0" err="1">
                          <a:effectLst/>
                        </a:rPr>
                        <a:t>BasicHttpBinding</a:t>
                      </a:r>
                      <a:endParaRPr lang="en-US" sz="2000" b="1" dirty="0">
                        <a:effectLst/>
                      </a:endParaRP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b="1">
                          <a:effectLst/>
                        </a:rPr>
                        <a:t>Interoperability with Web services and clients supporting the WS-BasicProfile 1.1 and Basic Security Profile 1.0.</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503969">
                <a:tc>
                  <a:txBody>
                    <a:bodyPr/>
                    <a:lstStyle/>
                    <a:p>
                      <a:r>
                        <a:rPr lang="en-US" sz="2000" b="1">
                          <a:effectLst/>
                        </a:rPr>
                        <a:t>WSHttpBinding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b="1">
                          <a:effectLst/>
                        </a:rPr>
                        <a:t>Interoperability with Web services and clients that support the WS-* protocols over HTTP.</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167732">
                <a:tc>
                  <a:txBody>
                    <a:bodyPr/>
                    <a:lstStyle/>
                    <a:p>
                      <a:r>
                        <a:rPr lang="en-US" sz="2000" b="1">
                          <a:effectLst/>
                        </a:rPr>
                        <a:t>WSDualHttpBinding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b="1">
                          <a:effectLst/>
                        </a:rPr>
                        <a:t>Duplex HTTP communication, by which the receiver of an initial message does not reply directly to the initial sender, but may transmit any number of responses over a period of time by using HTTP in conformity with WS-* protocols.</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946477">
                <a:tc>
                  <a:txBody>
                    <a:bodyPr/>
                    <a:lstStyle/>
                    <a:p>
                      <a:r>
                        <a:rPr lang="en-US" sz="2000" b="1">
                          <a:effectLst/>
                        </a:rPr>
                        <a:t>WSFederationBinding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b="1">
                          <a:effectLst/>
                        </a:rPr>
                        <a:t>HTTP communication, in which access to the resources of a service can be controlled based on credentials issued by an explicitly-identified credential provider.</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503969">
                <a:tc>
                  <a:txBody>
                    <a:bodyPr/>
                    <a:lstStyle/>
                    <a:p>
                      <a:r>
                        <a:rPr lang="en-US" sz="2000" b="1">
                          <a:effectLst/>
                        </a:rPr>
                        <a:t>NetTcpBinding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b="1">
                          <a:effectLst/>
                        </a:rPr>
                        <a:t>Secure, reliable, high-performance communication between WCF software entities across a network.</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503969">
                <a:tc>
                  <a:txBody>
                    <a:bodyPr/>
                    <a:lstStyle/>
                    <a:p>
                      <a:r>
                        <a:rPr lang="en-US" sz="2000" b="1" dirty="0" err="1">
                          <a:effectLst/>
                        </a:rPr>
                        <a:t>NetNamedPipeBinding</a:t>
                      </a:r>
                      <a:endParaRPr lang="en-US" sz="2000" b="1" dirty="0">
                        <a:effectLst/>
                      </a:endParaRP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c>
                  <a:txBody>
                    <a:bodyPr/>
                    <a:lstStyle/>
                    <a:p>
                      <a:r>
                        <a:rPr lang="en-US" sz="1800" b="1" dirty="0">
                          <a:effectLst/>
                        </a:rPr>
                        <a:t>Secure, reliable, high-performance communication between WCF software entities on the same </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725915" y="1157470"/>
            <a:ext cx="9601995" cy="5092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r>
              <a:rPr lang="en-US" sz="2400" dirty="0" smtClean="0"/>
              <a:t>Advantages of WCF + SOAP:  Provides a lot of support for many bindings</a:t>
            </a:r>
          </a:p>
        </p:txBody>
      </p:sp>
    </p:spTree>
    <p:extLst>
      <p:ext uri="{BB962C8B-B14F-4D97-AF65-F5344CB8AC3E}">
        <p14:creationId xmlns:p14="http://schemas.microsoft.com/office/powerpoint/2010/main" val="315917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Bruno Terkaly </a:t>
            </a:r>
            <a:r>
              <a:rPr lang="en-US" sz="4000" dirty="0" smtClean="0"/>
              <a:t>| ‏</a:t>
            </a:r>
            <a:r>
              <a:rPr lang="en-US" sz="4000" dirty="0" smtClean="0"/>
              <a:t>@</a:t>
            </a:r>
            <a:r>
              <a:rPr lang="en-US" sz="4000" dirty="0" err="1" smtClean="0"/>
              <a:t>BrunoTerkaly</a:t>
            </a:r>
            <a:r>
              <a:rPr lang="en-US" dirty="0" smtClean="0"/>
              <a:t> </a:t>
            </a:r>
            <a:endParaRPr lang="en-US" dirty="0"/>
          </a:p>
        </p:txBody>
      </p:sp>
      <p:sp>
        <p:nvSpPr>
          <p:cNvPr id="7" name="Content Placeholder 6"/>
          <p:cNvSpPr>
            <a:spLocks noGrp="1"/>
          </p:cNvSpPr>
          <p:nvPr>
            <p:ph idx="10"/>
          </p:nvPr>
        </p:nvSpPr>
        <p:spPr/>
        <p:txBody>
          <a:bodyPr/>
          <a:lstStyle/>
          <a:p>
            <a:r>
              <a:rPr lang="en-US" dirty="0" smtClean="0"/>
              <a:t>Taller than Bret</a:t>
            </a:r>
          </a:p>
          <a:p>
            <a:r>
              <a:rPr lang="en-US" dirty="0" smtClean="0"/>
              <a:t>Has hair</a:t>
            </a:r>
          </a:p>
          <a:p>
            <a:r>
              <a:rPr lang="en-US" dirty="0" smtClean="0"/>
              <a:t>Doesn’t live in Redmond</a:t>
            </a:r>
          </a:p>
          <a:p>
            <a:r>
              <a:rPr lang="en-US" dirty="0" smtClean="0"/>
              <a:t>Wears shoes (sometimes)</a:t>
            </a:r>
          </a:p>
          <a:p>
            <a:r>
              <a:rPr lang="en-US" dirty="0" smtClean="0"/>
              <a:t>Find him on </a:t>
            </a:r>
            <a:r>
              <a:rPr lang="en-US" dirty="0"/>
              <a:t>the web at </a:t>
            </a:r>
            <a:r>
              <a:rPr lang="en-US" dirty="0" smtClean="0">
                <a:hlinkClick r:id="rId3"/>
              </a:rPr>
              <a:t>blogs.msdn.com/</a:t>
            </a:r>
            <a:r>
              <a:rPr lang="en-US" dirty="0" err="1" smtClean="0">
                <a:hlinkClick r:id="rId3"/>
              </a:rPr>
              <a:t>brunoterkaly</a:t>
            </a:r>
            <a:r>
              <a:rPr lang="en-US" dirty="0" smtClean="0"/>
              <a:t>   </a:t>
            </a:r>
            <a:endParaRPr lang="en-US" dirty="0" smtClean="0"/>
          </a:p>
          <a:p>
            <a:endParaRPr lang="en-US" dirty="0" smtClean="0"/>
          </a:p>
        </p:txBody>
      </p:sp>
    </p:spTree>
    <p:extLst>
      <p:ext uri="{BB962C8B-B14F-4D97-AF65-F5344CB8AC3E}">
        <p14:creationId xmlns:p14="http://schemas.microsoft.com/office/powerpoint/2010/main" val="4195880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New WCF Service Library</a:t>
            </a:r>
            <a:endParaRPr lang="en-US" b="1" dirty="0"/>
          </a:p>
        </p:txBody>
      </p:sp>
    </p:spTree>
    <p:extLst>
      <p:ext uri="{BB962C8B-B14F-4D97-AF65-F5344CB8AC3E}">
        <p14:creationId xmlns:p14="http://schemas.microsoft.com/office/powerpoint/2010/main" val="3869194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a:t>
            </a:r>
            <a:r>
              <a:rPr lang="en-US" sz="4000" dirty="0" err="1" smtClean="0"/>
              <a:t>BretStateham</a:t>
            </a:r>
            <a:r>
              <a:rPr lang="en-US" sz="4000" dirty="0" smtClean="0"/>
              <a:t> </a:t>
            </a:r>
            <a:r>
              <a:rPr lang="en-US" sz="4000" dirty="0" smtClean="0"/>
              <a:t>| </a:t>
            </a:r>
            <a:r>
              <a:rPr lang="en-US" sz="4000" dirty="0" smtClean="0"/>
              <a:t>@</a:t>
            </a:r>
            <a:r>
              <a:rPr lang="en-US" sz="4000" dirty="0" err="1" smtClean="0"/>
              <a:t>BretStateham</a:t>
            </a:r>
            <a:r>
              <a:rPr lang="en-US" sz="4000" dirty="0" smtClean="0"/>
              <a:t>‏</a:t>
            </a:r>
            <a:endParaRPr lang="en-US" dirty="0"/>
          </a:p>
        </p:txBody>
      </p:sp>
      <p:sp>
        <p:nvSpPr>
          <p:cNvPr id="7" name="Content Placeholder 6"/>
          <p:cNvSpPr>
            <a:spLocks noGrp="1"/>
          </p:cNvSpPr>
          <p:nvPr>
            <p:ph idx="10"/>
          </p:nvPr>
        </p:nvSpPr>
        <p:spPr/>
        <p:txBody>
          <a:bodyPr/>
          <a:lstStyle/>
          <a:p>
            <a:r>
              <a:rPr lang="en-US" dirty="0" smtClean="0"/>
              <a:t>Find me on the Web at </a:t>
            </a:r>
            <a:r>
              <a:rPr lang="en-US" dirty="0" smtClean="0">
                <a:hlinkClick r:id="rId3"/>
              </a:rPr>
              <a:t>BretStateham.com</a:t>
            </a:r>
            <a:r>
              <a:rPr lang="en-US" dirty="0" smtClean="0"/>
              <a:t>  </a:t>
            </a:r>
          </a:p>
          <a:p>
            <a:r>
              <a:rPr lang="en-US" dirty="0" smtClean="0"/>
              <a:t>Working with the web since before IIS</a:t>
            </a:r>
          </a:p>
          <a:p>
            <a:r>
              <a:rPr lang="en-US" dirty="0" smtClean="0"/>
              <a:t>Working with .NET since before .NET</a:t>
            </a:r>
          </a:p>
          <a:p>
            <a:r>
              <a:rPr lang="en-US" dirty="0" smtClean="0"/>
              <a:t>In love with SQL Server (don’t tell my wife)</a:t>
            </a:r>
            <a:endParaRPr lang="en-US" dirty="0"/>
          </a:p>
          <a:p>
            <a:pPr marL="0" indent="0">
              <a:buNone/>
            </a:pPr>
            <a:endParaRPr lang="en-US" dirty="0" smtClean="0"/>
          </a:p>
        </p:txBody>
      </p:sp>
    </p:spTree>
    <p:extLst>
      <p:ext uri="{BB962C8B-B14F-4D97-AF65-F5344CB8AC3E}">
        <p14:creationId xmlns:p14="http://schemas.microsoft.com/office/powerpoint/2010/main" val="634016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3893488"/>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Developing</a:t>
                      </a:r>
                      <a:r>
                        <a:rPr lang="en-US" sz="3600" baseline="0" dirty="0" smtClean="0">
                          <a:latin typeface="Segoe UI Light" panose="020B0502040204020203" pitchFamily="34" charset="0"/>
                          <a:cs typeface="Segoe UI Light" panose="020B0502040204020203" pitchFamily="34" charset="0"/>
                        </a:rPr>
                        <a:t> SharePoint Server Core Solutions Jump Start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Introduction</a:t>
                      </a:r>
                      <a:r>
                        <a:rPr lang="en-US" sz="2400" baseline="0" dirty="0" smtClean="0">
                          <a:latin typeface="Segoe UI Light" panose="020B0502040204020203" pitchFamily="34" charset="0"/>
                          <a:cs typeface="Segoe UI Light" panose="020B0502040204020203" pitchFamily="34" charset="0"/>
                        </a:rPr>
                        <a:t> to the SharePoint Developer Landscape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kern="1200" dirty="0" smtClean="0">
                          <a:solidFill>
                            <a:schemeClr val="dk1"/>
                          </a:solidFill>
                          <a:latin typeface="Segoe UI Light" panose="020B0502040204020203" pitchFamily="34" charset="0"/>
                          <a:ea typeface="+mn-ea"/>
                          <a:cs typeface="Segoe UI Light" panose="020B0502040204020203" pitchFamily="34" charset="0"/>
                        </a:rPr>
                        <a:t>05 | Cloud Hosted Apps</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Lists and Sites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Deploying</a:t>
                      </a:r>
                      <a:r>
                        <a:rPr lang="en-US" sz="2400" baseline="0" dirty="0" smtClean="0">
                          <a:latin typeface="Segoe UI Light" panose="020B0502040204020203" pitchFamily="34" charset="0"/>
                          <a:cs typeface="Segoe UI Light" panose="020B0502040204020203" pitchFamily="34" charset="0"/>
                        </a:rPr>
                        <a:t> Apps</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Client Side SharePoint Development</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Workflows</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Apps and SharePoint</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2343221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Developing </a:t>
            </a:r>
            <a:r>
              <a:rPr lang="en-US" dirty="0"/>
              <a:t>solutions for SharePoint products and technologies in a team-based, medium-sized to large development </a:t>
            </a:r>
            <a:r>
              <a:rPr lang="en-US" dirty="0" smtClean="0"/>
              <a:t>environment</a:t>
            </a:r>
          </a:p>
          <a:p>
            <a:pPr lvl="1"/>
            <a:r>
              <a:rPr lang="en-US" dirty="0" smtClean="0"/>
              <a:t>Considering taking the 70-488 Exam</a:t>
            </a:r>
          </a:p>
          <a:p>
            <a:r>
              <a:rPr lang="en-US" dirty="0" smtClean="0"/>
              <a:t>Additional Material</a:t>
            </a:r>
          </a:p>
          <a:p>
            <a:pPr lvl="1"/>
            <a:r>
              <a:rPr lang="en-US" dirty="0" smtClean="0"/>
              <a:t>Microsoft Official Course 20488</a:t>
            </a:r>
          </a:p>
          <a:p>
            <a:pPr lvl="2"/>
            <a:r>
              <a:rPr lang="en-US" dirty="0"/>
              <a:t>Developing Microsoft SharePoint®  Core Solutions </a:t>
            </a:r>
            <a:endParaRPr lang="en-US" dirty="0" smtClean="0"/>
          </a:p>
        </p:txBody>
      </p:sp>
    </p:spTree>
    <p:extLst>
      <p:ext uri="{BB962C8B-B14F-4D97-AF65-F5344CB8AC3E}">
        <p14:creationId xmlns:p14="http://schemas.microsoft.com/office/powerpoint/2010/main" val="3396969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err="1" smtClean="0"/>
              <a:t>DevSPS</a:t>
            </a:r>
            <a:r>
              <a:rPr lang="en-US" b="1" dirty="0" smtClean="0"/>
              <a:t> </a:t>
            </a:r>
            <a:r>
              <a:rPr lang="en-US" dirty="0" smtClean="0"/>
              <a:t>(expires 11/25/2013)</a:t>
            </a:r>
            <a:endParaRPr lang="en-US" dirty="0"/>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4251789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a:t>
            </a:r>
            <a:r>
              <a:rPr lang="en-US" dirty="0" smtClean="0"/>
              <a:t>WCF Services</a:t>
            </a:r>
            <a:endParaRPr lang="en-US" dirty="0"/>
          </a:p>
        </p:txBody>
      </p:sp>
      <p:sp>
        <p:nvSpPr>
          <p:cNvPr id="4" name="Subtitle 3"/>
          <p:cNvSpPr>
            <a:spLocks noGrp="1"/>
          </p:cNvSpPr>
          <p:nvPr>
            <p:ph type="subTitle" idx="1"/>
          </p:nvPr>
        </p:nvSpPr>
        <p:spPr/>
        <p:txBody>
          <a:bodyPr/>
          <a:lstStyle/>
          <a:p>
            <a:r>
              <a:rPr lang="en-US" dirty="0"/>
              <a:t>Bret Stateham | Technical Evangelist</a:t>
            </a:r>
          </a:p>
          <a:p>
            <a:r>
              <a:rPr lang="en-US" dirty="0" smtClean="0"/>
              <a:t>Bruno Terkaly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t>WCF </a:t>
            </a:r>
            <a:r>
              <a:rPr lang="en-US" dirty="0" smtClean="0"/>
              <a:t>Overview</a:t>
            </a:r>
            <a:endParaRPr lang="en-US" dirty="0"/>
          </a:p>
          <a:p>
            <a:r>
              <a:rPr lang="en-US" dirty="0" smtClean="0"/>
              <a:t>SOAP vs. REST</a:t>
            </a:r>
            <a:endParaRPr lang="en-US"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Course Introduction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2955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230e9df3-be65-4c73-a93b-d1236ebd677e"/>
    <ds:schemaRef ds:uri="http://schemas.microsoft.com/office/2006/metadata/properties"/>
    <ds:schemaRef ds:uri="http://purl.org/dc/elements/1.1/"/>
    <ds:schemaRef ds:uri="http://purl.org/dc/dcmitype/"/>
    <ds:schemaRef ds:uri="9144449b-ba5a-4612-98a9-381e907e54b6"/>
    <ds:schemaRef ds:uri="http://purl.org/dc/terms/"/>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441</TotalTime>
  <Words>638</Words>
  <Application>Microsoft Office PowerPoint</Application>
  <PresentationFormat>Widescreen</PresentationFormat>
  <Paragraphs>107</Paragraphs>
  <Slides>21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vt:lpstr>
      <vt:lpstr>Segoe</vt:lpstr>
      <vt:lpstr>Segoe UI</vt:lpstr>
      <vt:lpstr>Segoe UI Light</vt:lpstr>
      <vt:lpstr>1_Office Theme</vt:lpstr>
      <vt:lpstr>Web Services and  Windows Azure</vt:lpstr>
      <vt:lpstr>Meet Bruno Terkaly | ‏@BrunoTerkaly </vt:lpstr>
      <vt:lpstr>Meet BretStateham | @BretStateham‏</vt:lpstr>
      <vt:lpstr>Course Topics</vt:lpstr>
      <vt:lpstr>Setting Expectations</vt:lpstr>
      <vt:lpstr>     Join the MVA Community!</vt:lpstr>
      <vt:lpstr>PowerPoint Presentation</vt:lpstr>
      <vt:lpstr>Module Overview</vt:lpstr>
      <vt:lpstr>PowerPoint Presentation</vt:lpstr>
      <vt:lpstr>PowerPoint Presentation</vt:lpstr>
      <vt:lpstr>Windows Communication Foundation (WCF)</vt:lpstr>
      <vt:lpstr>Windows Communication Foundation (WCF)</vt:lpstr>
      <vt:lpstr>Windows Communication Foundation (WCF)</vt:lpstr>
      <vt:lpstr>Windows Communication Foundation (WCF)</vt:lpstr>
      <vt:lpstr>PowerPoint Presentation</vt:lpstr>
      <vt:lpstr>Windows Communication Foundation (WCF)</vt:lpstr>
      <vt:lpstr>Windows Communication Foundation (WCF)</vt:lpstr>
      <vt:lpstr>Windows Communication Foundation (WCF)</vt:lpstr>
      <vt:lpstr>Windows Communication Foundation (WCF)</vt:lpstr>
      <vt:lpstr>Creating a New WCF Service Library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100</cp:revision>
  <dcterms:created xsi:type="dcterms:W3CDTF">2013-10-14T21:08:33Z</dcterms:created>
  <dcterms:modified xsi:type="dcterms:W3CDTF">2013-11-12T22:31:02Z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