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handoutMasterIdLst>
    <p:handoutMasterId r:id="rId40"/>
  </p:handoutMasterIdLst>
  <p:sldIdLst>
    <p:sldId id="305" r:id="rId5"/>
    <p:sldId id="306" r:id="rId6"/>
    <p:sldId id="307" r:id="rId7"/>
    <p:sldId id="257" r:id="rId8"/>
    <p:sldId id="258" r:id="rId9"/>
    <p:sldId id="259" r:id="rId10"/>
    <p:sldId id="260" r:id="rId11"/>
    <p:sldId id="261" r:id="rId12"/>
    <p:sldId id="262" r:id="rId13"/>
    <p:sldId id="263" r:id="rId14"/>
    <p:sldId id="264" r:id="rId15"/>
    <p:sldId id="266" r:id="rId16"/>
    <p:sldId id="308" r:id="rId17"/>
    <p:sldId id="268" r:id="rId18"/>
    <p:sldId id="269" r:id="rId19"/>
    <p:sldId id="270" r:id="rId20"/>
    <p:sldId id="271" r:id="rId21"/>
    <p:sldId id="272" r:id="rId22"/>
    <p:sldId id="276" r:id="rId23"/>
    <p:sldId id="279" r:id="rId24"/>
    <p:sldId id="298" r:id="rId25"/>
    <p:sldId id="309" r:id="rId26"/>
    <p:sldId id="292" r:id="rId27"/>
    <p:sldId id="294" r:id="rId28"/>
    <p:sldId id="295" r:id="rId29"/>
    <p:sldId id="296" r:id="rId30"/>
    <p:sldId id="297" r:id="rId31"/>
    <p:sldId id="310" r:id="rId32"/>
    <p:sldId id="300" r:id="rId33"/>
    <p:sldId id="299" r:id="rId34"/>
    <p:sldId id="311" r:id="rId35"/>
    <p:sldId id="303" r:id="rId36"/>
    <p:sldId id="304" r:id="rId37"/>
    <p:sldId id="31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8905"/>
    <a:srgbClr val="BA06A5"/>
    <a:srgbClr val="7FBA00"/>
    <a:srgbClr val="71B1D1"/>
    <a:srgbClr val="4498C2"/>
    <a:srgbClr val="4F81BD"/>
    <a:srgbClr val="8BACD3"/>
    <a:srgbClr val="F3F7FB"/>
    <a:srgbClr val="92D050"/>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11/12/2013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11/12/2013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logs.msdn.com/b/windowsazurestorage/archive/2012/06/08/introducing-locally-redundant-storage-for-windows-azure-storage.aspx"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blogs.msdn.com/b/windowsazurestorage/archive/2012/06/08/new-storage-features-on-the-windows-azure-portal.asp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9583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sz="1600" b="1" dirty="0" smtClean="0"/>
              <a:t>Slide Objectives:</a:t>
            </a:r>
          </a:p>
          <a:p>
            <a:pPr marL="174982" indent="-174982">
              <a:buFont typeface="Arial" pitchFamily="34" charset="0"/>
              <a:buChar char="•"/>
            </a:pPr>
            <a:r>
              <a:rPr lang="en-US" sz="1600" dirty="0" smtClean="0"/>
              <a:t>Explain the different Storage Libraries and languages</a:t>
            </a:r>
            <a:r>
              <a:rPr lang="en-US" sz="1600" baseline="0" dirty="0" smtClean="0"/>
              <a:t> that can be used to work with Windows Azure Storage</a:t>
            </a:r>
            <a:r>
              <a:rPr lang="en-US" sz="1600" dirty="0" smtClean="0"/>
              <a:t>.  </a:t>
            </a:r>
          </a:p>
          <a:p>
            <a:endParaRPr lang="en-US" sz="160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r>
              <a:rPr lang="en-US" i="1" dirty="0" smtClean="0"/>
              <a:t>Programmatic access to the Blob, Queue, and Table services is available via the Windows Azure client libraries and the Windows Azure storage services REST API.</a:t>
            </a:r>
            <a:endParaRPr lang="en-US" sz="1600" dirty="0" smtClean="0"/>
          </a:p>
          <a:p>
            <a:endParaRPr lang="en-US" sz="1600" dirty="0" smtClean="0"/>
          </a:p>
          <a:p>
            <a:r>
              <a:rPr lang="en-US" sz="1600" b="1" dirty="0" smtClean="0"/>
              <a:t>Speaking Points:</a:t>
            </a:r>
          </a:p>
          <a:p>
            <a:pPr marL="0" marR="0" indent="0" algn="l" defTabSz="914325" rtl="0" eaLnBrk="1" fontAlgn="auto" latinLnBrk="0" hangingPunct="1">
              <a:lnSpc>
                <a:spcPct val="90000"/>
              </a:lnSpc>
              <a:spcBef>
                <a:spcPts val="0"/>
              </a:spcBef>
              <a:spcAft>
                <a:spcPts val="333"/>
              </a:spcAft>
              <a:buClrTx/>
              <a:buSzTx/>
              <a:buFontTx/>
              <a:buNone/>
              <a:tabLst/>
              <a:defRPr/>
            </a:pPr>
            <a:r>
              <a:rPr lang="en-US" b="0" dirty="0" smtClean="0"/>
              <a:t>Windows Azure is an open cloud platform that enables you to quickly build, deploy and manage applications across a global network of Microsoft-managed </a:t>
            </a:r>
            <a:r>
              <a:rPr lang="en-US" b="0" dirty="0" err="1" smtClean="0"/>
              <a:t>datacenters.You</a:t>
            </a:r>
            <a:r>
              <a:rPr lang="en-US" b="0" dirty="0" smtClean="0"/>
              <a:t> can build applications using any language, tool or framework.</a:t>
            </a:r>
            <a:endParaRPr lang="en-US" sz="1600" b="0" dirty="0" smtClean="0"/>
          </a:p>
          <a:p>
            <a:endParaRPr lang="en-US" sz="1600" dirty="0" smtClean="0"/>
          </a:p>
          <a:p>
            <a:r>
              <a:rPr lang="en-US" sz="1600" b="1" dirty="0" smtClean="0"/>
              <a:t>Notes: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t>11</a:t>
            </a:fld>
            <a:endParaRPr lang="en-US"/>
          </a:p>
        </p:txBody>
      </p:sp>
    </p:spTree>
    <p:extLst>
      <p:ext uri="{BB962C8B-B14F-4D97-AF65-F5344CB8AC3E}">
        <p14:creationId xmlns:p14="http://schemas.microsoft.com/office/powerpoint/2010/main" val="1493988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each of the storage types at a high level</a:t>
            </a:r>
          </a:p>
          <a:p>
            <a:endParaRPr lang="en-US" b="0" dirty="0" smtClean="0"/>
          </a:p>
          <a:p>
            <a:r>
              <a:rPr lang="en-US" b="1" dirty="0" smtClean="0"/>
              <a:t>Speaker Notes</a:t>
            </a:r>
          </a:p>
          <a:p>
            <a:r>
              <a:rPr lang="en-NZ" dirty="0" smtClean="0"/>
              <a:t>The Windows Azure storage services provide storage for binary and text data, messages, and structured data in Windows Azure. The storage services include:</a:t>
            </a:r>
          </a:p>
          <a:p>
            <a:pPr marL="171450" indent="-171450">
              <a:buFont typeface="Arial" pitchFamily="34" charset="0"/>
              <a:buChar char="•"/>
            </a:pPr>
            <a:r>
              <a:rPr lang="en-NZ" dirty="0" smtClean="0"/>
              <a:t>The Blob service, for storing binary and text data</a:t>
            </a:r>
          </a:p>
          <a:p>
            <a:pPr marL="171450" indent="-171450">
              <a:buFont typeface="Arial" pitchFamily="34" charset="0"/>
              <a:buChar char="•"/>
            </a:pPr>
            <a:r>
              <a:rPr lang="en-NZ" dirty="0" smtClean="0"/>
              <a:t>The Queue service, for storing messages that may be accessed by a client</a:t>
            </a:r>
          </a:p>
          <a:p>
            <a:pPr marL="171450" indent="-171450">
              <a:buFont typeface="Arial" pitchFamily="34" charset="0"/>
              <a:buChar char="•"/>
            </a:pPr>
            <a:r>
              <a:rPr lang="en-NZ" dirty="0" smtClean="0"/>
              <a:t>The Table service, for structured storage for non-relational data</a:t>
            </a:r>
          </a:p>
          <a:p>
            <a:pPr marL="171450" indent="-171450">
              <a:buFont typeface="Arial" pitchFamily="34" charset="0"/>
              <a:buChar char="•"/>
            </a:pPr>
            <a:r>
              <a:rPr lang="en-NZ" dirty="0" smtClean="0"/>
              <a:t>Windows Azure drives, for mounting an NTFS volume accessible to code running in your Windows Azure service</a:t>
            </a:r>
            <a:br>
              <a:rPr lang="en-NZ" dirty="0" smtClean="0"/>
            </a:br>
            <a:endParaRPr lang="en-NZ" dirty="0" smtClean="0"/>
          </a:p>
          <a:p>
            <a:r>
              <a:rPr lang="en-NZ" dirty="0" smtClean="0"/>
              <a:t>Programmatic access to the Blob, Queue, and Table services is available via the Windows Azure Managed Library and the Windows Azure storage services REST API</a:t>
            </a:r>
          </a:p>
          <a:p>
            <a:endParaRPr lang="en-US" b="1" dirty="0" smtClean="0"/>
          </a:p>
          <a:p>
            <a:r>
              <a:rPr lang="en-US" b="1" dirty="0" smtClean="0"/>
              <a:t>Notes</a:t>
            </a:r>
          </a:p>
          <a:p>
            <a:r>
              <a:rPr lang="en-US" b="0" dirty="0" smtClean="0"/>
              <a:t>http://blogs.msdn.com/b/windowsazurestorage/archive/2010/03/28/windows-azure-storage-resources.aspx</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12</a:t>
            </a:fld>
            <a:endParaRPr lang="en-US" dirty="0"/>
          </a:p>
        </p:txBody>
      </p:sp>
    </p:spTree>
    <p:extLst>
      <p:ext uri="{BB962C8B-B14F-4D97-AF65-F5344CB8AC3E}">
        <p14:creationId xmlns:p14="http://schemas.microsoft.com/office/powerpoint/2010/main" val="4232924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3922906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15</a:t>
            </a:fld>
            <a:endParaRPr lang="en-US" dirty="0"/>
          </a:p>
        </p:txBody>
      </p:sp>
    </p:spTree>
    <p:extLst>
      <p:ext uri="{BB962C8B-B14F-4D97-AF65-F5344CB8AC3E}">
        <p14:creationId xmlns:p14="http://schemas.microsoft.com/office/powerpoint/2010/main" val="3458868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16</a:t>
            </a:fld>
            <a:endParaRPr lang="en-US" dirty="0"/>
          </a:p>
        </p:txBody>
      </p:sp>
    </p:spTree>
    <p:extLst>
      <p:ext uri="{BB962C8B-B14F-4D97-AF65-F5344CB8AC3E}">
        <p14:creationId xmlns:p14="http://schemas.microsoft.com/office/powerpoint/2010/main" val="1177370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17</a:t>
            </a:fld>
            <a:endParaRPr lang="en-US" dirty="0"/>
          </a:p>
        </p:txBody>
      </p:sp>
    </p:spTree>
    <p:extLst>
      <p:ext uri="{BB962C8B-B14F-4D97-AF65-F5344CB8AC3E}">
        <p14:creationId xmlns:p14="http://schemas.microsoft.com/office/powerpoint/2010/main" val="3201433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18</a:t>
            </a:fld>
            <a:endParaRPr lang="en-US" dirty="0"/>
          </a:p>
        </p:txBody>
      </p:sp>
    </p:spTree>
    <p:extLst>
      <p:ext uri="{BB962C8B-B14F-4D97-AF65-F5344CB8AC3E}">
        <p14:creationId xmlns:p14="http://schemas.microsoft.com/office/powerpoint/2010/main" val="2874458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Windows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034082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1792808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1803214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460804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385483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25</a:t>
            </a:fld>
            <a:endParaRPr lang="en-US" dirty="0"/>
          </a:p>
        </p:txBody>
      </p:sp>
    </p:spTree>
    <p:extLst>
      <p:ext uri="{BB962C8B-B14F-4D97-AF65-F5344CB8AC3E}">
        <p14:creationId xmlns:p14="http://schemas.microsoft.com/office/powerpoint/2010/main" val="3081679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26</a:t>
            </a:fld>
            <a:endParaRPr lang="en-US" dirty="0"/>
          </a:p>
        </p:txBody>
      </p:sp>
    </p:spTree>
    <p:extLst>
      <p:ext uri="{BB962C8B-B14F-4D97-AF65-F5344CB8AC3E}">
        <p14:creationId xmlns:p14="http://schemas.microsoft.com/office/powerpoint/2010/main" val="1019399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err="1"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err="1"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27</a:t>
            </a:fld>
            <a:endParaRPr lang="en-US" dirty="0"/>
          </a:p>
        </p:txBody>
      </p:sp>
    </p:spTree>
    <p:extLst>
      <p:ext uri="{BB962C8B-B14F-4D97-AF65-F5344CB8AC3E}">
        <p14:creationId xmlns:p14="http://schemas.microsoft.com/office/powerpoint/2010/main" val="253079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ECC1B2C-80A6-4828-8D88-E9CCE5522C1B}" type="datetime1">
              <a:rPr lang="en-US" smtClean="0"/>
              <a:t>11/12/2013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29</a:t>
            </a:fld>
            <a:endParaRPr lang="en-US" dirty="0"/>
          </a:p>
        </p:txBody>
      </p:sp>
    </p:spTree>
    <p:extLst>
      <p:ext uri="{BB962C8B-B14F-4D97-AF65-F5344CB8AC3E}">
        <p14:creationId xmlns:p14="http://schemas.microsoft.com/office/powerpoint/2010/main" val="1277499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t>4</a:t>
            </a:fld>
            <a:endParaRPr lang="en-US"/>
          </a:p>
        </p:txBody>
      </p:sp>
    </p:spTree>
    <p:extLst>
      <p:ext uri="{BB962C8B-B14F-4D97-AF65-F5344CB8AC3E}">
        <p14:creationId xmlns:p14="http://schemas.microsoft.com/office/powerpoint/2010/main" val="2708066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600" b="1" dirty="0" smtClean="0"/>
              <a:t>Slide Objectives:</a:t>
            </a:r>
          </a:p>
          <a:p>
            <a:pPr marL="0" indent="0">
              <a:buFont typeface="Arial" pitchFamily="34" charset="0"/>
              <a:buNone/>
            </a:pPr>
            <a:r>
              <a:rPr lang="en-US" sz="1600" baseline="0" dirty="0" smtClean="0"/>
              <a:t>Define the Windows Azure  storage and the great benefits this service provides</a:t>
            </a:r>
          </a:p>
          <a:p>
            <a:pPr marL="0" indent="0">
              <a:buFont typeface="Arial" pitchFamily="34" charset="0"/>
              <a:buNone/>
            </a:pPr>
            <a:endParaRPr lang="en-US" sz="1600" baseline="0" dirty="0" smtClean="0"/>
          </a:p>
          <a:p>
            <a:pPr marL="0" indent="0">
              <a:buFont typeface="Arial" pitchFamily="34" charset="0"/>
              <a:buNone/>
            </a:pPr>
            <a:r>
              <a:rPr lang="en-US" sz="1600" b="1" baseline="0" dirty="0" smtClean="0"/>
              <a:t>Speaking Points:</a:t>
            </a:r>
          </a:p>
          <a:p>
            <a:pPr marL="0" indent="0">
              <a:buFont typeface="Arial" pitchFamily="34" charset="0"/>
              <a:buNone/>
            </a:pPr>
            <a:r>
              <a:rPr lang="en-US" dirty="0" smtClean="0"/>
              <a:t>The Windows Azure storage services provide storage for binary and text data, messages, and structured data in Windows Azure</a:t>
            </a:r>
          </a:p>
          <a:p>
            <a:pPr marL="0" indent="0">
              <a:buFont typeface="Arial" pitchFamily="34" charset="0"/>
              <a:buNone/>
            </a:pPr>
            <a:endParaRPr lang="en-US" dirty="0" smtClean="0"/>
          </a:p>
          <a:p>
            <a:pPr marL="171450" indent="-171450">
              <a:buFont typeface="Arial" pitchFamily="34" charset="0"/>
              <a:buChar char="•"/>
            </a:pPr>
            <a:r>
              <a:rPr lang="en-US" dirty="0" smtClean="0"/>
              <a:t>Scalable </a:t>
            </a:r>
          </a:p>
          <a:p>
            <a:pPr marL="171450" indent="-171450">
              <a:buFont typeface="Arial" pitchFamily="34" charset="0"/>
              <a:buChar char="•"/>
            </a:pPr>
            <a:r>
              <a:rPr lang="en-US" dirty="0" smtClean="0"/>
              <a:t>Durable</a:t>
            </a:r>
          </a:p>
          <a:p>
            <a:pPr marL="171450" indent="-171450">
              <a:buFont typeface="Arial" pitchFamily="34" charset="0"/>
              <a:buChar char="•"/>
            </a:pPr>
            <a:r>
              <a:rPr lang="en-US" dirty="0" smtClean="0"/>
              <a:t>Available</a:t>
            </a:r>
          </a:p>
          <a:p>
            <a:pPr marL="171450" indent="-171450">
              <a:buFont typeface="Arial" pitchFamily="34" charset="0"/>
              <a:buChar char="•"/>
            </a:pPr>
            <a:r>
              <a:rPr lang="en-US" dirty="0" smtClean="0"/>
              <a:t>Cost</a:t>
            </a:r>
          </a:p>
          <a:p>
            <a:pPr marL="171450" indent="-171450">
              <a:buFont typeface="Arial" pitchFamily="34" charset="0"/>
              <a:buChar char="•"/>
            </a:pPr>
            <a:r>
              <a:rPr lang="en-US" dirty="0" smtClean="0"/>
              <a:t>REST</a:t>
            </a:r>
          </a:p>
          <a:p>
            <a:pPr marL="0" indent="0">
              <a:buFont typeface="Arial" pitchFamily="34" charset="0"/>
              <a:buNone/>
            </a:pPr>
            <a:endParaRPr lang="en-US" sz="1600" baseline="0" dirty="0" smtClean="0"/>
          </a:p>
          <a:p>
            <a:pPr marL="0" indent="0">
              <a:buFont typeface="Arial" pitchFamily="34" charset="0"/>
              <a:buNone/>
            </a:pPr>
            <a:r>
              <a:rPr lang="en-US" dirty="0" smtClean="0"/>
              <a:t>Geo-redundant storage provides the highest level of storage durability by seamlessly replicating your data to a secondary location within the same region</a:t>
            </a:r>
          </a:p>
          <a:p>
            <a:pPr marL="0" indent="0">
              <a:buFont typeface="Arial" pitchFamily="34" charset="0"/>
              <a:buNone/>
            </a:pPr>
            <a:r>
              <a:rPr lang="en-US" dirty="0" smtClean="0"/>
              <a:t>Locally redundant storage provides highly durable and available storage within a single location. </a:t>
            </a:r>
          </a:p>
          <a:p>
            <a:pPr marL="0" indent="0">
              <a:buFont typeface="Arial" pitchFamily="34" charset="0"/>
              <a:buNone/>
            </a:pPr>
            <a:r>
              <a:rPr lang="en-US" dirty="0" smtClean="0"/>
              <a:t>Microsoft monitors the service, provides patches, handles scaling, and does the other work needed to keep the service available.</a:t>
            </a:r>
            <a:endParaRPr lang="en-US" sz="1600" baseline="0" dirty="0" smtClean="0"/>
          </a:p>
          <a:p>
            <a:pPr marL="0" indent="0">
              <a:buFont typeface="Arial" pitchFamily="34" charset="0"/>
              <a:buNone/>
            </a:pPr>
            <a:endParaRPr lang="en-US" sz="1600" baseline="0" dirty="0" smtClean="0"/>
          </a:p>
          <a:p>
            <a:pPr marL="0" indent="0">
              <a:buFont typeface="Arial" pitchFamily="34" charset="0"/>
              <a:buNone/>
            </a:pPr>
            <a:r>
              <a:rPr lang="en-US" sz="1600"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5</a:t>
            </a:fld>
            <a:endParaRPr lang="en-US" dirty="0"/>
          </a:p>
        </p:txBody>
      </p:sp>
    </p:spTree>
    <p:extLst>
      <p:ext uri="{BB962C8B-B14F-4D97-AF65-F5344CB8AC3E}">
        <p14:creationId xmlns:p14="http://schemas.microsoft.com/office/powerpoint/2010/main" val="2227892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r>
              <a:rPr lang="en-US" dirty="0" smtClean="0"/>
              <a:t>A storage account gives your applications access to Windows Azure Blob, Table, and Queue services located in a geographic region. You need a storage account to use Windows Azure storage. </a:t>
            </a:r>
          </a:p>
          <a:p>
            <a:r>
              <a:rPr lang="en-US" dirty="0" smtClean="0"/>
              <a:t>The storage account represents the highest level of the namespace for accessing the storage services. A storage account can contain up to 100 TB of blob, queue, and table data. You can create up to five storage accounts for your Windows Azure subscription.</a:t>
            </a:r>
          </a:p>
          <a:p>
            <a:pPr marL="0" indent="0">
              <a:buFont typeface="Arial" pitchFamily="34" charset="0"/>
              <a:buNone/>
            </a:pPr>
            <a:endParaRPr lang="en-US" dirty="0" smtClean="0"/>
          </a:p>
          <a:p>
            <a:pPr marL="171450" indent="-171450">
              <a:buFont typeface="Arial" pitchFamily="34" charset="0"/>
              <a:buChar char="•"/>
            </a:pPr>
            <a:r>
              <a:rPr lang="en-US" dirty="0" smtClean="0"/>
              <a:t>A Windows Azure subscription contains storage account</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endParaRPr lang="en-US" dirty="0"/>
          </a:p>
        </p:txBody>
      </p:sp>
      <p:sp>
        <p:nvSpPr>
          <p:cNvPr id="4" name="Slide Number Placeholder 3"/>
          <p:cNvSpPr>
            <a:spLocks noGrp="1"/>
          </p:cNvSpPr>
          <p:nvPr>
            <p:ph type="sldNum" sz="quarter" idx="10"/>
          </p:nvPr>
        </p:nvSpPr>
        <p:spPr/>
        <p:txBody>
          <a:bodyPr/>
          <a:lstStyle/>
          <a:p>
            <a:fld id="{DFF0BEB7-DC6A-443D-91D1-0CE0A533CAC5}" type="slidenum">
              <a:rPr lang="en-US" smtClean="0"/>
              <a:pPr/>
              <a:t>6</a:t>
            </a:fld>
            <a:endParaRPr lang="en-US" dirty="0"/>
          </a:p>
        </p:txBody>
      </p:sp>
    </p:spTree>
    <p:extLst>
      <p:ext uri="{BB962C8B-B14F-4D97-AF65-F5344CB8AC3E}">
        <p14:creationId xmlns:p14="http://schemas.microsoft.com/office/powerpoint/2010/main" val="2882834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The Windows Azure Content Delivery Network (CDN) offers developers a global solution for delivering high-bandwidth content by caching blobs and static content of compute instances at physical nodes in the United States, Europe, Asia, Australia and South America.</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p>
          <a:p>
            <a:pPr marL="171450" indent="-171450">
              <a:buFont typeface="Arial" pitchFamily="34" charset="0"/>
              <a:buChar char="•"/>
            </a:pPr>
            <a:r>
              <a:rPr lang="en-US" dirty="0" smtClean="0"/>
              <a:t>100 TBs per account means a</a:t>
            </a:r>
            <a:r>
              <a:rPr lang="en-US" baseline="0" dirty="0" smtClean="0"/>
              <a:t> lot of storage for very little cost</a:t>
            </a:r>
            <a:endParaRPr lang="en-US" dirty="0" smtClean="0"/>
          </a:p>
          <a:p>
            <a:pPr marL="0" indent="0">
              <a:buFont typeface="Arial" pitchFamily="34" charset="0"/>
              <a:buNone/>
            </a:pPr>
            <a:endParaRPr lang="en-US" dirty="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r>
              <a:rPr lang="en-US" dirty="0" smtClean="0"/>
              <a:t>You should change the access keys to your storage account periodically to help keep your storage connections more secure. Two access keys are assigned to enable you to maintain connections to the storage account using one access key while you regenerate the other access key. </a:t>
            </a:r>
          </a:p>
        </p:txBody>
      </p:sp>
      <p:sp>
        <p:nvSpPr>
          <p:cNvPr id="4" name="Slide Number Placeholder 3"/>
          <p:cNvSpPr>
            <a:spLocks noGrp="1"/>
          </p:cNvSpPr>
          <p:nvPr>
            <p:ph type="sldNum" sz="quarter" idx="10"/>
          </p:nvPr>
        </p:nvSpPr>
        <p:spPr/>
        <p:txBody>
          <a:bodyPr/>
          <a:lstStyle/>
          <a:p>
            <a:fld id="{DFF0BEB7-DC6A-443D-91D1-0CE0A533CAC5}" type="slidenum">
              <a:rPr lang="en-US" smtClean="0"/>
              <a:pPr/>
              <a:t>7</a:t>
            </a:fld>
            <a:endParaRPr lang="en-US" dirty="0"/>
          </a:p>
        </p:txBody>
      </p:sp>
    </p:spTree>
    <p:extLst>
      <p:ext uri="{BB962C8B-B14F-4D97-AF65-F5344CB8AC3E}">
        <p14:creationId xmlns:p14="http://schemas.microsoft.com/office/powerpoint/2010/main" val="2623129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sz="900" b="1" dirty="0" smtClean="0"/>
              <a:t>Slide Objectives:</a:t>
            </a:r>
          </a:p>
          <a:p>
            <a:pPr marL="174982" indent="-174982">
              <a:buFont typeface="Arial" pitchFamily="34" charset="0"/>
              <a:buChar char="•"/>
            </a:pPr>
            <a:r>
              <a:rPr lang="en-US" sz="900" dirty="0" smtClean="0"/>
              <a:t>Explain the new features recently</a:t>
            </a:r>
            <a:r>
              <a:rPr lang="en-US" sz="900" baseline="0" dirty="0" smtClean="0"/>
              <a:t> added to Windows Azure storage</a:t>
            </a:r>
            <a:r>
              <a:rPr lang="en-US" sz="900" dirty="0" smtClean="0"/>
              <a:t>.  </a:t>
            </a:r>
          </a:p>
          <a:p>
            <a:endParaRPr lang="en-US" sz="90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900" b="1" dirty="0" smtClean="0"/>
              <a:t>VALUE PROP</a:t>
            </a:r>
          </a:p>
          <a:p>
            <a:pPr marL="0" marR="0" lvl="1"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3000" i="1" spc="-38" dirty="0" smtClean="0"/>
              <a:t>Recently</a:t>
            </a:r>
            <a:r>
              <a:rPr lang="en-US" sz="3000" i="1" spc="-38" baseline="0" dirty="0" smtClean="0"/>
              <a:t> added features provide increased functionality and value to Azure storage. </a:t>
            </a:r>
            <a:endParaRPr lang="en-US" sz="4000" dirty="0" smtClean="0"/>
          </a:p>
          <a:p>
            <a:endParaRPr lang="en-US" sz="900" dirty="0" smtClean="0"/>
          </a:p>
          <a:p>
            <a:r>
              <a:rPr lang="en-US" sz="900" b="1" dirty="0" smtClean="0"/>
              <a:t>Speaking Points:</a:t>
            </a:r>
          </a:p>
          <a:p>
            <a:endParaRPr lang="en-US" sz="900" dirty="0" smtClean="0"/>
          </a:p>
          <a:p>
            <a:r>
              <a:rPr lang="en-US" b="1" dirty="0" smtClean="0"/>
              <a:t>Shared Access Signatures (Signed URLs) for Tables and Queues</a:t>
            </a:r>
            <a:r>
              <a:rPr lang="en-US" dirty="0" smtClean="0"/>
              <a:t> – similar to the Shared Access Signature feature previously available for Blobs, this allows account owners to issue URL access to specific resources such as tables, table ranges, queues, blobs and containers while specifying granular sets of permissions. In addition, there are some smaller improvements to Shared Access Signatures for Blobs</a:t>
            </a:r>
          </a:p>
          <a:p>
            <a:endParaRPr lang="en-US" dirty="0" smtClean="0"/>
          </a:p>
          <a:p>
            <a:r>
              <a:rPr lang="en-US" b="1" dirty="0" smtClean="0"/>
              <a:t>Expanded Blob Copy</a:t>
            </a:r>
            <a:r>
              <a:rPr lang="en-US" dirty="0" smtClean="0"/>
              <a:t> – For Blobs, we now support copying blobs between storage accounts and copy blob (even within accounts) is performed as an asynchronous operation. This is available in the new version, but will only work if the destination storage account was created on or after June 7, 2012. Of course, Copy Blob operations within the same account will continue to work for all accounts</a:t>
            </a:r>
          </a:p>
          <a:p>
            <a:endParaRPr lang="en-US" dirty="0" smtClean="0"/>
          </a:p>
          <a:p>
            <a:r>
              <a:rPr lang="en-US" b="1" dirty="0" smtClean="0"/>
              <a:t>Improved Blob Leasing</a:t>
            </a:r>
            <a:r>
              <a:rPr lang="en-US" dirty="0" smtClean="0"/>
              <a:t> – Leasing is now available for blob containers, and allows infinite lease duration. In addition, lease durations between 15-60 seconds are also supported. Changing the lease id (in order to rotate the lease-id across your components) is now supported</a:t>
            </a:r>
          </a:p>
          <a:p>
            <a:endParaRPr lang="en-US" dirty="0" smtClean="0"/>
          </a:p>
          <a:p>
            <a:r>
              <a:rPr lang="en-US" b="1" dirty="0" smtClean="0"/>
              <a:t>Introducing Locally Redundant Storage</a:t>
            </a:r>
            <a:r>
              <a:rPr lang="en-US" dirty="0" smtClean="0"/>
              <a:t> - Storage users are now able turn off geo-replication by choosing </a:t>
            </a:r>
            <a:r>
              <a:rPr lang="en-US" dirty="0" smtClean="0">
                <a:hlinkClick r:id="rId3"/>
              </a:rPr>
              <a:t>Locally Redundant Storage (LRS)</a:t>
            </a:r>
            <a:r>
              <a:rPr lang="en-US" dirty="0" smtClean="0"/>
              <a:t>. LRS provides highly durable and available storage within a single location (sub region). </a:t>
            </a:r>
          </a:p>
          <a:p>
            <a:endParaRPr lang="en-US" dirty="0" smtClean="0"/>
          </a:p>
          <a:p>
            <a:r>
              <a:rPr lang="en-US" b="1" dirty="0" smtClean="0"/>
              <a:t>Choosing Geo Redundant Storage or Locally Redundant Storage</a:t>
            </a:r>
            <a:r>
              <a:rPr lang="en-US" dirty="0" smtClean="0"/>
              <a:t> – By default storage accounts are configured for Geo Redundant Storage (GRS), meaning that Table and Blob data is replicated both within the primary location and also to a location hundreds of miles away (geo-replication). As detailed in this </a:t>
            </a:r>
            <a:r>
              <a:rPr lang="en-US" dirty="0" smtClean="0">
                <a:hlinkClick r:id="rId3"/>
              </a:rPr>
              <a:t>blog post</a:t>
            </a:r>
            <a:r>
              <a:rPr lang="en-US" dirty="0" smtClean="0"/>
              <a:t>, using LRS may be preferable in certain scenarios, and is available at a 23-34% discount compared to GRS. The price of GRS remains unchanged. Please note that a one-time bandwidth charge will apply if you choose to re-enable GRS after switching to LRS. </a:t>
            </a:r>
          </a:p>
          <a:p>
            <a:endParaRPr lang="en-US" dirty="0" smtClean="0"/>
          </a:p>
          <a:p>
            <a:r>
              <a:rPr lang="en-US" b="1" dirty="0" smtClean="0"/>
              <a:t>Configuration of Storage Analytics </a:t>
            </a:r>
            <a:r>
              <a:rPr lang="en-US" dirty="0" smtClean="0"/>
              <a:t>– While our analytics features (metrics and logging) have been available since last summer, configuring them required the user to call the REST API. In the new </a:t>
            </a:r>
            <a:r>
              <a:rPr lang="en-US" dirty="0" smtClean="0">
                <a:hlinkClick r:id="rId4"/>
              </a:rPr>
              <a:t>management portal</a:t>
            </a:r>
            <a:r>
              <a:rPr lang="en-US" dirty="0" smtClean="0"/>
              <a:t>, users can easily configure these features. </a:t>
            </a:r>
          </a:p>
          <a:p>
            <a:endParaRPr lang="en-US" dirty="0" smtClean="0"/>
          </a:p>
          <a:p>
            <a:r>
              <a:rPr lang="en-US" b="1" dirty="0" smtClean="0"/>
              <a:t>Monitoring Storage Metrics</a:t>
            </a:r>
            <a:r>
              <a:rPr lang="en-US" dirty="0" smtClean="0"/>
              <a:t> – Storage users can now also monitor any desired set of metrics tracked in your account </a:t>
            </a:r>
            <a:r>
              <a:rPr lang="en-US" dirty="0" smtClean="0">
                <a:hlinkClick r:id="rId4"/>
              </a:rPr>
              <a:t>via the management portal</a:t>
            </a:r>
            <a:endParaRPr lang="en-US" dirty="0" smtClean="0"/>
          </a:p>
          <a:p>
            <a:endParaRPr lang="en-US" sz="900" dirty="0" smtClean="0"/>
          </a:p>
          <a:p>
            <a:endParaRPr lang="en-US" sz="900" dirty="0" smtClean="0"/>
          </a:p>
          <a:p>
            <a:r>
              <a:rPr lang="en-US" sz="900" b="1" dirty="0" smtClean="0"/>
              <a:t>Notes:</a:t>
            </a:r>
          </a:p>
          <a:p>
            <a:endParaRPr lang="en-US" b="1" dirty="0" smtClean="0"/>
          </a:p>
          <a:p>
            <a:endParaRPr lang="en-US" b="1" dirty="0" smtClean="0"/>
          </a:p>
          <a:p>
            <a:endParaRPr lang="en-US" dirty="0" smtClean="0"/>
          </a:p>
          <a:p>
            <a:endParaRPr lang="en-US" dirty="0" smtClean="0"/>
          </a:p>
          <a:p>
            <a:endParaRPr lang="en-US" dirty="0" smtClean="0"/>
          </a:p>
          <a:p>
            <a:endParaRPr lang="en-US" smtClean="0"/>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t>8</a:t>
            </a:fld>
            <a:endParaRPr lang="en-US"/>
          </a:p>
        </p:txBody>
      </p:sp>
    </p:spTree>
    <p:extLst>
      <p:ext uri="{BB962C8B-B14F-4D97-AF65-F5344CB8AC3E}">
        <p14:creationId xmlns:p14="http://schemas.microsoft.com/office/powerpoint/2010/main" val="3588136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the Development Storage Service</a:t>
            </a:r>
          </a:p>
          <a:p>
            <a:pPr marL="0" indent="0">
              <a:buFont typeface="Arial" pitchFamily="34" charset="0"/>
              <a:buNone/>
            </a:pPr>
            <a:endParaRPr lang="en-US" baseline="0"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VALUE PROP</a:t>
            </a:r>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Client side simulator of storage in the cloud. </a:t>
            </a:r>
          </a:p>
          <a:p>
            <a:pPr marL="171450" indent="-171450">
              <a:buFont typeface="Arial" pitchFamily="34" charset="0"/>
              <a:buChar char="•"/>
            </a:pPr>
            <a:r>
              <a:rPr lang="en-US" dirty="0" smtClean="0"/>
              <a:t>Allows completely disconnected (e.g. while travelling on a plane) development of Windows Azure apps</a:t>
            </a:r>
          </a:p>
          <a:p>
            <a:pPr marL="171450" indent="-171450">
              <a:buFont typeface="Arial" pitchFamily="34" charset="0"/>
              <a:buChar char="•"/>
            </a:pPr>
            <a:r>
              <a:rPr lang="en-US" dirty="0" smtClean="0"/>
              <a:t>Can consume just like Cloud storage- from Development Fabric, from another application running locally</a:t>
            </a:r>
          </a:p>
          <a:p>
            <a:pPr marL="171450" indent="-171450">
              <a:buFont typeface="Arial" pitchFamily="34" charset="0"/>
              <a:buChar char="•"/>
            </a:pPr>
            <a:r>
              <a:rPr lang="en-US" dirty="0" smtClean="0"/>
              <a:t>Is locked down so that it cannot be called from off the box</a:t>
            </a:r>
          </a:p>
          <a:p>
            <a:pPr marL="384431" lvl="1" indent="-171450">
              <a:buFont typeface="Arial" pitchFamily="34" charset="0"/>
              <a:buChar char="•"/>
            </a:pPr>
            <a:r>
              <a:rPr lang="en-US" dirty="0" smtClean="0"/>
              <a:t>If you need this capability run a reverse proxy on the dev machine</a:t>
            </a:r>
          </a:p>
          <a:p>
            <a:pPr marL="171450" lvl="0" indent="-171450">
              <a:buFont typeface="Arial" pitchFamily="34" charset="0"/>
              <a:buChar char="•"/>
            </a:pPr>
            <a:r>
              <a:rPr lang="en-US" dirty="0" smtClean="0"/>
              <a:t>Can use CSRun</a:t>
            </a:r>
            <a:r>
              <a:rPr lang="en-US" baseline="0" dirty="0" smtClean="0"/>
              <a:t> to start and stop service</a:t>
            </a:r>
          </a:p>
          <a:p>
            <a:pPr marL="384431" lvl="1" indent="-171450">
              <a:buFont typeface="Arial" pitchFamily="34" charset="0"/>
              <a:buChar char="•"/>
            </a:pPr>
            <a:r>
              <a:rPr lang="en-US" baseline="0" dirty="0" smtClean="0"/>
              <a:t>More on this in Day 3</a:t>
            </a:r>
          </a:p>
          <a:p>
            <a:pPr marL="171450" lvl="0" indent="-171450">
              <a:buFont typeface="Arial" pitchFamily="34" charset="0"/>
              <a:buChar char="•"/>
            </a:pPr>
            <a:r>
              <a:rPr lang="en-US" baseline="0" dirty="0" smtClean="0"/>
              <a:t>Uses a single fixed account. The account name and key are always the same</a:t>
            </a:r>
          </a:p>
          <a:p>
            <a:pPr marL="384431" lvl="1" indent="-171450">
              <a:buFont typeface="Arial" pitchFamily="34" charset="0"/>
              <a:buChar char="•"/>
            </a:pPr>
            <a:r>
              <a:rPr lang="en-US" baseline="0" dirty="0" smtClean="0"/>
              <a:t>Anyone memorized the Account key yet? Eby8vd…..</a:t>
            </a:r>
            <a:endParaRPr lang="en-US" dirty="0" smtClean="0"/>
          </a:p>
          <a:p>
            <a:pPr marL="384431" lvl="1" indent="-171450">
              <a:buFont typeface="Arial" pitchFamily="34" charset="0"/>
              <a:buChar char="•"/>
            </a:pPr>
            <a:endParaRPr lang="en-US" dirty="0" smtClean="0"/>
          </a:p>
          <a:p>
            <a:pPr marL="212981" lvl="1" indent="0">
              <a:buFont typeface="Arial" pitchFamily="34" charset="0"/>
              <a:buNone/>
            </a:pPr>
            <a:r>
              <a:rPr lang="en-US" b="1" dirty="0" smtClean="0"/>
              <a:t>Notes</a:t>
            </a:r>
          </a:p>
          <a:p>
            <a:pPr marL="212981" lvl="1" indent="0">
              <a:buFont typeface="Arial" pitchFamily="34" charset="0"/>
              <a:buNone/>
            </a:pPr>
            <a:r>
              <a:rPr lang="en-US" b="0" dirty="0" smtClean="0"/>
              <a:t>http://msdn.microsoft.com/en-us/library/dd179339.aspx</a:t>
            </a:r>
          </a:p>
          <a:p>
            <a:r>
              <a:rPr lang="en-NZ" dirty="0" smtClean="0"/>
              <a:t>The Windows® Azure™ SDK development environment includes development storage, a utility that simulates the Blob, Queue, and Table services available in the cloud. If you are building a hosted service that employs storage services or writing any external application that calls storage services, you can test locally against development storage.</a:t>
            </a:r>
          </a:p>
          <a:p>
            <a:r>
              <a:rPr lang="en-NZ" dirty="0" smtClean="0"/>
              <a:t>The development storage utility provides a user interface to view the status of the local storage services and to start, stop, and reset them.</a:t>
            </a:r>
          </a:p>
          <a:p>
            <a:r>
              <a:rPr lang="en-NZ" dirty="0" smtClean="0"/>
              <a:t>This topic contains the following subtopics:</a:t>
            </a:r>
          </a:p>
          <a:p>
            <a:pPr marL="212981" lvl="1" indent="0">
              <a:buFont typeface="Arial" pitchFamily="34" charset="0"/>
              <a:buNone/>
            </a:pPr>
            <a:endParaRPr lang="en-US" b="1" dirty="0" smtClean="0"/>
          </a:p>
          <a:p>
            <a:pPr marL="212981" lvl="1" indent="0">
              <a:buFont typeface="Arial" pitchFamily="34" charset="0"/>
              <a:buNone/>
            </a:pPr>
            <a:endParaRPr lang="en-US" b="1" dirty="0"/>
          </a:p>
        </p:txBody>
      </p:sp>
      <p:sp>
        <p:nvSpPr>
          <p:cNvPr id="4" name="Slide Number Placeholder 3"/>
          <p:cNvSpPr>
            <a:spLocks noGrp="1"/>
          </p:cNvSpPr>
          <p:nvPr>
            <p:ph type="sldNum" sz="quarter" idx="10"/>
          </p:nvPr>
        </p:nvSpPr>
        <p:spPr/>
        <p:txBody>
          <a:bodyPr/>
          <a:lstStyle/>
          <a:p>
            <a:fld id="{DFF0BEB7-DC6A-443D-91D1-0CE0A533CAC5}" type="slidenum">
              <a:rPr lang="en-US" smtClean="0"/>
              <a:pPr/>
              <a:t>9</a:t>
            </a:fld>
            <a:endParaRPr lang="en-US" dirty="0"/>
          </a:p>
        </p:txBody>
      </p:sp>
    </p:spTree>
    <p:extLst>
      <p:ext uri="{BB962C8B-B14F-4D97-AF65-F5344CB8AC3E}">
        <p14:creationId xmlns:p14="http://schemas.microsoft.com/office/powerpoint/2010/main" val="982255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Discuss the underlying</a:t>
            </a:r>
            <a:r>
              <a:rPr lang="en-US" baseline="0" dirty="0" smtClean="0"/>
              <a:t> REST API</a:t>
            </a:r>
          </a:p>
          <a:p>
            <a:pPr marL="171450" indent="-171450">
              <a:buFont typeface="Arial" pitchFamily="34" charset="0"/>
              <a:buChar char="•"/>
            </a:pPr>
            <a:r>
              <a:rPr lang="en-US" baseline="0" dirty="0" smtClean="0"/>
              <a:t>Discuss the Client API in the SDK- that provides convenient way to call REST service</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Windows Azure Storage is exposed as RESTdful</a:t>
            </a:r>
            <a:r>
              <a:rPr lang="en-US" baseline="0" dirty="0" smtClean="0"/>
              <a:t> web service</a:t>
            </a:r>
          </a:p>
          <a:p>
            <a:pPr marL="171450" indent="-171450">
              <a:buFont typeface="Arial" pitchFamily="34" charset="0"/>
              <a:buChar char="•"/>
            </a:pPr>
            <a:r>
              <a:rPr lang="en-US" baseline="0" dirty="0" smtClean="0"/>
              <a:t>Can be called from any HTTP client</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For .NET developers Microsoft ships a client SDK</a:t>
            </a:r>
          </a:p>
          <a:p>
            <a:pPr marL="171450" indent="-171450">
              <a:buFont typeface="Arial" pitchFamily="34" charset="0"/>
              <a:buChar char="•"/>
            </a:pPr>
            <a:r>
              <a:rPr lang="en-US" baseline="0" dirty="0" smtClean="0"/>
              <a:t>Managed code library for calling the RESTful services</a:t>
            </a:r>
          </a:p>
          <a:p>
            <a:pPr marL="171450" indent="-171450">
              <a:buFont typeface="Arial" pitchFamily="34" charset="0"/>
              <a:buChar char="•"/>
            </a:pPr>
            <a:r>
              <a:rPr lang="en-US" baseline="0" dirty="0" smtClean="0"/>
              <a:t>Hides many of the complexities of the service</a:t>
            </a:r>
          </a:p>
          <a:p>
            <a:pPr marL="384431" lvl="1" indent="-171450">
              <a:buFont typeface="Arial" pitchFamily="34" charset="0"/>
              <a:buChar char="•"/>
            </a:pPr>
            <a:r>
              <a:rPr lang="en-US" baseline="0" dirty="0" smtClean="0"/>
              <a:t>Auto retries</a:t>
            </a:r>
          </a:p>
          <a:p>
            <a:pPr marL="171450" lvl="0" indent="-171450">
              <a:buFont typeface="Arial" pitchFamily="34" charset="0"/>
              <a:buChar char="•"/>
            </a:pPr>
            <a:r>
              <a:rPr lang="en-US" baseline="0" dirty="0" smtClean="0"/>
              <a:t>Also provide a lower level Protocol library with useful helper tools</a:t>
            </a:r>
          </a:p>
          <a:p>
            <a:pPr marL="384431" lvl="1" indent="-171450">
              <a:buFont typeface="Arial" pitchFamily="34" charset="0"/>
              <a:buChar char="•"/>
            </a:pPr>
            <a:endParaRPr lang="en-US" baseline="0" dirty="0" smtClean="0"/>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Important to understand the fundamentals of the REST APIs.</a:t>
            </a:r>
          </a:p>
          <a:p>
            <a:pPr marL="171450" lvl="0" indent="-171450">
              <a:buFont typeface="Arial" pitchFamily="34" charset="0"/>
              <a:buChar char="•"/>
            </a:pPr>
            <a:r>
              <a:rPr lang="en-US" baseline="0" dirty="0" smtClean="0"/>
              <a:t>This deck discusses the REST APIs</a:t>
            </a:r>
          </a:p>
          <a:p>
            <a:pPr marL="171450" lvl="0" indent="-171450">
              <a:buFont typeface="Arial" pitchFamily="34" charset="0"/>
              <a:buChar char="•"/>
            </a:pPr>
            <a:r>
              <a:rPr lang="en-US" baseline="0" dirty="0" smtClean="0"/>
              <a:t>Hands on lab demonstrates the SDK</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315485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77097823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a:prstGeom prst="rect">
            <a:avLst/>
          </a:prstGeo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58333610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836" y="1447801"/>
            <a:ext cx="5396365" cy="2462213"/>
          </a:xfrm>
          <a:prstGeom prst="rect">
            <a:avLst/>
          </a:prstGeo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9563" y="1447801"/>
            <a:ext cx="5396365" cy="2462213"/>
          </a:xfrm>
          <a:prstGeom prst="rect">
            <a:avLst/>
          </a:prstGeom>
        </p:spPr>
        <p:txBody>
          <a:bodyPr/>
          <a:lstStyle>
            <a:lvl1pPr marL="0" indent="0">
              <a:spcBef>
                <a:spcPts val="1200"/>
              </a:spcBef>
              <a:buNone/>
              <a:defRPr lang="en-US" sz="4000" kern="1200" spc="-70" baseline="0" dirty="0" smtClean="0">
                <a:solidFill>
                  <a:schemeClr val="tx2">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112187105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90092327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a:prstGeom prst="rect">
            <a:avLst/>
          </a:prstGeo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6122262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microsoft.com/en-us/sqlserver/solutions-technologies/hybrid-it/private-cloud.aspx" TargetMode="Externa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hyperlink" Target="http://msdn.microsoft.com/en-us/gg43313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03 </a:t>
            </a:r>
            <a:r>
              <a:rPr lang="en-US" dirty="0" smtClean="0"/>
              <a:t>| </a:t>
            </a:r>
            <a:r>
              <a:rPr lang="en-US" dirty="0" smtClean="0"/>
              <a:t>Data Storage</a:t>
            </a:r>
            <a:endParaRPr lang="en-US" dirty="0"/>
          </a:p>
        </p:txBody>
      </p:sp>
      <p:sp>
        <p:nvSpPr>
          <p:cNvPr id="4" name="Subtitle 3"/>
          <p:cNvSpPr>
            <a:spLocks noGrp="1"/>
          </p:cNvSpPr>
          <p:nvPr>
            <p:ph type="subTitle" idx="1"/>
          </p:nvPr>
        </p:nvSpPr>
        <p:spPr/>
        <p:txBody>
          <a:bodyPr/>
          <a:lstStyle/>
          <a:p>
            <a:r>
              <a:rPr lang="en-US" dirty="0" smtClean="0"/>
              <a:t>Bruno Terkaly </a:t>
            </a:r>
            <a:r>
              <a:rPr lang="en-US" dirty="0"/>
              <a:t>| </a:t>
            </a:r>
            <a:r>
              <a:rPr lang="en-US" dirty="0" smtClean="0"/>
              <a:t>Technical Evangelist</a:t>
            </a:r>
            <a:endParaRPr lang="en-US" dirty="0"/>
          </a:p>
          <a:p>
            <a:r>
              <a:rPr lang="en-US" dirty="0" smtClean="0"/>
              <a:t>Bret Stateham </a:t>
            </a:r>
            <a:r>
              <a:rPr lang="en-US" dirty="0"/>
              <a:t>| </a:t>
            </a:r>
            <a:r>
              <a:rPr lang="en-US" dirty="0" smtClean="0"/>
              <a:t>Technical Evangelist</a:t>
            </a:r>
            <a:endParaRPr lang="en-US" dirty="0"/>
          </a:p>
        </p:txBody>
      </p:sp>
    </p:spTree>
    <p:extLst>
      <p:ext uri="{BB962C8B-B14F-4D97-AF65-F5344CB8AC3E}">
        <p14:creationId xmlns:p14="http://schemas.microsoft.com/office/powerpoint/2010/main" val="1088527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The Storage Client API</a:t>
            </a:r>
            <a:endParaRPr lang="en-NZ" dirty="0"/>
          </a:p>
        </p:txBody>
      </p:sp>
      <p:sp>
        <p:nvSpPr>
          <p:cNvPr id="3" name="Content Placeholder 2"/>
          <p:cNvSpPr>
            <a:spLocks noGrp="1"/>
          </p:cNvSpPr>
          <p:nvPr>
            <p:ph type="body" sz="quarter" idx="10"/>
          </p:nvPr>
        </p:nvSpPr>
        <p:spPr>
          <a:xfrm>
            <a:off x="520701" y="1447800"/>
            <a:ext cx="11149013" cy="3554819"/>
          </a:xfrm>
        </p:spPr>
        <p:txBody>
          <a:bodyPr/>
          <a:lstStyle/>
          <a:p>
            <a:r>
              <a:rPr lang="en-NZ" dirty="0" err="1" smtClean="0">
                <a:solidFill>
                  <a:schemeClr val="accent2">
                    <a:alpha val="99000"/>
                  </a:schemeClr>
                </a:solidFill>
              </a:rPr>
              <a:t>RESTful</a:t>
            </a:r>
            <a:r>
              <a:rPr lang="en-NZ" dirty="0" smtClean="0">
                <a:solidFill>
                  <a:schemeClr val="accent2">
                    <a:alpha val="99000"/>
                  </a:schemeClr>
                </a:solidFill>
              </a:rPr>
              <a:t> API</a:t>
            </a:r>
          </a:p>
          <a:p>
            <a:pPr lvl="1"/>
            <a:r>
              <a:rPr lang="en-NZ" dirty="0" smtClean="0"/>
              <a:t>Can call these from any HTTP client</a:t>
            </a:r>
            <a:br>
              <a:rPr lang="en-NZ" dirty="0" smtClean="0"/>
            </a:br>
            <a:r>
              <a:rPr lang="en-NZ" dirty="0" smtClean="0"/>
              <a:t>e.g. Flash, Silverlight, etc…</a:t>
            </a:r>
          </a:p>
          <a:p>
            <a:pPr lvl="1"/>
            <a:endParaRPr lang="en-NZ" dirty="0" smtClean="0"/>
          </a:p>
          <a:p>
            <a:r>
              <a:rPr lang="en-NZ" dirty="0" smtClean="0">
                <a:solidFill>
                  <a:schemeClr val="accent2">
                    <a:alpha val="99000"/>
                  </a:schemeClr>
                </a:solidFill>
              </a:rPr>
              <a:t>Client API from SDK </a:t>
            </a:r>
            <a:r>
              <a:rPr lang="en-NZ" dirty="0" err="1" smtClean="0">
                <a:solidFill>
                  <a:schemeClr val="accent2">
                    <a:alpha val="99000"/>
                  </a:schemeClr>
                </a:solidFill>
              </a:rPr>
              <a:t>Microsoft.WindowsAzure.StorageClient</a:t>
            </a:r>
            <a:endParaRPr lang="en-NZ" dirty="0" smtClean="0">
              <a:solidFill>
                <a:schemeClr val="accent2">
                  <a:alpha val="99000"/>
                </a:schemeClr>
              </a:solidFill>
            </a:endParaRPr>
          </a:p>
          <a:p>
            <a:pPr lvl="1"/>
            <a:r>
              <a:rPr lang="en-NZ" dirty="0" smtClean="0"/>
              <a:t>Provides a strongly typed wrapper around REST services</a:t>
            </a:r>
            <a:endParaRPr lang="en-NZ" dirty="0"/>
          </a:p>
        </p:txBody>
      </p:sp>
    </p:spTree>
    <p:extLst>
      <p:ext uri="{BB962C8B-B14F-4D97-AF65-F5344CB8AC3E}">
        <p14:creationId xmlns:p14="http://schemas.microsoft.com/office/powerpoint/2010/main" val="108977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 Libraries in Many Languages</a:t>
            </a:r>
            <a:endParaRPr lang="en-US" dirty="0"/>
          </a:p>
        </p:txBody>
      </p:sp>
      <p:sp>
        <p:nvSpPr>
          <p:cNvPr id="7" name="Rectangle 6"/>
          <p:cNvSpPr/>
          <p:nvPr/>
        </p:nvSpPr>
        <p:spPr bwMode="auto">
          <a:xfrm>
            <a:off x="520701" y="1521013"/>
            <a:ext cx="4978670" cy="42152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45703" rIns="182880" bIns="45703" numCol="1" spcCol="0" rtlCol="0" anchor="ctr" anchorCtr="0" compatLnSpc="1">
            <a:prstTxWarp prst="textNoShape">
              <a:avLst/>
            </a:prstTxWarp>
          </a:bodyPr>
          <a:lstStyle/>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C#/.NET</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Python</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Ruby</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Perl</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JavaScript (Node)</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Java</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PHP</a:t>
            </a:r>
          </a:p>
          <a:p>
            <a:pPr defTabSz="913788" fontAlgn="base">
              <a:spcBef>
                <a:spcPct val="0"/>
              </a:spcBef>
              <a:spcAft>
                <a:spcPct val="0"/>
              </a:spcAft>
            </a:pPr>
            <a:r>
              <a:rPr lang="en-US" dirty="0" err="1">
                <a:ln>
                  <a:solidFill>
                    <a:schemeClr val="bg1">
                      <a:alpha val="0"/>
                    </a:schemeClr>
                  </a:solidFill>
                </a:ln>
                <a:solidFill>
                  <a:schemeClr val="bg1">
                    <a:alpha val="99000"/>
                  </a:schemeClr>
                </a:solidFill>
                <a:latin typeface="+mj-lt"/>
              </a:rPr>
              <a:t>Erlang</a:t>
            </a:r>
            <a:endParaRPr lang="en-US" dirty="0">
              <a:ln>
                <a:solidFill>
                  <a:schemeClr val="bg1">
                    <a:alpha val="0"/>
                  </a:schemeClr>
                </a:solidFill>
              </a:ln>
              <a:solidFill>
                <a:schemeClr val="bg1">
                  <a:alpha val="99000"/>
                </a:schemeClr>
              </a:solidFill>
              <a:latin typeface="+mj-lt"/>
            </a:endParaRP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Common LISP</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Objective-C</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C#/VB on Windows Phone 7</a:t>
            </a:r>
          </a:p>
        </p:txBody>
      </p:sp>
      <p:sp>
        <p:nvSpPr>
          <p:cNvPr id="12" name="Freeform 6"/>
          <p:cNvSpPr>
            <a:spLocks noEditPoints="1"/>
          </p:cNvSpPr>
          <p:nvPr/>
        </p:nvSpPr>
        <p:spPr bwMode="auto">
          <a:xfrm>
            <a:off x="3771352" y="1716069"/>
            <a:ext cx="1462088" cy="1189038"/>
          </a:xfrm>
          <a:custGeom>
            <a:avLst/>
            <a:gdLst>
              <a:gd name="T0" fmla="*/ 265 w 390"/>
              <a:gd name="T1" fmla="*/ 81 h 317"/>
              <a:gd name="T2" fmla="*/ 302 w 390"/>
              <a:gd name="T3" fmla="*/ 99 h 317"/>
              <a:gd name="T4" fmla="*/ 265 w 390"/>
              <a:gd name="T5" fmla="*/ 116 h 317"/>
              <a:gd name="T6" fmla="*/ 226 w 390"/>
              <a:gd name="T7" fmla="*/ 108 h 317"/>
              <a:gd name="T8" fmla="*/ 271 w 390"/>
              <a:gd name="T9" fmla="*/ 37 h 317"/>
              <a:gd name="T10" fmla="*/ 232 w 390"/>
              <a:gd name="T11" fmla="*/ 46 h 317"/>
              <a:gd name="T12" fmla="*/ 195 w 390"/>
              <a:gd name="T13" fmla="*/ 29 h 317"/>
              <a:gd name="T14" fmla="*/ 232 w 390"/>
              <a:gd name="T15" fmla="*/ 9 h 317"/>
              <a:gd name="T16" fmla="*/ 271 w 390"/>
              <a:gd name="T17" fmla="*/ 37 h 317"/>
              <a:gd name="T18" fmla="*/ 375 w 390"/>
              <a:gd name="T19" fmla="*/ 259 h 317"/>
              <a:gd name="T20" fmla="*/ 346 w 390"/>
              <a:gd name="T21" fmla="*/ 285 h 317"/>
              <a:gd name="T22" fmla="*/ 220 w 390"/>
              <a:gd name="T23" fmla="*/ 315 h 317"/>
              <a:gd name="T24" fmla="*/ 61 w 390"/>
              <a:gd name="T25" fmla="*/ 228 h 317"/>
              <a:gd name="T26" fmla="*/ 169 w 390"/>
              <a:gd name="T27" fmla="*/ 208 h 317"/>
              <a:gd name="T28" fmla="*/ 258 w 390"/>
              <a:gd name="T29" fmla="*/ 206 h 317"/>
              <a:gd name="T30" fmla="*/ 261 w 390"/>
              <a:gd name="T31" fmla="*/ 238 h 317"/>
              <a:gd name="T32" fmla="*/ 187 w 390"/>
              <a:gd name="T33" fmla="*/ 247 h 317"/>
              <a:gd name="T34" fmla="*/ 290 w 390"/>
              <a:gd name="T35" fmla="*/ 269 h 317"/>
              <a:gd name="T36" fmla="*/ 373 w 390"/>
              <a:gd name="T37" fmla="*/ 237 h 317"/>
              <a:gd name="T38" fmla="*/ 44 w 390"/>
              <a:gd name="T39" fmla="*/ 211 h 317"/>
              <a:gd name="T40" fmla="*/ 0 w 390"/>
              <a:gd name="T41" fmla="*/ 297 h 317"/>
              <a:gd name="T42" fmla="*/ 51 w 390"/>
              <a:gd name="T43" fmla="*/ 291 h 317"/>
              <a:gd name="T44" fmla="*/ 44 w 390"/>
              <a:gd name="T45" fmla="*/ 211 h 317"/>
              <a:gd name="T46" fmla="*/ 352 w 390"/>
              <a:gd name="T47" fmla="*/ 96 h 317"/>
              <a:gd name="T48" fmla="*/ 368 w 390"/>
              <a:gd name="T49" fmla="*/ 77 h 317"/>
              <a:gd name="T50" fmla="*/ 390 w 390"/>
              <a:gd name="T51" fmla="*/ 40 h 317"/>
              <a:gd name="T52" fmla="*/ 343 w 390"/>
              <a:gd name="T53" fmla="*/ 0 h 317"/>
              <a:gd name="T54" fmla="*/ 297 w 390"/>
              <a:gd name="T55" fmla="*/ 44 h 317"/>
              <a:gd name="T56" fmla="*/ 324 w 390"/>
              <a:gd name="T57" fmla="*/ 22 h 317"/>
              <a:gd name="T58" fmla="*/ 366 w 390"/>
              <a:gd name="T59" fmla="*/ 22 h 317"/>
              <a:gd name="T60" fmla="*/ 368 w 390"/>
              <a:gd name="T61" fmla="*/ 52 h 317"/>
              <a:gd name="T62" fmla="*/ 343 w 390"/>
              <a:gd name="T63" fmla="*/ 77 h 317"/>
              <a:gd name="T64" fmla="*/ 333 w 390"/>
              <a:gd name="T65" fmla="*/ 107 h 317"/>
              <a:gd name="T66" fmla="*/ 351 w 390"/>
              <a:gd name="T67" fmla="*/ 112 h 317"/>
              <a:gd name="T68" fmla="*/ 351 w 390"/>
              <a:gd name="T69" fmla="*/ 144 h 317"/>
              <a:gd name="T70" fmla="*/ 333 w 390"/>
              <a:gd name="T71" fmla="*/ 128 h 317"/>
              <a:gd name="T72" fmla="*/ 351 w 390"/>
              <a:gd name="T73" fmla="*/ 144 h 317"/>
              <a:gd name="T74" fmla="*/ 112 w 390"/>
              <a:gd name="T75" fmla="*/ 99 h 317"/>
              <a:gd name="T76" fmla="*/ 78 w 390"/>
              <a:gd name="T77" fmla="*/ 144 h 317"/>
              <a:gd name="T78" fmla="*/ 150 w 390"/>
              <a:gd name="T79" fmla="*/ 0 h 317"/>
              <a:gd name="T80" fmla="*/ 179 w 390"/>
              <a:gd name="T81" fmla="*/ 144 h 317"/>
              <a:gd name="T82" fmla="*/ 112 w 390"/>
              <a:gd name="T83" fmla="*/ 99 h 317"/>
              <a:gd name="T84" fmla="*/ 160 w 390"/>
              <a:gd name="T85" fmla="*/ 85 h 317"/>
              <a:gd name="T86" fmla="*/ 138 w 390"/>
              <a:gd name="T87" fmla="*/ 17 h 317"/>
              <a:gd name="T88" fmla="*/ 130 w 390"/>
              <a:gd name="T89" fmla="*/ 43 h 317"/>
              <a:gd name="T90" fmla="*/ 160 w 390"/>
              <a:gd name="T91" fmla="*/ 85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0" h="317">
                <a:moveTo>
                  <a:pt x="226" y="108"/>
                </a:moveTo>
                <a:cubicBezTo>
                  <a:pt x="265" y="81"/>
                  <a:pt x="265" y="81"/>
                  <a:pt x="265" y="81"/>
                </a:cubicBezTo>
                <a:cubicBezTo>
                  <a:pt x="265" y="99"/>
                  <a:pt x="265" y="99"/>
                  <a:pt x="265" y="99"/>
                </a:cubicBezTo>
                <a:cubicBezTo>
                  <a:pt x="302" y="99"/>
                  <a:pt x="302" y="99"/>
                  <a:pt x="302" y="99"/>
                </a:cubicBezTo>
                <a:cubicBezTo>
                  <a:pt x="302" y="116"/>
                  <a:pt x="302" y="116"/>
                  <a:pt x="302" y="116"/>
                </a:cubicBezTo>
                <a:cubicBezTo>
                  <a:pt x="265" y="116"/>
                  <a:pt x="265" y="116"/>
                  <a:pt x="265" y="116"/>
                </a:cubicBezTo>
                <a:cubicBezTo>
                  <a:pt x="265" y="135"/>
                  <a:pt x="265" y="135"/>
                  <a:pt x="265" y="135"/>
                </a:cubicBezTo>
                <a:cubicBezTo>
                  <a:pt x="226" y="108"/>
                  <a:pt x="226" y="108"/>
                  <a:pt x="226" y="108"/>
                </a:cubicBezTo>
                <a:cubicBezTo>
                  <a:pt x="226" y="108"/>
                  <a:pt x="226" y="108"/>
                  <a:pt x="226" y="108"/>
                </a:cubicBezTo>
                <a:close/>
                <a:moveTo>
                  <a:pt x="271" y="37"/>
                </a:moveTo>
                <a:cubicBezTo>
                  <a:pt x="232" y="64"/>
                  <a:pt x="232" y="64"/>
                  <a:pt x="232" y="64"/>
                </a:cubicBezTo>
                <a:cubicBezTo>
                  <a:pt x="232" y="46"/>
                  <a:pt x="232" y="46"/>
                  <a:pt x="232" y="46"/>
                </a:cubicBezTo>
                <a:cubicBezTo>
                  <a:pt x="195" y="46"/>
                  <a:pt x="195" y="46"/>
                  <a:pt x="195" y="46"/>
                </a:cubicBezTo>
                <a:cubicBezTo>
                  <a:pt x="195" y="29"/>
                  <a:pt x="195" y="29"/>
                  <a:pt x="195" y="29"/>
                </a:cubicBezTo>
                <a:cubicBezTo>
                  <a:pt x="232" y="29"/>
                  <a:pt x="232" y="29"/>
                  <a:pt x="232" y="29"/>
                </a:cubicBezTo>
                <a:cubicBezTo>
                  <a:pt x="232" y="9"/>
                  <a:pt x="232" y="9"/>
                  <a:pt x="232" y="9"/>
                </a:cubicBezTo>
                <a:cubicBezTo>
                  <a:pt x="271" y="37"/>
                  <a:pt x="271" y="37"/>
                  <a:pt x="271" y="37"/>
                </a:cubicBezTo>
                <a:cubicBezTo>
                  <a:pt x="271" y="37"/>
                  <a:pt x="271" y="37"/>
                  <a:pt x="271" y="37"/>
                </a:cubicBezTo>
                <a:close/>
                <a:moveTo>
                  <a:pt x="390" y="247"/>
                </a:moveTo>
                <a:cubicBezTo>
                  <a:pt x="390" y="247"/>
                  <a:pt x="389" y="249"/>
                  <a:pt x="375" y="259"/>
                </a:cubicBezTo>
                <a:cubicBezTo>
                  <a:pt x="375" y="259"/>
                  <a:pt x="372" y="264"/>
                  <a:pt x="371" y="264"/>
                </a:cubicBezTo>
                <a:cubicBezTo>
                  <a:pt x="364" y="269"/>
                  <a:pt x="358" y="276"/>
                  <a:pt x="346" y="285"/>
                </a:cubicBezTo>
                <a:cubicBezTo>
                  <a:pt x="334" y="285"/>
                  <a:pt x="310" y="297"/>
                  <a:pt x="298" y="303"/>
                </a:cubicBezTo>
                <a:cubicBezTo>
                  <a:pt x="276" y="303"/>
                  <a:pt x="243" y="308"/>
                  <a:pt x="220" y="315"/>
                </a:cubicBezTo>
                <a:cubicBezTo>
                  <a:pt x="186" y="308"/>
                  <a:pt x="182" y="317"/>
                  <a:pt x="61" y="286"/>
                </a:cubicBezTo>
                <a:cubicBezTo>
                  <a:pt x="61" y="286"/>
                  <a:pt x="61" y="238"/>
                  <a:pt x="61" y="228"/>
                </a:cubicBezTo>
                <a:cubicBezTo>
                  <a:pt x="83" y="221"/>
                  <a:pt x="90" y="208"/>
                  <a:pt x="116" y="204"/>
                </a:cubicBezTo>
                <a:cubicBezTo>
                  <a:pt x="134" y="202"/>
                  <a:pt x="151" y="203"/>
                  <a:pt x="169" y="208"/>
                </a:cubicBezTo>
                <a:cubicBezTo>
                  <a:pt x="181" y="212"/>
                  <a:pt x="192" y="213"/>
                  <a:pt x="212" y="212"/>
                </a:cubicBezTo>
                <a:cubicBezTo>
                  <a:pt x="229" y="211"/>
                  <a:pt x="235" y="206"/>
                  <a:pt x="258" y="206"/>
                </a:cubicBezTo>
                <a:cubicBezTo>
                  <a:pt x="272" y="206"/>
                  <a:pt x="286" y="215"/>
                  <a:pt x="285" y="223"/>
                </a:cubicBezTo>
                <a:cubicBezTo>
                  <a:pt x="285" y="230"/>
                  <a:pt x="271" y="238"/>
                  <a:pt x="261" y="238"/>
                </a:cubicBezTo>
                <a:cubicBezTo>
                  <a:pt x="241" y="239"/>
                  <a:pt x="246" y="238"/>
                  <a:pt x="226" y="238"/>
                </a:cubicBezTo>
                <a:cubicBezTo>
                  <a:pt x="203" y="237"/>
                  <a:pt x="202" y="242"/>
                  <a:pt x="187" y="247"/>
                </a:cubicBezTo>
                <a:cubicBezTo>
                  <a:pt x="202" y="252"/>
                  <a:pt x="211" y="258"/>
                  <a:pt x="230" y="268"/>
                </a:cubicBezTo>
                <a:cubicBezTo>
                  <a:pt x="251" y="265"/>
                  <a:pt x="272" y="268"/>
                  <a:pt x="290" y="269"/>
                </a:cubicBezTo>
                <a:cubicBezTo>
                  <a:pt x="306" y="265"/>
                  <a:pt x="313" y="259"/>
                  <a:pt x="332" y="258"/>
                </a:cubicBezTo>
                <a:cubicBezTo>
                  <a:pt x="343" y="249"/>
                  <a:pt x="359" y="234"/>
                  <a:pt x="373" y="237"/>
                </a:cubicBezTo>
                <a:cubicBezTo>
                  <a:pt x="381" y="238"/>
                  <a:pt x="390" y="247"/>
                  <a:pt x="390" y="247"/>
                </a:cubicBezTo>
                <a:close/>
                <a:moveTo>
                  <a:pt x="44" y="211"/>
                </a:moveTo>
                <a:cubicBezTo>
                  <a:pt x="0" y="211"/>
                  <a:pt x="0" y="211"/>
                  <a:pt x="0" y="211"/>
                </a:cubicBezTo>
                <a:cubicBezTo>
                  <a:pt x="0" y="297"/>
                  <a:pt x="0" y="297"/>
                  <a:pt x="0" y="297"/>
                </a:cubicBezTo>
                <a:cubicBezTo>
                  <a:pt x="44" y="297"/>
                  <a:pt x="44" y="297"/>
                  <a:pt x="44" y="297"/>
                </a:cubicBezTo>
                <a:cubicBezTo>
                  <a:pt x="48" y="297"/>
                  <a:pt x="51" y="294"/>
                  <a:pt x="51" y="291"/>
                </a:cubicBezTo>
                <a:cubicBezTo>
                  <a:pt x="51" y="216"/>
                  <a:pt x="51" y="216"/>
                  <a:pt x="51" y="216"/>
                </a:cubicBezTo>
                <a:cubicBezTo>
                  <a:pt x="51" y="213"/>
                  <a:pt x="48" y="211"/>
                  <a:pt x="44" y="211"/>
                </a:cubicBezTo>
                <a:close/>
                <a:moveTo>
                  <a:pt x="351" y="112"/>
                </a:moveTo>
                <a:cubicBezTo>
                  <a:pt x="351" y="105"/>
                  <a:pt x="351" y="100"/>
                  <a:pt x="352" y="96"/>
                </a:cubicBezTo>
                <a:cubicBezTo>
                  <a:pt x="354" y="94"/>
                  <a:pt x="355" y="91"/>
                  <a:pt x="356" y="89"/>
                </a:cubicBezTo>
                <a:cubicBezTo>
                  <a:pt x="358" y="86"/>
                  <a:pt x="362" y="82"/>
                  <a:pt x="368" y="77"/>
                </a:cubicBezTo>
                <a:cubicBezTo>
                  <a:pt x="376" y="69"/>
                  <a:pt x="382" y="63"/>
                  <a:pt x="385" y="57"/>
                </a:cubicBezTo>
                <a:cubicBezTo>
                  <a:pt x="389" y="52"/>
                  <a:pt x="390" y="46"/>
                  <a:pt x="390" y="40"/>
                </a:cubicBezTo>
                <a:cubicBezTo>
                  <a:pt x="390" y="29"/>
                  <a:pt x="385" y="20"/>
                  <a:pt x="377" y="12"/>
                </a:cubicBezTo>
                <a:cubicBezTo>
                  <a:pt x="368" y="4"/>
                  <a:pt x="358" y="0"/>
                  <a:pt x="343" y="0"/>
                </a:cubicBezTo>
                <a:cubicBezTo>
                  <a:pt x="329" y="0"/>
                  <a:pt x="319" y="4"/>
                  <a:pt x="311" y="10"/>
                </a:cubicBezTo>
                <a:cubicBezTo>
                  <a:pt x="300" y="20"/>
                  <a:pt x="297" y="31"/>
                  <a:pt x="297" y="44"/>
                </a:cubicBezTo>
                <a:cubicBezTo>
                  <a:pt x="315" y="44"/>
                  <a:pt x="315" y="44"/>
                  <a:pt x="315" y="44"/>
                </a:cubicBezTo>
                <a:cubicBezTo>
                  <a:pt x="316" y="34"/>
                  <a:pt x="316" y="27"/>
                  <a:pt x="324" y="22"/>
                </a:cubicBezTo>
                <a:cubicBezTo>
                  <a:pt x="329" y="17"/>
                  <a:pt x="336" y="14"/>
                  <a:pt x="343" y="14"/>
                </a:cubicBezTo>
                <a:cubicBezTo>
                  <a:pt x="351" y="14"/>
                  <a:pt x="360" y="17"/>
                  <a:pt x="366" y="22"/>
                </a:cubicBezTo>
                <a:cubicBezTo>
                  <a:pt x="371" y="27"/>
                  <a:pt x="372" y="33"/>
                  <a:pt x="372" y="40"/>
                </a:cubicBezTo>
                <a:cubicBezTo>
                  <a:pt x="372" y="44"/>
                  <a:pt x="371" y="48"/>
                  <a:pt x="368" y="52"/>
                </a:cubicBezTo>
                <a:cubicBezTo>
                  <a:pt x="367" y="55"/>
                  <a:pt x="363" y="60"/>
                  <a:pt x="356" y="65"/>
                </a:cubicBezTo>
                <a:cubicBezTo>
                  <a:pt x="350" y="70"/>
                  <a:pt x="346" y="74"/>
                  <a:pt x="343" y="77"/>
                </a:cubicBezTo>
                <a:cubicBezTo>
                  <a:pt x="341" y="81"/>
                  <a:pt x="338" y="85"/>
                  <a:pt x="337" y="89"/>
                </a:cubicBezTo>
                <a:cubicBezTo>
                  <a:pt x="334" y="94"/>
                  <a:pt x="333" y="100"/>
                  <a:pt x="333" y="107"/>
                </a:cubicBezTo>
                <a:cubicBezTo>
                  <a:pt x="333" y="108"/>
                  <a:pt x="333" y="111"/>
                  <a:pt x="333" y="112"/>
                </a:cubicBezTo>
                <a:cubicBezTo>
                  <a:pt x="351" y="112"/>
                  <a:pt x="351" y="112"/>
                  <a:pt x="351" y="112"/>
                </a:cubicBezTo>
                <a:cubicBezTo>
                  <a:pt x="351" y="112"/>
                  <a:pt x="351" y="112"/>
                  <a:pt x="351" y="112"/>
                </a:cubicBezTo>
                <a:close/>
                <a:moveTo>
                  <a:pt x="351" y="144"/>
                </a:moveTo>
                <a:cubicBezTo>
                  <a:pt x="351" y="128"/>
                  <a:pt x="351" y="128"/>
                  <a:pt x="351" y="128"/>
                </a:cubicBezTo>
                <a:cubicBezTo>
                  <a:pt x="333" y="128"/>
                  <a:pt x="333" y="128"/>
                  <a:pt x="333" y="128"/>
                </a:cubicBezTo>
                <a:cubicBezTo>
                  <a:pt x="333" y="144"/>
                  <a:pt x="333" y="144"/>
                  <a:pt x="333" y="144"/>
                </a:cubicBezTo>
                <a:cubicBezTo>
                  <a:pt x="351" y="144"/>
                  <a:pt x="351" y="144"/>
                  <a:pt x="351" y="144"/>
                </a:cubicBezTo>
                <a:cubicBezTo>
                  <a:pt x="351" y="144"/>
                  <a:pt x="351" y="144"/>
                  <a:pt x="351" y="144"/>
                </a:cubicBezTo>
                <a:close/>
                <a:moveTo>
                  <a:pt x="112" y="99"/>
                </a:moveTo>
                <a:cubicBezTo>
                  <a:pt x="98" y="144"/>
                  <a:pt x="98" y="144"/>
                  <a:pt x="98" y="144"/>
                </a:cubicBezTo>
                <a:cubicBezTo>
                  <a:pt x="78" y="144"/>
                  <a:pt x="78" y="144"/>
                  <a:pt x="78" y="144"/>
                </a:cubicBezTo>
                <a:cubicBezTo>
                  <a:pt x="127" y="0"/>
                  <a:pt x="127" y="0"/>
                  <a:pt x="127" y="0"/>
                </a:cubicBezTo>
                <a:cubicBezTo>
                  <a:pt x="150" y="0"/>
                  <a:pt x="150" y="0"/>
                  <a:pt x="150" y="0"/>
                </a:cubicBezTo>
                <a:cubicBezTo>
                  <a:pt x="199" y="144"/>
                  <a:pt x="199" y="144"/>
                  <a:pt x="199" y="144"/>
                </a:cubicBezTo>
                <a:cubicBezTo>
                  <a:pt x="179" y="144"/>
                  <a:pt x="179" y="144"/>
                  <a:pt x="179" y="144"/>
                </a:cubicBezTo>
                <a:cubicBezTo>
                  <a:pt x="164" y="99"/>
                  <a:pt x="164" y="99"/>
                  <a:pt x="164" y="99"/>
                </a:cubicBezTo>
                <a:cubicBezTo>
                  <a:pt x="112" y="99"/>
                  <a:pt x="112" y="99"/>
                  <a:pt x="112" y="99"/>
                </a:cubicBezTo>
                <a:cubicBezTo>
                  <a:pt x="112" y="99"/>
                  <a:pt x="112" y="99"/>
                  <a:pt x="112" y="99"/>
                </a:cubicBezTo>
                <a:close/>
                <a:moveTo>
                  <a:pt x="160" y="85"/>
                </a:moveTo>
                <a:cubicBezTo>
                  <a:pt x="146" y="43"/>
                  <a:pt x="146" y="43"/>
                  <a:pt x="146" y="43"/>
                </a:cubicBezTo>
                <a:cubicBezTo>
                  <a:pt x="142" y="34"/>
                  <a:pt x="140" y="25"/>
                  <a:pt x="138" y="17"/>
                </a:cubicBezTo>
                <a:cubicBezTo>
                  <a:pt x="138" y="17"/>
                  <a:pt x="138" y="17"/>
                  <a:pt x="138" y="17"/>
                </a:cubicBezTo>
                <a:cubicBezTo>
                  <a:pt x="135" y="25"/>
                  <a:pt x="133" y="34"/>
                  <a:pt x="130" y="43"/>
                </a:cubicBezTo>
                <a:cubicBezTo>
                  <a:pt x="116" y="85"/>
                  <a:pt x="116" y="85"/>
                  <a:pt x="116" y="85"/>
                </a:cubicBezTo>
                <a:cubicBezTo>
                  <a:pt x="160" y="85"/>
                  <a:pt x="160" y="85"/>
                  <a:pt x="160" y="85"/>
                </a:cubicBezTo>
                <a:cubicBezTo>
                  <a:pt x="160" y="85"/>
                  <a:pt x="160" y="85"/>
                  <a:pt x="160"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7121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92" y="182831"/>
            <a:ext cx="11524432" cy="1063487"/>
          </a:xfrm>
        </p:spPr>
        <p:txBody>
          <a:bodyPr/>
          <a:lstStyle/>
          <a:p>
            <a:r>
              <a:rPr lang="en-US" smtClean="0"/>
              <a:t>Windows Azure Storage Abstractions</a:t>
            </a:r>
            <a:endParaRPr lang="en-US" dirty="0"/>
          </a:p>
        </p:txBody>
      </p:sp>
      <p:grpSp>
        <p:nvGrpSpPr>
          <p:cNvPr id="25" name="Group 24"/>
          <p:cNvGrpSpPr/>
          <p:nvPr/>
        </p:nvGrpSpPr>
        <p:grpSpPr>
          <a:xfrm>
            <a:off x="3299933" y="1746611"/>
            <a:ext cx="2488654" cy="3364778"/>
            <a:chOff x="519113" y="1446214"/>
            <a:chExt cx="2488654" cy="3364778"/>
          </a:xfrm>
        </p:grpSpPr>
        <p:sp>
          <p:nvSpPr>
            <p:cNvPr id="6" name="Rectangle 5"/>
            <p:cNvSpPr/>
            <p:nvPr/>
          </p:nvSpPr>
          <p:spPr bwMode="auto">
            <a:xfrm>
              <a:off x="519113"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pitchFamily="34" charset="0"/>
                </a:rPr>
                <a:t>Tables</a:t>
              </a:r>
              <a:endParaRPr lang="en-US" sz="2800" dirty="0">
                <a:gradFill>
                  <a:gsLst>
                    <a:gs pos="0">
                      <a:srgbClr val="FFFFFF"/>
                    </a:gs>
                    <a:gs pos="100000">
                      <a:srgbClr val="FFFFFF"/>
                    </a:gs>
                  </a:gsLst>
                  <a:lin ang="5400000" scaled="0"/>
                </a:gradFill>
                <a:latin typeface="Segoe UI Light" pitchFamily="34" charset="0"/>
              </a:endParaRPr>
            </a:p>
            <a:p>
              <a:pPr defTabSz="914099" fontAlgn="base">
                <a:spcBef>
                  <a:spcPct val="0"/>
                </a:spcBef>
                <a:spcAft>
                  <a:spcPct val="0"/>
                </a:spcAft>
              </a:pPr>
              <a:r>
                <a:rPr lang="en-US" dirty="0">
                  <a:gradFill>
                    <a:gsLst>
                      <a:gs pos="0">
                        <a:srgbClr val="FFFFFF"/>
                      </a:gs>
                      <a:gs pos="100000">
                        <a:srgbClr val="FFFFFF"/>
                      </a:gs>
                    </a:gsLst>
                    <a:lin ang="5400000" scaled="0"/>
                  </a:gradFill>
                  <a:latin typeface="+mj-lt"/>
                </a:rPr>
                <a:t>Structured storage. </a:t>
              </a:r>
              <a:br>
                <a:rPr lang="en-US" dirty="0">
                  <a:gradFill>
                    <a:gsLst>
                      <a:gs pos="0">
                        <a:srgbClr val="FFFFFF"/>
                      </a:gs>
                      <a:gs pos="100000">
                        <a:srgbClr val="FFFFFF"/>
                      </a:gs>
                    </a:gsLst>
                    <a:lin ang="5400000" scaled="0"/>
                  </a:gradFill>
                  <a:latin typeface="+mj-lt"/>
                </a:rPr>
              </a:br>
              <a:r>
                <a:rPr lang="en-US" dirty="0">
                  <a:gradFill>
                    <a:gsLst>
                      <a:gs pos="0">
                        <a:srgbClr val="FFFFFF"/>
                      </a:gs>
                      <a:gs pos="100000">
                        <a:srgbClr val="FFFFFF"/>
                      </a:gs>
                    </a:gsLst>
                    <a:lin ang="5400000" scaled="0"/>
                  </a:gradFill>
                  <a:latin typeface="+mj-lt"/>
                </a:rPr>
                <a:t>A table is a set of entities; an entity is </a:t>
              </a:r>
              <a:br>
                <a:rPr lang="en-US" dirty="0">
                  <a:gradFill>
                    <a:gsLst>
                      <a:gs pos="0">
                        <a:srgbClr val="FFFFFF"/>
                      </a:gs>
                      <a:gs pos="100000">
                        <a:srgbClr val="FFFFFF"/>
                      </a:gs>
                    </a:gsLst>
                    <a:lin ang="5400000" scaled="0"/>
                  </a:gradFill>
                  <a:latin typeface="+mj-lt"/>
                </a:rPr>
              </a:br>
              <a:r>
                <a:rPr lang="en-US" dirty="0">
                  <a:gradFill>
                    <a:gsLst>
                      <a:gs pos="0">
                        <a:srgbClr val="FFFFFF"/>
                      </a:gs>
                      <a:gs pos="100000">
                        <a:srgbClr val="FFFFFF"/>
                      </a:gs>
                    </a:gsLst>
                    <a:lin ang="5400000" scaled="0"/>
                  </a:gradFill>
                  <a:latin typeface="+mj-lt"/>
                </a:rPr>
                <a:t>a set of properties.</a:t>
              </a:r>
            </a:p>
          </p:txBody>
        </p:sp>
        <p:sp>
          <p:nvSpPr>
            <p:cNvPr id="7" name="Freeform 6"/>
            <p:cNvSpPr>
              <a:spLocks noEditPoints="1"/>
            </p:cNvSpPr>
            <p:nvPr/>
          </p:nvSpPr>
          <p:spPr bwMode="auto">
            <a:xfrm>
              <a:off x="1144491" y="1706652"/>
              <a:ext cx="1237898" cy="1082587"/>
            </a:xfrm>
            <a:custGeom>
              <a:avLst/>
              <a:gdLst>
                <a:gd name="T0" fmla="*/ 0 w 570"/>
                <a:gd name="T1" fmla="*/ 12 h 499"/>
                <a:gd name="T2" fmla="*/ 558 w 570"/>
                <a:gd name="T3" fmla="*/ 499 h 499"/>
                <a:gd name="T4" fmla="*/ 558 w 570"/>
                <a:gd name="T5" fmla="*/ 0 h 499"/>
                <a:gd name="T6" fmla="*/ 223 w 570"/>
                <a:gd name="T7" fmla="*/ 396 h 499"/>
                <a:gd name="T8" fmla="*/ 223 w 570"/>
                <a:gd name="T9" fmla="*/ 215 h 499"/>
                <a:gd name="T10" fmla="*/ 138 w 570"/>
                <a:gd name="T11" fmla="*/ 215 h 499"/>
                <a:gd name="T12" fmla="*/ 138 w 570"/>
                <a:gd name="T13" fmla="*/ 124 h 499"/>
                <a:gd name="T14" fmla="*/ 138 w 570"/>
                <a:gd name="T15" fmla="*/ 195 h 499"/>
                <a:gd name="T16" fmla="*/ 138 w 570"/>
                <a:gd name="T17" fmla="*/ 376 h 499"/>
                <a:gd name="T18" fmla="*/ 243 w 570"/>
                <a:gd name="T19" fmla="*/ 464 h 499"/>
                <a:gd name="T20" fmla="*/ 327 w 570"/>
                <a:gd name="T21" fmla="*/ 464 h 499"/>
                <a:gd name="T22" fmla="*/ 327 w 570"/>
                <a:gd name="T23" fmla="*/ 285 h 499"/>
                <a:gd name="T24" fmla="*/ 327 w 570"/>
                <a:gd name="T25" fmla="*/ 215 h 499"/>
                <a:gd name="T26" fmla="*/ 327 w 570"/>
                <a:gd name="T27" fmla="*/ 124 h 499"/>
                <a:gd name="T28" fmla="*/ 327 w 570"/>
                <a:gd name="T29" fmla="*/ 305 h 499"/>
                <a:gd name="T30" fmla="*/ 243 w 570"/>
                <a:gd name="T31" fmla="*/ 305 h 499"/>
                <a:gd name="T32" fmla="*/ 347 w 570"/>
                <a:gd name="T33" fmla="*/ 396 h 499"/>
                <a:gd name="T34" fmla="*/ 347 w 570"/>
                <a:gd name="T35" fmla="*/ 464 h 499"/>
                <a:gd name="T36" fmla="*/ 347 w 570"/>
                <a:gd name="T37" fmla="*/ 285 h 499"/>
                <a:gd name="T38" fmla="*/ 347 w 570"/>
                <a:gd name="T39" fmla="*/ 195 h 499"/>
                <a:gd name="T40" fmla="*/ 432 w 570"/>
                <a:gd name="T41" fmla="*/ 195 h 499"/>
                <a:gd name="T42" fmla="*/ 432 w 570"/>
                <a:gd name="T43" fmla="*/ 376 h 499"/>
                <a:gd name="T44" fmla="*/ 432 w 570"/>
                <a:gd name="T45" fmla="*/ 305 h 499"/>
                <a:gd name="T46" fmla="*/ 535 w 570"/>
                <a:gd name="T47" fmla="*/ 396 h 499"/>
                <a:gd name="T48" fmla="*/ 452 w 570"/>
                <a:gd name="T49" fmla="*/ 376 h 499"/>
                <a:gd name="T50" fmla="*/ 535 w 570"/>
                <a:gd name="T51" fmla="*/ 376 h 499"/>
                <a:gd name="T52" fmla="*/ 452 w 570"/>
                <a:gd name="T53" fmla="*/ 215 h 499"/>
                <a:gd name="T54" fmla="*/ 452 w 570"/>
                <a:gd name="T55" fmla="*/ 285 h 499"/>
                <a:gd name="T56" fmla="*/ 535 w 570"/>
                <a:gd name="T57" fmla="*/ 124 h 499"/>
                <a:gd name="T58" fmla="*/ 535 w 570"/>
                <a:gd name="T59" fmla="*/ 35 h 499"/>
                <a:gd name="T60" fmla="*/ 452 w 570"/>
                <a:gd name="T61" fmla="*/ 35 h 499"/>
                <a:gd name="T62" fmla="*/ 432 w 570"/>
                <a:gd name="T63" fmla="*/ 104 h 499"/>
                <a:gd name="T64" fmla="*/ 432 w 570"/>
                <a:gd name="T65" fmla="*/ 35 h 499"/>
                <a:gd name="T66" fmla="*/ 243 w 570"/>
                <a:gd name="T67" fmla="*/ 104 h 499"/>
                <a:gd name="T68" fmla="*/ 223 w 570"/>
                <a:gd name="T69" fmla="*/ 35 h 499"/>
                <a:gd name="T70" fmla="*/ 138 w 570"/>
                <a:gd name="T71" fmla="*/ 35 h 499"/>
                <a:gd name="T72" fmla="*/ 35 w 570"/>
                <a:gd name="T73" fmla="*/ 104 h 499"/>
                <a:gd name="T74" fmla="*/ 118 w 570"/>
                <a:gd name="T75" fmla="*/ 104 h 499"/>
                <a:gd name="T76" fmla="*/ 35 w 570"/>
                <a:gd name="T77" fmla="*/ 195 h 499"/>
                <a:gd name="T78" fmla="*/ 118 w 570"/>
                <a:gd name="T79" fmla="*/ 215 h 499"/>
                <a:gd name="T80" fmla="*/ 35 w 570"/>
                <a:gd name="T81" fmla="*/ 215 h 499"/>
                <a:gd name="T82" fmla="*/ 118 w 570"/>
                <a:gd name="T83" fmla="*/ 376 h 499"/>
                <a:gd name="T84" fmla="*/ 118 w 570"/>
                <a:gd name="T85" fmla="*/ 305 h 499"/>
                <a:gd name="T86" fmla="*/ 35 w 570"/>
                <a:gd name="T87" fmla="*/ 46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0" h="499">
                  <a:moveTo>
                    <a:pt x="558" y="0"/>
                  </a:moveTo>
                  <a:cubicBezTo>
                    <a:pt x="12" y="0"/>
                    <a:pt x="12" y="0"/>
                    <a:pt x="12" y="0"/>
                  </a:cubicBezTo>
                  <a:cubicBezTo>
                    <a:pt x="5" y="0"/>
                    <a:pt x="0" y="5"/>
                    <a:pt x="0" y="12"/>
                  </a:cubicBezTo>
                  <a:cubicBezTo>
                    <a:pt x="0" y="487"/>
                    <a:pt x="0" y="487"/>
                    <a:pt x="0" y="487"/>
                  </a:cubicBezTo>
                  <a:cubicBezTo>
                    <a:pt x="0" y="493"/>
                    <a:pt x="5" y="499"/>
                    <a:pt x="12" y="499"/>
                  </a:cubicBezTo>
                  <a:cubicBezTo>
                    <a:pt x="558" y="499"/>
                    <a:pt x="558" y="499"/>
                    <a:pt x="558" y="499"/>
                  </a:cubicBezTo>
                  <a:cubicBezTo>
                    <a:pt x="564" y="499"/>
                    <a:pt x="570" y="493"/>
                    <a:pt x="570" y="487"/>
                  </a:cubicBezTo>
                  <a:cubicBezTo>
                    <a:pt x="570" y="12"/>
                    <a:pt x="570" y="12"/>
                    <a:pt x="570" y="12"/>
                  </a:cubicBezTo>
                  <a:cubicBezTo>
                    <a:pt x="570" y="5"/>
                    <a:pt x="564" y="0"/>
                    <a:pt x="558" y="0"/>
                  </a:cubicBezTo>
                  <a:close/>
                  <a:moveTo>
                    <a:pt x="138" y="464"/>
                  </a:moveTo>
                  <a:cubicBezTo>
                    <a:pt x="138" y="396"/>
                    <a:pt x="138" y="396"/>
                    <a:pt x="138" y="396"/>
                  </a:cubicBezTo>
                  <a:cubicBezTo>
                    <a:pt x="223" y="396"/>
                    <a:pt x="223" y="396"/>
                    <a:pt x="223" y="396"/>
                  </a:cubicBezTo>
                  <a:cubicBezTo>
                    <a:pt x="223" y="464"/>
                    <a:pt x="223" y="464"/>
                    <a:pt x="223" y="464"/>
                  </a:cubicBezTo>
                  <a:lnTo>
                    <a:pt x="138" y="464"/>
                  </a:lnTo>
                  <a:close/>
                  <a:moveTo>
                    <a:pt x="223" y="215"/>
                  </a:moveTo>
                  <a:cubicBezTo>
                    <a:pt x="223" y="285"/>
                    <a:pt x="223" y="285"/>
                    <a:pt x="223" y="285"/>
                  </a:cubicBezTo>
                  <a:cubicBezTo>
                    <a:pt x="138" y="285"/>
                    <a:pt x="138" y="285"/>
                    <a:pt x="138" y="285"/>
                  </a:cubicBezTo>
                  <a:cubicBezTo>
                    <a:pt x="138" y="215"/>
                    <a:pt x="138" y="215"/>
                    <a:pt x="138" y="215"/>
                  </a:cubicBezTo>
                  <a:lnTo>
                    <a:pt x="223" y="215"/>
                  </a:lnTo>
                  <a:close/>
                  <a:moveTo>
                    <a:pt x="138" y="195"/>
                  </a:moveTo>
                  <a:cubicBezTo>
                    <a:pt x="138" y="124"/>
                    <a:pt x="138" y="124"/>
                    <a:pt x="138" y="124"/>
                  </a:cubicBezTo>
                  <a:cubicBezTo>
                    <a:pt x="223" y="124"/>
                    <a:pt x="223" y="124"/>
                    <a:pt x="223" y="124"/>
                  </a:cubicBezTo>
                  <a:cubicBezTo>
                    <a:pt x="223" y="195"/>
                    <a:pt x="223" y="195"/>
                    <a:pt x="223" y="195"/>
                  </a:cubicBezTo>
                  <a:lnTo>
                    <a:pt x="138" y="195"/>
                  </a:lnTo>
                  <a:close/>
                  <a:moveTo>
                    <a:pt x="223" y="305"/>
                  </a:moveTo>
                  <a:cubicBezTo>
                    <a:pt x="223" y="376"/>
                    <a:pt x="223" y="376"/>
                    <a:pt x="223" y="376"/>
                  </a:cubicBezTo>
                  <a:cubicBezTo>
                    <a:pt x="138" y="376"/>
                    <a:pt x="138" y="376"/>
                    <a:pt x="138" y="376"/>
                  </a:cubicBezTo>
                  <a:cubicBezTo>
                    <a:pt x="138" y="305"/>
                    <a:pt x="138" y="305"/>
                    <a:pt x="138" y="305"/>
                  </a:cubicBezTo>
                  <a:lnTo>
                    <a:pt x="223" y="305"/>
                  </a:lnTo>
                  <a:close/>
                  <a:moveTo>
                    <a:pt x="243" y="464"/>
                  </a:moveTo>
                  <a:cubicBezTo>
                    <a:pt x="243" y="396"/>
                    <a:pt x="243" y="396"/>
                    <a:pt x="243" y="396"/>
                  </a:cubicBezTo>
                  <a:cubicBezTo>
                    <a:pt x="327" y="396"/>
                    <a:pt x="327" y="396"/>
                    <a:pt x="327" y="396"/>
                  </a:cubicBezTo>
                  <a:cubicBezTo>
                    <a:pt x="327" y="464"/>
                    <a:pt x="327" y="464"/>
                    <a:pt x="327" y="464"/>
                  </a:cubicBezTo>
                  <a:lnTo>
                    <a:pt x="243" y="464"/>
                  </a:lnTo>
                  <a:close/>
                  <a:moveTo>
                    <a:pt x="327" y="215"/>
                  </a:moveTo>
                  <a:cubicBezTo>
                    <a:pt x="327" y="285"/>
                    <a:pt x="327" y="285"/>
                    <a:pt x="327" y="285"/>
                  </a:cubicBezTo>
                  <a:cubicBezTo>
                    <a:pt x="243" y="285"/>
                    <a:pt x="243" y="285"/>
                    <a:pt x="243" y="285"/>
                  </a:cubicBezTo>
                  <a:cubicBezTo>
                    <a:pt x="243" y="215"/>
                    <a:pt x="243" y="215"/>
                    <a:pt x="243" y="215"/>
                  </a:cubicBezTo>
                  <a:lnTo>
                    <a:pt x="327" y="215"/>
                  </a:lnTo>
                  <a:close/>
                  <a:moveTo>
                    <a:pt x="243" y="195"/>
                  </a:moveTo>
                  <a:cubicBezTo>
                    <a:pt x="243" y="124"/>
                    <a:pt x="243" y="124"/>
                    <a:pt x="243" y="124"/>
                  </a:cubicBezTo>
                  <a:cubicBezTo>
                    <a:pt x="327" y="124"/>
                    <a:pt x="327" y="124"/>
                    <a:pt x="327" y="124"/>
                  </a:cubicBezTo>
                  <a:cubicBezTo>
                    <a:pt x="327" y="195"/>
                    <a:pt x="327" y="195"/>
                    <a:pt x="327" y="195"/>
                  </a:cubicBezTo>
                  <a:lnTo>
                    <a:pt x="243" y="195"/>
                  </a:lnTo>
                  <a:close/>
                  <a:moveTo>
                    <a:pt x="327" y="305"/>
                  </a:moveTo>
                  <a:cubicBezTo>
                    <a:pt x="327" y="376"/>
                    <a:pt x="327" y="376"/>
                    <a:pt x="327" y="376"/>
                  </a:cubicBezTo>
                  <a:cubicBezTo>
                    <a:pt x="243" y="376"/>
                    <a:pt x="243" y="376"/>
                    <a:pt x="243" y="376"/>
                  </a:cubicBezTo>
                  <a:cubicBezTo>
                    <a:pt x="243" y="305"/>
                    <a:pt x="243" y="305"/>
                    <a:pt x="243" y="305"/>
                  </a:cubicBezTo>
                  <a:lnTo>
                    <a:pt x="327" y="305"/>
                  </a:lnTo>
                  <a:close/>
                  <a:moveTo>
                    <a:pt x="347" y="464"/>
                  </a:moveTo>
                  <a:cubicBezTo>
                    <a:pt x="347" y="396"/>
                    <a:pt x="347" y="396"/>
                    <a:pt x="347" y="396"/>
                  </a:cubicBezTo>
                  <a:cubicBezTo>
                    <a:pt x="432" y="396"/>
                    <a:pt x="432" y="396"/>
                    <a:pt x="432" y="396"/>
                  </a:cubicBezTo>
                  <a:cubicBezTo>
                    <a:pt x="432" y="464"/>
                    <a:pt x="432" y="464"/>
                    <a:pt x="432" y="464"/>
                  </a:cubicBezTo>
                  <a:lnTo>
                    <a:pt x="347" y="464"/>
                  </a:lnTo>
                  <a:close/>
                  <a:moveTo>
                    <a:pt x="432" y="215"/>
                  </a:moveTo>
                  <a:cubicBezTo>
                    <a:pt x="432" y="285"/>
                    <a:pt x="432" y="285"/>
                    <a:pt x="432" y="285"/>
                  </a:cubicBezTo>
                  <a:cubicBezTo>
                    <a:pt x="347" y="285"/>
                    <a:pt x="347" y="285"/>
                    <a:pt x="347" y="285"/>
                  </a:cubicBezTo>
                  <a:cubicBezTo>
                    <a:pt x="347" y="215"/>
                    <a:pt x="347" y="215"/>
                    <a:pt x="347" y="215"/>
                  </a:cubicBezTo>
                  <a:lnTo>
                    <a:pt x="432" y="215"/>
                  </a:lnTo>
                  <a:close/>
                  <a:moveTo>
                    <a:pt x="347" y="195"/>
                  </a:moveTo>
                  <a:cubicBezTo>
                    <a:pt x="347" y="124"/>
                    <a:pt x="347" y="124"/>
                    <a:pt x="347" y="124"/>
                  </a:cubicBezTo>
                  <a:cubicBezTo>
                    <a:pt x="432" y="124"/>
                    <a:pt x="432" y="124"/>
                    <a:pt x="432" y="124"/>
                  </a:cubicBezTo>
                  <a:cubicBezTo>
                    <a:pt x="432" y="195"/>
                    <a:pt x="432" y="195"/>
                    <a:pt x="432" y="195"/>
                  </a:cubicBezTo>
                  <a:lnTo>
                    <a:pt x="347" y="195"/>
                  </a:lnTo>
                  <a:close/>
                  <a:moveTo>
                    <a:pt x="432" y="305"/>
                  </a:moveTo>
                  <a:cubicBezTo>
                    <a:pt x="432" y="376"/>
                    <a:pt x="432" y="376"/>
                    <a:pt x="432" y="376"/>
                  </a:cubicBezTo>
                  <a:cubicBezTo>
                    <a:pt x="347" y="376"/>
                    <a:pt x="347" y="376"/>
                    <a:pt x="347" y="376"/>
                  </a:cubicBezTo>
                  <a:cubicBezTo>
                    <a:pt x="347" y="305"/>
                    <a:pt x="347" y="305"/>
                    <a:pt x="347" y="305"/>
                  </a:cubicBezTo>
                  <a:lnTo>
                    <a:pt x="432" y="305"/>
                  </a:lnTo>
                  <a:close/>
                  <a:moveTo>
                    <a:pt x="452" y="464"/>
                  </a:moveTo>
                  <a:cubicBezTo>
                    <a:pt x="452" y="396"/>
                    <a:pt x="452" y="396"/>
                    <a:pt x="452" y="396"/>
                  </a:cubicBezTo>
                  <a:cubicBezTo>
                    <a:pt x="535" y="396"/>
                    <a:pt x="535" y="396"/>
                    <a:pt x="535" y="396"/>
                  </a:cubicBezTo>
                  <a:cubicBezTo>
                    <a:pt x="535" y="464"/>
                    <a:pt x="535" y="464"/>
                    <a:pt x="535" y="464"/>
                  </a:cubicBezTo>
                  <a:lnTo>
                    <a:pt x="452" y="464"/>
                  </a:lnTo>
                  <a:close/>
                  <a:moveTo>
                    <a:pt x="452" y="376"/>
                  </a:moveTo>
                  <a:cubicBezTo>
                    <a:pt x="452" y="305"/>
                    <a:pt x="452" y="305"/>
                    <a:pt x="452" y="305"/>
                  </a:cubicBezTo>
                  <a:cubicBezTo>
                    <a:pt x="535" y="305"/>
                    <a:pt x="535" y="305"/>
                    <a:pt x="535" y="305"/>
                  </a:cubicBezTo>
                  <a:cubicBezTo>
                    <a:pt x="535" y="376"/>
                    <a:pt x="535" y="376"/>
                    <a:pt x="535" y="376"/>
                  </a:cubicBezTo>
                  <a:lnTo>
                    <a:pt x="452" y="376"/>
                  </a:lnTo>
                  <a:close/>
                  <a:moveTo>
                    <a:pt x="452" y="285"/>
                  </a:moveTo>
                  <a:cubicBezTo>
                    <a:pt x="452" y="215"/>
                    <a:pt x="452" y="215"/>
                    <a:pt x="452" y="215"/>
                  </a:cubicBezTo>
                  <a:cubicBezTo>
                    <a:pt x="535" y="215"/>
                    <a:pt x="535" y="215"/>
                    <a:pt x="535" y="215"/>
                  </a:cubicBezTo>
                  <a:cubicBezTo>
                    <a:pt x="535" y="285"/>
                    <a:pt x="535" y="285"/>
                    <a:pt x="535" y="285"/>
                  </a:cubicBezTo>
                  <a:lnTo>
                    <a:pt x="452" y="285"/>
                  </a:lnTo>
                  <a:close/>
                  <a:moveTo>
                    <a:pt x="452" y="195"/>
                  </a:moveTo>
                  <a:cubicBezTo>
                    <a:pt x="452" y="124"/>
                    <a:pt x="452" y="124"/>
                    <a:pt x="452" y="124"/>
                  </a:cubicBezTo>
                  <a:cubicBezTo>
                    <a:pt x="535" y="124"/>
                    <a:pt x="535" y="124"/>
                    <a:pt x="535" y="124"/>
                  </a:cubicBezTo>
                  <a:cubicBezTo>
                    <a:pt x="535" y="195"/>
                    <a:pt x="535" y="195"/>
                    <a:pt x="535" y="195"/>
                  </a:cubicBezTo>
                  <a:lnTo>
                    <a:pt x="452" y="195"/>
                  </a:lnTo>
                  <a:close/>
                  <a:moveTo>
                    <a:pt x="535" y="35"/>
                  </a:moveTo>
                  <a:cubicBezTo>
                    <a:pt x="535" y="104"/>
                    <a:pt x="535" y="104"/>
                    <a:pt x="535" y="104"/>
                  </a:cubicBezTo>
                  <a:cubicBezTo>
                    <a:pt x="452" y="104"/>
                    <a:pt x="452" y="104"/>
                    <a:pt x="452" y="104"/>
                  </a:cubicBezTo>
                  <a:cubicBezTo>
                    <a:pt x="452" y="35"/>
                    <a:pt x="452" y="35"/>
                    <a:pt x="452" y="35"/>
                  </a:cubicBezTo>
                  <a:lnTo>
                    <a:pt x="535" y="35"/>
                  </a:lnTo>
                  <a:close/>
                  <a:moveTo>
                    <a:pt x="432" y="35"/>
                  </a:moveTo>
                  <a:cubicBezTo>
                    <a:pt x="432" y="104"/>
                    <a:pt x="432" y="104"/>
                    <a:pt x="432" y="104"/>
                  </a:cubicBezTo>
                  <a:cubicBezTo>
                    <a:pt x="347" y="104"/>
                    <a:pt x="347" y="104"/>
                    <a:pt x="347" y="104"/>
                  </a:cubicBezTo>
                  <a:cubicBezTo>
                    <a:pt x="347" y="35"/>
                    <a:pt x="347" y="35"/>
                    <a:pt x="347" y="35"/>
                  </a:cubicBezTo>
                  <a:lnTo>
                    <a:pt x="432" y="35"/>
                  </a:lnTo>
                  <a:close/>
                  <a:moveTo>
                    <a:pt x="327" y="35"/>
                  </a:moveTo>
                  <a:cubicBezTo>
                    <a:pt x="327" y="104"/>
                    <a:pt x="327" y="104"/>
                    <a:pt x="327" y="104"/>
                  </a:cubicBezTo>
                  <a:cubicBezTo>
                    <a:pt x="243" y="104"/>
                    <a:pt x="243" y="104"/>
                    <a:pt x="243" y="104"/>
                  </a:cubicBezTo>
                  <a:cubicBezTo>
                    <a:pt x="243" y="35"/>
                    <a:pt x="243" y="35"/>
                    <a:pt x="243" y="35"/>
                  </a:cubicBezTo>
                  <a:lnTo>
                    <a:pt x="327" y="35"/>
                  </a:lnTo>
                  <a:close/>
                  <a:moveTo>
                    <a:pt x="223" y="35"/>
                  </a:moveTo>
                  <a:cubicBezTo>
                    <a:pt x="223" y="104"/>
                    <a:pt x="223" y="104"/>
                    <a:pt x="223" y="104"/>
                  </a:cubicBezTo>
                  <a:cubicBezTo>
                    <a:pt x="138" y="104"/>
                    <a:pt x="138" y="104"/>
                    <a:pt x="138" y="104"/>
                  </a:cubicBezTo>
                  <a:cubicBezTo>
                    <a:pt x="138" y="35"/>
                    <a:pt x="138" y="35"/>
                    <a:pt x="138" y="35"/>
                  </a:cubicBezTo>
                  <a:lnTo>
                    <a:pt x="223" y="35"/>
                  </a:lnTo>
                  <a:close/>
                  <a:moveTo>
                    <a:pt x="118" y="104"/>
                  </a:moveTo>
                  <a:cubicBezTo>
                    <a:pt x="35" y="104"/>
                    <a:pt x="35" y="104"/>
                    <a:pt x="35" y="104"/>
                  </a:cubicBezTo>
                  <a:cubicBezTo>
                    <a:pt x="35" y="35"/>
                    <a:pt x="35" y="35"/>
                    <a:pt x="35" y="35"/>
                  </a:cubicBezTo>
                  <a:cubicBezTo>
                    <a:pt x="118" y="35"/>
                    <a:pt x="118" y="35"/>
                    <a:pt x="118" y="35"/>
                  </a:cubicBezTo>
                  <a:lnTo>
                    <a:pt x="118" y="104"/>
                  </a:lnTo>
                  <a:close/>
                  <a:moveTo>
                    <a:pt x="118" y="124"/>
                  </a:moveTo>
                  <a:cubicBezTo>
                    <a:pt x="118" y="195"/>
                    <a:pt x="118" y="195"/>
                    <a:pt x="118" y="195"/>
                  </a:cubicBezTo>
                  <a:cubicBezTo>
                    <a:pt x="35" y="195"/>
                    <a:pt x="35" y="195"/>
                    <a:pt x="35" y="195"/>
                  </a:cubicBezTo>
                  <a:cubicBezTo>
                    <a:pt x="35" y="124"/>
                    <a:pt x="35" y="124"/>
                    <a:pt x="35" y="124"/>
                  </a:cubicBezTo>
                  <a:lnTo>
                    <a:pt x="118" y="124"/>
                  </a:lnTo>
                  <a:close/>
                  <a:moveTo>
                    <a:pt x="118" y="215"/>
                  </a:moveTo>
                  <a:cubicBezTo>
                    <a:pt x="118" y="285"/>
                    <a:pt x="118" y="285"/>
                    <a:pt x="118" y="285"/>
                  </a:cubicBezTo>
                  <a:cubicBezTo>
                    <a:pt x="35" y="285"/>
                    <a:pt x="35" y="285"/>
                    <a:pt x="35" y="285"/>
                  </a:cubicBezTo>
                  <a:cubicBezTo>
                    <a:pt x="35" y="215"/>
                    <a:pt x="35" y="215"/>
                    <a:pt x="35" y="215"/>
                  </a:cubicBezTo>
                  <a:lnTo>
                    <a:pt x="118" y="215"/>
                  </a:lnTo>
                  <a:close/>
                  <a:moveTo>
                    <a:pt x="118" y="305"/>
                  </a:moveTo>
                  <a:cubicBezTo>
                    <a:pt x="118" y="376"/>
                    <a:pt x="118" y="376"/>
                    <a:pt x="118" y="376"/>
                  </a:cubicBezTo>
                  <a:cubicBezTo>
                    <a:pt x="35" y="376"/>
                    <a:pt x="35" y="376"/>
                    <a:pt x="35" y="376"/>
                  </a:cubicBezTo>
                  <a:cubicBezTo>
                    <a:pt x="35" y="305"/>
                    <a:pt x="35" y="305"/>
                    <a:pt x="35" y="305"/>
                  </a:cubicBezTo>
                  <a:lnTo>
                    <a:pt x="118" y="305"/>
                  </a:lnTo>
                  <a:close/>
                  <a:moveTo>
                    <a:pt x="118" y="396"/>
                  </a:moveTo>
                  <a:cubicBezTo>
                    <a:pt x="118" y="464"/>
                    <a:pt x="118" y="464"/>
                    <a:pt x="118" y="464"/>
                  </a:cubicBezTo>
                  <a:cubicBezTo>
                    <a:pt x="35" y="464"/>
                    <a:pt x="35" y="464"/>
                    <a:pt x="35" y="464"/>
                  </a:cubicBezTo>
                  <a:cubicBezTo>
                    <a:pt x="35" y="396"/>
                    <a:pt x="35" y="396"/>
                    <a:pt x="35" y="396"/>
                  </a:cubicBezTo>
                  <a:lnTo>
                    <a:pt x="118" y="3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3" name="Group 22"/>
          <p:cNvGrpSpPr/>
          <p:nvPr/>
        </p:nvGrpSpPr>
        <p:grpSpPr>
          <a:xfrm>
            <a:off x="5940379" y="1746611"/>
            <a:ext cx="2488654" cy="3364778"/>
            <a:chOff x="5988943" y="1446214"/>
            <a:chExt cx="2488654" cy="3364778"/>
          </a:xfrm>
        </p:grpSpPr>
        <p:sp>
          <p:nvSpPr>
            <p:cNvPr id="9" name="Rectangle 8"/>
            <p:cNvSpPr/>
            <p:nvPr/>
          </p:nvSpPr>
          <p:spPr bwMode="auto">
            <a:xfrm>
              <a:off x="5988943"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pitchFamily="34" charset="0"/>
                </a:rPr>
                <a:t>Queues</a:t>
              </a:r>
            </a:p>
            <a:p>
              <a:pPr defTabSz="914099" fontAlgn="base">
                <a:spcBef>
                  <a:spcPct val="0"/>
                </a:spcBef>
                <a:spcAft>
                  <a:spcPct val="0"/>
                </a:spcAft>
              </a:pPr>
              <a:r>
                <a:rPr lang="en-US" dirty="0">
                  <a:gradFill>
                    <a:gsLst>
                      <a:gs pos="0">
                        <a:srgbClr val="FFFFFF"/>
                      </a:gs>
                      <a:gs pos="100000">
                        <a:srgbClr val="FFFFFF"/>
                      </a:gs>
                    </a:gsLst>
                    <a:lin ang="5400000" scaled="0"/>
                  </a:gradFill>
                  <a:latin typeface="+mj-lt"/>
                </a:rPr>
                <a:t>Reliable storage and delivery of messages for an application.</a:t>
              </a:r>
            </a:p>
          </p:txBody>
        </p:sp>
        <p:sp>
          <p:nvSpPr>
            <p:cNvPr id="10" name="Freeform 16"/>
            <p:cNvSpPr>
              <a:spLocks noEditPoints="1"/>
            </p:cNvSpPr>
            <p:nvPr/>
          </p:nvSpPr>
          <p:spPr bwMode="auto">
            <a:xfrm>
              <a:off x="6544309" y="1903414"/>
              <a:ext cx="1377923" cy="672083"/>
            </a:xfrm>
            <a:custGeom>
              <a:avLst/>
              <a:gdLst>
                <a:gd name="T0" fmla="*/ 558 w 570"/>
                <a:gd name="T1" fmla="*/ 0 h 278"/>
                <a:gd name="T2" fmla="*/ 12 w 570"/>
                <a:gd name="T3" fmla="*/ 0 h 278"/>
                <a:gd name="T4" fmla="*/ 0 w 570"/>
                <a:gd name="T5" fmla="*/ 12 h 278"/>
                <a:gd name="T6" fmla="*/ 0 w 570"/>
                <a:gd name="T7" fmla="*/ 266 h 278"/>
                <a:gd name="T8" fmla="*/ 12 w 570"/>
                <a:gd name="T9" fmla="*/ 278 h 278"/>
                <a:gd name="T10" fmla="*/ 558 w 570"/>
                <a:gd name="T11" fmla="*/ 278 h 278"/>
                <a:gd name="T12" fmla="*/ 570 w 570"/>
                <a:gd name="T13" fmla="*/ 266 h 278"/>
                <a:gd name="T14" fmla="*/ 570 w 570"/>
                <a:gd name="T15" fmla="*/ 12 h 278"/>
                <a:gd name="T16" fmla="*/ 558 w 570"/>
                <a:gd name="T17" fmla="*/ 0 h 278"/>
                <a:gd name="T18" fmla="*/ 119 w 570"/>
                <a:gd name="T19" fmla="*/ 243 h 278"/>
                <a:gd name="T20" fmla="*/ 36 w 570"/>
                <a:gd name="T21" fmla="*/ 243 h 278"/>
                <a:gd name="T22" fmla="*/ 36 w 570"/>
                <a:gd name="T23" fmla="*/ 36 h 278"/>
                <a:gd name="T24" fmla="*/ 119 w 570"/>
                <a:gd name="T25" fmla="*/ 36 h 278"/>
                <a:gd name="T26" fmla="*/ 119 w 570"/>
                <a:gd name="T27" fmla="*/ 243 h 278"/>
                <a:gd name="T28" fmla="*/ 223 w 570"/>
                <a:gd name="T29" fmla="*/ 243 h 278"/>
                <a:gd name="T30" fmla="*/ 139 w 570"/>
                <a:gd name="T31" fmla="*/ 243 h 278"/>
                <a:gd name="T32" fmla="*/ 139 w 570"/>
                <a:gd name="T33" fmla="*/ 36 h 278"/>
                <a:gd name="T34" fmla="*/ 223 w 570"/>
                <a:gd name="T35" fmla="*/ 36 h 278"/>
                <a:gd name="T36" fmla="*/ 223 w 570"/>
                <a:gd name="T37" fmla="*/ 243 h 278"/>
                <a:gd name="T38" fmla="*/ 328 w 570"/>
                <a:gd name="T39" fmla="*/ 243 h 278"/>
                <a:gd name="T40" fmla="*/ 243 w 570"/>
                <a:gd name="T41" fmla="*/ 243 h 278"/>
                <a:gd name="T42" fmla="*/ 243 w 570"/>
                <a:gd name="T43" fmla="*/ 36 h 278"/>
                <a:gd name="T44" fmla="*/ 328 w 570"/>
                <a:gd name="T45" fmla="*/ 36 h 278"/>
                <a:gd name="T46" fmla="*/ 328 w 570"/>
                <a:gd name="T47" fmla="*/ 243 h 278"/>
                <a:gd name="T48" fmla="*/ 433 w 570"/>
                <a:gd name="T49" fmla="*/ 243 h 278"/>
                <a:gd name="T50" fmla="*/ 348 w 570"/>
                <a:gd name="T51" fmla="*/ 243 h 278"/>
                <a:gd name="T52" fmla="*/ 348 w 570"/>
                <a:gd name="T53" fmla="*/ 36 h 278"/>
                <a:gd name="T54" fmla="*/ 433 w 570"/>
                <a:gd name="T55" fmla="*/ 36 h 278"/>
                <a:gd name="T56" fmla="*/ 433 w 570"/>
                <a:gd name="T57" fmla="*/ 243 h 278"/>
                <a:gd name="T58" fmla="*/ 536 w 570"/>
                <a:gd name="T59" fmla="*/ 243 h 278"/>
                <a:gd name="T60" fmla="*/ 453 w 570"/>
                <a:gd name="T61" fmla="*/ 243 h 278"/>
                <a:gd name="T62" fmla="*/ 453 w 570"/>
                <a:gd name="T63" fmla="*/ 36 h 278"/>
                <a:gd name="T64" fmla="*/ 536 w 570"/>
                <a:gd name="T65" fmla="*/ 36 h 278"/>
                <a:gd name="T66" fmla="*/ 536 w 570"/>
                <a:gd name="T67" fmla="*/ 243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0" h="278">
                  <a:moveTo>
                    <a:pt x="558" y="0"/>
                  </a:moveTo>
                  <a:cubicBezTo>
                    <a:pt x="12" y="0"/>
                    <a:pt x="12" y="0"/>
                    <a:pt x="12" y="0"/>
                  </a:cubicBezTo>
                  <a:cubicBezTo>
                    <a:pt x="6" y="0"/>
                    <a:pt x="0" y="6"/>
                    <a:pt x="0" y="12"/>
                  </a:cubicBezTo>
                  <a:cubicBezTo>
                    <a:pt x="0" y="266"/>
                    <a:pt x="0" y="266"/>
                    <a:pt x="0" y="266"/>
                  </a:cubicBezTo>
                  <a:cubicBezTo>
                    <a:pt x="0" y="272"/>
                    <a:pt x="6" y="278"/>
                    <a:pt x="12" y="278"/>
                  </a:cubicBezTo>
                  <a:cubicBezTo>
                    <a:pt x="558" y="278"/>
                    <a:pt x="558" y="278"/>
                    <a:pt x="558" y="278"/>
                  </a:cubicBezTo>
                  <a:cubicBezTo>
                    <a:pt x="565" y="278"/>
                    <a:pt x="570" y="272"/>
                    <a:pt x="570" y="266"/>
                  </a:cubicBezTo>
                  <a:cubicBezTo>
                    <a:pt x="570" y="12"/>
                    <a:pt x="570" y="12"/>
                    <a:pt x="570" y="12"/>
                  </a:cubicBezTo>
                  <a:cubicBezTo>
                    <a:pt x="570" y="6"/>
                    <a:pt x="565" y="0"/>
                    <a:pt x="558" y="0"/>
                  </a:cubicBezTo>
                  <a:close/>
                  <a:moveTo>
                    <a:pt x="119" y="243"/>
                  </a:moveTo>
                  <a:cubicBezTo>
                    <a:pt x="36" y="243"/>
                    <a:pt x="36" y="243"/>
                    <a:pt x="36" y="243"/>
                  </a:cubicBezTo>
                  <a:cubicBezTo>
                    <a:pt x="36" y="36"/>
                    <a:pt x="36" y="36"/>
                    <a:pt x="36" y="36"/>
                  </a:cubicBezTo>
                  <a:cubicBezTo>
                    <a:pt x="119" y="36"/>
                    <a:pt x="119" y="36"/>
                    <a:pt x="119" y="36"/>
                  </a:cubicBezTo>
                  <a:lnTo>
                    <a:pt x="119" y="243"/>
                  </a:lnTo>
                  <a:close/>
                  <a:moveTo>
                    <a:pt x="223" y="243"/>
                  </a:moveTo>
                  <a:cubicBezTo>
                    <a:pt x="139" y="243"/>
                    <a:pt x="139" y="243"/>
                    <a:pt x="139" y="243"/>
                  </a:cubicBezTo>
                  <a:cubicBezTo>
                    <a:pt x="139" y="36"/>
                    <a:pt x="139" y="36"/>
                    <a:pt x="139" y="36"/>
                  </a:cubicBezTo>
                  <a:cubicBezTo>
                    <a:pt x="223" y="36"/>
                    <a:pt x="223" y="36"/>
                    <a:pt x="223" y="36"/>
                  </a:cubicBezTo>
                  <a:lnTo>
                    <a:pt x="223" y="243"/>
                  </a:lnTo>
                  <a:close/>
                  <a:moveTo>
                    <a:pt x="328" y="243"/>
                  </a:moveTo>
                  <a:cubicBezTo>
                    <a:pt x="243" y="243"/>
                    <a:pt x="243" y="243"/>
                    <a:pt x="243" y="243"/>
                  </a:cubicBezTo>
                  <a:cubicBezTo>
                    <a:pt x="243" y="36"/>
                    <a:pt x="243" y="36"/>
                    <a:pt x="243" y="36"/>
                  </a:cubicBezTo>
                  <a:cubicBezTo>
                    <a:pt x="328" y="36"/>
                    <a:pt x="328" y="36"/>
                    <a:pt x="328" y="36"/>
                  </a:cubicBezTo>
                  <a:lnTo>
                    <a:pt x="328" y="243"/>
                  </a:lnTo>
                  <a:close/>
                  <a:moveTo>
                    <a:pt x="433" y="243"/>
                  </a:moveTo>
                  <a:cubicBezTo>
                    <a:pt x="348" y="243"/>
                    <a:pt x="348" y="243"/>
                    <a:pt x="348" y="243"/>
                  </a:cubicBezTo>
                  <a:cubicBezTo>
                    <a:pt x="348" y="36"/>
                    <a:pt x="348" y="36"/>
                    <a:pt x="348" y="36"/>
                  </a:cubicBezTo>
                  <a:cubicBezTo>
                    <a:pt x="433" y="36"/>
                    <a:pt x="433" y="36"/>
                    <a:pt x="433" y="36"/>
                  </a:cubicBezTo>
                  <a:lnTo>
                    <a:pt x="433" y="243"/>
                  </a:lnTo>
                  <a:close/>
                  <a:moveTo>
                    <a:pt x="536" y="243"/>
                  </a:moveTo>
                  <a:cubicBezTo>
                    <a:pt x="453" y="243"/>
                    <a:pt x="453" y="243"/>
                    <a:pt x="453" y="243"/>
                  </a:cubicBezTo>
                  <a:cubicBezTo>
                    <a:pt x="453" y="36"/>
                    <a:pt x="453" y="36"/>
                    <a:pt x="453" y="36"/>
                  </a:cubicBezTo>
                  <a:cubicBezTo>
                    <a:pt x="536" y="36"/>
                    <a:pt x="536" y="36"/>
                    <a:pt x="536" y="36"/>
                  </a:cubicBezTo>
                  <a:lnTo>
                    <a:pt x="536" y="2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p:nvGrpSpPr>
        <p:grpSpPr>
          <a:xfrm>
            <a:off x="520701" y="1746611"/>
            <a:ext cx="2488654" cy="3364778"/>
            <a:chOff x="3254028" y="1446214"/>
            <a:chExt cx="2488654" cy="3364778"/>
          </a:xfrm>
        </p:grpSpPr>
        <p:sp>
          <p:nvSpPr>
            <p:cNvPr id="12" name="Rectangle 11"/>
            <p:cNvSpPr/>
            <p:nvPr/>
          </p:nvSpPr>
          <p:spPr bwMode="auto">
            <a:xfrm>
              <a:off x="3254028"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pitchFamily="34" charset="0"/>
                </a:rPr>
                <a:t>Blobs</a:t>
              </a:r>
              <a:endParaRPr lang="en-US" sz="2800" dirty="0">
                <a:gradFill>
                  <a:gsLst>
                    <a:gs pos="0">
                      <a:srgbClr val="FFFFFF"/>
                    </a:gs>
                    <a:gs pos="100000">
                      <a:srgbClr val="FFFFFF"/>
                    </a:gs>
                  </a:gsLst>
                  <a:lin ang="5400000" scaled="0"/>
                </a:gradFill>
                <a:latin typeface="Segoe UI Light" pitchFamily="34" charset="0"/>
              </a:endParaRPr>
            </a:p>
            <a:p>
              <a:pPr defTabSz="914099" fontAlgn="base">
                <a:spcBef>
                  <a:spcPct val="0"/>
                </a:spcBef>
                <a:spcAft>
                  <a:spcPct val="0"/>
                </a:spcAft>
              </a:pPr>
              <a:r>
                <a:rPr lang="en-US" dirty="0">
                  <a:gradFill>
                    <a:gsLst>
                      <a:gs pos="0">
                        <a:srgbClr val="FFFFFF"/>
                      </a:gs>
                      <a:gs pos="100000">
                        <a:srgbClr val="FFFFFF"/>
                      </a:gs>
                    </a:gsLst>
                    <a:lin ang="5400000" scaled="0"/>
                  </a:gradFill>
                  <a:latin typeface="+mj-lt"/>
                </a:rPr>
                <a:t>Simple named files along with metadata for the file. </a:t>
              </a:r>
            </a:p>
          </p:txBody>
        </p:sp>
        <p:sp>
          <p:nvSpPr>
            <p:cNvPr id="13" name="Freeform 12"/>
            <p:cNvSpPr>
              <a:spLocks noEditPoints="1"/>
            </p:cNvSpPr>
            <p:nvPr/>
          </p:nvSpPr>
          <p:spPr bwMode="auto">
            <a:xfrm>
              <a:off x="3919373" y="1741651"/>
              <a:ext cx="1157964" cy="1020956"/>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52388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2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30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Windows Azure Blob Storage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50806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Concepts</a:t>
            </a:r>
            <a:endParaRPr lang="en-US" dirty="0"/>
          </a:p>
        </p:txBody>
      </p:sp>
      <p:sp>
        <p:nvSpPr>
          <p:cNvPr id="66" name="Rounded Rectangle 65"/>
          <p:cNvSpPr/>
          <p:nvPr/>
        </p:nvSpPr>
        <p:spPr>
          <a:xfrm>
            <a:off x="5599179"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5874"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20701"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520701"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a:solidFill>
                  <a:srgbClr val="FFFFFF">
                    <a:alpha val="99000"/>
                  </a:srgbClr>
                </a:solidFill>
                <a:latin typeface="Consolas" pitchFamily="49" charset="0"/>
                <a:cs typeface="Consolas" pitchFamily="49" charset="0"/>
              </a:rPr>
              <a:t>http://&lt;account&gt;.</a:t>
            </a:r>
            <a:r>
              <a:rPr lang="en-US" sz="2000" b="1" dirty="0">
                <a:solidFill>
                  <a:srgbClr val="FFFFFF">
                    <a:alpha val="99000"/>
                  </a:srgbClr>
                </a:solidFill>
                <a:latin typeface="Consolas" pitchFamily="49" charset="0"/>
                <a:cs typeface="Consolas" pitchFamily="49" charset="0"/>
              </a:rPr>
              <a:t>blob</a:t>
            </a:r>
            <a:r>
              <a:rPr lang="en-US" sz="2000" dirty="0">
                <a:solidFill>
                  <a:srgbClr val="FFFFFF">
                    <a:alpha val="99000"/>
                  </a:srgbClr>
                </a:solidFill>
                <a:latin typeface="Consolas" pitchFamily="49" charset="0"/>
                <a:cs typeface="Consolas" pitchFamily="49" charset="0"/>
              </a:rPr>
              <a:t>.core.windows.net/&lt;container&gt;/&lt;blobname&gt;</a:t>
            </a:r>
          </a:p>
        </p:txBody>
      </p:sp>
      <p:sp>
        <p:nvSpPr>
          <p:cNvPr id="101" name="Down Arrow 100"/>
          <p:cNvSpPr/>
          <p:nvPr/>
        </p:nvSpPr>
        <p:spPr bwMode="auto">
          <a:xfrm rot="10800000">
            <a:off x="2556936" y="15441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0800000">
            <a:off x="7222166" y="1516744"/>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30957" y="1803400"/>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Pages/ Blocks</a:t>
            </a:r>
          </a:p>
        </p:txBody>
      </p:sp>
      <p:sp>
        <p:nvSpPr>
          <p:cNvPr id="103" name="Down Arrow 102"/>
          <p:cNvSpPr/>
          <p:nvPr/>
        </p:nvSpPr>
        <p:spPr bwMode="auto">
          <a:xfrm rot="10800000">
            <a:off x="8858667" y="1527957"/>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7547" y="4551219"/>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7157"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8296"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5274"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2539" y="3709555"/>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2538"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6748"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6356"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6592"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327377"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327167"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5906591"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PIC02.JPG</a:t>
            </a:r>
          </a:p>
        </p:txBody>
      </p:sp>
      <p:sp>
        <p:nvSpPr>
          <p:cNvPr id="79" name="Rectangle 78"/>
          <p:cNvSpPr/>
          <p:nvPr/>
        </p:nvSpPr>
        <p:spPr>
          <a:xfrm>
            <a:off x="3521808"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5906592"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VID1.AVI</a:t>
            </a:r>
          </a:p>
        </p:txBody>
      </p:sp>
      <p:sp>
        <p:nvSpPr>
          <p:cNvPr id="92" name="Rectangle 91"/>
          <p:cNvSpPr/>
          <p:nvPr/>
        </p:nvSpPr>
        <p:spPr>
          <a:xfrm>
            <a:off x="3521809"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spTree>
    <p:extLst>
      <p:ext uri="{BB962C8B-B14F-4D97-AF65-F5344CB8AC3E}">
        <p14:creationId xmlns:p14="http://schemas.microsoft.com/office/powerpoint/2010/main" val="639745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2000" tmFilter="0, 0; .2, .5; .8, .5; 1, 0"/>
                                        <p:tgtEl>
                                          <p:spTgt spid="69"/>
                                        </p:tgtEl>
                                      </p:cBhvr>
                                    </p:animEffect>
                                    <p:animScale>
                                      <p:cBhvr>
                                        <p:cTn id="22" dur="1000" autoRev="1" fill="hold"/>
                                        <p:tgtEl>
                                          <p:spTgt spid="6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2000" tmFilter="0, 0; .2, .5; .8, .5; 1, 0"/>
                                        <p:tgtEl>
                                          <p:spTgt spid="66"/>
                                        </p:tgtEl>
                                      </p:cBhvr>
                                    </p:animEffect>
                                    <p:animScale>
                                      <p:cBhvr>
                                        <p:cTn id="32" dur="1000" autoRev="1" fill="hold"/>
                                        <p:tgtEl>
                                          <p:spTgt spid="66"/>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Blob Details</a:t>
            </a:r>
            <a:endParaRPr lang="en-US" dirty="0"/>
          </a:p>
        </p:txBody>
      </p:sp>
      <p:sp>
        <p:nvSpPr>
          <p:cNvPr id="3" name="Content Placeholder 2"/>
          <p:cNvSpPr>
            <a:spLocks noGrp="1"/>
          </p:cNvSpPr>
          <p:nvPr>
            <p:ph type="body" sz="quarter" idx="10"/>
          </p:nvPr>
        </p:nvSpPr>
        <p:spPr>
          <a:xfrm>
            <a:off x="520701" y="2700678"/>
            <a:ext cx="4032106" cy="1107996"/>
          </a:xfrm>
        </p:spPr>
        <p:txBody>
          <a:bodyPr/>
          <a:lstStyle/>
          <a:p>
            <a:pPr algn="r"/>
            <a:r>
              <a:rPr lang="en-US" dirty="0" smtClean="0">
                <a:solidFill>
                  <a:schemeClr val="accent2">
                    <a:alpha val="99000"/>
                  </a:schemeClr>
                </a:solidFill>
              </a:rPr>
              <a:t>Main Web Service Operations</a:t>
            </a:r>
          </a:p>
        </p:txBody>
      </p:sp>
      <p:sp>
        <p:nvSpPr>
          <p:cNvPr id="8" name="Rectangle 7"/>
          <p:cNvSpPr/>
          <p:nvPr/>
        </p:nvSpPr>
        <p:spPr bwMode="auto">
          <a:xfrm>
            <a:off x="4957620"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err="1">
                <a:gradFill>
                  <a:gsLst>
                    <a:gs pos="0">
                      <a:srgbClr val="FFFFFF"/>
                    </a:gs>
                    <a:gs pos="100000">
                      <a:srgbClr val="FFFFFF"/>
                    </a:gs>
                  </a:gsLst>
                  <a:lin ang="5400000" scaled="0"/>
                </a:gradFill>
              </a:rPr>
              <a:t>PutBlob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GetBlob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DeleteBlob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CopyBlob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SnapshotBlob</a:t>
            </a:r>
            <a:r>
              <a:rPr lang="en-US" sz="2800" dirty="0">
                <a:gradFill>
                  <a:gsLst>
                    <a:gs pos="0">
                      <a:srgbClr val="FFFFFF"/>
                    </a:gs>
                    <a:gs pos="100000">
                      <a:srgbClr val="FFFFFF"/>
                    </a:gs>
                  </a:gsLst>
                  <a:lin ang="5400000" scaled="0"/>
                </a:gradFill>
              </a:rPr>
              <a:t> </a:t>
            </a:r>
          </a:p>
          <a:p>
            <a:pPr defTabSz="914099" fontAlgn="base">
              <a:spcBef>
                <a:spcPct val="0"/>
              </a:spcBef>
              <a:spcAft>
                <a:spcPct val="0"/>
              </a:spcAft>
            </a:pPr>
            <a:r>
              <a:rPr lang="en-US" sz="2800" dirty="0" err="1">
                <a:gradFill>
                  <a:gsLst>
                    <a:gs pos="0">
                      <a:srgbClr val="FFFFFF"/>
                    </a:gs>
                    <a:gs pos="100000">
                      <a:srgbClr val="FFFFFF"/>
                    </a:gs>
                  </a:gsLst>
                  <a:lin ang="5400000" scaled="0"/>
                </a:gradFill>
              </a:rPr>
              <a:t>LeaseBlob</a:t>
            </a:r>
            <a:r>
              <a:rPr lang="en-US" sz="2800" dirty="0">
                <a:gradFill>
                  <a:gsLst>
                    <a:gs pos="0">
                      <a:srgbClr val="FFFFFF"/>
                    </a:gs>
                    <a:gs pos="100000">
                      <a:srgbClr val="FFFFFF"/>
                    </a:gs>
                  </a:gsLst>
                  <a:lin ang="5400000" scaled="0"/>
                </a:gradFill>
              </a:rPr>
              <a:t> </a:t>
            </a:r>
          </a:p>
        </p:txBody>
      </p:sp>
      <p:sp>
        <p:nvSpPr>
          <p:cNvPr id="10" name="Freeform 9"/>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15030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Blob Details</a:t>
            </a:r>
            <a:endParaRPr lang="en-US" dirty="0"/>
          </a:p>
        </p:txBody>
      </p:sp>
      <p:sp>
        <p:nvSpPr>
          <p:cNvPr id="3" name="Content Placeholder 2"/>
          <p:cNvSpPr>
            <a:spLocks noGrp="1"/>
          </p:cNvSpPr>
          <p:nvPr>
            <p:ph type="body" sz="quarter" idx="10"/>
          </p:nvPr>
        </p:nvSpPr>
        <p:spPr>
          <a:xfrm>
            <a:off x="520701" y="2700679"/>
            <a:ext cx="4032106" cy="1661993"/>
          </a:xfrm>
        </p:spPr>
        <p:txBody>
          <a:bodyPr/>
          <a:lstStyle/>
          <a:p>
            <a:pPr algn="r"/>
            <a:r>
              <a:rPr lang="en-US" dirty="0">
                <a:solidFill>
                  <a:schemeClr val="accent2">
                    <a:alpha val="99000"/>
                  </a:schemeClr>
                </a:solidFill>
              </a:rPr>
              <a:t>Associate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Metadata </a:t>
            </a:r>
            <a:br>
              <a:rPr lang="en-US" dirty="0" smtClean="0">
                <a:solidFill>
                  <a:schemeClr val="accent2">
                    <a:alpha val="99000"/>
                  </a:schemeClr>
                </a:solidFill>
              </a:rPr>
            </a:br>
            <a:r>
              <a:rPr lang="en-US" dirty="0" smtClean="0">
                <a:solidFill>
                  <a:schemeClr val="accent2">
                    <a:alpha val="99000"/>
                  </a:schemeClr>
                </a:solidFill>
              </a:rPr>
              <a:t>with </a:t>
            </a:r>
            <a:r>
              <a:rPr lang="en-US" dirty="0">
                <a:solidFill>
                  <a:schemeClr val="accent2">
                    <a:alpha val="99000"/>
                  </a:schemeClr>
                </a:solidFill>
              </a:rPr>
              <a:t>Blob</a:t>
            </a:r>
          </a:p>
        </p:txBody>
      </p:sp>
      <p:sp>
        <p:nvSpPr>
          <p:cNvPr id="6" name="Rectangle 5"/>
          <p:cNvSpPr/>
          <p:nvPr/>
        </p:nvSpPr>
        <p:spPr bwMode="auto">
          <a:xfrm>
            <a:off x="4957620" y="1446214"/>
            <a:ext cx="6715268" cy="44816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2468880" bIns="45718" numCol="1" rtlCol="0" anchor="ctr"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Standard HTTP metadata/headers </a:t>
            </a:r>
            <a:br>
              <a:rPr lang="en-US"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(Cache-Control, Content-Encoding, Content-Type, </a:t>
            </a:r>
            <a:r>
              <a:rPr lang="en-US" dirty="0" err="1">
                <a:gradFill>
                  <a:gsLst>
                    <a:gs pos="0">
                      <a:srgbClr val="FFFFFF"/>
                    </a:gs>
                    <a:gs pos="100000">
                      <a:srgbClr val="FFFFFF"/>
                    </a:gs>
                  </a:gsLst>
                  <a:lin ang="5400000" scaled="0"/>
                </a:gradFill>
              </a:rPr>
              <a:t>etc</a:t>
            </a:r>
            <a:r>
              <a:rPr lang="en-US" dirty="0">
                <a:gradFill>
                  <a:gsLst>
                    <a:gs pos="0">
                      <a:srgbClr val="FFFFFF"/>
                    </a:gs>
                    <a:gs pos="100000">
                      <a:srgbClr val="FFFFFF"/>
                    </a:gs>
                  </a:gsLst>
                  <a:lin ang="5400000" scaled="0"/>
                </a:gradFill>
              </a:rPr>
              <a:t>)</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Metadata is &lt;name, value&gt; pairs, up to 8KB per blob</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Either as part of </a:t>
            </a:r>
            <a:r>
              <a:rPr lang="en-US" dirty="0" err="1">
                <a:gradFill>
                  <a:gsLst>
                    <a:gs pos="0">
                      <a:srgbClr val="FFFFFF"/>
                    </a:gs>
                    <a:gs pos="100000">
                      <a:srgbClr val="FFFFFF"/>
                    </a:gs>
                  </a:gsLst>
                  <a:lin ang="5400000" scaled="0"/>
                </a:gradFill>
              </a:rPr>
              <a:t>PutBlob</a:t>
            </a:r>
            <a:r>
              <a:rPr lang="en-US" dirty="0">
                <a:gradFill>
                  <a:gsLst>
                    <a:gs pos="0">
                      <a:srgbClr val="FFFFFF"/>
                    </a:gs>
                    <a:gs pos="100000">
                      <a:srgbClr val="FFFFFF"/>
                    </a:gs>
                  </a:gsLst>
                  <a:lin ang="5400000" scaled="0"/>
                </a:gradFill>
              </a:rPr>
              <a:t> or independently</a:t>
            </a:r>
          </a:p>
        </p:txBody>
      </p:sp>
      <p:sp>
        <p:nvSpPr>
          <p:cNvPr id="7" name="Freeform 6"/>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56953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Blob Details</a:t>
            </a:r>
            <a:endParaRPr lang="en-US" dirty="0"/>
          </a:p>
        </p:txBody>
      </p:sp>
      <p:sp>
        <p:nvSpPr>
          <p:cNvPr id="3" name="Content Placeholder 2"/>
          <p:cNvSpPr>
            <a:spLocks noGrp="1"/>
          </p:cNvSpPr>
          <p:nvPr>
            <p:ph type="body" sz="quarter" idx="10"/>
          </p:nvPr>
        </p:nvSpPr>
        <p:spPr>
          <a:xfrm>
            <a:off x="520701" y="2700678"/>
            <a:ext cx="4032106" cy="1107996"/>
          </a:xfrm>
        </p:spPr>
        <p:txBody>
          <a:bodyPr/>
          <a:lstStyle/>
          <a:p>
            <a:pPr algn="r"/>
            <a:r>
              <a:rPr lang="en-US" dirty="0">
                <a:solidFill>
                  <a:schemeClr val="accent2">
                    <a:alpha val="99000"/>
                  </a:schemeClr>
                </a:solidFill>
              </a:rPr>
              <a:t>Blob always accessed by name</a:t>
            </a:r>
          </a:p>
        </p:txBody>
      </p:sp>
      <p:sp>
        <p:nvSpPr>
          <p:cNvPr id="6" name="Rectangle 5"/>
          <p:cNvSpPr/>
          <p:nvPr/>
        </p:nvSpPr>
        <p:spPr bwMode="auto">
          <a:xfrm>
            <a:off x="4957620"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Can include ‘/‘ or other </a:t>
            </a:r>
            <a:br>
              <a:rPr lang="en-US" sz="2800" dirty="0">
                <a:gradFill>
                  <a:gsLst>
                    <a:gs pos="0">
                      <a:srgbClr val="FFFFFF"/>
                    </a:gs>
                    <a:gs pos="100000">
                      <a:srgbClr val="FFFFFF"/>
                    </a:gs>
                  </a:gsLst>
                  <a:lin ang="5400000" scaled="0"/>
                </a:gradFill>
              </a:rPr>
            </a:br>
            <a:r>
              <a:rPr lang="en-US" sz="2800" dirty="0" err="1">
                <a:gradFill>
                  <a:gsLst>
                    <a:gs pos="0">
                      <a:srgbClr val="FFFFFF"/>
                    </a:gs>
                    <a:gs pos="100000">
                      <a:srgbClr val="FFFFFF"/>
                    </a:gs>
                  </a:gsLst>
                  <a:lin ang="5400000" scaled="0"/>
                </a:gradFill>
              </a:rPr>
              <a:t>delimeter</a:t>
            </a:r>
            <a:r>
              <a:rPr lang="en-US" sz="2800" dirty="0">
                <a:gradFill>
                  <a:gsLst>
                    <a:gs pos="0">
                      <a:srgbClr val="FFFFFF"/>
                    </a:gs>
                    <a:gs pos="100000">
                      <a:srgbClr val="FFFFFF"/>
                    </a:gs>
                  </a:gsLst>
                  <a:lin ang="5400000" scaled="0"/>
                </a:gradFill>
              </a:rPr>
              <a:t> in name </a:t>
            </a:r>
            <a:br>
              <a:rPr lang="en-US" sz="2800"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e.g. /&lt;container&gt;/</a:t>
            </a:r>
            <a:r>
              <a:rPr lang="en-US" dirty="0" err="1">
                <a:gradFill>
                  <a:gsLst>
                    <a:gs pos="0">
                      <a:srgbClr val="FFFFFF"/>
                    </a:gs>
                    <a:gs pos="100000">
                      <a:srgbClr val="FFFFFF"/>
                    </a:gs>
                  </a:gsLst>
                  <a:lin ang="5400000" scaled="0"/>
                </a:gradFill>
              </a:rPr>
              <a:t>myblobs</a:t>
            </a:r>
            <a:r>
              <a:rPr lang="en-US" dirty="0">
                <a:gradFill>
                  <a:gsLst>
                    <a:gs pos="0">
                      <a:srgbClr val="FFFFFF"/>
                    </a:gs>
                    <a:gs pos="100000">
                      <a:srgbClr val="FFFFFF"/>
                    </a:gs>
                  </a:gsLst>
                  <a:lin ang="5400000" scaled="0"/>
                </a:gradFill>
              </a:rPr>
              <a:t>/blob.jpg</a:t>
            </a:r>
          </a:p>
        </p:txBody>
      </p:sp>
      <p:sp>
        <p:nvSpPr>
          <p:cNvPr id="8" name="Freeform 7"/>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25175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Blob Containers</a:t>
            </a:r>
            <a:endParaRPr lang="en-US" dirty="0"/>
          </a:p>
        </p:txBody>
      </p:sp>
      <p:sp>
        <p:nvSpPr>
          <p:cNvPr id="3" name="Content Placeholder 2"/>
          <p:cNvSpPr>
            <a:spLocks noGrp="1"/>
          </p:cNvSpPr>
          <p:nvPr>
            <p:ph type="body" sz="quarter" idx="10"/>
          </p:nvPr>
        </p:nvSpPr>
        <p:spPr>
          <a:xfrm>
            <a:off x="5267772" y="602549"/>
            <a:ext cx="6619470" cy="4727448"/>
          </a:xfrm>
        </p:spPr>
        <p:txBody>
          <a:bodyPr/>
          <a:lstStyle/>
          <a:p>
            <a:r>
              <a:rPr lang="en-US" sz="3200" dirty="0">
                <a:solidFill>
                  <a:schemeClr val="accent2">
                    <a:alpha val="99000"/>
                  </a:schemeClr>
                </a:solidFill>
              </a:rPr>
              <a:t>Multiple Containers per Account</a:t>
            </a:r>
          </a:p>
          <a:p>
            <a:pPr lvl="1"/>
            <a:r>
              <a:rPr lang="en-US" dirty="0" smtClean="0"/>
              <a:t>Special $root container</a:t>
            </a:r>
          </a:p>
          <a:p>
            <a:pPr lvl="1"/>
            <a:endParaRPr lang="en-US" dirty="0" smtClean="0"/>
          </a:p>
          <a:p>
            <a:r>
              <a:rPr lang="en-US" sz="3200" dirty="0">
                <a:solidFill>
                  <a:schemeClr val="accent2">
                    <a:alpha val="99000"/>
                  </a:schemeClr>
                </a:solidFill>
              </a:rPr>
              <a:t>Blob Container</a:t>
            </a:r>
          </a:p>
          <a:p>
            <a:pPr lvl="1"/>
            <a:r>
              <a:rPr lang="en-US" dirty="0" smtClean="0"/>
              <a:t>A container holds a set of blobs</a:t>
            </a:r>
          </a:p>
          <a:p>
            <a:pPr lvl="1"/>
            <a:r>
              <a:rPr lang="en-US" dirty="0" smtClean="0"/>
              <a:t>Set access policies at the container level </a:t>
            </a:r>
          </a:p>
          <a:p>
            <a:pPr lvl="1"/>
            <a:r>
              <a:rPr lang="en-US" dirty="0" smtClean="0"/>
              <a:t>Associate Metadata with Container</a:t>
            </a:r>
          </a:p>
          <a:p>
            <a:pPr lvl="1"/>
            <a:r>
              <a:rPr lang="en-US" dirty="0" smtClean="0"/>
              <a:t>List the blobs in a container</a:t>
            </a:r>
          </a:p>
          <a:p>
            <a:pPr lvl="1"/>
            <a:r>
              <a:rPr lang="en-US" sz="1600" spc="-51" dirty="0"/>
              <a:t>Including Blob Metadata and MD5 </a:t>
            </a:r>
          </a:p>
          <a:p>
            <a:pPr lvl="1"/>
            <a:r>
              <a:rPr lang="en-US" sz="1600" spc="-51" dirty="0"/>
              <a:t>NO search/query. i.e. no WHERE </a:t>
            </a:r>
            <a:r>
              <a:rPr lang="en-US" sz="1600" spc="-51" dirty="0" err="1"/>
              <a:t>MetadataValue</a:t>
            </a:r>
            <a:r>
              <a:rPr lang="en-US" sz="1600" spc="-51" dirty="0"/>
              <a:t> = ?</a:t>
            </a:r>
          </a:p>
          <a:p>
            <a:endParaRPr lang="en-US" sz="2000" dirty="0">
              <a:solidFill>
                <a:schemeClr val="accent2">
                  <a:alpha val="99000"/>
                </a:schemeClr>
              </a:solidFill>
              <a:latin typeface="+mj-lt"/>
            </a:endParaRPr>
          </a:p>
          <a:p>
            <a:r>
              <a:rPr lang="en-US" sz="3200" dirty="0">
                <a:solidFill>
                  <a:schemeClr val="accent2">
                    <a:alpha val="99000"/>
                  </a:schemeClr>
                </a:solidFill>
              </a:rPr>
              <a:t>Blobs Throughput</a:t>
            </a:r>
          </a:p>
          <a:p>
            <a:pPr lvl="1"/>
            <a:r>
              <a:rPr lang="en-US" dirty="0" smtClean="0"/>
              <a:t>Effectively in Partition of 1</a:t>
            </a:r>
          </a:p>
          <a:p>
            <a:pPr lvl="1"/>
            <a:r>
              <a:rPr lang="en-US" dirty="0" smtClean="0"/>
              <a:t>Target of 60MB/s per Blob</a:t>
            </a:r>
            <a:endParaRPr lang="en-US" dirty="0"/>
          </a:p>
        </p:txBody>
      </p:sp>
      <p:grpSp>
        <p:nvGrpSpPr>
          <p:cNvPr id="6" name="Group 5"/>
          <p:cNvGrpSpPr/>
          <p:nvPr/>
        </p:nvGrpSpPr>
        <p:grpSpPr>
          <a:xfrm>
            <a:off x="1482685" y="2360613"/>
            <a:ext cx="2914364" cy="2637784"/>
            <a:chOff x="8858251" y="3476625"/>
            <a:chExt cx="903288" cy="817563"/>
          </a:xfrm>
          <a:solidFill>
            <a:schemeClr val="tx1"/>
          </a:solidFill>
        </p:grpSpPr>
        <p:sp>
          <p:nvSpPr>
            <p:cNvPr id="7" name="Freeform 7"/>
            <p:cNvSpPr>
              <a:spLocks noEditPoints="1"/>
            </p:cNvSpPr>
            <p:nvPr/>
          </p:nvSpPr>
          <p:spPr bwMode="auto">
            <a:xfrm>
              <a:off x="8858251" y="3811588"/>
              <a:ext cx="903288" cy="482600"/>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8" name="Freeform 8"/>
            <p:cNvSpPr>
              <a:spLocks/>
            </p:cNvSpPr>
            <p:nvPr/>
          </p:nvSpPr>
          <p:spPr bwMode="auto">
            <a:xfrm>
              <a:off x="9424988" y="3476625"/>
              <a:ext cx="153988" cy="30480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9" name="Freeform 9"/>
            <p:cNvSpPr>
              <a:spLocks/>
            </p:cNvSpPr>
            <p:nvPr/>
          </p:nvSpPr>
          <p:spPr bwMode="auto">
            <a:xfrm>
              <a:off x="9328151" y="3476625"/>
              <a:ext cx="169863" cy="30480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0" name="Freeform 10"/>
            <p:cNvSpPr>
              <a:spLocks noEditPoints="1"/>
            </p:cNvSpPr>
            <p:nvPr/>
          </p:nvSpPr>
          <p:spPr bwMode="auto">
            <a:xfrm>
              <a:off x="9058276" y="3476625"/>
              <a:ext cx="366713" cy="30480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80126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Types of Blobs Under the Hood</a:t>
            </a:r>
            <a:endParaRPr lang="en-US" dirty="0"/>
          </a:p>
        </p:txBody>
      </p:sp>
      <p:sp>
        <p:nvSpPr>
          <p:cNvPr id="7" name="Rectangle 6"/>
          <p:cNvSpPr/>
          <p:nvPr/>
        </p:nvSpPr>
        <p:spPr bwMode="auto">
          <a:xfrm>
            <a:off x="1779230" y="1746611"/>
            <a:ext cx="4220035" cy="413392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Block </a:t>
            </a:r>
            <a:r>
              <a:rPr lang="en-US" sz="3600" dirty="0" smtClean="0">
                <a:gradFill>
                  <a:gsLst>
                    <a:gs pos="0">
                      <a:srgbClr val="FFFFFF"/>
                    </a:gs>
                    <a:gs pos="100000">
                      <a:srgbClr val="FFFFFF"/>
                    </a:gs>
                  </a:gsLst>
                  <a:lin ang="5400000" scaled="0"/>
                </a:gradFill>
                <a:latin typeface="Segoe UI Light" pitchFamily="34" charset="0"/>
              </a:rPr>
              <a:t>Blob</a:t>
            </a:r>
            <a:endParaRPr lang="en-US" sz="3200" dirty="0">
              <a:gradFill>
                <a:gsLst>
                  <a:gs pos="0">
                    <a:srgbClr val="FFFFFF"/>
                  </a:gs>
                  <a:gs pos="100000">
                    <a:srgbClr val="FFFFFF"/>
                  </a:gs>
                </a:gsLst>
                <a:lin ang="5400000" scaled="0"/>
              </a:gradFill>
              <a:latin typeface="Segoe UI Light" pitchFamily="34" charset="0"/>
            </a:endParaRPr>
          </a:p>
        </p:txBody>
      </p:sp>
      <p:sp>
        <p:nvSpPr>
          <p:cNvPr id="8" name="Rectangle 7"/>
          <p:cNvSpPr/>
          <p:nvPr/>
        </p:nvSpPr>
        <p:spPr bwMode="auto">
          <a:xfrm>
            <a:off x="6193914" y="1746611"/>
            <a:ext cx="4220035" cy="413392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Page </a:t>
            </a:r>
            <a:r>
              <a:rPr lang="en-US" sz="3600" dirty="0" smtClean="0">
                <a:gradFill>
                  <a:gsLst>
                    <a:gs pos="0">
                      <a:srgbClr val="FFFFFF"/>
                    </a:gs>
                    <a:gs pos="100000">
                      <a:srgbClr val="FFFFFF"/>
                    </a:gs>
                  </a:gsLst>
                  <a:lin ang="5400000" scaled="0"/>
                </a:gradFill>
                <a:latin typeface="Segoe UI Light" pitchFamily="34" charset="0"/>
              </a:rPr>
              <a:t>Blob</a:t>
            </a:r>
            <a:endParaRPr lang="en-US" sz="3600" dirty="0">
              <a:gradFill>
                <a:gsLst>
                  <a:gs pos="0">
                    <a:srgbClr val="FFFFFF"/>
                  </a:gs>
                  <a:gs pos="100000">
                    <a:srgbClr val="FFFFFF"/>
                  </a:gs>
                </a:gsLst>
                <a:lin ang="5400000" scaled="0"/>
              </a:gradFill>
              <a:latin typeface="Segoe UI Light"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65445067"/>
              </p:ext>
            </p:extLst>
          </p:nvPr>
        </p:nvGraphicFramePr>
        <p:xfrm>
          <a:off x="6384985" y="2621499"/>
          <a:ext cx="3380117" cy="1760719"/>
        </p:xfrm>
        <a:graphic>
          <a:graphicData uri="http://schemas.openxmlformats.org/drawingml/2006/table">
            <a:tbl>
              <a:tblPr/>
              <a:tblGrid>
                <a:gridCol w="3380117"/>
              </a:tblGrid>
              <a:tr h="687519">
                <a:tc>
                  <a:txBody>
                    <a:bodyPr/>
                    <a:lstStyle/>
                    <a:p>
                      <a:r>
                        <a:rPr lang="en-US" dirty="0">
                          <a:effectLst/>
                        </a:rPr>
                        <a:t>Targeted at random read/write workloads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687519">
                <a:tc>
                  <a:txBody>
                    <a:bodyPr/>
                    <a:lstStyle/>
                    <a:p>
                      <a:r>
                        <a:rPr lang="en-US" dirty="0">
                          <a:effectLst/>
                        </a:rPr>
                        <a:t>Each blob consists of an array of pages </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385681">
                <a:tc>
                  <a:txBody>
                    <a:bodyPr/>
                    <a:lstStyle/>
                    <a:p>
                      <a:r>
                        <a:rPr lang="en-US" dirty="0">
                          <a:effectLst/>
                        </a:rPr>
                        <a:t>Size limit 1TB per blob</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91979349"/>
              </p:ext>
            </p:extLst>
          </p:nvPr>
        </p:nvGraphicFramePr>
        <p:xfrm>
          <a:off x="1908023" y="2612872"/>
          <a:ext cx="3742279" cy="1735394"/>
        </p:xfrm>
        <a:graphic>
          <a:graphicData uri="http://schemas.openxmlformats.org/drawingml/2006/table">
            <a:tbl>
              <a:tblPr/>
              <a:tblGrid>
                <a:gridCol w="3742279"/>
              </a:tblGrid>
              <a:tr h="555277">
                <a:tc>
                  <a:txBody>
                    <a:bodyPr/>
                    <a:lstStyle/>
                    <a:p>
                      <a:r>
                        <a:rPr lang="en-US">
                          <a:effectLst/>
                        </a:rPr>
                        <a:t>Targeted at streaming workloads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EBF3FF"/>
                    </a:solidFill>
                  </a:tcPr>
                </a:tc>
              </a:tr>
              <a:tr h="555277">
                <a:tc>
                  <a:txBody>
                    <a:bodyPr/>
                    <a:lstStyle/>
                    <a:p>
                      <a:r>
                        <a:rPr lang="en-US">
                          <a:effectLst/>
                        </a:rPr>
                        <a:t>Each blob consists of a sequence of blocks</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555277">
                <a:tc>
                  <a:txBody>
                    <a:bodyPr/>
                    <a:lstStyle/>
                    <a:p>
                      <a:r>
                        <a:rPr lang="en-US" dirty="0">
                          <a:effectLst/>
                        </a:rPr>
                        <a:t>Size limit 200GB per blob</a:t>
                      </a:r>
                    </a:p>
                  </a:txBody>
                  <a:tcPr marL="76200" marR="76200" marT="38100" marB="38100" anchor="ctr">
                    <a:lnL w="7620" cap="flat" cmpd="sng" algn="ctr">
                      <a:solidFill>
                        <a:srgbClr val="000000"/>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EBF3FF"/>
                    </a:solidFill>
                  </a:tcPr>
                </a:tc>
              </a:tr>
            </a:tbl>
          </a:graphicData>
        </a:graphic>
      </p:graphicFrame>
    </p:spTree>
    <p:extLst>
      <p:ext uri="{BB962C8B-B14F-4D97-AF65-F5344CB8AC3E}">
        <p14:creationId xmlns:p14="http://schemas.microsoft.com/office/powerpoint/2010/main" val="288103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Windows Azure Storage Overview</a:t>
            </a:r>
            <a:endParaRPr lang="en-GB" dirty="0" smtClean="0"/>
          </a:p>
          <a:p>
            <a:r>
              <a:rPr lang="en-GB" dirty="0" smtClean="0"/>
              <a:t>Windows Azure </a:t>
            </a:r>
            <a:r>
              <a:rPr lang="en-GB" dirty="0" smtClean="0"/>
              <a:t>Blob Storage</a:t>
            </a:r>
            <a:endParaRPr lang="en-GB" dirty="0" smtClean="0"/>
          </a:p>
          <a:p>
            <a:r>
              <a:rPr lang="en-GB" dirty="0" smtClean="0"/>
              <a:t>Windows Azure </a:t>
            </a:r>
            <a:r>
              <a:rPr lang="en-GB" dirty="0" smtClean="0"/>
              <a:t>Table Storage</a:t>
            </a:r>
            <a:endParaRPr lang="en-GB" dirty="0" smtClean="0"/>
          </a:p>
          <a:p>
            <a:r>
              <a:rPr lang="en-GB" dirty="0" smtClean="0"/>
              <a:t>Windows Azure </a:t>
            </a:r>
            <a:r>
              <a:rPr lang="en-GB" dirty="0" smtClean="0"/>
              <a:t>Queue Storage</a:t>
            </a:r>
          </a:p>
          <a:p>
            <a:r>
              <a:rPr lang="en-GB" dirty="0" smtClean="0"/>
              <a:t>Windows Azure SQL Database</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312681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Shared Access </a:t>
            </a:r>
            <a:r>
              <a:rPr lang="en-NZ" dirty="0"/>
              <a:t>Signatures</a:t>
            </a:r>
          </a:p>
        </p:txBody>
      </p:sp>
      <p:sp>
        <p:nvSpPr>
          <p:cNvPr id="3" name="Content Placeholder 2"/>
          <p:cNvSpPr>
            <a:spLocks noGrp="1"/>
          </p:cNvSpPr>
          <p:nvPr>
            <p:ph type="body" sz="quarter" idx="10"/>
          </p:nvPr>
        </p:nvSpPr>
        <p:spPr>
          <a:xfrm>
            <a:off x="520701" y="1447799"/>
            <a:ext cx="11149013" cy="4339650"/>
          </a:xfrm>
        </p:spPr>
        <p:txBody>
          <a:bodyPr/>
          <a:lstStyle/>
          <a:p>
            <a:r>
              <a:rPr lang="en-NZ" dirty="0">
                <a:solidFill>
                  <a:schemeClr val="accent2">
                    <a:alpha val="99000"/>
                  </a:schemeClr>
                </a:solidFill>
              </a:rPr>
              <a:t>Fine grain access rights to blobs and containers</a:t>
            </a:r>
          </a:p>
          <a:p>
            <a:r>
              <a:rPr lang="en-NZ" dirty="0">
                <a:solidFill>
                  <a:schemeClr val="accent2">
                    <a:alpha val="99000"/>
                  </a:schemeClr>
                </a:solidFill>
              </a:rPr>
              <a:t>Sign URL with storage key – permit elevated rights</a:t>
            </a:r>
          </a:p>
          <a:p>
            <a:r>
              <a:rPr lang="en-NZ" dirty="0">
                <a:solidFill>
                  <a:schemeClr val="accent2">
                    <a:alpha val="99000"/>
                  </a:schemeClr>
                </a:solidFill>
              </a:rPr>
              <a:t>Revocation</a:t>
            </a:r>
          </a:p>
          <a:p>
            <a:pPr lvl="1"/>
            <a:r>
              <a:rPr lang="en-NZ" sz="2400" spc="-51" dirty="0"/>
              <a:t>Use short time periods and re-issue</a:t>
            </a:r>
          </a:p>
          <a:p>
            <a:pPr lvl="1"/>
            <a:r>
              <a:rPr lang="en-NZ" sz="2400" spc="-51" dirty="0"/>
              <a:t>Use container level policy that can be deleted</a:t>
            </a:r>
          </a:p>
          <a:p>
            <a:pPr lvl="1"/>
            <a:endParaRPr lang="en-NZ" sz="2400" spc="-51" dirty="0"/>
          </a:p>
        </p:txBody>
      </p:sp>
      <p:sp>
        <p:nvSpPr>
          <p:cNvPr id="4" name="Freeform 154"/>
          <p:cNvSpPr>
            <a:spLocks noEditPoints="1"/>
          </p:cNvSpPr>
          <p:nvPr/>
        </p:nvSpPr>
        <p:spPr bwMode="black">
          <a:xfrm>
            <a:off x="7677854" y="3348722"/>
            <a:ext cx="2863914" cy="2863166"/>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1822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8 Uploading Pictures as Blobs</a:t>
            </a:r>
            <a:endParaRPr lang="en-US" b="1" dirty="0"/>
          </a:p>
        </p:txBody>
      </p:sp>
    </p:spTree>
    <p:extLst>
      <p:ext uri="{BB962C8B-B14F-4D97-AF65-F5344CB8AC3E}">
        <p14:creationId xmlns:p14="http://schemas.microsoft.com/office/powerpoint/2010/main" val="206632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Windows Azure Table Storage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036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Table Storage Concepts</a:t>
            </a:r>
            <a:br>
              <a:rPr lang="en-US" smtClean="0"/>
            </a:br>
            <a:endParaRPr lang="en-US" dirty="0"/>
          </a:p>
        </p:txBody>
      </p:sp>
      <p:grpSp>
        <p:nvGrpSpPr>
          <p:cNvPr id="45" name="Group 4"/>
          <p:cNvGrpSpPr/>
          <p:nvPr/>
        </p:nvGrpSpPr>
        <p:grpSpPr>
          <a:xfrm>
            <a:off x="5599179" y="1446213"/>
            <a:ext cx="2200710" cy="4297680"/>
            <a:chOff x="5685541" y="393698"/>
            <a:chExt cx="2303725" cy="4297680"/>
          </a:xfrm>
        </p:grpSpPr>
        <p:sp>
          <p:nvSpPr>
            <p:cNvPr id="46"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47"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Entity</a:t>
              </a:r>
            </a:p>
          </p:txBody>
        </p:sp>
      </p:grpSp>
      <p:grpSp>
        <p:nvGrpSpPr>
          <p:cNvPr id="48" name="Group 5"/>
          <p:cNvGrpSpPr/>
          <p:nvPr/>
        </p:nvGrpSpPr>
        <p:grpSpPr>
          <a:xfrm>
            <a:off x="3010474" y="1446214"/>
            <a:ext cx="2460078" cy="4297680"/>
            <a:chOff x="2983350" y="355599"/>
            <a:chExt cx="2318237" cy="4297680"/>
          </a:xfrm>
        </p:grpSpPr>
        <p:sp>
          <p:nvSpPr>
            <p:cNvPr id="49"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50"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grpSp>
      <p:grpSp>
        <p:nvGrpSpPr>
          <p:cNvPr id="51" name="Group 6"/>
          <p:cNvGrpSpPr/>
          <p:nvPr/>
        </p:nvGrpSpPr>
        <p:grpSpPr>
          <a:xfrm>
            <a:off x="520701" y="1446214"/>
            <a:ext cx="2361146" cy="4297680"/>
            <a:chOff x="222249" y="355599"/>
            <a:chExt cx="2303725" cy="4297680"/>
          </a:xfrm>
        </p:grpSpPr>
        <p:sp>
          <p:nvSpPr>
            <p:cNvPr id="52"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53"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57" name="Straight Connector 56"/>
          <p:cNvCxnSpPr/>
          <p:nvPr/>
        </p:nvCxnSpPr>
        <p:spPr>
          <a:xfrm>
            <a:off x="2262875" y="3867665"/>
            <a:ext cx="1482811" cy="108739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337016" y="3039763"/>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58296" y="3602527"/>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61" name="Straight Connector 60"/>
          <p:cNvCxnSpPr/>
          <p:nvPr/>
        </p:nvCxnSpPr>
        <p:spPr>
          <a:xfrm>
            <a:off x="4808367" y="3101546"/>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845437" y="2656705"/>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06592"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Name =…</a:t>
            </a:r>
          </a:p>
          <a:p>
            <a:r>
              <a:rPr lang="en-US" dirty="0">
                <a:solidFill>
                  <a:schemeClr val="lt1">
                    <a:alpha val="99000"/>
                  </a:schemeClr>
                </a:solidFill>
              </a:rPr>
              <a:t>Email = …</a:t>
            </a:r>
          </a:p>
        </p:txBody>
      </p:sp>
      <p:sp>
        <p:nvSpPr>
          <p:cNvPr id="68" name="Rectangle 67"/>
          <p:cNvSpPr/>
          <p:nvPr/>
        </p:nvSpPr>
        <p:spPr>
          <a:xfrm>
            <a:off x="5906591"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Name =…</a:t>
            </a:r>
          </a:p>
          <a:p>
            <a:r>
              <a:rPr lang="en-US" dirty="0" err="1">
                <a:solidFill>
                  <a:schemeClr val="lt1">
                    <a:alpha val="99000"/>
                  </a:schemeClr>
                </a:solidFill>
              </a:rPr>
              <a:t>EMailAdd</a:t>
            </a:r>
            <a:r>
              <a:rPr lang="en-US" dirty="0">
                <a:solidFill>
                  <a:schemeClr val="lt1">
                    <a:alpha val="99000"/>
                  </a:schemeClr>
                </a:solidFill>
              </a:rPr>
              <a:t>= </a:t>
            </a:r>
          </a:p>
        </p:txBody>
      </p:sp>
      <p:sp>
        <p:nvSpPr>
          <p:cNvPr id="69" name="Rectangle 68"/>
          <p:cNvSpPr/>
          <p:nvPr/>
        </p:nvSpPr>
        <p:spPr>
          <a:xfrm>
            <a:off x="3521808"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customers</a:t>
            </a:r>
          </a:p>
        </p:txBody>
      </p:sp>
      <p:cxnSp>
        <p:nvCxnSpPr>
          <p:cNvPr id="74" name="Straight Connector 73"/>
          <p:cNvCxnSpPr/>
          <p:nvPr/>
        </p:nvCxnSpPr>
        <p:spPr>
          <a:xfrm>
            <a:off x="4808367" y="4769708"/>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845437" y="4324867"/>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ounded Rectangle 97"/>
          <p:cNvSpPr/>
          <p:nvPr/>
        </p:nvSpPr>
        <p:spPr>
          <a:xfrm>
            <a:off x="5906592"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Photo ID =…</a:t>
            </a:r>
          </a:p>
          <a:p>
            <a:r>
              <a:rPr lang="en-US" dirty="0">
                <a:solidFill>
                  <a:schemeClr val="lt1">
                    <a:alpha val="99000"/>
                  </a:schemeClr>
                </a:solidFill>
              </a:rPr>
              <a:t>Date =…</a:t>
            </a:r>
          </a:p>
        </p:txBody>
      </p:sp>
      <p:sp>
        <p:nvSpPr>
          <p:cNvPr id="71" name="Rectangle 70"/>
          <p:cNvSpPr/>
          <p:nvPr/>
        </p:nvSpPr>
        <p:spPr>
          <a:xfrm>
            <a:off x="3521809"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photos</a:t>
            </a:r>
          </a:p>
        </p:txBody>
      </p:sp>
      <p:sp>
        <p:nvSpPr>
          <p:cNvPr id="72" name="Rounded Rectangle 97"/>
          <p:cNvSpPr/>
          <p:nvPr/>
        </p:nvSpPr>
        <p:spPr>
          <a:xfrm>
            <a:off x="5906592"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Photo ID =…</a:t>
            </a:r>
          </a:p>
          <a:p>
            <a:r>
              <a:rPr lang="en-US" dirty="0">
                <a:solidFill>
                  <a:schemeClr val="lt1">
                    <a:alpha val="99000"/>
                  </a:schemeClr>
                </a:solidFill>
              </a:rPr>
              <a:t>Date =…</a:t>
            </a:r>
          </a:p>
        </p:txBody>
      </p:sp>
    </p:spTree>
    <p:extLst>
      <p:ext uri="{BB962C8B-B14F-4D97-AF65-F5344CB8AC3E}">
        <p14:creationId xmlns:p14="http://schemas.microsoft.com/office/powerpoint/2010/main" val="414254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Entity Properties</a:t>
            </a:r>
            <a:endParaRPr lang="en-US" dirty="0"/>
          </a:p>
        </p:txBody>
      </p:sp>
      <p:sp>
        <p:nvSpPr>
          <p:cNvPr id="3" name="Content Placeholder 2"/>
          <p:cNvSpPr>
            <a:spLocks noGrp="1"/>
          </p:cNvSpPr>
          <p:nvPr>
            <p:ph type="body" sz="quarter" idx="10"/>
          </p:nvPr>
        </p:nvSpPr>
        <p:spPr>
          <a:xfrm>
            <a:off x="520701" y="1163902"/>
            <a:ext cx="5575301" cy="4876720"/>
          </a:xfrm>
        </p:spPr>
        <p:txBody>
          <a:bodyPr/>
          <a:lstStyle/>
          <a:p>
            <a:r>
              <a:rPr lang="en-US" sz="2000" dirty="0">
                <a:solidFill>
                  <a:schemeClr val="accent3">
                    <a:alpha val="99000"/>
                  </a:schemeClr>
                </a:solidFill>
              </a:rPr>
              <a:t>Entity can have up to 255 properties</a:t>
            </a:r>
          </a:p>
          <a:p>
            <a:pPr lvl="1"/>
            <a:r>
              <a:rPr lang="en-US" sz="1600" dirty="0" smtClean="0"/>
              <a:t>Up to 1MB per entity</a:t>
            </a:r>
          </a:p>
          <a:p>
            <a:pPr lvl="1"/>
            <a:endParaRPr lang="en-US" sz="1400" dirty="0"/>
          </a:p>
          <a:p>
            <a:r>
              <a:rPr lang="en-US" sz="2000" dirty="0">
                <a:solidFill>
                  <a:schemeClr val="accent3">
                    <a:alpha val="99000"/>
                  </a:schemeClr>
                </a:solidFill>
              </a:rPr>
              <a:t>Mandatory Properties for every entity</a:t>
            </a:r>
          </a:p>
          <a:p>
            <a:pPr lvl="1"/>
            <a:r>
              <a:rPr lang="en-US" sz="1600" dirty="0" err="1" smtClean="0"/>
              <a:t>PartitionKey</a:t>
            </a:r>
            <a:r>
              <a:rPr lang="en-US" sz="1600" dirty="0" smtClean="0"/>
              <a:t> &amp; </a:t>
            </a:r>
            <a:r>
              <a:rPr lang="en-US" sz="1600" dirty="0" err="1" smtClean="0"/>
              <a:t>RowKey</a:t>
            </a:r>
            <a:r>
              <a:rPr lang="en-US" sz="1600" dirty="0" smtClean="0"/>
              <a:t> (only indexed properties)</a:t>
            </a:r>
          </a:p>
          <a:p>
            <a:pPr lvl="1"/>
            <a:r>
              <a:rPr lang="en-US" sz="1200" dirty="0"/>
              <a:t>Uniquely identifies an entity</a:t>
            </a:r>
          </a:p>
          <a:p>
            <a:pPr lvl="1">
              <a:spcAft>
                <a:spcPts val="1200"/>
              </a:spcAft>
            </a:pPr>
            <a:r>
              <a:rPr lang="en-US" sz="1200" dirty="0"/>
              <a:t>Defines the sort order</a:t>
            </a:r>
          </a:p>
          <a:p>
            <a:pPr lvl="1"/>
            <a:r>
              <a:rPr lang="en-US" sz="1600" dirty="0" smtClean="0"/>
              <a:t>Timestamp </a:t>
            </a:r>
          </a:p>
          <a:p>
            <a:pPr lvl="1"/>
            <a:r>
              <a:rPr lang="en-US" sz="1200" dirty="0"/>
              <a:t>Optimistic Concurrency</a:t>
            </a:r>
          </a:p>
          <a:p>
            <a:pPr lvl="1"/>
            <a:r>
              <a:rPr lang="en-US" sz="1200" dirty="0"/>
              <a:t>Exposed as an HTTP </a:t>
            </a:r>
            <a:r>
              <a:rPr lang="en-US" sz="1200" dirty="0" err="1"/>
              <a:t>Etag</a:t>
            </a:r>
            <a:endParaRPr lang="en-US" sz="1200" dirty="0"/>
          </a:p>
          <a:p>
            <a:pPr lvl="1"/>
            <a:endParaRPr lang="en-US" sz="1400" dirty="0"/>
          </a:p>
          <a:p>
            <a:r>
              <a:rPr lang="en-US" sz="2000" dirty="0">
                <a:solidFill>
                  <a:schemeClr val="accent3">
                    <a:alpha val="99000"/>
                  </a:schemeClr>
                </a:solidFill>
              </a:rPr>
              <a:t>No fixed schema for other properties</a:t>
            </a:r>
          </a:p>
          <a:p>
            <a:pPr lvl="1"/>
            <a:r>
              <a:rPr lang="en-US" sz="1400" dirty="0"/>
              <a:t>Each property is stored as a &lt;name, typed value&gt; pair</a:t>
            </a:r>
          </a:p>
          <a:p>
            <a:pPr lvl="1"/>
            <a:r>
              <a:rPr lang="en-US" sz="1400" dirty="0"/>
              <a:t>No schema stored for a table</a:t>
            </a:r>
          </a:p>
          <a:p>
            <a:pPr lvl="1"/>
            <a:r>
              <a:rPr lang="en-US" sz="1400" dirty="0"/>
              <a:t>Properties can be the standard .NET types </a:t>
            </a:r>
          </a:p>
          <a:p>
            <a:pPr lvl="1"/>
            <a:r>
              <a:rPr lang="en-US" sz="1400" dirty="0"/>
              <a:t>String, binary, </a:t>
            </a:r>
            <a:r>
              <a:rPr lang="en-US" sz="1400" dirty="0" err="1"/>
              <a:t>bool</a:t>
            </a:r>
            <a:r>
              <a:rPr lang="en-US" sz="1400" dirty="0"/>
              <a:t>, </a:t>
            </a:r>
            <a:r>
              <a:rPr lang="en-US" sz="1400" dirty="0" err="1"/>
              <a:t>DateTime</a:t>
            </a:r>
            <a:r>
              <a:rPr lang="en-US" sz="1400" dirty="0"/>
              <a:t>, GUID, </a:t>
            </a:r>
            <a:r>
              <a:rPr lang="en-US" sz="1400" dirty="0" err="1"/>
              <a:t>int</a:t>
            </a:r>
            <a:r>
              <a:rPr lang="en-US" sz="1400" dirty="0"/>
              <a:t>, int64, and double</a:t>
            </a:r>
          </a:p>
        </p:txBody>
      </p:sp>
      <p:grpSp>
        <p:nvGrpSpPr>
          <p:cNvPr id="10" name="Group 9"/>
          <p:cNvGrpSpPr/>
          <p:nvPr/>
        </p:nvGrpSpPr>
        <p:grpSpPr>
          <a:xfrm>
            <a:off x="7595266" y="2276531"/>
            <a:ext cx="3725963" cy="3371849"/>
            <a:chOff x="7871395" y="3393689"/>
            <a:chExt cx="2527474" cy="2287264"/>
          </a:xfrm>
        </p:grpSpPr>
        <p:sp>
          <p:nvSpPr>
            <p:cNvPr id="6"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7"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9"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64128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p:nvPr>
        </p:nvSpPr>
        <p:spPr/>
        <p:txBody>
          <a:bodyPr/>
          <a:lstStyle/>
          <a:p>
            <a:r>
              <a:rPr lang="en-NZ" smtClean="0"/>
              <a:t>No Fixed Schema</a:t>
            </a:r>
            <a:endParaRPr lang="en-NZ" dirty="0"/>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8815"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81183" y="2360614"/>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a:solidFill>
                  <a:srgbClr val="FFFFFF">
                    <a:alpha val="99000"/>
                  </a:srgbClr>
                </a:solidFill>
              </a:rPr>
              <a:t>FAV SPORT</a:t>
            </a:r>
            <a:endParaRPr lang="en-US" sz="1900" b="1" dirty="0">
              <a:solidFill>
                <a:schemeClr val="bg1">
                  <a:alpha val="99000"/>
                </a:schemeClr>
              </a:solidFill>
            </a:endParaRPr>
          </a:p>
        </p:txBody>
      </p:sp>
      <p:sp>
        <p:nvSpPr>
          <p:cNvPr id="19" name="Rectangle 18"/>
          <p:cNvSpPr/>
          <p:nvPr/>
        </p:nvSpPr>
        <p:spPr>
          <a:xfrm>
            <a:off x="8178801"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a:solidFill>
                  <a:schemeClr val="tx2">
                    <a:lumMod val="75000"/>
                    <a:alpha val="99000"/>
                  </a:schemeClr>
                </a:solidFill>
              </a:rPr>
              <a:t>Canoeing</a:t>
            </a:r>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497113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p:nvPr>
        </p:nvSpPr>
        <p:spPr/>
        <p:txBody>
          <a:bodyPr/>
          <a:lstStyle/>
          <a:p>
            <a:r>
              <a:rPr lang="en-NZ" dirty="0"/>
              <a:t>Querying</a:t>
            </a:r>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5760"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23" name="TextBox 15"/>
          <p:cNvSpPr txBox="1"/>
          <p:nvPr/>
        </p:nvSpPr>
        <p:spPr>
          <a:xfrm>
            <a:off x="6143963" y="1375433"/>
            <a:ext cx="4112015"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chemeClr val="bg1">
                    <a:alpha val="99000"/>
                  </a:schemeClr>
                </a:solidFill>
                <a:latin typeface="Consolas" pitchFamily="49" charset="0"/>
                <a:cs typeface="Consolas" pitchFamily="49" charset="0"/>
              </a:rPr>
              <a:t>?$filter=Last </a:t>
            </a:r>
            <a:r>
              <a:rPr lang="en-US" sz="2400" spc="-100" dirty="0" err="1">
                <a:solidFill>
                  <a:schemeClr val="bg1">
                    <a:alpha val="99000"/>
                  </a:schemeClr>
                </a:solidFill>
                <a:latin typeface="Consolas" pitchFamily="49" charset="0"/>
                <a:cs typeface="Consolas" pitchFamily="49" charset="0"/>
              </a:rPr>
              <a:t>eq</a:t>
            </a:r>
            <a:r>
              <a:rPr lang="en-US" sz="2400" spc="-100" dirty="0">
                <a:solidFill>
                  <a:schemeClr val="bg1">
                    <a:alpha val="99000"/>
                  </a:schemeClr>
                </a:solidFill>
                <a:latin typeface="Consolas" pitchFamily="49" charset="0"/>
                <a:cs typeface="Consolas" pitchFamily="49" charset="0"/>
              </a:rPr>
              <a:t> ‘Wegner’</a:t>
            </a:r>
          </a:p>
        </p:txBody>
      </p:sp>
    </p:spTree>
    <p:extLst>
      <p:ext uri="{BB962C8B-B14F-4D97-AF65-F5344CB8AC3E}">
        <p14:creationId xmlns:p14="http://schemas.microsoft.com/office/powerpoint/2010/main" val="223812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Purpose of the </a:t>
            </a:r>
            <a:r>
              <a:rPr lang="en-US" dirty="0" err="1"/>
              <a:t>PartitionKey</a:t>
            </a:r>
            <a:endParaRPr lang="en-US" dirty="0"/>
          </a:p>
        </p:txBody>
      </p:sp>
      <p:sp>
        <p:nvSpPr>
          <p:cNvPr id="3" name="Content Placeholder 2"/>
          <p:cNvSpPr>
            <a:spLocks noGrp="1"/>
          </p:cNvSpPr>
          <p:nvPr>
            <p:ph type="body" sz="quarter" idx="10"/>
          </p:nvPr>
        </p:nvSpPr>
        <p:spPr>
          <a:xfrm>
            <a:off x="533401" y="1295401"/>
            <a:ext cx="11149013" cy="4191917"/>
          </a:xfrm>
        </p:spPr>
        <p:txBody>
          <a:bodyPr/>
          <a:lstStyle/>
          <a:p>
            <a:pPr marL="0" defTabSz="888926">
              <a:spcBef>
                <a:spcPct val="0"/>
              </a:spcBef>
              <a:spcAft>
                <a:spcPts val="600"/>
              </a:spcAft>
            </a:pPr>
            <a:r>
              <a:rPr lang="en-US" sz="3200" dirty="0">
                <a:solidFill>
                  <a:schemeClr val="accent2">
                    <a:alpha val="99000"/>
                  </a:schemeClr>
                </a:solidFill>
              </a:rPr>
              <a:t>Entity Locality</a:t>
            </a:r>
          </a:p>
          <a:p>
            <a:pPr lvl="1"/>
            <a:r>
              <a:rPr lang="en-US" spc="-51" dirty="0"/>
              <a:t>Entities in the same partition will be stored together</a:t>
            </a:r>
          </a:p>
          <a:p>
            <a:pPr lvl="1"/>
            <a:endParaRPr lang="en-US" sz="1400" spc="-51" dirty="0"/>
          </a:p>
          <a:p>
            <a:pPr marL="0" defTabSz="888926">
              <a:spcBef>
                <a:spcPct val="0"/>
              </a:spcBef>
              <a:spcAft>
                <a:spcPts val="600"/>
              </a:spcAft>
            </a:pPr>
            <a:r>
              <a:rPr lang="en-US" sz="3200" dirty="0">
                <a:solidFill>
                  <a:schemeClr val="accent2">
                    <a:alpha val="99000"/>
                  </a:schemeClr>
                </a:solidFill>
              </a:rPr>
              <a:t>Entity Group Transactions</a:t>
            </a:r>
          </a:p>
          <a:p>
            <a:pPr lvl="1"/>
            <a:r>
              <a:rPr lang="en-US" spc="-51" dirty="0"/>
              <a:t>Atomic multiple Insert/Update/Delete in same partition in a single transaction</a:t>
            </a:r>
          </a:p>
          <a:p>
            <a:pPr lvl="1"/>
            <a:endParaRPr lang="en-US" spc="-51" dirty="0"/>
          </a:p>
          <a:p>
            <a:pPr marL="0" defTabSz="888926">
              <a:spcBef>
                <a:spcPct val="0"/>
              </a:spcBef>
              <a:spcAft>
                <a:spcPts val="600"/>
              </a:spcAft>
            </a:pPr>
            <a:r>
              <a:rPr lang="en-US" sz="3200" dirty="0">
                <a:solidFill>
                  <a:schemeClr val="accent2">
                    <a:alpha val="99000"/>
                  </a:schemeClr>
                </a:solidFill>
              </a:rPr>
              <a:t>Table Scalability</a:t>
            </a:r>
          </a:p>
          <a:p>
            <a:pPr lvl="1"/>
            <a:r>
              <a:rPr lang="en-US" spc="-51" dirty="0"/>
              <a:t>Target throughput – 500 </a:t>
            </a:r>
            <a:r>
              <a:rPr lang="en-US" spc="-51" dirty="0" err="1"/>
              <a:t>tps</a:t>
            </a:r>
            <a:r>
              <a:rPr lang="en-US" spc="-51" dirty="0"/>
              <a:t>/partition, several thousand </a:t>
            </a:r>
            <a:r>
              <a:rPr lang="en-US" spc="-51" dirty="0" err="1"/>
              <a:t>tps</a:t>
            </a:r>
            <a:r>
              <a:rPr lang="en-US" spc="-51" dirty="0"/>
              <a:t>/account</a:t>
            </a:r>
          </a:p>
          <a:p>
            <a:pPr lvl="1"/>
            <a:r>
              <a:rPr lang="en-US" spc="-51" dirty="0" smtClean="0"/>
              <a:t>Automatically </a:t>
            </a:r>
            <a:r>
              <a:rPr lang="en-US" spc="-51" dirty="0"/>
              <a:t>load balance </a:t>
            </a:r>
            <a:r>
              <a:rPr lang="en-US" spc="-51" dirty="0" smtClean="0"/>
              <a:t>partitions</a:t>
            </a:r>
            <a:endParaRPr lang="en-US" spc="-51" dirty="0"/>
          </a:p>
        </p:txBody>
      </p:sp>
    </p:spTree>
    <p:extLst>
      <p:ext uri="{BB962C8B-B14F-4D97-AF65-F5344CB8AC3E}">
        <p14:creationId xmlns:p14="http://schemas.microsoft.com/office/powerpoint/2010/main" val="20248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Windows Azure Queue Storage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410499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Messaging</a:t>
            </a:r>
            <a:endParaRPr lang="en-US" dirty="0"/>
          </a:p>
        </p:txBody>
      </p:sp>
      <p:sp>
        <p:nvSpPr>
          <p:cNvPr id="5" name="Text Placeholder 4"/>
          <p:cNvSpPr>
            <a:spLocks noGrp="1"/>
          </p:cNvSpPr>
          <p:nvPr>
            <p:ph type="body" sz="quarter" idx="11"/>
          </p:nvPr>
        </p:nvSpPr>
        <p:spPr>
          <a:xfrm>
            <a:off x="522288" y="1447800"/>
            <a:ext cx="5394960" cy="1569660"/>
          </a:xfrm>
        </p:spPr>
        <p:txBody>
          <a:bodyPr/>
          <a:lstStyle/>
          <a:p>
            <a:r>
              <a:rPr lang="en-US" dirty="0" smtClean="0"/>
              <a:t>Queue</a:t>
            </a:r>
          </a:p>
          <a:p>
            <a:pPr lvl="1"/>
            <a:r>
              <a:rPr lang="en-US" dirty="0" smtClean="0"/>
              <a:t>Asynchronous communication</a:t>
            </a:r>
          </a:p>
          <a:p>
            <a:pPr lvl="1"/>
            <a:r>
              <a:rPr lang="en-US" dirty="0" smtClean="0"/>
              <a:t>Offline processing</a:t>
            </a:r>
          </a:p>
          <a:p>
            <a:pPr lvl="1"/>
            <a:r>
              <a:rPr lang="en-US" dirty="0" smtClean="0"/>
              <a:t>Load-balancing</a:t>
            </a:r>
            <a:endParaRPr lang="en-US" dirty="0"/>
          </a:p>
        </p:txBody>
      </p:sp>
      <p:sp>
        <p:nvSpPr>
          <p:cNvPr id="6" name="Text Placeholder 5"/>
          <p:cNvSpPr>
            <a:spLocks noGrp="1"/>
          </p:cNvSpPr>
          <p:nvPr>
            <p:ph type="body" sz="quarter" idx="12"/>
          </p:nvPr>
        </p:nvSpPr>
        <p:spPr>
          <a:xfrm>
            <a:off x="6279516" y="1447800"/>
            <a:ext cx="5394960" cy="1569660"/>
          </a:xfrm>
        </p:spPr>
        <p:txBody>
          <a:bodyPr/>
          <a:lstStyle/>
          <a:p>
            <a:r>
              <a:rPr lang="en-US" dirty="0" smtClean="0"/>
              <a:t>Topic </a:t>
            </a:r>
            <a:r>
              <a:rPr lang="en-US" dirty="0"/>
              <a:t>&amp;</a:t>
            </a:r>
            <a:r>
              <a:rPr lang="en-US" dirty="0" smtClean="0"/>
              <a:t> Subscription</a:t>
            </a:r>
          </a:p>
          <a:p>
            <a:pPr lvl="1"/>
            <a:r>
              <a:rPr lang="en-US" dirty="0" smtClean="0"/>
              <a:t>Asynchronous communication</a:t>
            </a:r>
          </a:p>
          <a:p>
            <a:pPr lvl="1"/>
            <a:r>
              <a:rPr lang="en-US" dirty="0" smtClean="0"/>
              <a:t>Publish/Subscription pattern</a:t>
            </a:r>
          </a:p>
          <a:p>
            <a:pPr lvl="1"/>
            <a:r>
              <a:rPr lang="en-US" dirty="0" smtClean="0"/>
              <a:t>Message routing</a:t>
            </a:r>
          </a:p>
        </p:txBody>
      </p:sp>
      <p:grpSp>
        <p:nvGrpSpPr>
          <p:cNvPr id="7" name="Group 6"/>
          <p:cNvGrpSpPr/>
          <p:nvPr/>
        </p:nvGrpSpPr>
        <p:grpSpPr>
          <a:xfrm>
            <a:off x="695687" y="4526462"/>
            <a:ext cx="4001726" cy="1179013"/>
            <a:chOff x="1623202" y="1430240"/>
            <a:chExt cx="8848147" cy="1535331"/>
          </a:xfrm>
        </p:grpSpPr>
        <p:sp>
          <p:nvSpPr>
            <p:cNvPr id="8" name="Rectangle 7"/>
            <p:cNvSpPr/>
            <p:nvPr/>
          </p:nvSpPr>
          <p:spPr bwMode="auto">
            <a:xfrm>
              <a:off x="4778217" y="1430240"/>
              <a:ext cx="2538121"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endParaRPr lang="en-US" sz="2000" dirty="0">
                <a:solidFill>
                  <a:srgbClr val="FFFFFF"/>
                </a:solidFill>
              </a:endParaRPr>
            </a:p>
          </p:txBody>
        </p:sp>
        <p:sp>
          <p:nvSpPr>
            <p:cNvPr id="9" name="Rectangle 8"/>
            <p:cNvSpPr/>
            <p:nvPr/>
          </p:nvSpPr>
          <p:spPr bwMode="auto">
            <a:xfrm>
              <a:off x="4920468" y="1589480"/>
              <a:ext cx="2253618" cy="73660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000" dirty="0">
                  <a:ln>
                    <a:solidFill>
                      <a:schemeClr val="bg1">
                        <a:alpha val="0"/>
                      </a:schemeClr>
                    </a:solidFill>
                  </a:ln>
                  <a:solidFill>
                    <a:srgbClr val="595959">
                      <a:alpha val="99000"/>
                    </a:srgbClr>
                  </a:solidFill>
                  <a:latin typeface="Segoe UI Light" pitchFamily="34" charset="0"/>
                </a:rPr>
                <a:t>Queue</a:t>
              </a:r>
            </a:p>
          </p:txBody>
        </p:sp>
        <p:sp>
          <p:nvSpPr>
            <p:cNvPr id="10" name="Oval 9"/>
            <p:cNvSpPr/>
            <p:nvPr/>
          </p:nvSpPr>
          <p:spPr bwMode="auto">
            <a:xfrm>
              <a:off x="1623202" y="1430240"/>
              <a:ext cx="1662984" cy="1055077"/>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000" dirty="0">
                  <a:ln>
                    <a:solidFill>
                      <a:schemeClr val="bg1">
                        <a:alpha val="0"/>
                      </a:schemeClr>
                    </a:solidFill>
                  </a:ln>
                  <a:gradFill>
                    <a:gsLst>
                      <a:gs pos="0">
                        <a:srgbClr val="FFFFFF"/>
                      </a:gs>
                      <a:gs pos="100000">
                        <a:srgbClr val="FFFFFF"/>
                      </a:gs>
                    </a:gsLst>
                    <a:lin ang="5400000" scaled="0"/>
                  </a:gradFill>
                </a:rPr>
                <a:t>S</a:t>
              </a:r>
            </a:p>
          </p:txBody>
        </p:sp>
        <p:sp>
          <p:nvSpPr>
            <p:cNvPr id="11" name="Oval 10"/>
            <p:cNvSpPr/>
            <p:nvPr/>
          </p:nvSpPr>
          <p:spPr bwMode="auto">
            <a:xfrm>
              <a:off x="8677690" y="1430240"/>
              <a:ext cx="1793659" cy="1055077"/>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000" dirty="0">
                  <a:ln>
                    <a:solidFill>
                      <a:schemeClr val="bg1">
                        <a:alpha val="0"/>
                      </a:schemeClr>
                    </a:solidFill>
                  </a:ln>
                  <a:gradFill>
                    <a:gsLst>
                      <a:gs pos="0">
                        <a:srgbClr val="FFFFFF"/>
                      </a:gs>
                      <a:gs pos="100000">
                        <a:srgbClr val="FFFFFF"/>
                      </a:gs>
                    </a:gsLst>
                    <a:lin ang="5400000" scaled="0"/>
                  </a:gradFill>
                </a:rPr>
                <a:t>R</a:t>
              </a:r>
            </a:p>
          </p:txBody>
        </p:sp>
        <p:cxnSp>
          <p:nvCxnSpPr>
            <p:cNvPr id="12" name="Straight Arrow Connector 11"/>
            <p:cNvCxnSpPr>
              <a:stCxn id="10" idx="6"/>
            </p:cNvCxnSpPr>
            <p:nvPr/>
          </p:nvCxnSpPr>
          <p:spPr>
            <a:xfrm>
              <a:off x="3286186" y="1957779"/>
              <a:ext cx="1492030" cy="0"/>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1" idx="2"/>
            </p:cNvCxnSpPr>
            <p:nvPr/>
          </p:nvCxnSpPr>
          <p:spPr>
            <a:xfrm>
              <a:off x="7316337" y="1957777"/>
              <a:ext cx="1361353" cy="1"/>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5714250" y="2217337"/>
              <a:ext cx="760358" cy="748234"/>
              <a:chOff x="5938838" y="5600700"/>
              <a:chExt cx="2090737" cy="2057400"/>
            </a:xfrm>
          </p:grpSpPr>
          <p:sp>
            <p:nvSpPr>
              <p:cNvPr id="15" name="Freeform 14"/>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2000" dirty="0"/>
              </a:p>
            </p:txBody>
          </p:sp>
          <p:sp>
            <p:nvSpPr>
              <p:cNvPr id="16" name="Freeform 15"/>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2000" dirty="0"/>
              </a:p>
            </p:txBody>
          </p:sp>
        </p:grpSp>
      </p:grpSp>
      <p:grpSp>
        <p:nvGrpSpPr>
          <p:cNvPr id="37" name="Group 36"/>
          <p:cNvGrpSpPr/>
          <p:nvPr/>
        </p:nvGrpSpPr>
        <p:grpSpPr>
          <a:xfrm>
            <a:off x="5862548" y="3815681"/>
            <a:ext cx="5292816" cy="2231781"/>
            <a:chOff x="1879509" y="3429001"/>
            <a:chExt cx="8771461" cy="3012829"/>
          </a:xfrm>
        </p:grpSpPr>
        <p:sp>
          <p:nvSpPr>
            <p:cNvPr id="17" name="Rectangle 16"/>
            <p:cNvSpPr/>
            <p:nvPr/>
          </p:nvSpPr>
          <p:spPr bwMode="auto">
            <a:xfrm>
              <a:off x="5034521" y="4407873"/>
              <a:ext cx="2538121"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endParaRPr lang="en-US" sz="1200" dirty="0">
                <a:solidFill>
                  <a:srgbClr val="FFFFFF"/>
                </a:solidFill>
              </a:endParaRPr>
            </a:p>
          </p:txBody>
        </p:sp>
        <p:sp>
          <p:nvSpPr>
            <p:cNvPr id="18" name="Rectangle 17"/>
            <p:cNvSpPr/>
            <p:nvPr/>
          </p:nvSpPr>
          <p:spPr bwMode="auto">
            <a:xfrm>
              <a:off x="5176772" y="4567113"/>
              <a:ext cx="2253618" cy="73660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400" dirty="0">
                  <a:ln>
                    <a:solidFill>
                      <a:schemeClr val="bg1">
                        <a:alpha val="0"/>
                      </a:schemeClr>
                    </a:solidFill>
                  </a:ln>
                  <a:solidFill>
                    <a:srgbClr val="595959">
                      <a:alpha val="99000"/>
                    </a:srgbClr>
                  </a:solidFill>
                  <a:latin typeface="Segoe UI Light" pitchFamily="34" charset="0"/>
                </a:rPr>
                <a:t>Queue</a:t>
              </a:r>
            </a:p>
          </p:txBody>
        </p:sp>
        <p:sp>
          <p:nvSpPr>
            <p:cNvPr id="19" name="Oval 18"/>
            <p:cNvSpPr/>
            <p:nvPr/>
          </p:nvSpPr>
          <p:spPr bwMode="auto">
            <a:xfrm>
              <a:off x="1879509" y="4407874"/>
              <a:ext cx="1270857" cy="105507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800" dirty="0">
                  <a:ln>
                    <a:solidFill>
                      <a:schemeClr val="bg1">
                        <a:alpha val="0"/>
                      </a:schemeClr>
                    </a:solidFill>
                  </a:ln>
                  <a:gradFill>
                    <a:gsLst>
                      <a:gs pos="0">
                        <a:srgbClr val="FFFFFF"/>
                      </a:gs>
                      <a:gs pos="100000">
                        <a:srgbClr val="FFFFFF"/>
                      </a:gs>
                    </a:gsLst>
                    <a:lin ang="5400000" scaled="0"/>
                  </a:gradFill>
                </a:rPr>
                <a:t>S</a:t>
              </a:r>
            </a:p>
          </p:txBody>
        </p:sp>
        <p:sp>
          <p:nvSpPr>
            <p:cNvPr id="20" name="Oval 19"/>
            <p:cNvSpPr/>
            <p:nvPr/>
          </p:nvSpPr>
          <p:spPr bwMode="auto">
            <a:xfrm>
              <a:off x="9464447" y="4478215"/>
              <a:ext cx="1186523" cy="914400"/>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800" dirty="0">
                  <a:ln>
                    <a:solidFill>
                      <a:schemeClr val="bg1">
                        <a:alpha val="0"/>
                      </a:schemeClr>
                    </a:solidFill>
                  </a:ln>
                  <a:gradFill>
                    <a:gsLst>
                      <a:gs pos="0">
                        <a:srgbClr val="FFFFFF"/>
                      </a:gs>
                      <a:gs pos="100000">
                        <a:srgbClr val="FFFFFF"/>
                      </a:gs>
                    </a:gsLst>
                    <a:lin ang="5400000" scaled="0"/>
                  </a:gradFill>
                </a:rPr>
                <a:t>R</a:t>
              </a:r>
            </a:p>
          </p:txBody>
        </p:sp>
        <p:sp>
          <p:nvSpPr>
            <p:cNvPr id="21" name="Oval 20"/>
            <p:cNvSpPr/>
            <p:nvPr/>
          </p:nvSpPr>
          <p:spPr bwMode="auto">
            <a:xfrm>
              <a:off x="9464447" y="3429001"/>
              <a:ext cx="1186523" cy="914400"/>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800" dirty="0">
                  <a:ln>
                    <a:solidFill>
                      <a:schemeClr val="bg1">
                        <a:alpha val="0"/>
                      </a:schemeClr>
                    </a:solidFill>
                  </a:ln>
                  <a:gradFill>
                    <a:gsLst>
                      <a:gs pos="0">
                        <a:srgbClr val="FFFFFF"/>
                      </a:gs>
                      <a:gs pos="100000">
                        <a:srgbClr val="FFFFFF"/>
                      </a:gs>
                    </a:gsLst>
                    <a:lin ang="5400000" scaled="0"/>
                  </a:gradFill>
                </a:rPr>
                <a:t>R</a:t>
              </a:r>
            </a:p>
          </p:txBody>
        </p:sp>
        <p:sp>
          <p:nvSpPr>
            <p:cNvPr id="22" name="Oval 21"/>
            <p:cNvSpPr/>
            <p:nvPr/>
          </p:nvSpPr>
          <p:spPr bwMode="auto">
            <a:xfrm>
              <a:off x="9464447" y="5527430"/>
              <a:ext cx="1186523" cy="914400"/>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800" dirty="0">
                  <a:ln>
                    <a:solidFill>
                      <a:schemeClr val="bg1">
                        <a:alpha val="0"/>
                      </a:schemeClr>
                    </a:solidFill>
                  </a:ln>
                  <a:gradFill>
                    <a:gsLst>
                      <a:gs pos="0">
                        <a:srgbClr val="FFFFFF"/>
                      </a:gs>
                      <a:gs pos="100000">
                        <a:srgbClr val="FFFFFF"/>
                      </a:gs>
                    </a:gsLst>
                    <a:lin ang="5400000" scaled="0"/>
                  </a:gradFill>
                </a:rPr>
                <a:t>R</a:t>
              </a:r>
            </a:p>
          </p:txBody>
        </p:sp>
        <p:cxnSp>
          <p:nvCxnSpPr>
            <p:cNvPr id="23" name="Straight Arrow Connector 22"/>
            <p:cNvCxnSpPr>
              <a:stCxn id="19" idx="6"/>
            </p:cNvCxnSpPr>
            <p:nvPr/>
          </p:nvCxnSpPr>
          <p:spPr>
            <a:xfrm flipV="1">
              <a:off x="3150366" y="4935411"/>
              <a:ext cx="1884155" cy="1"/>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20" idx="2"/>
            </p:cNvCxnSpPr>
            <p:nvPr/>
          </p:nvCxnSpPr>
          <p:spPr>
            <a:xfrm>
              <a:off x="7572642" y="4935411"/>
              <a:ext cx="1891805" cy="4"/>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3"/>
              <a:endCxn id="21" idx="2"/>
            </p:cNvCxnSpPr>
            <p:nvPr/>
          </p:nvCxnSpPr>
          <p:spPr>
            <a:xfrm flipV="1">
              <a:off x="7572642" y="3886201"/>
              <a:ext cx="1891805" cy="1049211"/>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2" idx="2"/>
            </p:cNvCxnSpPr>
            <p:nvPr/>
          </p:nvCxnSpPr>
          <p:spPr>
            <a:xfrm>
              <a:off x="7572642" y="4935411"/>
              <a:ext cx="1891805" cy="1049219"/>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5970554" y="5191836"/>
              <a:ext cx="760358" cy="748234"/>
              <a:chOff x="5938838" y="5600700"/>
              <a:chExt cx="2090737" cy="2057400"/>
            </a:xfrm>
          </p:grpSpPr>
          <p:sp>
            <p:nvSpPr>
              <p:cNvPr id="28" name="Freeform 27"/>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200" dirty="0"/>
              </a:p>
            </p:txBody>
          </p:sp>
          <p:sp>
            <p:nvSpPr>
              <p:cNvPr id="29" name="Freeform 28"/>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200" dirty="0"/>
              </a:p>
            </p:txBody>
          </p:sp>
        </p:grpSp>
      </p:grpSp>
    </p:spTree>
    <p:extLst>
      <p:ext uri="{BB962C8B-B14F-4D97-AF65-F5344CB8AC3E}">
        <p14:creationId xmlns:p14="http://schemas.microsoft.com/office/powerpoint/2010/main" val="39115077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Windows Azure Storage Overview</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9697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App Writing to Azure Tables and Queues</a:t>
            </a:r>
            <a:endParaRPr lang="en-US" b="1" dirty="0"/>
          </a:p>
        </p:txBody>
      </p:sp>
    </p:spTree>
    <p:extLst>
      <p:ext uri="{BB962C8B-B14F-4D97-AF65-F5344CB8AC3E}">
        <p14:creationId xmlns:p14="http://schemas.microsoft.com/office/powerpoint/2010/main" val="23598693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Windows Azure SQL Database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6195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427037" y="220662"/>
            <a:ext cx="2092048" cy="769441"/>
          </a:xfrm>
          <a:prstGeom prst="rect">
            <a:avLst/>
          </a:prstGeom>
        </p:spPr>
        <p:txBody>
          <a:bodyPr wrap="none">
            <a:spAutoFit/>
          </a:bodyPr>
          <a:lstStyle/>
          <a:p>
            <a:r>
              <a:rPr lang="en-US" sz="4400" dirty="0" smtClean="0"/>
              <a:t>Storage</a:t>
            </a:r>
            <a:endParaRPr lang="en-US" sz="4400" dirty="0"/>
          </a:p>
        </p:txBody>
      </p:sp>
      <p:sp>
        <p:nvSpPr>
          <p:cNvPr id="4" name="TextBox 3"/>
          <p:cNvSpPr txBox="1"/>
          <p:nvPr/>
        </p:nvSpPr>
        <p:spPr>
          <a:xfrm>
            <a:off x="318996" y="778003"/>
            <a:ext cx="4267200" cy="849463"/>
          </a:xfrm>
          <a:prstGeom prst="rect">
            <a:avLst/>
          </a:prstGeom>
          <a:noFill/>
        </p:spPr>
        <p:txBody>
          <a:bodyPr wrap="square" lIns="182880" tIns="146304" rIns="182880" bIns="146304" rtlCol="0">
            <a:spAutoFit/>
          </a:bodyPr>
          <a:lstStyle/>
          <a:p>
            <a:pPr>
              <a:lnSpc>
                <a:spcPct val="90000"/>
              </a:lnSpc>
              <a:spcAft>
                <a:spcPts val="600"/>
              </a:spcAft>
            </a:pPr>
            <a:r>
              <a:rPr lang="en-US" sz="4000" dirty="0" smtClean="0">
                <a:gradFill>
                  <a:gsLst>
                    <a:gs pos="2917">
                      <a:schemeClr val="tx1"/>
                    </a:gs>
                    <a:gs pos="30000">
                      <a:schemeClr val="tx1"/>
                    </a:gs>
                  </a:gsLst>
                  <a:lin ang="5400000" scaled="0"/>
                </a:gradFill>
              </a:rPr>
              <a:t>Relational Data</a:t>
            </a:r>
          </a:p>
        </p:txBody>
      </p:sp>
      <p:sp>
        <p:nvSpPr>
          <p:cNvPr id="5" name="Rectangle 4"/>
          <p:cNvSpPr/>
          <p:nvPr/>
        </p:nvSpPr>
        <p:spPr bwMode="auto">
          <a:xfrm>
            <a:off x="1570037" y="2201862"/>
            <a:ext cx="2743200" cy="8382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On Premises</a:t>
            </a:r>
            <a:endParaRPr lang="en-US" sz="2000" dirty="0">
              <a:gradFill>
                <a:gsLst>
                  <a:gs pos="0">
                    <a:srgbClr val="FFFFFF"/>
                  </a:gs>
                  <a:gs pos="100000">
                    <a:srgbClr val="FFFFFF"/>
                  </a:gs>
                </a:gsLst>
                <a:lin ang="5400000" scaled="0"/>
              </a:gradFill>
            </a:endParaRPr>
          </a:p>
        </p:txBody>
      </p:sp>
      <p:sp>
        <p:nvSpPr>
          <p:cNvPr id="6" name="Rectangle 5"/>
          <p:cNvSpPr/>
          <p:nvPr/>
        </p:nvSpPr>
        <p:spPr bwMode="auto">
          <a:xfrm>
            <a:off x="1475282" y="5372761"/>
            <a:ext cx="2743200" cy="8382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Public Cloud</a:t>
            </a:r>
            <a:endParaRPr lang="en-US" sz="2000" dirty="0">
              <a:gradFill>
                <a:gsLst>
                  <a:gs pos="0">
                    <a:srgbClr val="FFFFFF"/>
                  </a:gs>
                  <a:gs pos="100000">
                    <a:srgbClr val="FFFFFF"/>
                  </a:gs>
                </a:gsLst>
                <a:lin ang="5400000" scaled="0"/>
              </a:gradFill>
            </a:endParaRPr>
          </a:p>
        </p:txBody>
      </p:sp>
      <p:sp>
        <p:nvSpPr>
          <p:cNvPr id="7" name="Rectangle 6"/>
          <p:cNvSpPr/>
          <p:nvPr/>
        </p:nvSpPr>
        <p:spPr bwMode="auto">
          <a:xfrm>
            <a:off x="5380037" y="982662"/>
            <a:ext cx="2743200" cy="8382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Private Cloud</a:t>
            </a:r>
            <a:endParaRPr lang="en-US" sz="2000" dirty="0">
              <a:gradFill>
                <a:gsLst>
                  <a:gs pos="0">
                    <a:srgbClr val="FFFFFF"/>
                  </a:gs>
                  <a:gs pos="100000">
                    <a:srgbClr val="FFFFFF"/>
                  </a:gs>
                </a:gsLst>
                <a:lin ang="5400000" scaled="0"/>
              </a:gradFill>
            </a:endParaRPr>
          </a:p>
        </p:txBody>
      </p:sp>
      <p:sp>
        <p:nvSpPr>
          <p:cNvPr id="8" name="Rectangle 7"/>
          <p:cNvSpPr/>
          <p:nvPr/>
        </p:nvSpPr>
        <p:spPr bwMode="auto">
          <a:xfrm>
            <a:off x="5380037" y="2278062"/>
            <a:ext cx="2743200" cy="8382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Raw Hardware</a:t>
            </a:r>
            <a:endParaRPr lang="en-US" sz="2000" dirty="0">
              <a:gradFill>
                <a:gsLst>
                  <a:gs pos="0">
                    <a:srgbClr val="FFFFFF"/>
                  </a:gs>
                  <a:gs pos="100000">
                    <a:srgbClr val="FFFFFF"/>
                  </a:gs>
                </a:gsLst>
                <a:lin ang="5400000" scaled="0"/>
              </a:gradFill>
            </a:endParaRPr>
          </a:p>
        </p:txBody>
      </p:sp>
      <p:sp>
        <p:nvSpPr>
          <p:cNvPr id="9" name="TextBox 8"/>
          <p:cNvSpPr txBox="1"/>
          <p:nvPr/>
        </p:nvSpPr>
        <p:spPr>
          <a:xfrm>
            <a:off x="8504237" y="26562"/>
            <a:ext cx="3048000" cy="64480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System Center</a:t>
            </a:r>
          </a:p>
        </p:txBody>
      </p:sp>
      <p:pic>
        <p:nvPicPr>
          <p:cNvPr id="10" name="Picture 9">
            <a:hlinkClick r:id="rId2"/>
          </p:cNvPr>
          <p:cNvPicPr>
            <a:picLocks noChangeAspect="1"/>
          </p:cNvPicPr>
          <p:nvPr/>
        </p:nvPicPr>
        <p:blipFill>
          <a:blip r:embed="rId3"/>
          <a:stretch>
            <a:fillRect/>
          </a:stretch>
        </p:blipFill>
        <p:spPr>
          <a:xfrm>
            <a:off x="8656637" y="570256"/>
            <a:ext cx="2533876" cy="839693"/>
          </a:xfrm>
          <a:prstGeom prst="rect">
            <a:avLst/>
          </a:prstGeom>
        </p:spPr>
      </p:pic>
      <p:sp>
        <p:nvSpPr>
          <p:cNvPr id="11" name="Freeform 10"/>
          <p:cNvSpPr/>
          <p:nvPr/>
        </p:nvSpPr>
        <p:spPr bwMode="auto">
          <a:xfrm>
            <a:off x="8107680" y="990600"/>
            <a:ext cx="518160" cy="426720"/>
          </a:xfrm>
          <a:custGeom>
            <a:avLst/>
            <a:gdLst>
              <a:gd name="connsiteX0" fmla="*/ 0 w 518160"/>
              <a:gd name="connsiteY0" fmla="*/ 426720 h 426720"/>
              <a:gd name="connsiteX1" fmla="*/ 152400 w 518160"/>
              <a:gd name="connsiteY1" fmla="*/ 426720 h 426720"/>
              <a:gd name="connsiteX2" fmla="*/ 243840 w 518160"/>
              <a:gd name="connsiteY2" fmla="*/ 426720 h 426720"/>
              <a:gd name="connsiteX3" fmla="*/ 243840 w 518160"/>
              <a:gd name="connsiteY3" fmla="*/ 0 h 426720"/>
              <a:gd name="connsiteX4" fmla="*/ 518160 w 518160"/>
              <a:gd name="connsiteY4" fmla="*/ 0 h 426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160" h="426720">
                <a:moveTo>
                  <a:pt x="0" y="426720"/>
                </a:moveTo>
                <a:lnTo>
                  <a:pt x="152400" y="426720"/>
                </a:lnTo>
                <a:lnTo>
                  <a:pt x="243840" y="426720"/>
                </a:lnTo>
                <a:lnTo>
                  <a:pt x="243840" y="0"/>
                </a:lnTo>
                <a:lnTo>
                  <a:pt x="518160" y="0"/>
                </a:lnTo>
              </a:path>
            </a:pathLst>
          </a:cu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33282" y="2201862"/>
            <a:ext cx="3904755"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Since Day 1, Full control, lots of work, not easily scalable</a:t>
            </a:r>
          </a:p>
        </p:txBody>
      </p:sp>
      <p:sp>
        <p:nvSpPr>
          <p:cNvPr id="13" name="Freeform 12"/>
          <p:cNvSpPr/>
          <p:nvPr/>
        </p:nvSpPr>
        <p:spPr bwMode="auto">
          <a:xfrm>
            <a:off x="7944679" y="2692835"/>
            <a:ext cx="483041" cy="50365"/>
          </a:xfrm>
          <a:custGeom>
            <a:avLst/>
            <a:gdLst>
              <a:gd name="connsiteX0" fmla="*/ 132521 w 483041"/>
              <a:gd name="connsiteY0" fmla="*/ 19885 h 50365"/>
              <a:gd name="connsiteX1" fmla="*/ 483041 w 483041"/>
              <a:gd name="connsiteY1" fmla="*/ 50365 h 50365"/>
            </a:gdLst>
            <a:ahLst/>
            <a:cxnLst>
              <a:cxn ang="0">
                <a:pos x="connsiteX0" y="connsiteY0"/>
              </a:cxn>
              <a:cxn ang="0">
                <a:pos x="connsiteX1" y="connsiteY1"/>
              </a:cxn>
            </a:cxnLst>
            <a:rect l="l" t="t" r="r" b="b"/>
            <a:pathLst>
              <a:path w="483041" h="50365">
                <a:moveTo>
                  <a:pt x="132521" y="19885"/>
                </a:moveTo>
                <a:cubicBezTo>
                  <a:pt x="-305629" y="-38535"/>
                  <a:pt x="483041" y="50365"/>
                  <a:pt x="483041" y="50365"/>
                </a:cubicBezTo>
              </a:path>
            </a:pathLst>
          </a:cu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8" idx="3"/>
          </p:cNvCxnSpPr>
          <p:nvPr/>
        </p:nvCxnSpPr>
        <p:spPr>
          <a:xfrm flipV="1">
            <a:off x="8123237" y="2692835"/>
            <a:ext cx="381000" cy="4327"/>
          </a:xfrm>
          <a:prstGeom prst="line">
            <a:avLst/>
          </a:pr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15" name="Freeform 14"/>
          <p:cNvSpPr/>
          <p:nvPr/>
        </p:nvSpPr>
        <p:spPr bwMode="auto">
          <a:xfrm>
            <a:off x="4892040" y="1356360"/>
            <a:ext cx="487680" cy="1386840"/>
          </a:xfrm>
          <a:custGeom>
            <a:avLst/>
            <a:gdLst>
              <a:gd name="connsiteX0" fmla="*/ 487680 w 487680"/>
              <a:gd name="connsiteY0" fmla="*/ 1386840 h 1386840"/>
              <a:gd name="connsiteX1" fmla="*/ 0 w 487680"/>
              <a:gd name="connsiteY1" fmla="*/ 1386840 h 1386840"/>
              <a:gd name="connsiteX2" fmla="*/ 0 w 487680"/>
              <a:gd name="connsiteY2" fmla="*/ 0 h 1386840"/>
              <a:gd name="connsiteX3" fmla="*/ 472440 w 487680"/>
              <a:gd name="connsiteY3" fmla="*/ 0 h 1386840"/>
            </a:gdLst>
            <a:ahLst/>
            <a:cxnLst>
              <a:cxn ang="0">
                <a:pos x="connsiteX0" y="connsiteY0"/>
              </a:cxn>
              <a:cxn ang="0">
                <a:pos x="connsiteX1" y="connsiteY1"/>
              </a:cxn>
              <a:cxn ang="0">
                <a:pos x="connsiteX2" y="connsiteY2"/>
              </a:cxn>
              <a:cxn ang="0">
                <a:pos x="connsiteX3" y="connsiteY3"/>
              </a:cxn>
            </a:cxnLst>
            <a:rect l="l" t="t" r="r" b="b"/>
            <a:pathLst>
              <a:path w="487680" h="1386840">
                <a:moveTo>
                  <a:pt x="487680" y="1386840"/>
                </a:moveTo>
                <a:lnTo>
                  <a:pt x="0" y="1386840"/>
                </a:lnTo>
                <a:lnTo>
                  <a:pt x="0" y="0"/>
                </a:lnTo>
                <a:lnTo>
                  <a:pt x="472440" y="0"/>
                </a:lnTo>
              </a:path>
            </a:pathLst>
          </a:cu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bwMode="auto">
          <a:xfrm>
            <a:off x="4312920" y="1935480"/>
            <a:ext cx="579120" cy="640080"/>
          </a:xfrm>
          <a:custGeom>
            <a:avLst/>
            <a:gdLst>
              <a:gd name="connsiteX0" fmla="*/ 0 w 579120"/>
              <a:gd name="connsiteY0" fmla="*/ 640080 h 640080"/>
              <a:gd name="connsiteX1" fmla="*/ 198120 w 579120"/>
              <a:gd name="connsiteY1" fmla="*/ 640080 h 640080"/>
              <a:gd name="connsiteX2" fmla="*/ 198120 w 579120"/>
              <a:gd name="connsiteY2" fmla="*/ 0 h 640080"/>
              <a:gd name="connsiteX3" fmla="*/ 579120 w 579120"/>
              <a:gd name="connsiteY3" fmla="*/ 0 h 640080"/>
            </a:gdLst>
            <a:ahLst/>
            <a:cxnLst>
              <a:cxn ang="0">
                <a:pos x="connsiteX0" y="connsiteY0"/>
              </a:cxn>
              <a:cxn ang="0">
                <a:pos x="connsiteX1" y="connsiteY1"/>
              </a:cxn>
              <a:cxn ang="0">
                <a:pos x="connsiteX2" y="connsiteY2"/>
              </a:cxn>
              <a:cxn ang="0">
                <a:pos x="connsiteX3" y="connsiteY3"/>
              </a:cxn>
            </a:cxnLst>
            <a:rect l="l" t="t" r="r" b="b"/>
            <a:pathLst>
              <a:path w="579120" h="640080">
                <a:moveTo>
                  <a:pt x="0" y="640080"/>
                </a:moveTo>
                <a:lnTo>
                  <a:pt x="198120" y="640080"/>
                </a:lnTo>
                <a:lnTo>
                  <a:pt x="198120" y="0"/>
                </a:lnTo>
                <a:lnTo>
                  <a:pt x="579120" y="0"/>
                </a:lnTo>
              </a:path>
            </a:pathLst>
          </a:cu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bwMode="auto">
          <a:xfrm>
            <a:off x="5285599" y="4153561"/>
            <a:ext cx="2743200" cy="8382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SQL VMs</a:t>
            </a:r>
          </a:p>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a:t>
            </a:r>
            <a:r>
              <a:rPr lang="en-US" sz="2000" dirty="0" err="1" smtClean="0">
                <a:gradFill>
                  <a:gsLst>
                    <a:gs pos="0">
                      <a:srgbClr val="FFFFFF"/>
                    </a:gs>
                    <a:gs pos="100000">
                      <a:srgbClr val="FFFFFF"/>
                    </a:gs>
                  </a:gsLst>
                  <a:lin ang="5400000" scaled="0"/>
                </a:gradFill>
              </a:rPr>
              <a:t>IaaS</a:t>
            </a:r>
            <a:r>
              <a:rPr lang="en-US" sz="2000" dirty="0" smtClean="0">
                <a:gradFill>
                  <a:gsLst>
                    <a:gs pos="0">
                      <a:srgbClr val="FFFFFF"/>
                    </a:gs>
                    <a:gs pos="100000">
                      <a:srgbClr val="FFFFFF"/>
                    </a:gs>
                  </a:gsLst>
                  <a:lin ang="5400000" scaled="0"/>
                </a:gradFill>
              </a:rPr>
              <a:t>)</a:t>
            </a:r>
            <a:endParaRPr lang="en-US" sz="2000" dirty="0">
              <a:gradFill>
                <a:gsLst>
                  <a:gs pos="0">
                    <a:srgbClr val="FFFFFF"/>
                  </a:gs>
                  <a:gs pos="100000">
                    <a:srgbClr val="FFFFFF"/>
                  </a:gs>
                </a:gsLst>
                <a:lin ang="5400000" scaled="0"/>
              </a:gradFill>
            </a:endParaRPr>
          </a:p>
        </p:txBody>
      </p:sp>
      <p:sp>
        <p:nvSpPr>
          <p:cNvPr id="18" name="Rectangle 17"/>
          <p:cNvSpPr/>
          <p:nvPr/>
        </p:nvSpPr>
        <p:spPr bwMode="auto">
          <a:xfrm>
            <a:off x="5285599" y="5448961"/>
            <a:ext cx="2743200" cy="8382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SQL Database</a:t>
            </a:r>
          </a:p>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a:t>
            </a:r>
            <a:r>
              <a:rPr lang="en-US" sz="2000" dirty="0" err="1" smtClean="0">
                <a:gradFill>
                  <a:gsLst>
                    <a:gs pos="0">
                      <a:srgbClr val="FFFFFF"/>
                    </a:gs>
                    <a:gs pos="100000">
                      <a:srgbClr val="FFFFFF"/>
                    </a:gs>
                  </a:gsLst>
                  <a:lin ang="5400000" scaled="0"/>
                </a:gradFill>
              </a:rPr>
              <a:t>PaaS</a:t>
            </a:r>
            <a:r>
              <a:rPr lang="en-US" sz="2000" dirty="0" smtClean="0">
                <a:gradFill>
                  <a:gsLst>
                    <a:gs pos="0">
                      <a:srgbClr val="FFFFFF"/>
                    </a:gs>
                    <a:gs pos="100000">
                      <a:srgbClr val="FFFFFF"/>
                    </a:gs>
                  </a:gsLst>
                  <a:lin ang="5400000" scaled="0"/>
                </a:gradFill>
              </a:rPr>
              <a:t>)</a:t>
            </a:r>
            <a:endParaRPr lang="en-US" sz="2000" dirty="0">
              <a:gradFill>
                <a:gsLst>
                  <a:gs pos="0">
                    <a:srgbClr val="FFFFFF"/>
                  </a:gs>
                  <a:gs pos="100000">
                    <a:srgbClr val="FFFFFF"/>
                  </a:gs>
                </a:gsLst>
                <a:lin ang="5400000" scaled="0"/>
              </a:gradFill>
            </a:endParaRPr>
          </a:p>
        </p:txBody>
      </p:sp>
      <p:sp>
        <p:nvSpPr>
          <p:cNvPr id="19" name="Freeform 18"/>
          <p:cNvSpPr/>
          <p:nvPr/>
        </p:nvSpPr>
        <p:spPr bwMode="auto">
          <a:xfrm>
            <a:off x="8013242" y="4161499"/>
            <a:ext cx="518160" cy="426720"/>
          </a:xfrm>
          <a:custGeom>
            <a:avLst/>
            <a:gdLst>
              <a:gd name="connsiteX0" fmla="*/ 0 w 518160"/>
              <a:gd name="connsiteY0" fmla="*/ 426720 h 426720"/>
              <a:gd name="connsiteX1" fmla="*/ 152400 w 518160"/>
              <a:gd name="connsiteY1" fmla="*/ 426720 h 426720"/>
              <a:gd name="connsiteX2" fmla="*/ 243840 w 518160"/>
              <a:gd name="connsiteY2" fmla="*/ 426720 h 426720"/>
              <a:gd name="connsiteX3" fmla="*/ 243840 w 518160"/>
              <a:gd name="connsiteY3" fmla="*/ 0 h 426720"/>
              <a:gd name="connsiteX4" fmla="*/ 518160 w 518160"/>
              <a:gd name="connsiteY4" fmla="*/ 0 h 426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160" h="426720">
                <a:moveTo>
                  <a:pt x="0" y="426720"/>
                </a:moveTo>
                <a:lnTo>
                  <a:pt x="152400" y="426720"/>
                </a:lnTo>
                <a:lnTo>
                  <a:pt x="243840" y="426720"/>
                </a:lnTo>
                <a:lnTo>
                  <a:pt x="243840" y="0"/>
                </a:lnTo>
                <a:lnTo>
                  <a:pt x="518160" y="0"/>
                </a:lnTo>
              </a:path>
            </a:pathLst>
          </a:cu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bwMode="auto">
          <a:xfrm>
            <a:off x="7850241" y="5863734"/>
            <a:ext cx="483041" cy="50365"/>
          </a:xfrm>
          <a:custGeom>
            <a:avLst/>
            <a:gdLst>
              <a:gd name="connsiteX0" fmla="*/ 132521 w 483041"/>
              <a:gd name="connsiteY0" fmla="*/ 19885 h 50365"/>
              <a:gd name="connsiteX1" fmla="*/ 483041 w 483041"/>
              <a:gd name="connsiteY1" fmla="*/ 50365 h 50365"/>
            </a:gdLst>
            <a:ahLst/>
            <a:cxnLst>
              <a:cxn ang="0">
                <a:pos x="connsiteX0" y="connsiteY0"/>
              </a:cxn>
              <a:cxn ang="0">
                <a:pos x="connsiteX1" y="connsiteY1"/>
              </a:cxn>
            </a:cxnLst>
            <a:rect l="l" t="t" r="r" b="b"/>
            <a:pathLst>
              <a:path w="483041" h="50365">
                <a:moveTo>
                  <a:pt x="132521" y="19885"/>
                </a:moveTo>
                <a:cubicBezTo>
                  <a:pt x="-305629" y="-38535"/>
                  <a:pt x="483041" y="50365"/>
                  <a:pt x="483041" y="50365"/>
                </a:cubicBezTo>
              </a:path>
            </a:pathLst>
          </a:cu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18" idx="3"/>
          </p:cNvCxnSpPr>
          <p:nvPr/>
        </p:nvCxnSpPr>
        <p:spPr>
          <a:xfrm flipV="1">
            <a:off x="8028799" y="5863734"/>
            <a:ext cx="381000" cy="4327"/>
          </a:xfrm>
          <a:prstGeom prst="line">
            <a:avLst/>
          </a:pr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22" name="Freeform 21"/>
          <p:cNvSpPr/>
          <p:nvPr/>
        </p:nvSpPr>
        <p:spPr bwMode="auto">
          <a:xfrm>
            <a:off x="4797602" y="4527259"/>
            <a:ext cx="487680" cy="1386840"/>
          </a:xfrm>
          <a:custGeom>
            <a:avLst/>
            <a:gdLst>
              <a:gd name="connsiteX0" fmla="*/ 487680 w 487680"/>
              <a:gd name="connsiteY0" fmla="*/ 1386840 h 1386840"/>
              <a:gd name="connsiteX1" fmla="*/ 0 w 487680"/>
              <a:gd name="connsiteY1" fmla="*/ 1386840 h 1386840"/>
              <a:gd name="connsiteX2" fmla="*/ 0 w 487680"/>
              <a:gd name="connsiteY2" fmla="*/ 0 h 1386840"/>
              <a:gd name="connsiteX3" fmla="*/ 472440 w 487680"/>
              <a:gd name="connsiteY3" fmla="*/ 0 h 1386840"/>
            </a:gdLst>
            <a:ahLst/>
            <a:cxnLst>
              <a:cxn ang="0">
                <a:pos x="connsiteX0" y="connsiteY0"/>
              </a:cxn>
              <a:cxn ang="0">
                <a:pos x="connsiteX1" y="connsiteY1"/>
              </a:cxn>
              <a:cxn ang="0">
                <a:pos x="connsiteX2" y="connsiteY2"/>
              </a:cxn>
              <a:cxn ang="0">
                <a:pos x="connsiteX3" y="connsiteY3"/>
              </a:cxn>
            </a:cxnLst>
            <a:rect l="l" t="t" r="r" b="b"/>
            <a:pathLst>
              <a:path w="487680" h="1386840">
                <a:moveTo>
                  <a:pt x="487680" y="1386840"/>
                </a:moveTo>
                <a:lnTo>
                  <a:pt x="0" y="1386840"/>
                </a:lnTo>
                <a:lnTo>
                  <a:pt x="0" y="0"/>
                </a:lnTo>
                <a:lnTo>
                  <a:pt x="472440" y="0"/>
                </a:lnTo>
              </a:path>
            </a:pathLst>
          </a:cu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bwMode="auto">
          <a:xfrm>
            <a:off x="4218482" y="5106379"/>
            <a:ext cx="579120" cy="640080"/>
          </a:xfrm>
          <a:custGeom>
            <a:avLst/>
            <a:gdLst>
              <a:gd name="connsiteX0" fmla="*/ 0 w 579120"/>
              <a:gd name="connsiteY0" fmla="*/ 640080 h 640080"/>
              <a:gd name="connsiteX1" fmla="*/ 198120 w 579120"/>
              <a:gd name="connsiteY1" fmla="*/ 640080 h 640080"/>
              <a:gd name="connsiteX2" fmla="*/ 198120 w 579120"/>
              <a:gd name="connsiteY2" fmla="*/ 0 h 640080"/>
              <a:gd name="connsiteX3" fmla="*/ 579120 w 579120"/>
              <a:gd name="connsiteY3" fmla="*/ 0 h 640080"/>
            </a:gdLst>
            <a:ahLst/>
            <a:cxnLst>
              <a:cxn ang="0">
                <a:pos x="connsiteX0" y="connsiteY0"/>
              </a:cxn>
              <a:cxn ang="0">
                <a:pos x="connsiteX1" y="connsiteY1"/>
              </a:cxn>
              <a:cxn ang="0">
                <a:pos x="connsiteX2" y="connsiteY2"/>
              </a:cxn>
              <a:cxn ang="0">
                <a:pos x="connsiteX3" y="connsiteY3"/>
              </a:cxn>
            </a:cxnLst>
            <a:rect l="l" t="t" r="r" b="b"/>
            <a:pathLst>
              <a:path w="579120" h="640080">
                <a:moveTo>
                  <a:pt x="0" y="640080"/>
                </a:moveTo>
                <a:lnTo>
                  <a:pt x="198120" y="640080"/>
                </a:lnTo>
                <a:lnTo>
                  <a:pt x="198120" y="0"/>
                </a:lnTo>
                <a:lnTo>
                  <a:pt x="579120" y="0"/>
                </a:lnTo>
              </a:path>
            </a:pathLst>
          </a:cu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561882" y="3624058"/>
            <a:ext cx="3904755" cy="170200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Killer offering, Can migrate on premises easily, clusters, VPNs</a:t>
            </a:r>
          </a:p>
          <a:p>
            <a:pPr>
              <a:lnSpc>
                <a:spcPct val="90000"/>
              </a:lnSpc>
              <a:spcAft>
                <a:spcPts val="600"/>
              </a:spcAft>
            </a:pPr>
            <a:r>
              <a:rPr lang="en-US" sz="2400" dirty="0" smtClean="0">
                <a:gradFill>
                  <a:gsLst>
                    <a:gs pos="2917">
                      <a:schemeClr val="tx1"/>
                    </a:gs>
                    <a:gs pos="30000">
                      <a:schemeClr val="tx1"/>
                    </a:gs>
                  </a:gsLst>
                  <a:lin ang="5400000" scaled="0"/>
                </a:gradFill>
              </a:rPr>
              <a:t>Semi-manual</a:t>
            </a:r>
          </a:p>
        </p:txBody>
      </p:sp>
      <p:sp>
        <p:nvSpPr>
          <p:cNvPr id="25" name="TextBox 24"/>
          <p:cNvSpPr txBox="1"/>
          <p:nvPr/>
        </p:nvSpPr>
        <p:spPr>
          <a:xfrm>
            <a:off x="8409482" y="5404256"/>
            <a:ext cx="3904755" cy="1369606"/>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Fully abstracted, triple replication, 150 GB limit</a:t>
            </a:r>
          </a:p>
          <a:p>
            <a:pPr>
              <a:lnSpc>
                <a:spcPct val="90000"/>
              </a:lnSpc>
              <a:spcAft>
                <a:spcPts val="600"/>
              </a:spcAft>
            </a:pPr>
            <a:r>
              <a:rPr lang="en-US" sz="2400" dirty="0" smtClean="0">
                <a:gradFill>
                  <a:gsLst>
                    <a:gs pos="2917">
                      <a:schemeClr val="tx1"/>
                    </a:gs>
                    <a:gs pos="30000">
                      <a:schemeClr val="tx1"/>
                    </a:gs>
                  </a:gsLst>
                  <a:lin ang="5400000" scaled="0"/>
                </a:gradFill>
              </a:rPr>
              <a:t>Challenging performance</a:t>
            </a:r>
          </a:p>
        </p:txBody>
      </p:sp>
      <p:sp>
        <p:nvSpPr>
          <p:cNvPr id="26" name="Freeform 25"/>
          <p:cNvSpPr/>
          <p:nvPr/>
        </p:nvSpPr>
        <p:spPr bwMode="auto">
          <a:xfrm>
            <a:off x="883920" y="2606040"/>
            <a:ext cx="701040" cy="3215640"/>
          </a:xfrm>
          <a:custGeom>
            <a:avLst/>
            <a:gdLst>
              <a:gd name="connsiteX0" fmla="*/ 701040 w 701040"/>
              <a:gd name="connsiteY0" fmla="*/ 0 h 3215640"/>
              <a:gd name="connsiteX1" fmla="*/ 396240 w 701040"/>
              <a:gd name="connsiteY1" fmla="*/ 0 h 3215640"/>
              <a:gd name="connsiteX2" fmla="*/ 0 w 701040"/>
              <a:gd name="connsiteY2" fmla="*/ 0 h 3215640"/>
              <a:gd name="connsiteX3" fmla="*/ 0 w 701040"/>
              <a:gd name="connsiteY3" fmla="*/ 3215640 h 3215640"/>
              <a:gd name="connsiteX4" fmla="*/ 594360 w 701040"/>
              <a:gd name="connsiteY4" fmla="*/ 3215640 h 3215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040" h="3215640">
                <a:moveTo>
                  <a:pt x="701040" y="0"/>
                </a:moveTo>
                <a:lnTo>
                  <a:pt x="396240" y="0"/>
                </a:lnTo>
                <a:lnTo>
                  <a:pt x="0" y="0"/>
                </a:lnTo>
                <a:lnTo>
                  <a:pt x="0" y="3215640"/>
                </a:lnTo>
                <a:lnTo>
                  <a:pt x="594360" y="3215640"/>
                </a:lnTo>
              </a:path>
            </a:pathLst>
          </a:cu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976" y="3663732"/>
            <a:ext cx="1203891" cy="979659"/>
          </a:xfrm>
          <a:prstGeom prst="rect">
            <a:avLst/>
          </a:prstGeom>
        </p:spPr>
      </p:pic>
      <p:cxnSp>
        <p:nvCxnSpPr>
          <p:cNvPr id="28" name="Straight Connector 27"/>
          <p:cNvCxnSpPr/>
          <p:nvPr/>
        </p:nvCxnSpPr>
        <p:spPr>
          <a:xfrm flipH="1">
            <a:off x="1584960" y="3494524"/>
            <a:ext cx="10348277" cy="0"/>
          </a:xfrm>
          <a:prstGeom prst="line">
            <a:avLst/>
          </a:prstGeom>
          <a:ln>
            <a:solidFill>
              <a:schemeClr val="tx1">
                <a:lumMod val="95000"/>
                <a:lumOff val="5000"/>
              </a:schemeClr>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55837" y="6392862"/>
            <a:ext cx="6892692"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Now you can now get reserved capacity</a:t>
            </a:r>
          </a:p>
        </p:txBody>
      </p:sp>
      <p:sp>
        <p:nvSpPr>
          <p:cNvPr id="30" name="Freeform 29"/>
          <p:cNvSpPr/>
          <p:nvPr/>
        </p:nvSpPr>
        <p:spPr bwMode="auto">
          <a:xfrm>
            <a:off x="7848600" y="6324600"/>
            <a:ext cx="685800" cy="389636"/>
          </a:xfrm>
          <a:custGeom>
            <a:avLst/>
            <a:gdLst>
              <a:gd name="connsiteX0" fmla="*/ 0 w 685800"/>
              <a:gd name="connsiteY0" fmla="*/ 365760 h 389636"/>
              <a:gd name="connsiteX1" fmla="*/ 365760 w 685800"/>
              <a:gd name="connsiteY1" fmla="*/ 350520 h 389636"/>
              <a:gd name="connsiteX2" fmla="*/ 685800 w 685800"/>
              <a:gd name="connsiteY2" fmla="*/ 0 h 389636"/>
            </a:gdLst>
            <a:ahLst/>
            <a:cxnLst>
              <a:cxn ang="0">
                <a:pos x="connsiteX0" y="connsiteY0"/>
              </a:cxn>
              <a:cxn ang="0">
                <a:pos x="connsiteX1" y="connsiteY1"/>
              </a:cxn>
              <a:cxn ang="0">
                <a:pos x="connsiteX2" y="connsiteY2"/>
              </a:cxn>
            </a:cxnLst>
            <a:rect l="l" t="t" r="r" b="b"/>
            <a:pathLst>
              <a:path w="685800" h="389636">
                <a:moveTo>
                  <a:pt x="0" y="365760"/>
                </a:moveTo>
                <a:cubicBezTo>
                  <a:pt x="125730" y="388620"/>
                  <a:pt x="251460" y="411480"/>
                  <a:pt x="365760" y="350520"/>
                </a:cubicBezTo>
                <a:cubicBezTo>
                  <a:pt x="480060" y="289560"/>
                  <a:pt x="685800" y="0"/>
                  <a:pt x="685800" y="0"/>
                </a:cubicBezTo>
              </a:path>
            </a:pathLst>
          </a:cu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2411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nodePh="1">
                                  <p:stCondLst>
                                    <p:cond delay="0"/>
                                  </p:stCondLst>
                                  <p:endCondLst>
                                    <p:cond evt="begin" delay="0">
                                      <p:tn val="41"/>
                                    </p:cond>
                                  </p:end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additive="base">
                                        <p:cTn id="61" dur="500" fill="hold"/>
                                        <p:tgtEl>
                                          <p:spTgt spid="22"/>
                                        </p:tgtEl>
                                        <p:attrNameLst>
                                          <p:attrName>ppt_x</p:attrName>
                                        </p:attrNameLst>
                                      </p:cBhvr>
                                      <p:tavLst>
                                        <p:tav tm="0">
                                          <p:val>
                                            <p:strVal val="#ppt_x"/>
                                          </p:val>
                                        </p:tav>
                                        <p:tav tm="100000">
                                          <p:val>
                                            <p:strVal val="#ppt_x"/>
                                          </p:val>
                                        </p:tav>
                                      </p:tavLst>
                                    </p:anim>
                                    <p:anim calcmode="lin" valueType="num">
                                      <p:cBhvr additive="base">
                                        <p:cTn id="62" dur="500" fill="hold"/>
                                        <p:tgtEl>
                                          <p:spTgt spid="2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500" fill="hold"/>
                                        <p:tgtEl>
                                          <p:spTgt spid="24"/>
                                        </p:tgtEl>
                                        <p:attrNameLst>
                                          <p:attrName>ppt_x</p:attrName>
                                        </p:attrNameLst>
                                      </p:cBhvr>
                                      <p:tavLst>
                                        <p:tav tm="0">
                                          <p:val>
                                            <p:strVal val="#ppt_x"/>
                                          </p:val>
                                        </p:tav>
                                        <p:tav tm="100000">
                                          <p:val>
                                            <p:strVal val="#ppt_x"/>
                                          </p:val>
                                        </p:tav>
                                      </p:tavLst>
                                    </p:anim>
                                    <p:anim calcmode="lin" valueType="num">
                                      <p:cBhvr additive="base">
                                        <p:cTn id="7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nodePh="1">
                                  <p:stCondLst>
                                    <p:cond delay="0"/>
                                  </p:stCondLst>
                                  <p:endCondLst>
                                    <p:cond evt="begin" delay="0">
                                      <p:tn val="79"/>
                                    </p:cond>
                                  </p:end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500" fill="hold"/>
                                        <p:tgtEl>
                                          <p:spTgt spid="21"/>
                                        </p:tgtEl>
                                        <p:attrNameLst>
                                          <p:attrName>ppt_x</p:attrName>
                                        </p:attrNameLst>
                                      </p:cBhvr>
                                      <p:tavLst>
                                        <p:tav tm="0">
                                          <p:val>
                                            <p:strVal val="#ppt_x"/>
                                          </p:val>
                                        </p:tav>
                                        <p:tav tm="100000">
                                          <p:val>
                                            <p:strVal val="#ppt_x"/>
                                          </p:val>
                                        </p:tav>
                                      </p:tavLst>
                                    </p:anim>
                                    <p:anim calcmode="lin" valueType="num">
                                      <p:cBhvr additive="base">
                                        <p:cTn id="86" dur="500" fill="hold"/>
                                        <p:tgtEl>
                                          <p:spTgt spid="21"/>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additive="base">
                                        <p:cTn id="89" dur="500" fill="hold"/>
                                        <p:tgtEl>
                                          <p:spTgt spid="25"/>
                                        </p:tgtEl>
                                        <p:attrNameLst>
                                          <p:attrName>ppt_x</p:attrName>
                                        </p:attrNameLst>
                                      </p:cBhvr>
                                      <p:tavLst>
                                        <p:tav tm="0">
                                          <p:val>
                                            <p:strVal val="#ppt_x"/>
                                          </p:val>
                                        </p:tav>
                                        <p:tav tm="100000">
                                          <p:val>
                                            <p:strVal val="#ppt_x"/>
                                          </p:val>
                                        </p:tav>
                                      </p:tavLst>
                                    </p:anim>
                                    <p:anim calcmode="lin" valueType="num">
                                      <p:cBhvr additive="base">
                                        <p:cTn id="9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fade">
                                      <p:cBhvr>
                                        <p:cTn id="95" dur="1000"/>
                                        <p:tgtEl>
                                          <p:spTgt spid="30"/>
                                        </p:tgtEl>
                                      </p:cBhvr>
                                    </p:animEffect>
                                    <p:anim calcmode="lin" valueType="num">
                                      <p:cBhvr>
                                        <p:cTn id="96" dur="1000" fill="hold"/>
                                        <p:tgtEl>
                                          <p:spTgt spid="30"/>
                                        </p:tgtEl>
                                        <p:attrNameLst>
                                          <p:attrName>ppt_x</p:attrName>
                                        </p:attrNameLst>
                                      </p:cBhvr>
                                      <p:tavLst>
                                        <p:tav tm="0">
                                          <p:val>
                                            <p:strVal val="#ppt_x"/>
                                          </p:val>
                                        </p:tav>
                                        <p:tav tm="100000">
                                          <p:val>
                                            <p:strVal val="#ppt_x"/>
                                          </p:val>
                                        </p:tav>
                                      </p:tavLst>
                                    </p:anim>
                                    <p:anim calcmode="lin" valueType="num">
                                      <p:cBhvr>
                                        <p:cTn id="97" dur="1000" fill="hold"/>
                                        <p:tgtEl>
                                          <p:spTgt spid="30"/>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fade">
                                      <p:cBhvr>
                                        <p:cTn id="100" dur="1000"/>
                                        <p:tgtEl>
                                          <p:spTgt spid="29"/>
                                        </p:tgtEl>
                                      </p:cBhvr>
                                    </p:animEffect>
                                    <p:anim calcmode="lin" valueType="num">
                                      <p:cBhvr>
                                        <p:cTn id="101" dur="1000" fill="hold"/>
                                        <p:tgtEl>
                                          <p:spTgt spid="29"/>
                                        </p:tgtEl>
                                        <p:attrNameLst>
                                          <p:attrName>ppt_x</p:attrName>
                                        </p:attrNameLst>
                                      </p:cBhvr>
                                      <p:tavLst>
                                        <p:tav tm="0">
                                          <p:val>
                                            <p:strVal val="#ppt_x"/>
                                          </p:val>
                                        </p:tav>
                                        <p:tav tm="100000">
                                          <p:val>
                                            <p:strVal val="#ppt_x"/>
                                          </p:val>
                                        </p:tav>
                                      </p:tavLst>
                                    </p:anim>
                                    <p:anim calcmode="lin" valueType="num">
                                      <p:cBhvr>
                                        <p:cTn id="10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1" grpId="0" animBg="1"/>
      <p:bldP spid="12" grpId="0"/>
      <p:bldP spid="13" grpId="0"/>
      <p:bldP spid="15" grpId="0" animBg="1"/>
      <p:bldP spid="16" grpId="0" animBg="1"/>
      <p:bldP spid="17" grpId="0" animBg="1"/>
      <p:bldP spid="18" grpId="0" animBg="1"/>
      <p:bldP spid="19" grpId="0" animBg="1"/>
      <p:bldP spid="20" grpId="0"/>
      <p:bldP spid="22" grpId="0" animBg="1"/>
      <p:bldP spid="23" grpId="0" animBg="1"/>
      <p:bldP spid="24" grpId="0"/>
      <p:bldP spid="25" grpId="0"/>
      <p:bldP spid="29" grpId="0"/>
      <p:bldP spid="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 Database and SQL Server at the Portal</a:t>
            </a:r>
            <a:endParaRPr lang="en-US" b="1" dirty="0"/>
          </a:p>
        </p:txBody>
      </p:sp>
    </p:spTree>
    <p:extLst>
      <p:ext uri="{BB962C8B-B14F-4D97-AF65-F5344CB8AC3E}">
        <p14:creationId xmlns:p14="http://schemas.microsoft.com/office/powerpoint/2010/main" val="23288070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7571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5392" y="1844154"/>
            <a:ext cx="6945312" cy="4388894"/>
          </a:xfrm>
        </p:spPr>
        <p:txBody>
          <a:bodyPr/>
          <a:lstStyle/>
          <a:p>
            <a:r>
              <a:rPr lang="en-US" dirty="0" smtClean="0"/>
              <a:t>Windows Azure Storage</a:t>
            </a:r>
          </a:p>
          <a:p>
            <a:r>
              <a:rPr lang="en-US" dirty="0" smtClean="0"/>
              <a:t>Blob Storage</a:t>
            </a:r>
          </a:p>
          <a:p>
            <a:r>
              <a:rPr lang="en-US" dirty="0" smtClean="0"/>
              <a:t>Drives</a:t>
            </a:r>
          </a:p>
          <a:p>
            <a:r>
              <a:rPr lang="en-US" dirty="0" smtClean="0"/>
              <a:t>Tables</a:t>
            </a:r>
          </a:p>
          <a:p>
            <a:r>
              <a:rPr lang="en-US" dirty="0" smtClean="0"/>
              <a:t>Queues</a:t>
            </a:r>
            <a:endParaRPr lang="en-US" dirty="0"/>
          </a:p>
        </p:txBody>
      </p:sp>
    </p:spTree>
    <p:extLst>
      <p:ext uri="{BB962C8B-B14F-4D97-AF65-F5344CB8AC3E}">
        <p14:creationId xmlns:p14="http://schemas.microsoft.com/office/powerpoint/2010/main" val="13624376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6960449" y="3345976"/>
            <a:ext cx="4240276" cy="284202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2" name="Title 1"/>
          <p:cNvSpPr>
            <a:spLocks noGrp="1"/>
          </p:cNvSpPr>
          <p:nvPr>
            <p:ph type="title"/>
          </p:nvPr>
        </p:nvSpPr>
        <p:spPr/>
        <p:txBody>
          <a:bodyPr>
            <a:normAutofit fontScale="90000"/>
          </a:bodyPr>
          <a:lstStyle/>
          <a:p>
            <a:r>
              <a:rPr lang="en-US" dirty="0" smtClean="0"/>
              <a:t>Windows Azure Storage</a:t>
            </a:r>
            <a:endParaRPr lang="en-US" dirty="0"/>
          </a:p>
        </p:txBody>
      </p:sp>
      <p:sp>
        <p:nvSpPr>
          <p:cNvPr id="3" name="Content Placeholder 2"/>
          <p:cNvSpPr>
            <a:spLocks noGrp="1"/>
          </p:cNvSpPr>
          <p:nvPr>
            <p:ph type="body" sz="quarter" idx="10"/>
          </p:nvPr>
        </p:nvSpPr>
        <p:spPr>
          <a:xfrm>
            <a:off x="520701" y="1447800"/>
            <a:ext cx="11149013" cy="3000821"/>
          </a:xfrm>
        </p:spPr>
        <p:txBody>
          <a:bodyPr/>
          <a:lstStyle/>
          <a:p>
            <a:r>
              <a:rPr lang="en-US" dirty="0" smtClean="0">
                <a:solidFill>
                  <a:schemeClr val="accent2">
                    <a:alpha val="99000"/>
                  </a:schemeClr>
                </a:solidFill>
              </a:rPr>
              <a:t>Storage in the Cloud</a:t>
            </a:r>
          </a:p>
          <a:p>
            <a:pPr lvl="1"/>
            <a:r>
              <a:rPr lang="en-US" dirty="0" smtClean="0"/>
              <a:t>Scalable, durable, and available</a:t>
            </a:r>
          </a:p>
          <a:p>
            <a:pPr lvl="1"/>
            <a:r>
              <a:rPr lang="en-US" dirty="0" smtClean="0"/>
              <a:t>Anywhere at anytime access</a:t>
            </a:r>
          </a:p>
          <a:p>
            <a:pPr lvl="1"/>
            <a:r>
              <a:rPr lang="en-US" dirty="0" smtClean="0"/>
              <a:t>Only pay for what the service uses</a:t>
            </a:r>
          </a:p>
          <a:p>
            <a:pPr lvl="1"/>
            <a:endParaRPr lang="en-US" dirty="0" smtClean="0"/>
          </a:p>
          <a:p>
            <a:r>
              <a:rPr lang="en-US" dirty="0">
                <a:solidFill>
                  <a:schemeClr val="accent2">
                    <a:alpha val="99000"/>
                  </a:schemeClr>
                </a:solidFill>
              </a:rPr>
              <a:t>Exposed via </a:t>
            </a:r>
            <a:r>
              <a:rPr lang="en-US" dirty="0" err="1">
                <a:solidFill>
                  <a:schemeClr val="accent2">
                    <a:alpha val="99000"/>
                  </a:schemeClr>
                </a:solidFill>
              </a:rPr>
              <a:t>RESTful</a:t>
            </a:r>
            <a:r>
              <a:rPr lang="en-US" dirty="0">
                <a:solidFill>
                  <a:schemeClr val="accent2">
                    <a:alpha val="99000"/>
                  </a:schemeClr>
                </a:solidFill>
              </a:rPr>
              <a:t> Web Services</a:t>
            </a:r>
          </a:p>
          <a:p>
            <a:pPr lvl="1"/>
            <a:r>
              <a:rPr lang="en-US" dirty="0" smtClean="0"/>
              <a:t>Use from Windows Azure Compute</a:t>
            </a:r>
          </a:p>
          <a:p>
            <a:pPr lvl="1"/>
            <a:r>
              <a:rPr lang="en-US" dirty="0" smtClean="0"/>
              <a:t>Use from anywhere on the internet</a:t>
            </a:r>
            <a:endParaRPr lang="en-US" dirty="0"/>
          </a:p>
        </p:txBody>
      </p:sp>
      <p:grpSp>
        <p:nvGrpSpPr>
          <p:cNvPr id="23" name="Group 22"/>
          <p:cNvGrpSpPr/>
          <p:nvPr/>
        </p:nvGrpSpPr>
        <p:grpSpPr>
          <a:xfrm>
            <a:off x="8366105" y="4201042"/>
            <a:ext cx="1428726" cy="1593178"/>
            <a:chOff x="4787900" y="1978025"/>
            <a:chExt cx="2606676" cy="2906713"/>
          </a:xfrm>
        </p:grpSpPr>
        <p:sp>
          <p:nvSpPr>
            <p:cNvPr id="19" name="Freeform 14"/>
            <p:cNvSpPr>
              <a:spLocks noEditPoints="1"/>
            </p:cNvSpPr>
            <p:nvPr/>
          </p:nvSpPr>
          <p:spPr bwMode="auto">
            <a:xfrm>
              <a:off x="4787900" y="2905125"/>
              <a:ext cx="1979613" cy="1979613"/>
            </a:xfrm>
            <a:custGeom>
              <a:avLst/>
              <a:gdLst>
                <a:gd name="T0" fmla="*/ 1247 w 1247"/>
                <a:gd name="T1" fmla="*/ 1003 h 1247"/>
                <a:gd name="T2" fmla="*/ 657 w 1247"/>
                <a:gd name="T3" fmla="*/ 1247 h 1247"/>
                <a:gd name="T4" fmla="*/ 657 w 1247"/>
                <a:gd name="T5" fmla="*/ 517 h 1247"/>
                <a:gd name="T6" fmla="*/ 1247 w 1247"/>
                <a:gd name="T7" fmla="*/ 271 h 1247"/>
                <a:gd name="T8" fmla="*/ 1247 w 1247"/>
                <a:gd name="T9" fmla="*/ 1003 h 1247"/>
                <a:gd name="T10" fmla="*/ 1247 w 1247"/>
                <a:gd name="T11" fmla="*/ 1003 h 1247"/>
                <a:gd name="T12" fmla="*/ 1247 w 1247"/>
                <a:gd name="T13" fmla="*/ 1003 h 1247"/>
                <a:gd name="T14" fmla="*/ 588 w 1247"/>
                <a:gd name="T15" fmla="*/ 517 h 1247"/>
                <a:gd name="T16" fmla="*/ 0 w 1247"/>
                <a:gd name="T17" fmla="*/ 271 h 1247"/>
                <a:gd name="T18" fmla="*/ 0 w 1247"/>
                <a:gd name="T19" fmla="*/ 1003 h 1247"/>
                <a:gd name="T20" fmla="*/ 588 w 1247"/>
                <a:gd name="T21" fmla="*/ 1247 h 1247"/>
                <a:gd name="T22" fmla="*/ 588 w 1247"/>
                <a:gd name="T23" fmla="*/ 517 h 1247"/>
                <a:gd name="T24" fmla="*/ 588 w 1247"/>
                <a:gd name="T25" fmla="*/ 517 h 1247"/>
                <a:gd name="T26" fmla="*/ 588 w 1247"/>
                <a:gd name="T27" fmla="*/ 517 h 1247"/>
                <a:gd name="T28" fmla="*/ 621 w 1247"/>
                <a:gd name="T29" fmla="*/ 0 h 1247"/>
                <a:gd name="T30" fmla="*/ 0 w 1247"/>
                <a:gd name="T31" fmla="*/ 222 h 1247"/>
                <a:gd name="T32" fmla="*/ 621 w 1247"/>
                <a:gd name="T33" fmla="*/ 472 h 1247"/>
                <a:gd name="T34" fmla="*/ 1247 w 1247"/>
                <a:gd name="T35" fmla="*/ 222 h 1247"/>
                <a:gd name="T36" fmla="*/ 621 w 1247"/>
                <a:gd name="T37" fmla="*/ 0 h 1247"/>
                <a:gd name="T38" fmla="*/ 621 w 1247"/>
                <a:gd name="T39" fmla="*/ 0 h 1247"/>
                <a:gd name="T40" fmla="*/ 621 w 1247"/>
                <a:gd name="T41" fmla="*/ 0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7" h="1247">
                  <a:moveTo>
                    <a:pt x="1247" y="1003"/>
                  </a:moveTo>
                  <a:lnTo>
                    <a:pt x="657" y="1247"/>
                  </a:lnTo>
                  <a:lnTo>
                    <a:pt x="657" y="517"/>
                  </a:lnTo>
                  <a:lnTo>
                    <a:pt x="1247" y="271"/>
                  </a:lnTo>
                  <a:lnTo>
                    <a:pt x="1247" y="1003"/>
                  </a:lnTo>
                  <a:lnTo>
                    <a:pt x="1247" y="1003"/>
                  </a:lnTo>
                  <a:lnTo>
                    <a:pt x="1247" y="1003"/>
                  </a:lnTo>
                  <a:close/>
                  <a:moveTo>
                    <a:pt x="588" y="517"/>
                  </a:moveTo>
                  <a:lnTo>
                    <a:pt x="0" y="271"/>
                  </a:lnTo>
                  <a:lnTo>
                    <a:pt x="0" y="1003"/>
                  </a:lnTo>
                  <a:lnTo>
                    <a:pt x="588" y="1247"/>
                  </a:lnTo>
                  <a:lnTo>
                    <a:pt x="588" y="517"/>
                  </a:lnTo>
                  <a:lnTo>
                    <a:pt x="588" y="517"/>
                  </a:lnTo>
                  <a:lnTo>
                    <a:pt x="588" y="517"/>
                  </a:lnTo>
                  <a:close/>
                  <a:moveTo>
                    <a:pt x="621" y="0"/>
                  </a:moveTo>
                  <a:lnTo>
                    <a:pt x="0" y="222"/>
                  </a:lnTo>
                  <a:lnTo>
                    <a:pt x="621" y="472"/>
                  </a:lnTo>
                  <a:lnTo>
                    <a:pt x="1247" y="222"/>
                  </a:lnTo>
                  <a:lnTo>
                    <a:pt x="621" y="0"/>
                  </a:lnTo>
                  <a:lnTo>
                    <a:pt x="621" y="0"/>
                  </a:lnTo>
                  <a:lnTo>
                    <a:pt x="621" y="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5591175" y="1978025"/>
              <a:ext cx="1803400" cy="682625"/>
            </a:xfrm>
            <a:custGeom>
              <a:avLst/>
              <a:gdLst>
                <a:gd name="T0" fmla="*/ 1136 w 1136"/>
                <a:gd name="T1" fmla="*/ 204 h 430"/>
                <a:gd name="T2" fmla="*/ 566 w 1136"/>
                <a:gd name="T3" fmla="*/ 0 h 430"/>
                <a:gd name="T4" fmla="*/ 0 w 1136"/>
                <a:gd name="T5" fmla="*/ 204 h 430"/>
                <a:gd name="T6" fmla="*/ 566 w 1136"/>
                <a:gd name="T7" fmla="*/ 430 h 430"/>
                <a:gd name="T8" fmla="*/ 1136 w 1136"/>
                <a:gd name="T9" fmla="*/ 204 h 430"/>
              </a:gdLst>
              <a:ahLst/>
              <a:cxnLst>
                <a:cxn ang="0">
                  <a:pos x="T0" y="T1"/>
                </a:cxn>
                <a:cxn ang="0">
                  <a:pos x="T2" y="T3"/>
                </a:cxn>
                <a:cxn ang="0">
                  <a:pos x="T4" y="T5"/>
                </a:cxn>
                <a:cxn ang="0">
                  <a:pos x="T6" y="T7"/>
                </a:cxn>
                <a:cxn ang="0">
                  <a:pos x="T8" y="T9"/>
                </a:cxn>
              </a:cxnLst>
              <a:rect l="0" t="0" r="r" b="b"/>
              <a:pathLst>
                <a:path w="1136" h="430">
                  <a:moveTo>
                    <a:pt x="1136" y="204"/>
                  </a:moveTo>
                  <a:lnTo>
                    <a:pt x="566" y="0"/>
                  </a:lnTo>
                  <a:lnTo>
                    <a:pt x="0" y="204"/>
                  </a:lnTo>
                  <a:lnTo>
                    <a:pt x="566" y="430"/>
                  </a:lnTo>
                  <a:lnTo>
                    <a:pt x="1136" y="204"/>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6538913" y="2371725"/>
              <a:ext cx="855663" cy="1293813"/>
            </a:xfrm>
            <a:custGeom>
              <a:avLst/>
              <a:gdLst>
                <a:gd name="T0" fmla="*/ 0 w 539"/>
                <a:gd name="T1" fmla="*/ 459 h 815"/>
                <a:gd name="T2" fmla="*/ 175 w 539"/>
                <a:gd name="T3" fmla="*/ 522 h 815"/>
                <a:gd name="T4" fmla="*/ 175 w 539"/>
                <a:gd name="T5" fmla="*/ 815 h 815"/>
                <a:gd name="T6" fmla="*/ 539 w 539"/>
                <a:gd name="T7" fmla="*/ 666 h 815"/>
                <a:gd name="T8" fmla="*/ 539 w 539"/>
                <a:gd name="T9" fmla="*/ 0 h 815"/>
                <a:gd name="T10" fmla="*/ 0 w 539"/>
                <a:gd name="T11" fmla="*/ 225 h 815"/>
                <a:gd name="T12" fmla="*/ 0 w 539"/>
                <a:gd name="T13" fmla="*/ 459 h 815"/>
              </a:gdLst>
              <a:ahLst/>
              <a:cxnLst>
                <a:cxn ang="0">
                  <a:pos x="T0" y="T1"/>
                </a:cxn>
                <a:cxn ang="0">
                  <a:pos x="T2" y="T3"/>
                </a:cxn>
                <a:cxn ang="0">
                  <a:pos x="T4" y="T5"/>
                </a:cxn>
                <a:cxn ang="0">
                  <a:pos x="T6" y="T7"/>
                </a:cxn>
                <a:cxn ang="0">
                  <a:pos x="T8" y="T9"/>
                </a:cxn>
                <a:cxn ang="0">
                  <a:pos x="T10" y="T11"/>
                </a:cxn>
                <a:cxn ang="0">
                  <a:pos x="T12" y="T13"/>
                </a:cxn>
              </a:cxnLst>
              <a:rect l="0" t="0" r="r" b="b"/>
              <a:pathLst>
                <a:path w="539" h="815">
                  <a:moveTo>
                    <a:pt x="0" y="459"/>
                  </a:moveTo>
                  <a:lnTo>
                    <a:pt x="175" y="522"/>
                  </a:lnTo>
                  <a:lnTo>
                    <a:pt x="175" y="815"/>
                  </a:lnTo>
                  <a:lnTo>
                    <a:pt x="539" y="666"/>
                  </a:lnTo>
                  <a:lnTo>
                    <a:pt x="539" y="0"/>
                  </a:lnTo>
                  <a:lnTo>
                    <a:pt x="0" y="225"/>
                  </a:lnTo>
                  <a:lnTo>
                    <a:pt x="0" y="459"/>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5591175" y="2371725"/>
              <a:ext cx="850900" cy="693738"/>
            </a:xfrm>
            <a:custGeom>
              <a:avLst/>
              <a:gdLst>
                <a:gd name="T0" fmla="*/ 120 w 536"/>
                <a:gd name="T1" fmla="*/ 291 h 437"/>
                <a:gd name="T2" fmla="*/ 536 w 536"/>
                <a:gd name="T3" fmla="*/ 437 h 437"/>
                <a:gd name="T4" fmla="*/ 536 w 536"/>
                <a:gd name="T5" fmla="*/ 225 h 437"/>
                <a:gd name="T6" fmla="*/ 0 w 536"/>
                <a:gd name="T7" fmla="*/ 0 h 437"/>
                <a:gd name="T8" fmla="*/ 0 w 536"/>
                <a:gd name="T9" fmla="*/ 331 h 437"/>
                <a:gd name="T10" fmla="*/ 120 w 536"/>
                <a:gd name="T11" fmla="*/ 291 h 437"/>
              </a:gdLst>
              <a:ahLst/>
              <a:cxnLst>
                <a:cxn ang="0">
                  <a:pos x="T0" y="T1"/>
                </a:cxn>
                <a:cxn ang="0">
                  <a:pos x="T2" y="T3"/>
                </a:cxn>
                <a:cxn ang="0">
                  <a:pos x="T4" y="T5"/>
                </a:cxn>
                <a:cxn ang="0">
                  <a:pos x="T6" y="T7"/>
                </a:cxn>
                <a:cxn ang="0">
                  <a:pos x="T8" y="T9"/>
                </a:cxn>
                <a:cxn ang="0">
                  <a:pos x="T10" y="T11"/>
                </a:cxn>
              </a:cxnLst>
              <a:rect l="0" t="0" r="r" b="b"/>
              <a:pathLst>
                <a:path w="536" h="437">
                  <a:moveTo>
                    <a:pt x="120" y="291"/>
                  </a:moveTo>
                  <a:lnTo>
                    <a:pt x="536" y="437"/>
                  </a:lnTo>
                  <a:lnTo>
                    <a:pt x="536" y="225"/>
                  </a:lnTo>
                  <a:lnTo>
                    <a:pt x="0" y="0"/>
                  </a:lnTo>
                  <a:lnTo>
                    <a:pt x="0" y="331"/>
                  </a:lnTo>
                  <a:lnTo>
                    <a:pt x="120" y="291"/>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0226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1" y="228601"/>
            <a:ext cx="11149013" cy="1246495"/>
          </a:xfrm>
        </p:spPr>
        <p:txBody>
          <a:bodyPr/>
          <a:lstStyle/>
          <a:p>
            <a:r>
              <a:rPr lang="en-US" dirty="0" smtClean="0"/>
              <a:t>Windows Azure </a:t>
            </a:r>
            <a:r>
              <a:rPr lang="en-US" dirty="0"/>
              <a:t>Storage Account</a:t>
            </a:r>
            <a:br>
              <a:rPr lang="en-US" dirty="0"/>
            </a:br>
            <a:r>
              <a:rPr lang="en-US" sz="3600" dirty="0">
                <a:solidFill>
                  <a:schemeClr val="tx1">
                    <a:lumMod val="90000"/>
                    <a:lumOff val="10000"/>
                    <a:alpha val="99000"/>
                  </a:schemeClr>
                </a:solidFill>
              </a:rPr>
              <a:t>User specified globally unique account name</a:t>
            </a:r>
          </a:p>
        </p:txBody>
      </p:sp>
      <p:pic>
        <p:nvPicPr>
          <p:cNvPr id="24" name="Picture 6" descr="\\server3\InternalBin\Resource DVD\DVD_ART36\Artwork_Imagery\Icons - Illustrations\Maps Globes\world map Transparent blue.png"/>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rcRect/>
          <a:stretch>
            <a:fillRect/>
          </a:stretch>
        </p:blipFill>
        <p:spPr bwMode="auto">
          <a:xfrm>
            <a:off x="1592" y="2736321"/>
            <a:ext cx="4799013" cy="3878227"/>
          </a:xfrm>
          <a:prstGeom prst="rect">
            <a:avLst/>
          </a:prstGeom>
          <a:noFill/>
        </p:spPr>
      </p:pic>
      <p:pic>
        <p:nvPicPr>
          <p:cNvPr id="25" name="Picture 24" descr="\\server3\InternalBin\Resource DVD\DVD_ART36\Artwork_Imagery\Icons - Illustrations\Maps Globes\world map Transparent blue.png"/>
          <p:cNvPicPr>
            <a:picLocks noChangeAspect="1" noChangeArrowheads="1"/>
          </p:cNvPicPr>
          <p:nvPr/>
        </p:nvPicPr>
        <p:blipFill>
          <a:blip r:embed="rId5" cstate="screen">
            <a:duotone>
              <a:prstClr val="black"/>
              <a:schemeClr val="tx2">
                <a:tint val="45000"/>
                <a:satMod val="400000"/>
              </a:schemeClr>
            </a:duotone>
            <a:extLst>
              <a:ext uri="{BEBA8EAE-BF5A-486C-A8C5-ECC9F3942E4B}">
                <a14:imgProps xmlns:a14="http://schemas.microsoft.com/office/drawing/2010/main">
                  <a14:imgLayer r:embed="rId6">
                    <a14:imgEffect>
                      <a14:colorTemperature colorTemp="11200"/>
                    </a14:imgEffect>
                    <a14:imgEffect>
                      <a14:saturation sat="400000"/>
                    </a14:imgEffect>
                  </a14:imgLayer>
                </a14:imgProps>
              </a:ext>
              <a:ext uri="{28A0092B-C50C-407E-A947-70E740481C1C}">
                <a14:useLocalDpi xmlns:a14="http://schemas.microsoft.com/office/drawing/2010/main"/>
              </a:ext>
            </a:extLst>
          </a:blip>
          <a:srcRect/>
          <a:stretch>
            <a:fillRect/>
          </a:stretch>
        </p:blipFill>
        <p:spPr bwMode="auto">
          <a:xfrm>
            <a:off x="4811714" y="2745846"/>
            <a:ext cx="2590800" cy="3878227"/>
          </a:xfrm>
          <a:prstGeom prst="rect">
            <a:avLst/>
          </a:prstGeom>
          <a:noFill/>
        </p:spPr>
      </p:pic>
      <p:pic>
        <p:nvPicPr>
          <p:cNvPr id="26" name="Picture 6" descr="\\server3\InternalBin\Resource DVD\DVD_ART36\Artwork_Imagery\Icons - Illustrations\Maps Globes\world map Transparent blue.png"/>
          <p:cNvPicPr>
            <a:picLocks noChangeAspect="1" noChangeArrowheads="1"/>
          </p:cNvPicPr>
          <p:nvPr/>
        </p:nvPicPr>
        <p:blipFill>
          <a:blip r:embed="rId7" cstate="screen">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rcRect r="-1748"/>
          <a:stretch>
            <a:fillRect/>
          </a:stretch>
        </p:blipFill>
        <p:spPr bwMode="auto">
          <a:xfrm>
            <a:off x="7412042" y="2745846"/>
            <a:ext cx="4778375" cy="3878227"/>
          </a:xfrm>
          <a:prstGeom prst="rect">
            <a:avLst/>
          </a:prstGeom>
          <a:noFill/>
        </p:spPr>
      </p:pic>
      <p:cxnSp>
        <p:nvCxnSpPr>
          <p:cNvPr id="27" name="Straight Connector 26"/>
          <p:cNvCxnSpPr/>
          <p:nvPr/>
        </p:nvCxnSpPr>
        <p:spPr>
          <a:xfrm>
            <a:off x="4811714" y="2409227"/>
            <a:ext cx="0" cy="4114800"/>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391400" y="2409227"/>
            <a:ext cx="0" cy="4114800"/>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auto">
          <a:xfrm>
            <a:off x="1591" y="4317474"/>
            <a:ext cx="12188824" cy="3076575"/>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3200" spc="-67" dirty="0">
              <a:gradFill>
                <a:gsLst>
                  <a:gs pos="0">
                    <a:srgbClr val="000000"/>
                  </a:gs>
                  <a:gs pos="100000">
                    <a:srgbClr val="000000"/>
                  </a:gs>
                </a:gsLst>
                <a:lin ang="5400000" scaled="0"/>
              </a:gradFill>
            </a:endParaRPr>
          </a:p>
        </p:txBody>
      </p:sp>
      <p:grpSp>
        <p:nvGrpSpPr>
          <p:cNvPr id="34" name="Group 33"/>
          <p:cNvGrpSpPr/>
          <p:nvPr/>
        </p:nvGrpSpPr>
        <p:grpSpPr>
          <a:xfrm>
            <a:off x="2053218" y="3424850"/>
            <a:ext cx="1786840" cy="536697"/>
            <a:chOff x="8718270" y="3152204"/>
            <a:chExt cx="2762610" cy="829780"/>
          </a:xfrm>
          <a:effectLst>
            <a:outerShdw blurRad="76200" dir="18900000" sy="23000" kx="-1200000" algn="bl" rotWithShape="0">
              <a:prstClr val="black">
                <a:alpha val="20000"/>
              </a:prstClr>
            </a:outerShdw>
          </a:effectLst>
        </p:grpSpPr>
        <p:grpSp>
          <p:nvGrpSpPr>
            <p:cNvPr id="41" name="Group 40"/>
            <p:cNvGrpSpPr/>
            <p:nvPr/>
          </p:nvGrpSpPr>
          <p:grpSpPr>
            <a:xfrm>
              <a:off x="8718270" y="3152204"/>
              <a:ext cx="2762610" cy="829780"/>
              <a:chOff x="8069942" y="-247775"/>
              <a:chExt cx="2762610" cy="829780"/>
            </a:xfrm>
          </p:grpSpPr>
          <p:sp>
            <p:nvSpPr>
              <p:cNvPr id="43" name="Rectangle 42"/>
              <p:cNvSpPr/>
              <p:nvPr/>
            </p:nvSpPr>
            <p:spPr bwMode="auto">
              <a:xfrm>
                <a:off x="8072519" y="-247775"/>
                <a:ext cx="2760033"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Isosceles Triangle 43"/>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42" name="TextBox 41"/>
            <p:cNvSpPr txBox="1"/>
            <p:nvPr/>
          </p:nvSpPr>
          <p:spPr>
            <a:xfrm>
              <a:off x="8874018" y="3266409"/>
              <a:ext cx="1989944"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North Central US</a:t>
              </a:r>
            </a:p>
          </p:txBody>
        </p:sp>
      </p:grpSp>
      <p:grpSp>
        <p:nvGrpSpPr>
          <p:cNvPr id="50" name="Group 49"/>
          <p:cNvGrpSpPr/>
          <p:nvPr/>
        </p:nvGrpSpPr>
        <p:grpSpPr>
          <a:xfrm>
            <a:off x="5603635" y="3315253"/>
            <a:ext cx="1785173" cy="536697"/>
            <a:chOff x="8720847" y="3152204"/>
            <a:chExt cx="2760033" cy="829780"/>
          </a:xfrm>
          <a:effectLst>
            <a:outerShdw blurRad="76200" dir="18900000" sy="23000" kx="-1200000" algn="bl" rotWithShape="0">
              <a:prstClr val="black">
                <a:alpha val="20000"/>
              </a:prstClr>
            </a:outerShdw>
          </a:effectLst>
        </p:grpSpPr>
        <p:grpSp>
          <p:nvGrpSpPr>
            <p:cNvPr id="51" name="Group 50"/>
            <p:cNvGrpSpPr/>
            <p:nvPr/>
          </p:nvGrpSpPr>
          <p:grpSpPr>
            <a:xfrm>
              <a:off x="8720847" y="3152204"/>
              <a:ext cx="2760033" cy="829780"/>
              <a:chOff x="8072519" y="-247775"/>
              <a:chExt cx="2760033" cy="829780"/>
            </a:xfrm>
          </p:grpSpPr>
          <p:sp>
            <p:nvSpPr>
              <p:cNvPr id="53" name="Rectangle 52"/>
              <p:cNvSpPr/>
              <p:nvPr/>
            </p:nvSpPr>
            <p:spPr bwMode="auto">
              <a:xfrm>
                <a:off x="8072519" y="-247775"/>
                <a:ext cx="2760033" cy="54922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Isosceles Triangle 53"/>
              <p:cNvSpPr/>
              <p:nvPr/>
            </p:nvSpPr>
            <p:spPr bwMode="auto">
              <a:xfrm rot="5400000">
                <a:off x="7866930" y="64918"/>
                <a:ext cx="722676" cy="311498"/>
              </a:xfrm>
              <a:prstGeom prst="triangl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2" name="TextBox 51"/>
            <p:cNvSpPr txBox="1"/>
            <p:nvPr/>
          </p:nvSpPr>
          <p:spPr>
            <a:xfrm>
              <a:off x="8874018" y="3266409"/>
              <a:ext cx="1971205"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Northern Europe</a:t>
              </a:r>
            </a:p>
          </p:txBody>
        </p:sp>
      </p:grpSp>
      <p:grpSp>
        <p:nvGrpSpPr>
          <p:cNvPr id="55" name="Group 54"/>
          <p:cNvGrpSpPr/>
          <p:nvPr/>
        </p:nvGrpSpPr>
        <p:grpSpPr>
          <a:xfrm>
            <a:off x="6142054" y="3703048"/>
            <a:ext cx="1786840" cy="536697"/>
            <a:chOff x="8718270" y="3152204"/>
            <a:chExt cx="2762610" cy="829780"/>
          </a:xfrm>
          <a:effectLst>
            <a:outerShdw blurRad="76200" dir="18900000" sy="23000" kx="-1200000" algn="bl" rotWithShape="0">
              <a:prstClr val="black">
                <a:alpha val="20000"/>
              </a:prstClr>
            </a:outerShdw>
          </a:effectLst>
        </p:grpSpPr>
        <p:grpSp>
          <p:nvGrpSpPr>
            <p:cNvPr id="56" name="Group 55"/>
            <p:cNvGrpSpPr/>
            <p:nvPr/>
          </p:nvGrpSpPr>
          <p:grpSpPr>
            <a:xfrm>
              <a:off x="8718270" y="3152204"/>
              <a:ext cx="2762610" cy="829780"/>
              <a:chOff x="8069942" y="-247775"/>
              <a:chExt cx="2762610" cy="829780"/>
            </a:xfrm>
          </p:grpSpPr>
          <p:sp>
            <p:nvSpPr>
              <p:cNvPr id="58" name="Rectangle 57"/>
              <p:cNvSpPr/>
              <p:nvPr/>
            </p:nvSpPr>
            <p:spPr bwMode="auto">
              <a:xfrm>
                <a:off x="8072519" y="-247775"/>
                <a:ext cx="2760033" cy="54922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Isosceles Triangle 58"/>
              <p:cNvSpPr/>
              <p:nvPr/>
            </p:nvSpPr>
            <p:spPr bwMode="auto">
              <a:xfrm rot="5400000">
                <a:off x="7864352" y="64918"/>
                <a:ext cx="722677" cy="311498"/>
              </a:xfrm>
              <a:prstGeom prst="triangl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7" name="TextBox 56"/>
            <p:cNvSpPr txBox="1"/>
            <p:nvPr/>
          </p:nvSpPr>
          <p:spPr>
            <a:xfrm>
              <a:off x="8874018" y="3266409"/>
              <a:ext cx="1852344"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Western Europe</a:t>
              </a:r>
            </a:p>
          </p:txBody>
        </p:sp>
      </p:grpSp>
      <p:grpSp>
        <p:nvGrpSpPr>
          <p:cNvPr id="60" name="Group 59"/>
          <p:cNvGrpSpPr/>
          <p:nvPr/>
        </p:nvGrpSpPr>
        <p:grpSpPr>
          <a:xfrm>
            <a:off x="9128326" y="3789934"/>
            <a:ext cx="1785173" cy="536697"/>
            <a:chOff x="8720847" y="3152204"/>
            <a:chExt cx="2760033" cy="829780"/>
          </a:xfrm>
          <a:effectLst>
            <a:outerShdw blurRad="76200" dir="18900000" sy="23000" kx="-1200000" algn="bl" rotWithShape="0">
              <a:prstClr val="black">
                <a:alpha val="20000"/>
              </a:prstClr>
            </a:outerShdw>
          </a:effectLst>
        </p:grpSpPr>
        <p:grpSp>
          <p:nvGrpSpPr>
            <p:cNvPr id="61" name="Group 60"/>
            <p:cNvGrpSpPr/>
            <p:nvPr/>
          </p:nvGrpSpPr>
          <p:grpSpPr>
            <a:xfrm>
              <a:off x="8720847" y="3152204"/>
              <a:ext cx="2760033" cy="829780"/>
              <a:chOff x="8072519" y="-247775"/>
              <a:chExt cx="2760033" cy="829780"/>
            </a:xfrm>
          </p:grpSpPr>
          <p:sp>
            <p:nvSpPr>
              <p:cNvPr id="63" name="Rectangle 62"/>
              <p:cNvSpPr/>
              <p:nvPr/>
            </p:nvSpPr>
            <p:spPr bwMode="auto">
              <a:xfrm>
                <a:off x="8072519" y="-247775"/>
                <a:ext cx="2760033"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Isosceles Triangle 63"/>
              <p:cNvSpPr/>
              <p:nvPr/>
            </p:nvSpPr>
            <p:spPr bwMode="auto">
              <a:xfrm rot="5400000">
                <a:off x="7866930" y="64918"/>
                <a:ext cx="722676"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62" name="TextBox 61"/>
            <p:cNvSpPr txBox="1"/>
            <p:nvPr/>
          </p:nvSpPr>
          <p:spPr>
            <a:xfrm>
              <a:off x="8874018" y="3266409"/>
              <a:ext cx="1013660"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East Asia</a:t>
              </a:r>
            </a:p>
          </p:txBody>
        </p:sp>
      </p:grpSp>
      <p:grpSp>
        <p:nvGrpSpPr>
          <p:cNvPr id="65" name="Group 64"/>
          <p:cNvGrpSpPr/>
          <p:nvPr/>
        </p:nvGrpSpPr>
        <p:grpSpPr>
          <a:xfrm>
            <a:off x="8941577" y="4349342"/>
            <a:ext cx="1786840" cy="536697"/>
            <a:chOff x="8718270" y="3152204"/>
            <a:chExt cx="2762610" cy="829780"/>
          </a:xfrm>
          <a:effectLst>
            <a:outerShdw blurRad="76200" dir="18900000" sy="23000" kx="-1200000" algn="bl" rotWithShape="0">
              <a:prstClr val="black">
                <a:alpha val="20000"/>
              </a:prstClr>
            </a:outerShdw>
          </a:effectLst>
        </p:grpSpPr>
        <p:grpSp>
          <p:nvGrpSpPr>
            <p:cNvPr id="66" name="Group 65"/>
            <p:cNvGrpSpPr/>
            <p:nvPr/>
          </p:nvGrpSpPr>
          <p:grpSpPr>
            <a:xfrm>
              <a:off x="8718270" y="3152204"/>
              <a:ext cx="2762610" cy="829780"/>
              <a:chOff x="8069942" y="-247775"/>
              <a:chExt cx="2762610" cy="829780"/>
            </a:xfrm>
          </p:grpSpPr>
          <p:sp>
            <p:nvSpPr>
              <p:cNvPr id="68" name="Rectangle 67"/>
              <p:cNvSpPr/>
              <p:nvPr/>
            </p:nvSpPr>
            <p:spPr bwMode="auto">
              <a:xfrm>
                <a:off x="8072519" y="-247775"/>
                <a:ext cx="2760033"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Isosceles Triangle 68"/>
              <p:cNvSpPr/>
              <p:nvPr/>
            </p:nvSpPr>
            <p:spPr bwMode="auto">
              <a:xfrm rot="5400000">
                <a:off x="7864352" y="64918"/>
                <a:ext cx="722677"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67" name="TextBox 66"/>
            <p:cNvSpPr txBox="1"/>
            <p:nvPr/>
          </p:nvSpPr>
          <p:spPr>
            <a:xfrm>
              <a:off x="8874018" y="3266409"/>
              <a:ext cx="1764608"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South East Asia</a:t>
              </a:r>
            </a:p>
          </p:txBody>
        </p:sp>
      </p:grpSp>
      <p:sp>
        <p:nvSpPr>
          <p:cNvPr id="75" name="TextBox 74"/>
          <p:cNvSpPr txBox="1">
            <a:spLocks noChangeArrowheads="1"/>
          </p:cNvSpPr>
          <p:nvPr/>
        </p:nvSpPr>
        <p:spPr bwMode="auto">
          <a:xfrm>
            <a:off x="284631" y="2288893"/>
            <a:ext cx="4460196" cy="400083"/>
          </a:xfrm>
          <a:prstGeom prst="rect">
            <a:avLst/>
          </a:prstGeom>
          <a:noFill/>
          <a:ln w="9525">
            <a:noFill/>
            <a:miter lim="800000"/>
            <a:headEnd/>
            <a:tailEnd/>
          </a:ln>
        </p:spPr>
        <p:txBody>
          <a:bodyPr wrap="square" lIns="121893" tIns="60947" rIns="121893" bIns="60947">
            <a:spAutoFit/>
          </a:bodyPr>
          <a:lstStyle/>
          <a:p>
            <a:pPr algn="ctr" eaLnBrk="0" hangingPunct="0"/>
            <a:r>
              <a:rPr lang="en-US" dirty="0">
                <a:solidFill>
                  <a:srgbClr val="00B0F0">
                    <a:alpha val="98824"/>
                  </a:srgbClr>
                </a:solidFill>
                <a:latin typeface="Segoe UI Light" pitchFamily="34" charset="0"/>
              </a:rPr>
              <a:t>US</a:t>
            </a:r>
          </a:p>
        </p:txBody>
      </p:sp>
      <p:sp>
        <p:nvSpPr>
          <p:cNvPr id="76" name="TextBox 9"/>
          <p:cNvSpPr txBox="1">
            <a:spLocks noChangeArrowheads="1"/>
          </p:cNvSpPr>
          <p:nvPr/>
        </p:nvSpPr>
        <p:spPr bwMode="auto">
          <a:xfrm>
            <a:off x="4641795" y="2297363"/>
            <a:ext cx="2862092" cy="400083"/>
          </a:xfrm>
          <a:prstGeom prst="rect">
            <a:avLst/>
          </a:prstGeom>
          <a:noFill/>
          <a:ln w="9525">
            <a:noFill/>
            <a:miter lim="800000"/>
            <a:headEnd/>
            <a:tailEnd/>
          </a:ln>
        </p:spPr>
        <p:txBody>
          <a:bodyPr wrap="square" lIns="121893" tIns="60947" rIns="121893" bIns="60947">
            <a:spAutoFit/>
          </a:bodyPr>
          <a:lstStyle/>
          <a:p>
            <a:pPr algn="ctr" eaLnBrk="0" hangingPunct="0"/>
            <a:r>
              <a:rPr lang="en-US" dirty="0">
                <a:solidFill>
                  <a:schemeClr val="accent3">
                    <a:alpha val="98824"/>
                  </a:schemeClr>
                </a:solidFill>
                <a:latin typeface="Segoe UI Light" pitchFamily="34" charset="0"/>
              </a:rPr>
              <a:t>Europe</a:t>
            </a:r>
          </a:p>
        </p:txBody>
      </p:sp>
      <p:sp>
        <p:nvSpPr>
          <p:cNvPr id="77" name="TextBox 9"/>
          <p:cNvSpPr txBox="1">
            <a:spLocks noChangeArrowheads="1"/>
          </p:cNvSpPr>
          <p:nvPr/>
        </p:nvSpPr>
        <p:spPr bwMode="auto">
          <a:xfrm>
            <a:off x="7857695" y="2330298"/>
            <a:ext cx="3663010" cy="400083"/>
          </a:xfrm>
          <a:prstGeom prst="rect">
            <a:avLst/>
          </a:prstGeom>
          <a:noFill/>
          <a:ln w="9525">
            <a:noFill/>
            <a:miter lim="800000"/>
            <a:headEnd/>
            <a:tailEnd/>
          </a:ln>
        </p:spPr>
        <p:txBody>
          <a:bodyPr wrap="square" lIns="121893" tIns="60947" rIns="121893" bIns="60947">
            <a:spAutoFit/>
          </a:bodyPr>
          <a:lstStyle/>
          <a:p>
            <a:pPr algn="ctr" eaLnBrk="0" hangingPunct="0"/>
            <a:r>
              <a:rPr lang="en-US" dirty="0">
                <a:solidFill>
                  <a:srgbClr val="92D050">
                    <a:alpha val="98824"/>
                  </a:srgbClr>
                </a:solidFill>
                <a:latin typeface="Segoe UI Light" pitchFamily="34" charset="0"/>
              </a:rPr>
              <a:t>Asia</a:t>
            </a:r>
          </a:p>
        </p:txBody>
      </p:sp>
      <p:sp>
        <p:nvSpPr>
          <p:cNvPr id="3" name="TextBox 2"/>
          <p:cNvSpPr txBox="1"/>
          <p:nvPr/>
        </p:nvSpPr>
        <p:spPr>
          <a:xfrm>
            <a:off x="520701" y="1686910"/>
            <a:ext cx="9435999"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a:solidFill>
                  <a:schemeClr val="accent2">
                    <a:alpha val="99000"/>
                  </a:schemeClr>
                </a:solidFill>
                <a:latin typeface="Segoe UI Light" pitchFamily="34" charset="0"/>
              </a:rPr>
              <a:t>Can choose geo-location to host storage account:</a:t>
            </a:r>
          </a:p>
        </p:txBody>
      </p:sp>
      <p:grpSp>
        <p:nvGrpSpPr>
          <p:cNvPr id="70" name="Group 69"/>
          <p:cNvGrpSpPr/>
          <p:nvPr/>
        </p:nvGrpSpPr>
        <p:grpSpPr>
          <a:xfrm>
            <a:off x="2065105" y="4384492"/>
            <a:ext cx="1836849" cy="394918"/>
            <a:chOff x="8495792" y="3059628"/>
            <a:chExt cx="2985088" cy="641789"/>
          </a:xfrm>
          <a:effectLst>
            <a:outerShdw blurRad="76200" dir="18900000" sy="23000" kx="-1200000" algn="bl" rotWithShape="0">
              <a:prstClr val="black">
                <a:alpha val="20000"/>
              </a:prstClr>
            </a:outerShdw>
          </a:effectLst>
        </p:grpSpPr>
        <p:grpSp>
          <p:nvGrpSpPr>
            <p:cNvPr id="71" name="Group 70"/>
            <p:cNvGrpSpPr/>
            <p:nvPr/>
          </p:nvGrpSpPr>
          <p:grpSpPr>
            <a:xfrm>
              <a:off x="8495792" y="3059628"/>
              <a:ext cx="2985088" cy="641789"/>
              <a:chOff x="7847464" y="-340351"/>
              <a:chExt cx="2985088" cy="641789"/>
            </a:xfrm>
          </p:grpSpPr>
          <p:sp>
            <p:nvSpPr>
              <p:cNvPr id="73" name="Rectangle 72"/>
              <p:cNvSpPr/>
              <p:nvPr/>
            </p:nvSpPr>
            <p:spPr bwMode="auto">
              <a:xfrm>
                <a:off x="8072519" y="-247784"/>
                <a:ext cx="2760033" cy="54922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74" name="Isosceles Triangle 73"/>
              <p:cNvSpPr/>
              <p:nvPr/>
            </p:nvSpPr>
            <p:spPr bwMode="auto">
              <a:xfrm rot="12893492">
                <a:off x="7847464" y="-340351"/>
                <a:ext cx="722678" cy="311500"/>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grpSp>
        <p:sp>
          <p:nvSpPr>
            <p:cNvPr id="72" name="TextBox 71"/>
            <p:cNvSpPr txBox="1"/>
            <p:nvPr/>
          </p:nvSpPr>
          <p:spPr>
            <a:xfrm>
              <a:off x="8874018" y="3266408"/>
              <a:ext cx="1776652" cy="270093"/>
            </a:xfrm>
            <a:prstGeom prst="rect">
              <a:avLst/>
            </a:prstGeom>
            <a:noFill/>
          </p:spPr>
          <p:txBody>
            <a:bodyPr wrap="none" lIns="0" tIns="0" rIns="0" bIns="0" rtlCol="0">
              <a:spAutoFit/>
            </a:bodyPr>
            <a:lstStyle/>
            <a:p>
              <a:pPr>
                <a:lnSpc>
                  <a:spcPct val="90000"/>
                </a:lnSpc>
                <a:spcBef>
                  <a:spcPct val="20000"/>
                </a:spcBef>
                <a:buSzPct val="80000"/>
              </a:pPr>
              <a:r>
                <a:rPr lang="en-US" sz="1200" dirty="0">
                  <a:solidFill>
                    <a:schemeClr val="bg1"/>
                  </a:solidFill>
                </a:rPr>
                <a:t>South Central US</a:t>
              </a:r>
            </a:p>
          </p:txBody>
        </p:sp>
      </p:grpSp>
      <p:grpSp>
        <p:nvGrpSpPr>
          <p:cNvPr id="78" name="Group 77"/>
          <p:cNvGrpSpPr/>
          <p:nvPr/>
        </p:nvGrpSpPr>
        <p:grpSpPr>
          <a:xfrm>
            <a:off x="1305542" y="3783682"/>
            <a:ext cx="698329" cy="510598"/>
            <a:chOff x="8718270" y="3152204"/>
            <a:chExt cx="1134864" cy="829780"/>
          </a:xfrm>
          <a:effectLst>
            <a:outerShdw blurRad="76200" dir="18900000" sy="23000" kx="-1200000" algn="bl" rotWithShape="0">
              <a:prstClr val="black">
                <a:alpha val="20000"/>
              </a:prstClr>
            </a:outerShdw>
          </a:effectLst>
        </p:grpSpPr>
        <p:grpSp>
          <p:nvGrpSpPr>
            <p:cNvPr id="79" name="Group 78"/>
            <p:cNvGrpSpPr/>
            <p:nvPr/>
          </p:nvGrpSpPr>
          <p:grpSpPr>
            <a:xfrm>
              <a:off x="8718270" y="3152204"/>
              <a:ext cx="1134864" cy="829780"/>
              <a:chOff x="8069942" y="-247775"/>
              <a:chExt cx="1134864" cy="829780"/>
            </a:xfrm>
          </p:grpSpPr>
          <p:sp>
            <p:nvSpPr>
              <p:cNvPr id="81" name="Rectangle 80"/>
              <p:cNvSpPr/>
              <p:nvPr/>
            </p:nvSpPr>
            <p:spPr bwMode="auto">
              <a:xfrm>
                <a:off x="8072521" y="-247775"/>
                <a:ext cx="1132285"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82" name="Isosceles Triangle 81"/>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grpSp>
        <p:sp>
          <p:nvSpPr>
            <p:cNvPr id="80" name="TextBox 79"/>
            <p:cNvSpPr txBox="1"/>
            <p:nvPr/>
          </p:nvSpPr>
          <p:spPr>
            <a:xfrm>
              <a:off x="8874018" y="3266409"/>
              <a:ext cx="866236" cy="270092"/>
            </a:xfrm>
            <a:prstGeom prst="rect">
              <a:avLst/>
            </a:prstGeom>
            <a:noFill/>
          </p:spPr>
          <p:txBody>
            <a:bodyPr wrap="none" lIns="0" tIns="0" rIns="0" bIns="0" rtlCol="0">
              <a:spAutoFit/>
            </a:bodyPr>
            <a:lstStyle/>
            <a:p>
              <a:pPr>
                <a:lnSpc>
                  <a:spcPct val="90000"/>
                </a:lnSpc>
                <a:spcBef>
                  <a:spcPct val="20000"/>
                </a:spcBef>
                <a:buSzPct val="80000"/>
              </a:pPr>
              <a:r>
                <a:rPr lang="en-US" sz="1200" dirty="0">
                  <a:solidFill>
                    <a:schemeClr val="bg1"/>
                  </a:solidFill>
                </a:rPr>
                <a:t>West US</a:t>
              </a:r>
            </a:p>
          </p:txBody>
        </p:sp>
      </p:grpSp>
      <p:grpSp>
        <p:nvGrpSpPr>
          <p:cNvPr id="83" name="Group 82"/>
          <p:cNvGrpSpPr/>
          <p:nvPr/>
        </p:nvGrpSpPr>
        <p:grpSpPr>
          <a:xfrm>
            <a:off x="2777587" y="3852288"/>
            <a:ext cx="698329" cy="510598"/>
            <a:chOff x="8718270" y="3152204"/>
            <a:chExt cx="1134864" cy="829780"/>
          </a:xfrm>
          <a:effectLst>
            <a:outerShdw blurRad="76200" dir="18900000" sy="23000" kx="-1200000" algn="bl" rotWithShape="0">
              <a:prstClr val="black">
                <a:alpha val="20000"/>
              </a:prstClr>
            </a:outerShdw>
          </a:effectLst>
        </p:grpSpPr>
        <p:grpSp>
          <p:nvGrpSpPr>
            <p:cNvPr id="84" name="Group 83"/>
            <p:cNvGrpSpPr/>
            <p:nvPr/>
          </p:nvGrpSpPr>
          <p:grpSpPr>
            <a:xfrm>
              <a:off x="8718270" y="3152204"/>
              <a:ext cx="1134864" cy="829780"/>
              <a:chOff x="8069942" y="-247775"/>
              <a:chExt cx="1134864" cy="829780"/>
            </a:xfrm>
          </p:grpSpPr>
          <p:sp>
            <p:nvSpPr>
              <p:cNvPr id="86" name="Rectangle 85"/>
              <p:cNvSpPr/>
              <p:nvPr/>
            </p:nvSpPr>
            <p:spPr bwMode="auto">
              <a:xfrm>
                <a:off x="8072521" y="-247775"/>
                <a:ext cx="1132285"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87" name="Isosceles Triangle 86"/>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grpSp>
        <p:sp>
          <p:nvSpPr>
            <p:cNvPr id="85" name="TextBox 84"/>
            <p:cNvSpPr txBox="1"/>
            <p:nvPr/>
          </p:nvSpPr>
          <p:spPr>
            <a:xfrm>
              <a:off x="8874018" y="3266409"/>
              <a:ext cx="773704" cy="270092"/>
            </a:xfrm>
            <a:prstGeom prst="rect">
              <a:avLst/>
            </a:prstGeom>
            <a:noFill/>
          </p:spPr>
          <p:txBody>
            <a:bodyPr wrap="none" lIns="0" tIns="0" rIns="0" bIns="0" rtlCol="0">
              <a:spAutoFit/>
            </a:bodyPr>
            <a:lstStyle/>
            <a:p>
              <a:pPr>
                <a:lnSpc>
                  <a:spcPct val="90000"/>
                </a:lnSpc>
                <a:spcBef>
                  <a:spcPct val="20000"/>
                </a:spcBef>
                <a:buSzPct val="80000"/>
              </a:pPr>
              <a:r>
                <a:rPr lang="en-US" sz="1200" dirty="0">
                  <a:solidFill>
                    <a:schemeClr val="bg1"/>
                  </a:solidFill>
                </a:rPr>
                <a:t>East US</a:t>
              </a:r>
            </a:p>
          </p:txBody>
        </p:sp>
      </p:grpSp>
    </p:spTree>
    <p:extLst>
      <p:ext uri="{BB962C8B-B14F-4D97-AF65-F5344CB8AC3E}">
        <p14:creationId xmlns:p14="http://schemas.microsoft.com/office/powerpoint/2010/main" val="289668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Windows Azure </a:t>
            </a:r>
            <a:r>
              <a:rPr lang="en-US" dirty="0"/>
              <a:t>Storage Account</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20701" y="1447799"/>
            <a:ext cx="11149013" cy="4088812"/>
          </a:xfrm>
        </p:spPr>
        <p:txBody>
          <a:bodyPr/>
          <a:lstStyle/>
          <a:p>
            <a:pPr marL="0" defTabSz="1218987"/>
            <a:r>
              <a:rPr lang="en-US" sz="3200" spc="0" dirty="0">
                <a:solidFill>
                  <a:srgbClr val="00AEEF">
                    <a:alpha val="99000"/>
                  </a:srgbClr>
                </a:solidFill>
              </a:rPr>
              <a:t>Can CDN Enable Account</a:t>
            </a:r>
          </a:p>
          <a:p>
            <a:pPr lvl="1"/>
            <a:r>
              <a:rPr lang="en-US" dirty="0"/>
              <a:t>Blobs delivered via 24 global CDN nodes</a:t>
            </a:r>
          </a:p>
          <a:p>
            <a:pPr marL="0" defTabSz="1218987">
              <a:spcBef>
                <a:spcPct val="20000"/>
              </a:spcBef>
              <a:spcAft>
                <a:spcPts val="0"/>
              </a:spcAft>
            </a:pPr>
            <a:endParaRPr lang="en-US" sz="2000" spc="0" dirty="0">
              <a:solidFill>
                <a:srgbClr val="00AEEF"/>
              </a:solidFill>
            </a:endParaRPr>
          </a:p>
          <a:p>
            <a:pPr marL="0" defTabSz="1218987">
              <a:spcBef>
                <a:spcPct val="20000"/>
              </a:spcBef>
            </a:pPr>
            <a:r>
              <a:rPr lang="en-US" sz="3200" spc="0" dirty="0">
                <a:solidFill>
                  <a:srgbClr val="00AEEF">
                    <a:alpha val="99000"/>
                  </a:srgbClr>
                </a:solidFill>
              </a:rPr>
              <a:t>Can co-locate storage account with compute account</a:t>
            </a:r>
          </a:p>
          <a:p>
            <a:pPr lvl="1"/>
            <a:r>
              <a:rPr lang="en-US" dirty="0"/>
              <a:t>Explicitly or using affinity groups</a:t>
            </a:r>
          </a:p>
          <a:p>
            <a:pPr marL="0" defTabSz="1218987">
              <a:spcBef>
                <a:spcPct val="20000"/>
              </a:spcBef>
              <a:spcAft>
                <a:spcPts val="0"/>
              </a:spcAft>
            </a:pPr>
            <a:endParaRPr lang="en-US" sz="2000" spc="0" dirty="0">
              <a:solidFill>
                <a:srgbClr val="00AEEF"/>
              </a:solidFill>
            </a:endParaRPr>
          </a:p>
          <a:p>
            <a:pPr marL="0" defTabSz="1218987">
              <a:spcBef>
                <a:spcPct val="20000"/>
              </a:spcBef>
            </a:pPr>
            <a:r>
              <a:rPr lang="en-US" sz="3200" spc="0" dirty="0">
                <a:solidFill>
                  <a:srgbClr val="00AEEF">
                    <a:alpha val="99000"/>
                  </a:srgbClr>
                </a:solidFill>
              </a:rPr>
              <a:t>Accounts have two independent 512 bit shared secret keys</a:t>
            </a:r>
            <a:endParaRPr lang="en-US" sz="3200" spc="0" dirty="0">
              <a:solidFill>
                <a:srgbClr val="00AEEF"/>
              </a:solidFill>
            </a:endParaRPr>
          </a:p>
          <a:p>
            <a:pPr marL="0" defTabSz="1218987">
              <a:spcBef>
                <a:spcPct val="20000"/>
              </a:spcBef>
            </a:pPr>
            <a:r>
              <a:rPr lang="en-US" sz="3200" spc="0" dirty="0">
                <a:solidFill>
                  <a:srgbClr val="00AEEF">
                    <a:alpha val="99000"/>
                  </a:srgbClr>
                </a:solidFill>
              </a:rPr>
              <a:t/>
            </a:r>
            <a:br>
              <a:rPr lang="en-US" sz="3200" spc="0" dirty="0">
                <a:solidFill>
                  <a:srgbClr val="00AEEF">
                    <a:alpha val="99000"/>
                  </a:srgbClr>
                </a:solidFill>
              </a:rPr>
            </a:br>
            <a:r>
              <a:rPr lang="en-US" sz="3200" spc="0" dirty="0">
                <a:solidFill>
                  <a:srgbClr val="00AEEF">
                    <a:alpha val="99000"/>
                  </a:srgbClr>
                </a:solidFill>
              </a:rPr>
              <a:t>100 TBs per account</a:t>
            </a:r>
          </a:p>
        </p:txBody>
      </p:sp>
    </p:spTree>
    <p:extLst>
      <p:ext uri="{BB962C8B-B14F-4D97-AF65-F5344CB8AC3E}">
        <p14:creationId xmlns:p14="http://schemas.microsoft.com/office/powerpoint/2010/main" val="163424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Features</a:t>
            </a:r>
            <a:endParaRPr lang="en-US" dirty="0"/>
          </a:p>
        </p:txBody>
      </p:sp>
      <p:sp>
        <p:nvSpPr>
          <p:cNvPr id="3" name="Content Placeholder 2"/>
          <p:cNvSpPr>
            <a:spLocks noGrp="1"/>
          </p:cNvSpPr>
          <p:nvPr>
            <p:ph type="body" sz="quarter" idx="10"/>
          </p:nvPr>
        </p:nvSpPr>
        <p:spPr>
          <a:xfrm>
            <a:off x="5014880" y="1447800"/>
            <a:ext cx="5575301" cy="3393237"/>
          </a:xfrm>
        </p:spPr>
        <p:txBody>
          <a:bodyPr/>
          <a:lstStyle/>
          <a:p>
            <a:r>
              <a:rPr lang="en-US" dirty="0">
                <a:solidFill>
                  <a:schemeClr val="accent2">
                    <a:alpha val="99000"/>
                  </a:schemeClr>
                </a:solidFill>
              </a:rPr>
              <a:t>Geo-Replication</a:t>
            </a:r>
          </a:p>
          <a:p>
            <a:r>
              <a:rPr lang="en-US" dirty="0">
                <a:solidFill>
                  <a:schemeClr val="accent2">
                    <a:alpha val="99000"/>
                  </a:schemeClr>
                </a:solidFill>
              </a:rPr>
              <a:t>Storage Analytics</a:t>
            </a:r>
          </a:p>
          <a:p>
            <a:pPr lvl="1"/>
            <a:r>
              <a:rPr lang="en-US" dirty="0" smtClean="0"/>
              <a:t>Logs: Provide trace of executed requests for your storage accounts</a:t>
            </a:r>
          </a:p>
          <a:p>
            <a:pPr lvl="1"/>
            <a:r>
              <a:rPr lang="en-US" dirty="0" smtClean="0"/>
              <a:t>Metrics: Provide summary of key capacity and request statistics for Blobs, Tables, and Queues</a:t>
            </a:r>
          </a:p>
          <a:p>
            <a:pPr lvl="1"/>
            <a:endParaRPr lang="en-US" dirty="0" smtClean="0"/>
          </a:p>
          <a:p>
            <a:endParaRPr lang="en-US" dirty="0"/>
          </a:p>
        </p:txBody>
      </p:sp>
      <p:sp>
        <p:nvSpPr>
          <p:cNvPr id="7" name="Freeform 79"/>
          <p:cNvSpPr>
            <a:spLocks noEditPoints="1"/>
          </p:cNvSpPr>
          <p:nvPr/>
        </p:nvSpPr>
        <p:spPr bwMode="black">
          <a:xfrm rot="16200000">
            <a:off x="1346405" y="2170598"/>
            <a:ext cx="2169552" cy="2692187"/>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6495823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2" y="4303777"/>
            <a:ext cx="4906327" cy="159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Storage in the Development Fabric</a:t>
            </a:r>
            <a:endParaRPr lang="en-US" dirty="0"/>
          </a:p>
        </p:txBody>
      </p:sp>
      <p:sp>
        <p:nvSpPr>
          <p:cNvPr id="4" name="Content Placeholder 3"/>
          <p:cNvSpPr>
            <a:spLocks noGrp="1"/>
          </p:cNvSpPr>
          <p:nvPr>
            <p:ph type="body" sz="quarter" idx="10"/>
          </p:nvPr>
        </p:nvSpPr>
        <p:spPr>
          <a:xfrm>
            <a:off x="520701" y="1447799"/>
            <a:ext cx="5575301" cy="2562240"/>
          </a:xfrm>
        </p:spPr>
        <p:txBody>
          <a:bodyPr/>
          <a:lstStyle/>
          <a:p>
            <a:r>
              <a:rPr lang="en-US" sz="3200" dirty="0"/>
              <a:t>Provides a local “Mock” storage</a:t>
            </a:r>
          </a:p>
          <a:p>
            <a:r>
              <a:rPr lang="en-US" sz="3200" dirty="0"/>
              <a:t>Emulates storage in cloud</a:t>
            </a:r>
          </a:p>
          <a:p>
            <a:r>
              <a:rPr lang="en-US" sz="3200" dirty="0"/>
              <a:t>Allows offline development</a:t>
            </a:r>
          </a:p>
          <a:p>
            <a:r>
              <a:rPr lang="en-US" sz="3200" dirty="0"/>
              <a:t>Requires SQL Express 2005/2008 </a:t>
            </a:r>
            <a:br>
              <a:rPr lang="en-US" sz="3200" dirty="0"/>
            </a:br>
            <a:r>
              <a:rPr lang="en-US" sz="3200" dirty="0"/>
              <a:t>or above</a:t>
            </a:r>
          </a:p>
        </p:txBody>
      </p:sp>
      <p:sp>
        <p:nvSpPr>
          <p:cNvPr id="7" name="Rectangle 6"/>
          <p:cNvSpPr/>
          <p:nvPr/>
        </p:nvSpPr>
        <p:spPr bwMode="auto">
          <a:xfrm>
            <a:off x="6694218" y="1446213"/>
            <a:ext cx="4978670" cy="44517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03" rIns="182880" bIns="45703" numCol="1" spcCol="0" rtlCol="0" anchor="t" anchorCtr="0" compatLnSpc="1">
            <a:prstTxWarp prst="textNoShape">
              <a:avLst/>
            </a:prstTxWarp>
          </a:bodyPr>
          <a:lstStyle/>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There are some differences between Cloud and </a:t>
            </a:r>
            <a:r>
              <a:rPr lang="en-NZ" dirty="0" err="1">
                <a:ln>
                  <a:solidFill>
                    <a:schemeClr val="bg1">
                      <a:alpha val="0"/>
                    </a:schemeClr>
                  </a:solidFill>
                </a:ln>
                <a:solidFill>
                  <a:schemeClr val="bg1">
                    <a:alpha val="99000"/>
                  </a:schemeClr>
                </a:solidFill>
                <a:latin typeface="+mj-lt"/>
              </a:rPr>
              <a:t>Dev</a:t>
            </a:r>
            <a:r>
              <a:rPr lang="en-NZ" dirty="0">
                <a:ln>
                  <a:solidFill>
                    <a:schemeClr val="bg1">
                      <a:alpha val="0"/>
                    </a:schemeClr>
                  </a:solidFill>
                </a:ln>
                <a:solidFill>
                  <a:schemeClr val="bg1">
                    <a:alpha val="99000"/>
                  </a:schemeClr>
                </a:solidFill>
                <a:latin typeface="+mj-lt"/>
              </a:rPr>
              <a:t> Storage:</a:t>
            </a:r>
            <a:br>
              <a:rPr lang="en-NZ" dirty="0">
                <a:ln>
                  <a:solidFill>
                    <a:schemeClr val="bg1">
                      <a:alpha val="0"/>
                    </a:schemeClr>
                  </a:solidFill>
                </a:ln>
                <a:solidFill>
                  <a:schemeClr val="bg1">
                    <a:alpha val="99000"/>
                  </a:schemeClr>
                </a:solidFill>
                <a:latin typeface="+mj-lt"/>
              </a:rPr>
            </a:br>
            <a:endParaRPr lang="en-NZ" dirty="0">
              <a:ln>
                <a:solidFill>
                  <a:schemeClr val="bg1">
                    <a:alpha val="0"/>
                  </a:schemeClr>
                </a:solidFill>
              </a:ln>
              <a:solidFill>
                <a:schemeClr val="bg1">
                  <a:alpha val="99000"/>
                </a:schemeClr>
              </a:solidFill>
              <a:latin typeface="+mj-lt"/>
            </a:endParaRPr>
          </a:p>
          <a:p>
            <a:pPr defTabSz="913788" fontAlgn="base">
              <a:spcBef>
                <a:spcPct val="0"/>
              </a:spcBef>
              <a:spcAft>
                <a:spcPct val="0"/>
              </a:spcAft>
            </a:pPr>
            <a:r>
              <a:rPr lang="en-NZ" dirty="0">
                <a:ln>
                  <a:solidFill>
                    <a:schemeClr val="bg1">
                      <a:alpha val="0"/>
                    </a:schemeClr>
                  </a:solidFill>
                </a:ln>
                <a:solidFill>
                  <a:schemeClr val="accent6">
                    <a:alpha val="99000"/>
                  </a:schemeClr>
                </a:solidFill>
                <a:latin typeface="+mj-lt"/>
                <a:hlinkClick r:id="rId4"/>
              </a:rPr>
              <a:t>http://msdn.microsoft.com/en-us/gg433135</a:t>
            </a:r>
            <a:endParaRPr lang="en-NZ" dirty="0">
              <a:ln>
                <a:solidFill>
                  <a:schemeClr val="bg1">
                    <a:alpha val="0"/>
                  </a:schemeClr>
                </a:solidFill>
              </a:ln>
              <a:solidFill>
                <a:schemeClr val="accent6">
                  <a:alpha val="99000"/>
                </a:schemeClr>
              </a:solidFill>
              <a:latin typeface="+mj-lt"/>
            </a:endParaRP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
            </a:r>
            <a:br>
              <a:rPr lang="en-NZ" dirty="0">
                <a:ln>
                  <a:solidFill>
                    <a:schemeClr val="bg1">
                      <a:alpha val="0"/>
                    </a:schemeClr>
                  </a:solidFill>
                </a:ln>
                <a:solidFill>
                  <a:schemeClr val="bg1">
                    <a:alpha val="99000"/>
                  </a:schemeClr>
                </a:solidFill>
                <a:latin typeface="+mj-lt"/>
              </a:rPr>
            </a:br>
            <a:r>
              <a:rPr lang="en-NZ" dirty="0">
                <a:ln>
                  <a:solidFill>
                    <a:schemeClr val="bg1">
                      <a:alpha val="0"/>
                    </a:schemeClr>
                  </a:solidFill>
                </a:ln>
                <a:solidFill>
                  <a:schemeClr val="bg1">
                    <a:alpha val="99000"/>
                  </a:schemeClr>
                </a:solidFill>
                <a:latin typeface="+mj-lt"/>
              </a:rPr>
              <a:t>A good approach for developers:</a:t>
            </a:r>
          </a:p>
          <a:p>
            <a:pPr defTabSz="913788" fontAlgn="base">
              <a:spcBef>
                <a:spcPct val="0"/>
              </a:spcBef>
              <a:spcAft>
                <a:spcPct val="0"/>
              </a:spcAft>
            </a:pPr>
            <a:r>
              <a:rPr lang="en-NZ" sz="2000" dirty="0">
                <a:ln>
                  <a:solidFill>
                    <a:schemeClr val="bg1">
                      <a:alpha val="0"/>
                    </a:schemeClr>
                  </a:solidFill>
                </a:ln>
                <a:solidFill>
                  <a:schemeClr val="bg1">
                    <a:alpha val="99000"/>
                  </a:schemeClr>
                </a:solidFill>
                <a:latin typeface="+mj-lt"/>
              </a:rPr>
              <a:t/>
            </a:r>
            <a:br>
              <a:rPr lang="en-NZ" sz="2000" dirty="0">
                <a:ln>
                  <a:solidFill>
                    <a:schemeClr val="bg1">
                      <a:alpha val="0"/>
                    </a:schemeClr>
                  </a:solidFill>
                </a:ln>
                <a:solidFill>
                  <a:schemeClr val="bg1">
                    <a:alpha val="99000"/>
                  </a:schemeClr>
                </a:solidFill>
                <a:latin typeface="+mj-lt"/>
              </a:rPr>
            </a:br>
            <a:r>
              <a:rPr lang="en-NZ" dirty="0">
                <a:ln>
                  <a:solidFill>
                    <a:schemeClr val="bg1">
                      <a:alpha val="0"/>
                    </a:schemeClr>
                  </a:solidFill>
                </a:ln>
                <a:solidFill>
                  <a:schemeClr val="bg1">
                    <a:alpha val="99000"/>
                  </a:schemeClr>
                </a:solidFill>
                <a:latin typeface="+mj-lt"/>
              </a:rPr>
              <a:t>To test pre-deployment, push storage </a:t>
            </a:r>
            <a:br>
              <a:rPr lang="en-NZ" dirty="0">
                <a:ln>
                  <a:solidFill>
                    <a:schemeClr val="bg1">
                      <a:alpha val="0"/>
                    </a:schemeClr>
                  </a:solidFill>
                </a:ln>
                <a:solidFill>
                  <a:schemeClr val="bg1">
                    <a:alpha val="99000"/>
                  </a:schemeClr>
                </a:solidFill>
                <a:latin typeface="+mj-lt"/>
              </a:rPr>
            </a:br>
            <a:r>
              <a:rPr lang="en-NZ" dirty="0">
                <a:ln>
                  <a:solidFill>
                    <a:schemeClr val="bg1">
                      <a:alpha val="0"/>
                    </a:schemeClr>
                  </a:solidFill>
                </a:ln>
                <a:solidFill>
                  <a:schemeClr val="bg1">
                    <a:alpha val="99000"/>
                  </a:schemeClr>
                </a:solidFill>
                <a:latin typeface="+mj-lt"/>
              </a:rPr>
              <a:t>to the cloud first</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Use Dev Fabric for compute connect </a:t>
            </a:r>
            <a:br>
              <a:rPr lang="en-NZ" dirty="0">
                <a:ln>
                  <a:solidFill>
                    <a:schemeClr val="bg1">
                      <a:alpha val="0"/>
                    </a:schemeClr>
                  </a:solidFill>
                </a:ln>
                <a:solidFill>
                  <a:schemeClr val="bg1">
                    <a:alpha val="99000"/>
                  </a:schemeClr>
                </a:solidFill>
                <a:latin typeface="+mj-lt"/>
              </a:rPr>
            </a:br>
            <a:r>
              <a:rPr lang="en-NZ" dirty="0">
                <a:ln>
                  <a:solidFill>
                    <a:schemeClr val="bg1">
                      <a:alpha val="0"/>
                    </a:schemeClr>
                  </a:solidFill>
                </a:ln>
                <a:solidFill>
                  <a:schemeClr val="bg1">
                    <a:alpha val="99000"/>
                  </a:schemeClr>
                </a:solidFill>
                <a:latin typeface="+mj-lt"/>
              </a:rPr>
              <a:t>to cloud hosted storage</a:t>
            </a:r>
            <a:br>
              <a:rPr lang="en-NZ" dirty="0">
                <a:ln>
                  <a:solidFill>
                    <a:schemeClr val="bg1">
                      <a:alpha val="0"/>
                    </a:schemeClr>
                  </a:solidFill>
                </a:ln>
                <a:solidFill>
                  <a:schemeClr val="bg1">
                    <a:alpha val="99000"/>
                  </a:schemeClr>
                </a:solidFill>
                <a:latin typeface="+mj-lt"/>
              </a:rPr>
            </a:br>
            <a:r>
              <a:rPr lang="en-NZ" dirty="0">
                <a:ln>
                  <a:solidFill>
                    <a:schemeClr val="bg1">
                      <a:alpha val="0"/>
                    </a:schemeClr>
                  </a:solidFill>
                </a:ln>
                <a:solidFill>
                  <a:schemeClr val="bg1">
                    <a:alpha val="99000"/>
                  </a:schemeClr>
                </a:solidFill>
                <a:latin typeface="+mj-lt"/>
              </a:rPr>
              <a:t>Finally, move compute to the cloud</a:t>
            </a:r>
          </a:p>
        </p:txBody>
      </p:sp>
    </p:spTree>
    <p:extLst>
      <p:ext uri="{BB962C8B-B14F-4D97-AF65-F5344CB8AC3E}">
        <p14:creationId xmlns:p14="http://schemas.microsoft.com/office/powerpoint/2010/main" val="183421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ln>
          <a:noFill/>
        </a:ln>
      </a:spPr>
      <a:bodyPr vert="horz" lIns="91409" tIns="45705" rIns="91409" bIns="45705" rtlCol="0" anchor="ctr" anchorCtr="0">
        <a:normAutofit/>
      </a:bodyPr>
      <a:lstStyle>
        <a:defPPr algn="ctr">
          <a:defRPr sz="4800" dirty="0" smtClean="0"/>
        </a:defPPr>
      </a:lstStyle>
      <a:style>
        <a:lnRef idx="2">
          <a:schemeClr val="accent3">
            <a:shade val="50000"/>
          </a:schemeClr>
        </a:lnRef>
        <a:fillRef idx="1">
          <a:schemeClr val="accent3"/>
        </a:fillRef>
        <a:effectRef idx="0">
          <a:schemeClr val="accent3"/>
        </a:effectRef>
        <a:fontRef idx="minor">
          <a:schemeClr val="lt1"/>
        </a:fontRef>
      </a:style>
    </a:txDef>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230e9df3-be65-4c73-a93b-d1236ebd677e"/>
    <ds:schemaRef ds:uri="http://schemas.microsoft.com/office/2006/documentManagement/types"/>
    <ds:schemaRef ds:uri="http://schemas.microsoft.com/office/2006/metadata/properties"/>
    <ds:schemaRef ds:uri="http://purl.org/dc/dcmitype/"/>
    <ds:schemaRef ds:uri="http://schemas.microsoft.com/office/infopath/2007/PartnerControls"/>
    <ds:schemaRef ds:uri="http://schemas.openxmlformats.org/package/2006/metadata/core-properties"/>
    <ds:schemaRef ds:uri="9144449b-ba5a-4612-98a9-381e907e54b6"/>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MVA-CourseTemplate-1</Template>
  <TotalTime>1316</TotalTime>
  <Words>4045</Words>
  <Application>Microsoft Office PowerPoint</Application>
  <PresentationFormat>Widescreen</PresentationFormat>
  <Paragraphs>712</Paragraphs>
  <Slides>34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Consolas</vt:lpstr>
      <vt:lpstr>Segoe</vt:lpstr>
      <vt:lpstr>Segoe UI</vt:lpstr>
      <vt:lpstr>Segoe UI Light</vt:lpstr>
      <vt:lpstr>1_Office Theme</vt:lpstr>
      <vt:lpstr>PowerPoint Presentation</vt:lpstr>
      <vt:lpstr>Module Overview</vt:lpstr>
      <vt:lpstr>PowerPoint Presentation</vt:lpstr>
      <vt:lpstr>Agenda</vt:lpstr>
      <vt:lpstr>Windows Azure Storage</vt:lpstr>
      <vt:lpstr>Windows Azure Storage Account User specified globally unique account name</vt:lpstr>
      <vt:lpstr>Windows Azure Storage Account </vt:lpstr>
      <vt:lpstr>Features</vt:lpstr>
      <vt:lpstr>Storage in the Development Fabric</vt:lpstr>
      <vt:lpstr>The Storage Client API</vt:lpstr>
      <vt:lpstr>Storage Libraries in Many Languages</vt:lpstr>
      <vt:lpstr>Windows Azure Storage Abstractions</vt:lpstr>
      <vt:lpstr>PowerPoint Presentation</vt:lpstr>
      <vt:lpstr>Blob Storage Concepts</vt:lpstr>
      <vt:lpstr>Blob Details</vt:lpstr>
      <vt:lpstr>Blob Details</vt:lpstr>
      <vt:lpstr>Blob Details</vt:lpstr>
      <vt:lpstr>Blob Containers</vt:lpstr>
      <vt:lpstr>Two Types of Blobs Under the Hood</vt:lpstr>
      <vt:lpstr>Shared Access Signatures</vt:lpstr>
      <vt:lpstr>Windows 8 Uploading Pictures as Blobs</vt:lpstr>
      <vt:lpstr>PowerPoint Presentation</vt:lpstr>
      <vt:lpstr>Table Storage Concepts </vt:lpstr>
      <vt:lpstr>Entity Properties</vt:lpstr>
      <vt:lpstr>No Fixed Schema</vt:lpstr>
      <vt:lpstr>Querying</vt:lpstr>
      <vt:lpstr>Purpose of the PartitionKey</vt:lpstr>
      <vt:lpstr>PowerPoint Presentation</vt:lpstr>
      <vt:lpstr>Messaging</vt:lpstr>
      <vt:lpstr>ASP.NET App Writing to Azure Tables and Queues</vt:lpstr>
      <vt:lpstr>PowerPoint Presentation</vt:lpstr>
      <vt:lpstr>PowerPoint Presentation</vt:lpstr>
      <vt:lpstr>SQL Database and SQL Server at the Portal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 Hosting Services in Windows Azure</dc:title>
  <dc:creator>Bret Stateham</dc:creator>
  <cp:lastModifiedBy>Bret Stateham</cp:lastModifiedBy>
  <cp:revision>137</cp:revision>
  <dcterms:created xsi:type="dcterms:W3CDTF">2013-10-14T21:08:33Z</dcterms:created>
  <dcterms:modified xsi:type="dcterms:W3CDTF">2013-11-12T22:20:12Z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