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79" r:id="rId7"/>
    <p:sldId id="286" r:id="rId8"/>
    <p:sldId id="285" r:id="rId9"/>
    <p:sldId id="280" r:id="rId10"/>
    <p:sldId id="282" r:id="rId11"/>
    <p:sldId id="283" r:id="rId12"/>
    <p:sldId id="281" r:id="rId13"/>
    <p:sldId id="288" r:id="rId14"/>
    <p:sldId id="289" r:id="rId15"/>
    <p:sldId id="28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1F497D"/>
    <a:srgbClr val="4F81BD"/>
    <a:srgbClr val="8BACD3"/>
    <a:srgbClr val="4498C2"/>
    <a:srgbClr val="71B1D1"/>
    <a:srgbClr val="F3F7FB"/>
    <a:srgbClr val="92D050"/>
    <a:srgbClr val="7FBA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480" y="9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Overview of Service Bus capabilities</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Think Service Bus as a federation infrastructure</a:t>
            </a:r>
            <a:r>
              <a:rPr lang="en-US" sz="900" kern="1200" baseline="0" dirty="0" smtClean="0">
                <a:solidFill>
                  <a:schemeClr val="tx1"/>
                </a:solidFill>
                <a:effectLst/>
                <a:latin typeface="Segoe UI" pitchFamily="34" charset="0"/>
                <a:ea typeface="+mn-ea"/>
                <a:cs typeface="+mn-cs"/>
              </a:rPr>
              <a:t> for building loosely-coupled hybrid applications.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Infrastructure for connectivity, for messaging, for integration.</a:t>
            </a:r>
          </a:p>
        </p:txBody>
      </p:sp>
      <p:sp>
        <p:nvSpPr>
          <p:cNvPr id="4" name="Slide Number Placeholder 3"/>
          <p:cNvSpPr>
            <a:spLocks noGrp="1"/>
          </p:cNvSpPr>
          <p:nvPr>
            <p:ph type="sldNum" sz="quarter" idx="10"/>
          </p:nvPr>
        </p:nvSpPr>
        <p:spPr/>
        <p:txBody>
          <a:bodyPr/>
          <a:lstStyle/>
          <a:p>
            <a:fld id="{82AABF77-E2E4-44CA-BA5C-65E132CF08D8}" type="slidenum">
              <a:rPr lang="en-US" smtClean="0"/>
              <a:t>10</a:t>
            </a:fld>
            <a:endParaRPr lang="en-US" dirty="0"/>
          </a:p>
        </p:txBody>
      </p:sp>
    </p:spTree>
    <p:extLst>
      <p:ext uri="{BB962C8B-B14F-4D97-AF65-F5344CB8AC3E}">
        <p14:creationId xmlns:p14="http://schemas.microsoft.com/office/powerpoint/2010/main" val="1783850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07-AdvancedTopics.pptx" TargetMode="External"/><Relationship Id="rId3" Type="http://schemas.openxmlformats.org/officeDocument/2006/relationships/hyperlink" Target="http://msdn.microsoft.com/en-us/library/ms734784(v=vs.110).aspx" TargetMode="External"/><Relationship Id="rId7" Type="http://schemas.openxmlformats.org/officeDocument/2006/relationships/hyperlink" Target="http://msdn.microsoft.com/en-us/library/ms733938(v=vs.110).aspx" TargetMode="External"/><Relationship Id="rId2" Type="http://schemas.openxmlformats.org/officeDocument/2006/relationships/hyperlink" Target="http://msdn.microsoft.com/en-us/library/ms733091(v=vs.110).aspx" TargetMode="External"/><Relationship Id="rId1" Type="http://schemas.openxmlformats.org/officeDocument/2006/relationships/slideLayout" Target="../slideLayouts/slideLayout4.xml"/><Relationship Id="rId6" Type="http://schemas.openxmlformats.org/officeDocument/2006/relationships/hyperlink" Target="http://msdn.microsoft.com/en-us/library/ms733089(v=vs.110).aspx" TargetMode="External"/><Relationship Id="rId5" Type="http://schemas.openxmlformats.org/officeDocument/2006/relationships/hyperlink" Target="http://msdn.microsoft.com/en-us/library/ms733775(v=vs.110).aspx" TargetMode="External"/><Relationship Id="rId4" Type="http://schemas.openxmlformats.org/officeDocument/2006/relationships/hyperlink" Target="http://msdn.microsoft.com/en-us/library/ms729789(v=vs.110).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07 </a:t>
            </a:r>
            <a:r>
              <a:rPr lang="en-US" dirty="0" smtClean="0"/>
              <a:t>| </a:t>
            </a:r>
            <a:r>
              <a:rPr lang="en-US" dirty="0" smtClean="0"/>
              <a:t>Advanced WCF Topics</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Bus</a:t>
            </a:r>
            <a:endParaRPr lang="en-US" dirty="0"/>
          </a:p>
        </p:txBody>
      </p:sp>
      <p:cxnSp>
        <p:nvCxnSpPr>
          <p:cNvPr id="62" name="Straight Connector 61"/>
          <p:cNvCxnSpPr/>
          <p:nvPr/>
        </p:nvCxnSpPr>
        <p:spPr>
          <a:xfrm flipV="1">
            <a:off x="7138599" y="3251519"/>
            <a:ext cx="4924815"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3237" y="3883194"/>
            <a:ext cx="4930166" cy="110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138599" y="4775781"/>
            <a:ext cx="4924815" cy="235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138599" y="6256413"/>
            <a:ext cx="4924815" cy="1320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grpSp>
        <p:nvGrpSpPr>
          <p:cNvPr id="29" name="Group 28"/>
          <p:cNvGrpSpPr/>
          <p:nvPr/>
        </p:nvGrpSpPr>
        <p:grpSpPr>
          <a:xfrm>
            <a:off x="6357322" y="1708681"/>
            <a:ext cx="4104010" cy="1367599"/>
            <a:chOff x="5770353" y="351148"/>
            <a:chExt cx="4104010" cy="1367599"/>
          </a:xfrm>
        </p:grpSpPr>
        <p:grpSp>
          <p:nvGrpSpPr>
            <p:cNvPr id="57" name="Group 56"/>
            <p:cNvGrpSpPr/>
            <p:nvPr/>
          </p:nvGrpSpPr>
          <p:grpSpPr>
            <a:xfrm>
              <a:off x="6828556" y="351148"/>
              <a:ext cx="3045807" cy="1367599"/>
              <a:chOff x="342904" y="1145539"/>
              <a:chExt cx="3045807" cy="1367599"/>
            </a:xfrm>
          </p:grpSpPr>
          <p:sp>
            <p:nvSpPr>
              <p:cNvPr id="15" name="TextBox 14"/>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3C454F"/>
                    </a:solidFill>
                    <a:latin typeface="Segoe UI" pitchFamily="34" charset="0"/>
                    <a:ea typeface="Segoe UI" pitchFamily="34" charset="0"/>
                    <a:cs typeface="Segoe UI" pitchFamily="34" charset="0"/>
                  </a:rPr>
                  <a:t>Connectivity</a:t>
                </a: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Service Relay</a:t>
                </a: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Protocol Tunnel </a:t>
                </a:r>
                <a:r>
                  <a:rPr lang="en-US" sz="1400" dirty="0">
                    <a:solidFill>
                      <a:srgbClr val="3C454F"/>
                    </a:solidFill>
                    <a:latin typeface="Segoe UI" pitchFamily="34" charset="0"/>
                    <a:ea typeface="Segoe UI" pitchFamily="34" charset="0"/>
                    <a:cs typeface="Segoe UI" pitchFamily="34" charset="0"/>
                  </a:rPr>
                  <a:t>Eventing</a:t>
                </a:r>
                <a:endParaRPr lang="en-US" sz="1400" dirty="0">
                  <a:solidFill>
                    <a:srgbClr val="3C454F"/>
                  </a:solidFill>
                  <a:latin typeface="Segoe UI" pitchFamily="34" charset="0"/>
                  <a:ea typeface="Segoe UI" pitchFamily="34" charset="0"/>
                  <a:cs typeface="Segoe UI" pitchFamily="34" charset="0"/>
                </a:endParaRPr>
              </a:p>
            </p:txBody>
          </p:sp>
          <p:sp>
            <p:nvSpPr>
              <p:cNvPr id="16" name="Rectangle 15"/>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3C454F"/>
                    </a:solidFill>
                    <a:ea typeface="Kozuka Gothic Pro R" pitchFamily="34" charset="-128"/>
                  </a:rPr>
                  <a:t>Rich options for interconnecting apps across network boundaries</a:t>
                </a:r>
              </a:p>
            </p:txBody>
          </p:sp>
        </p:grpSp>
        <p:grpSp>
          <p:nvGrpSpPr>
            <p:cNvPr id="85" name="Group 84"/>
            <p:cNvGrpSpPr/>
            <p:nvPr>
              <p:custDataLst>
                <p:tags r:id="rId3"/>
              </p:custDataLst>
            </p:nvPr>
          </p:nvGrpSpPr>
          <p:grpSpPr>
            <a:xfrm>
              <a:off x="5770353" y="516987"/>
              <a:ext cx="230722" cy="874420"/>
              <a:chOff x="1757521" y="1512570"/>
              <a:chExt cx="579120" cy="2194822"/>
            </a:xfrm>
          </p:grpSpPr>
          <p:sp>
            <p:nvSpPr>
              <p:cNvPr id="86" name="Isosceles Triangle 85"/>
              <p:cNvSpPr/>
              <p:nvPr/>
            </p:nvSpPr>
            <p:spPr bwMode="auto">
              <a:xfrm>
                <a:off x="1757521" y="1512570"/>
                <a:ext cx="579120" cy="438151"/>
              </a:xfrm>
              <a:prstGeom prst="triangl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sp>
            <p:nvSpPr>
              <p:cNvPr id="87" name="Oval 86"/>
              <p:cNvSpPr/>
              <p:nvPr/>
            </p:nvSpPr>
            <p:spPr bwMode="auto">
              <a:xfrm>
                <a:off x="1772762" y="3158752"/>
                <a:ext cx="548641" cy="548640"/>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88" name="Straight Arrow Connector 87"/>
              <p:cNvCxnSpPr/>
              <p:nvPr/>
            </p:nvCxnSpPr>
            <p:spPr>
              <a:xfrm>
                <a:off x="2047081" y="1950721"/>
                <a:ext cx="0" cy="1222692"/>
              </a:xfrm>
              <a:prstGeom prst="straightConnector1">
                <a:avLst/>
              </a:prstGeom>
              <a:ln w="38100">
                <a:solidFill>
                  <a:srgbClr val="3C454F"/>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a:off x="1818482" y="2670608"/>
                <a:ext cx="457200" cy="91440"/>
              </a:xfrm>
              <a:prstGeom prst="rect">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grpSp>
      </p:grpSp>
      <p:grpSp>
        <p:nvGrpSpPr>
          <p:cNvPr id="46" name="Group 45"/>
          <p:cNvGrpSpPr/>
          <p:nvPr/>
        </p:nvGrpSpPr>
        <p:grpSpPr>
          <a:xfrm>
            <a:off x="6022964" y="4911641"/>
            <a:ext cx="4438368" cy="1160210"/>
            <a:chOff x="5435995" y="4946984"/>
            <a:chExt cx="4438368" cy="1160210"/>
          </a:xfrm>
        </p:grpSpPr>
        <p:grpSp>
          <p:nvGrpSpPr>
            <p:cNvPr id="77" name="Group 76"/>
            <p:cNvGrpSpPr/>
            <p:nvPr/>
          </p:nvGrpSpPr>
          <p:grpSpPr>
            <a:xfrm>
              <a:off x="6828556" y="4946984"/>
              <a:ext cx="3045807" cy="1160210"/>
              <a:chOff x="342904" y="1145539"/>
              <a:chExt cx="3045807" cy="1160210"/>
            </a:xfrm>
          </p:grpSpPr>
          <p:sp>
            <p:nvSpPr>
              <p:cNvPr id="78" name="TextBox 77"/>
              <p:cNvSpPr txBox="1"/>
              <p:nvPr/>
            </p:nvSpPr>
            <p:spPr>
              <a:xfrm>
                <a:off x="342904" y="1145539"/>
                <a:ext cx="3045807" cy="606316"/>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3C454F"/>
                    </a:solidFill>
                    <a:latin typeface="Segoe UI" pitchFamily="34" charset="0"/>
                    <a:ea typeface="Segoe UI" pitchFamily="34" charset="0"/>
                    <a:cs typeface="Segoe UI" pitchFamily="34" charset="0"/>
                  </a:rPr>
                  <a:t>Integration Routing</a:t>
                </a: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Coordination Transformation</a:t>
                </a:r>
              </a:p>
            </p:txBody>
          </p:sp>
          <p:sp>
            <p:nvSpPr>
              <p:cNvPr id="79" name="Rectangle 78"/>
              <p:cNvSpPr/>
              <p:nvPr/>
            </p:nvSpPr>
            <p:spPr>
              <a:xfrm>
                <a:off x="342905" y="1936417"/>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3C454F"/>
                    </a:solidFill>
                    <a:ea typeface="Kozuka Gothic Pro R" pitchFamily="34" charset="-128"/>
                  </a:rPr>
                  <a:t>Content-based routing, document transformation, and process coordination.</a:t>
                </a:r>
              </a:p>
            </p:txBody>
          </p:sp>
        </p:grpSp>
        <p:grpSp>
          <p:nvGrpSpPr>
            <p:cNvPr id="90" name="Group 89"/>
            <p:cNvGrpSpPr/>
            <p:nvPr>
              <p:custDataLst>
                <p:tags r:id="rId2"/>
              </p:custDataLst>
            </p:nvPr>
          </p:nvGrpSpPr>
          <p:grpSpPr>
            <a:xfrm>
              <a:off x="5435995" y="5040098"/>
              <a:ext cx="889913" cy="874420"/>
              <a:chOff x="9012936" y="1567376"/>
              <a:chExt cx="2233708" cy="2194822"/>
            </a:xfrm>
          </p:grpSpPr>
          <p:sp>
            <p:nvSpPr>
              <p:cNvPr id="91" name="Isosceles Triangle 90"/>
              <p:cNvSpPr/>
              <p:nvPr/>
            </p:nvSpPr>
            <p:spPr bwMode="auto">
              <a:xfrm>
                <a:off x="9845289" y="1567376"/>
                <a:ext cx="579119" cy="438151"/>
              </a:xfrm>
              <a:prstGeom prst="triangl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92" name="Straight Arrow Connector 91"/>
              <p:cNvCxnSpPr/>
              <p:nvPr/>
            </p:nvCxnSpPr>
            <p:spPr>
              <a:xfrm>
                <a:off x="10134849" y="2005527"/>
                <a:ext cx="0" cy="1005840"/>
              </a:xfrm>
              <a:prstGeom prst="straightConnector1">
                <a:avLst/>
              </a:prstGeom>
              <a:ln w="38100">
                <a:solidFill>
                  <a:srgbClr val="3C454F"/>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9012936" y="3213558"/>
                <a:ext cx="548640" cy="548640"/>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sp>
            <p:nvSpPr>
              <p:cNvPr id="94" name="Oval 93"/>
              <p:cNvSpPr/>
              <p:nvPr/>
            </p:nvSpPr>
            <p:spPr bwMode="auto">
              <a:xfrm>
                <a:off x="10698004" y="3213558"/>
                <a:ext cx="548640" cy="548640"/>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95" name="Straight Arrow Connector 94"/>
              <p:cNvCxnSpPr>
                <a:endCxn id="93" idx="6"/>
              </p:cNvCxnSpPr>
              <p:nvPr/>
            </p:nvCxnSpPr>
            <p:spPr>
              <a:xfrm flipH="1">
                <a:off x="9561576" y="3471850"/>
                <a:ext cx="298229" cy="16029"/>
              </a:xfrm>
              <a:prstGeom prst="straightConnector1">
                <a:avLst/>
              </a:prstGeom>
              <a:ln w="38100">
                <a:solidFill>
                  <a:srgbClr val="3C454F"/>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0438924" y="3487878"/>
                <a:ext cx="274320" cy="0"/>
              </a:xfrm>
              <a:prstGeom prst="straightConnector1">
                <a:avLst/>
              </a:prstGeom>
              <a:ln w="38100">
                <a:solidFill>
                  <a:srgbClr val="3C454F"/>
                </a:solidFill>
                <a:tailEnd type="triangle" w="sm" len="sm"/>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bwMode="auto">
              <a:xfrm>
                <a:off x="9845289" y="3011367"/>
                <a:ext cx="579119" cy="641220"/>
              </a:xfrm>
              <a:prstGeom prst="rect">
                <a:avLst/>
              </a:prstGeom>
              <a:noFill/>
              <a:ln w="12700">
                <a:solidFill>
                  <a:srgbClr val="3C45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sp>
            <p:nvSpPr>
              <p:cNvPr id="98" name="Diamond 97"/>
              <p:cNvSpPr/>
              <p:nvPr/>
            </p:nvSpPr>
            <p:spPr bwMode="auto">
              <a:xfrm>
                <a:off x="9937458" y="3142494"/>
                <a:ext cx="365759" cy="378965"/>
              </a:xfrm>
              <a:prstGeom prst="diamond">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grpSp>
      </p:grpSp>
      <p:grpSp>
        <p:nvGrpSpPr>
          <p:cNvPr id="42" name="Group 41"/>
          <p:cNvGrpSpPr/>
          <p:nvPr/>
        </p:nvGrpSpPr>
        <p:grpSpPr>
          <a:xfrm>
            <a:off x="6351854" y="3360662"/>
            <a:ext cx="4109478" cy="1367599"/>
            <a:chOff x="5764885" y="3396004"/>
            <a:chExt cx="4109478" cy="1367599"/>
          </a:xfrm>
        </p:grpSpPr>
        <p:grpSp>
          <p:nvGrpSpPr>
            <p:cNvPr id="74" name="Group 73"/>
            <p:cNvGrpSpPr/>
            <p:nvPr/>
          </p:nvGrpSpPr>
          <p:grpSpPr>
            <a:xfrm>
              <a:off x="6828556" y="3396004"/>
              <a:ext cx="3045807" cy="1367599"/>
              <a:chOff x="342904" y="1145539"/>
              <a:chExt cx="3045807" cy="1367599"/>
            </a:xfrm>
          </p:grpSpPr>
          <p:sp>
            <p:nvSpPr>
              <p:cNvPr id="75" name="TextBox 74"/>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3C454F"/>
                    </a:solidFill>
                    <a:latin typeface="Segoe UI" pitchFamily="34" charset="0"/>
                    <a:ea typeface="Segoe UI" pitchFamily="34" charset="0"/>
                    <a:cs typeface="Segoe UI" pitchFamily="34" charset="0"/>
                  </a:rPr>
                  <a:t>Svc Management </a:t>
                </a:r>
                <a:endParaRPr lang="en-US" sz="2000" dirty="0">
                  <a:solidFill>
                    <a:srgbClr val="3C454F"/>
                  </a:solidFill>
                  <a:latin typeface="Segoe UI" pitchFamily="34" charset="0"/>
                  <a:ea typeface="Segoe UI" pitchFamily="34" charset="0"/>
                  <a:cs typeface="Segoe UI" pitchFamily="34" charset="0"/>
                </a:endParaRP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Naming, Discovery</a:t>
                </a: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Monitoring</a:t>
                </a:r>
              </a:p>
            </p:txBody>
          </p:sp>
          <p:sp>
            <p:nvSpPr>
              <p:cNvPr id="76" name="Rectangle 75"/>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3C454F"/>
                    </a:solidFill>
                    <a:ea typeface="Kozuka Gothic Pro R" pitchFamily="34" charset="-128"/>
                  </a:rPr>
                  <a:t>Consistent management surface and service observation capabilities</a:t>
                </a:r>
              </a:p>
            </p:txBody>
          </p:sp>
        </p:grpSp>
        <p:grpSp>
          <p:nvGrpSpPr>
            <p:cNvPr id="99" name="Group 98"/>
            <p:cNvGrpSpPr/>
            <p:nvPr>
              <p:custDataLst>
                <p:tags r:id="rId1"/>
              </p:custDataLst>
            </p:nvPr>
          </p:nvGrpSpPr>
          <p:grpSpPr>
            <a:xfrm>
              <a:off x="5764885" y="3580698"/>
              <a:ext cx="620654" cy="874420"/>
              <a:chOff x="7153963" y="1512570"/>
              <a:chExt cx="1557863" cy="2194822"/>
            </a:xfrm>
          </p:grpSpPr>
          <p:sp>
            <p:nvSpPr>
              <p:cNvPr id="100" name="Isosceles Triangle 99"/>
              <p:cNvSpPr/>
              <p:nvPr/>
            </p:nvSpPr>
            <p:spPr bwMode="auto">
              <a:xfrm>
                <a:off x="7153963" y="1512570"/>
                <a:ext cx="579120" cy="438150"/>
              </a:xfrm>
              <a:prstGeom prst="triangl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101" name="Straight Arrow Connector 100"/>
              <p:cNvCxnSpPr/>
              <p:nvPr/>
            </p:nvCxnSpPr>
            <p:spPr>
              <a:xfrm>
                <a:off x="7443523" y="1950720"/>
                <a:ext cx="0" cy="1222692"/>
              </a:xfrm>
              <a:prstGeom prst="straightConnector1">
                <a:avLst/>
              </a:prstGeom>
              <a:ln w="38100">
                <a:solidFill>
                  <a:srgbClr val="3C454F"/>
                </a:solidFill>
                <a:tailEnd type="triangle"/>
              </a:ln>
            </p:spPr>
            <p:style>
              <a:lnRef idx="1">
                <a:schemeClr val="accent1"/>
              </a:lnRef>
              <a:fillRef idx="0">
                <a:schemeClr val="accent1"/>
              </a:fillRef>
              <a:effectRef idx="0">
                <a:schemeClr val="accent1"/>
              </a:effectRef>
              <a:fontRef idx="minor">
                <a:schemeClr val="tx1"/>
              </a:fontRef>
            </p:style>
          </p:cxnSp>
          <p:sp>
            <p:nvSpPr>
              <p:cNvPr id="102" name="Hexagon 101"/>
              <p:cNvSpPr/>
              <p:nvPr/>
            </p:nvSpPr>
            <p:spPr bwMode="auto">
              <a:xfrm>
                <a:off x="7180685" y="3213558"/>
                <a:ext cx="520039" cy="439027"/>
              </a:xfrm>
              <a:prstGeom prst="hexagon">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sp>
            <p:nvSpPr>
              <p:cNvPr id="103" name="Oval 102"/>
              <p:cNvSpPr/>
              <p:nvPr/>
            </p:nvSpPr>
            <p:spPr bwMode="auto">
              <a:xfrm>
                <a:off x="7154432" y="3158752"/>
                <a:ext cx="548641" cy="548640"/>
              </a:xfrm>
              <a:prstGeom prst="ellipse">
                <a:avLst/>
              </a:prstGeom>
              <a:noFill/>
              <a:ln>
                <a:solidFill>
                  <a:srgbClr val="3C45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sp>
            <p:nvSpPr>
              <p:cNvPr id="104" name="Rectangle 103"/>
              <p:cNvSpPr/>
              <p:nvPr/>
            </p:nvSpPr>
            <p:spPr bwMode="auto">
              <a:xfrm>
                <a:off x="7214924" y="2646946"/>
                <a:ext cx="457200" cy="91440"/>
              </a:xfrm>
              <a:prstGeom prst="rect">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105" name="Straight Arrow Connector 104"/>
              <p:cNvCxnSpPr/>
              <p:nvPr/>
            </p:nvCxnSpPr>
            <p:spPr>
              <a:xfrm flipH="1">
                <a:off x="7740925" y="2694845"/>
                <a:ext cx="369665" cy="0"/>
              </a:xfrm>
              <a:prstGeom prst="straightConnector1">
                <a:avLst/>
              </a:prstGeom>
              <a:ln w="38100">
                <a:solidFill>
                  <a:srgbClr val="3C454F"/>
                </a:solidFill>
                <a:tailEnd type="triangle" w="sm" len="sm"/>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7970678" y="2204965"/>
                <a:ext cx="741148" cy="1004289"/>
              </a:xfrm>
              <a:prstGeom prst="rect">
                <a:avLst/>
              </a:prstGeom>
            </p:spPr>
            <p:txBody>
              <a:bodyPr wrap="none">
                <a:spAutoFit/>
              </a:bodyPr>
              <a:lstStyle/>
              <a:p>
                <a:r>
                  <a:rPr lang="en-US" sz="2000" b="1" kern="0" dirty="0">
                    <a:ln>
                      <a:solidFill>
                        <a:schemeClr val="bg1">
                          <a:alpha val="0"/>
                        </a:schemeClr>
                      </a:solidFill>
                    </a:ln>
                    <a:solidFill>
                      <a:srgbClr val="3C454F"/>
                    </a:solidFill>
                    <a:latin typeface="Segoe UI Light" pitchFamily="34" charset="0"/>
                  </a:rPr>
                  <a:t>?</a:t>
                </a:r>
                <a:endParaRPr lang="en-US" sz="1400" b="1" dirty="0">
                  <a:solidFill>
                    <a:srgbClr val="3C454F"/>
                  </a:solidFill>
                  <a:latin typeface="Segoe UI Light" pitchFamily="34" charset="0"/>
                </a:endParaRPr>
              </a:p>
            </p:txBody>
          </p:sp>
        </p:grpSp>
      </p:grpSp>
      <p:grpSp>
        <p:nvGrpSpPr>
          <p:cNvPr id="34" name="Group 33"/>
          <p:cNvGrpSpPr/>
          <p:nvPr/>
        </p:nvGrpSpPr>
        <p:grpSpPr>
          <a:xfrm>
            <a:off x="516322" y="2425451"/>
            <a:ext cx="4428843" cy="1367599"/>
            <a:chOff x="5445520" y="1906568"/>
            <a:chExt cx="4428843" cy="1367599"/>
          </a:xfrm>
        </p:grpSpPr>
        <p:grpSp>
          <p:nvGrpSpPr>
            <p:cNvPr id="71" name="Group 70"/>
            <p:cNvGrpSpPr/>
            <p:nvPr/>
          </p:nvGrpSpPr>
          <p:grpSpPr>
            <a:xfrm>
              <a:off x="6828556" y="1906568"/>
              <a:ext cx="3045807" cy="1367599"/>
              <a:chOff x="342904" y="1145539"/>
              <a:chExt cx="3045807" cy="1367599"/>
            </a:xfrm>
          </p:grpSpPr>
          <p:sp>
            <p:nvSpPr>
              <p:cNvPr id="72" name="TextBox 71"/>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3C454F"/>
                    </a:solidFill>
                    <a:latin typeface="Segoe UI" pitchFamily="34" charset="0"/>
                    <a:ea typeface="Segoe UI" pitchFamily="34" charset="0"/>
                    <a:cs typeface="Segoe UI" pitchFamily="34" charset="0"/>
                  </a:rPr>
                  <a:t>Messaging</a:t>
                </a:r>
                <a:endParaRPr lang="en-US" sz="2000" dirty="0">
                  <a:solidFill>
                    <a:srgbClr val="3C454F"/>
                  </a:solidFill>
                  <a:latin typeface="Segoe UI" pitchFamily="34" charset="0"/>
                  <a:ea typeface="Segoe UI" pitchFamily="34" charset="0"/>
                  <a:cs typeface="Segoe UI" pitchFamily="34" charset="0"/>
                </a:endParaRP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Queuing Pub/Sub</a:t>
                </a: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Reliable Transfer</a:t>
                </a:r>
              </a:p>
            </p:txBody>
          </p:sp>
          <p:sp>
            <p:nvSpPr>
              <p:cNvPr id="73" name="Rectangle 72"/>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3C454F"/>
                    </a:solidFill>
                    <a:ea typeface="Kozuka Gothic Pro R" pitchFamily="34" charset="-128"/>
                  </a:rPr>
                  <a:t>Reliable, transaction-aware cloud messaging infrastructure for business apps.</a:t>
                </a:r>
              </a:p>
            </p:txBody>
          </p:sp>
        </p:grpSp>
        <p:grpSp>
          <p:nvGrpSpPr>
            <p:cNvPr id="107" name="Group 106"/>
            <p:cNvGrpSpPr/>
            <p:nvPr/>
          </p:nvGrpSpPr>
          <p:grpSpPr>
            <a:xfrm>
              <a:off x="5445520" y="2057419"/>
              <a:ext cx="880388" cy="883214"/>
              <a:chOff x="3846625" y="1616683"/>
              <a:chExt cx="1653774" cy="1659083"/>
            </a:xfrm>
          </p:grpSpPr>
          <p:sp>
            <p:nvSpPr>
              <p:cNvPr id="108" name="Isosceles Triangle 107"/>
              <p:cNvSpPr/>
              <p:nvPr/>
            </p:nvSpPr>
            <p:spPr bwMode="auto">
              <a:xfrm>
                <a:off x="4462513" y="1616683"/>
                <a:ext cx="433403" cy="327903"/>
              </a:xfrm>
              <a:prstGeom prst="triangle">
                <a:avLst/>
              </a:prstGeom>
              <a:solidFill>
                <a:srgbClr val="3C454F"/>
              </a:solidFill>
              <a:ln>
                <a:solidFill>
                  <a:srgbClr val="3C45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109" name="Straight Arrow Connector 108"/>
              <p:cNvCxnSpPr/>
              <p:nvPr/>
            </p:nvCxnSpPr>
            <p:spPr>
              <a:xfrm>
                <a:off x="4679215" y="1944586"/>
                <a:ext cx="0" cy="915040"/>
              </a:xfrm>
              <a:prstGeom prst="straightConnector1">
                <a:avLst/>
              </a:prstGeom>
              <a:ln w="38100">
                <a:solidFill>
                  <a:srgbClr val="3C454F"/>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bwMode="auto">
              <a:xfrm>
                <a:off x="3846625" y="2848655"/>
                <a:ext cx="410592" cy="410592"/>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sp>
            <p:nvSpPr>
              <p:cNvPr id="111" name="Oval 110"/>
              <p:cNvSpPr/>
              <p:nvPr/>
            </p:nvSpPr>
            <p:spPr bwMode="auto">
              <a:xfrm>
                <a:off x="5089807" y="2848655"/>
                <a:ext cx="410592" cy="410592"/>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112" name="Straight Arrow Connector 111"/>
              <p:cNvCxnSpPr/>
              <p:nvPr/>
            </p:nvCxnSpPr>
            <p:spPr>
              <a:xfrm>
                <a:off x="4257217" y="3041955"/>
                <a:ext cx="205296" cy="1"/>
              </a:xfrm>
              <a:prstGeom prst="straightConnector1">
                <a:avLst/>
              </a:prstGeom>
              <a:ln w="38100">
                <a:solidFill>
                  <a:srgbClr val="3C454F"/>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895916" y="3053951"/>
                <a:ext cx="205296" cy="0"/>
              </a:xfrm>
              <a:prstGeom prst="straightConnector1">
                <a:avLst/>
              </a:prstGeom>
              <a:ln w="38100">
                <a:solidFill>
                  <a:srgbClr val="3C454F"/>
                </a:solidFill>
                <a:tailEnd type="triangle" w="sm" len="sm"/>
              </a:ln>
            </p:spPr>
            <p:style>
              <a:lnRef idx="1">
                <a:schemeClr val="accent1"/>
              </a:lnRef>
              <a:fillRef idx="0">
                <a:schemeClr val="accent1"/>
              </a:fillRef>
              <a:effectRef idx="0">
                <a:schemeClr val="accent1"/>
              </a:effectRef>
              <a:fontRef idx="minor">
                <a:schemeClr val="tx1"/>
              </a:fontRef>
            </p:style>
          </p:cxnSp>
          <p:sp>
            <p:nvSpPr>
              <p:cNvPr id="114" name="Freeform 34"/>
              <p:cNvSpPr>
                <a:spLocks noEditPoints="1"/>
              </p:cNvSpPr>
              <p:nvPr/>
            </p:nvSpPr>
            <p:spPr bwMode="auto">
              <a:xfrm>
                <a:off x="4476752" y="2882168"/>
                <a:ext cx="401098" cy="393598"/>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3C454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rgbClr val="3C454F"/>
                  </a:solidFill>
                  <a:latin typeface="Segoe UI Light" pitchFamily="34" charset="0"/>
                </a:endParaRPr>
              </a:p>
            </p:txBody>
          </p:sp>
        </p:grpSp>
      </p:grpSp>
      <p:cxnSp>
        <p:nvCxnSpPr>
          <p:cNvPr id="68" name="Straight Connector 67"/>
          <p:cNvCxnSpPr/>
          <p:nvPr/>
        </p:nvCxnSpPr>
        <p:spPr>
          <a:xfrm>
            <a:off x="131191" y="5461502"/>
            <a:ext cx="4930166" cy="110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4276" y="4003759"/>
            <a:ext cx="4428843" cy="1367599"/>
            <a:chOff x="395687" y="4067258"/>
            <a:chExt cx="4428843" cy="1367599"/>
          </a:xfrm>
        </p:grpSpPr>
        <p:cxnSp>
          <p:nvCxnSpPr>
            <p:cNvPr id="120" name="Straight Arrow Connector 119"/>
            <p:cNvCxnSpPr>
              <a:stCxn id="81" idx="3"/>
              <a:endCxn id="84" idx="1"/>
            </p:cNvCxnSpPr>
            <p:nvPr/>
          </p:nvCxnSpPr>
          <p:spPr>
            <a:xfrm>
              <a:off x="838917" y="4392668"/>
              <a:ext cx="250589" cy="513292"/>
            </a:xfrm>
            <a:prstGeom prst="straightConnector1">
              <a:avLst/>
            </a:prstGeom>
            <a:ln w="38100">
              <a:solidFill>
                <a:srgbClr val="3C454F"/>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95687" y="4067258"/>
              <a:ext cx="4428843" cy="1367599"/>
              <a:chOff x="395687" y="4067258"/>
              <a:chExt cx="4428843" cy="1367599"/>
            </a:xfrm>
          </p:grpSpPr>
          <p:grpSp>
            <p:nvGrpSpPr>
              <p:cNvPr id="69" name="Group 68"/>
              <p:cNvGrpSpPr/>
              <p:nvPr/>
            </p:nvGrpSpPr>
            <p:grpSpPr>
              <a:xfrm>
                <a:off x="395687" y="4067258"/>
                <a:ext cx="4428843" cy="1367599"/>
                <a:chOff x="5445520" y="1906568"/>
                <a:chExt cx="4428843" cy="1367599"/>
              </a:xfrm>
            </p:grpSpPr>
            <p:grpSp>
              <p:nvGrpSpPr>
                <p:cNvPr id="70" name="Group 69"/>
                <p:cNvGrpSpPr/>
                <p:nvPr/>
              </p:nvGrpSpPr>
              <p:grpSpPr>
                <a:xfrm>
                  <a:off x="6828556" y="1906568"/>
                  <a:ext cx="3045807" cy="1367599"/>
                  <a:chOff x="342904" y="1145539"/>
                  <a:chExt cx="3045807" cy="1367599"/>
                </a:xfrm>
              </p:grpSpPr>
              <p:sp>
                <p:nvSpPr>
                  <p:cNvPr id="118" name="TextBox 117"/>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rgbClr val="3C454F"/>
                        </a:solidFill>
                        <a:latin typeface="Segoe UI" pitchFamily="34" charset="0"/>
                        <a:ea typeface="Segoe UI" pitchFamily="34" charset="0"/>
                        <a:cs typeface="Segoe UI" pitchFamily="34" charset="0"/>
                      </a:rPr>
                      <a:t>Notification</a:t>
                    </a: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Multiplatform</a:t>
                    </a:r>
                  </a:p>
                  <a:p>
                    <a:pPr>
                      <a:lnSpc>
                        <a:spcPct val="90000"/>
                      </a:lnSpc>
                      <a:spcBef>
                        <a:spcPct val="20000"/>
                      </a:spcBef>
                    </a:pPr>
                    <a:r>
                      <a:rPr lang="en-US" sz="1400" dirty="0">
                        <a:solidFill>
                          <a:srgbClr val="3C454F"/>
                        </a:solidFill>
                        <a:latin typeface="Segoe UI" pitchFamily="34" charset="0"/>
                        <a:ea typeface="Segoe UI" pitchFamily="34" charset="0"/>
                        <a:cs typeface="Segoe UI" pitchFamily="34" charset="0"/>
                      </a:rPr>
                      <a:t>Easily Scale out</a:t>
                    </a:r>
                    <a:endParaRPr lang="en-US" sz="1400" dirty="0">
                      <a:solidFill>
                        <a:srgbClr val="3C454F"/>
                      </a:solidFill>
                      <a:latin typeface="Segoe UI" pitchFamily="34" charset="0"/>
                      <a:ea typeface="Segoe UI" pitchFamily="34" charset="0"/>
                      <a:cs typeface="Segoe UI" pitchFamily="34" charset="0"/>
                    </a:endParaRPr>
                  </a:p>
                </p:txBody>
              </p:sp>
              <p:sp>
                <p:nvSpPr>
                  <p:cNvPr id="119" name="Rectangle 118"/>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rgbClr val="3C454F"/>
                        </a:solidFill>
                        <a:ea typeface="Kozuka Gothic Pro R" pitchFamily="34" charset="-128"/>
                      </a:rPr>
                      <a:t>Push notifications to large number of mobile devices.</a:t>
                    </a:r>
                    <a:endParaRPr lang="en-US" sz="1200" dirty="0">
                      <a:solidFill>
                        <a:srgbClr val="3C454F"/>
                      </a:solidFill>
                      <a:ea typeface="Kozuka Gothic Pro R" pitchFamily="34" charset="-128"/>
                    </a:endParaRPr>
                  </a:p>
                </p:txBody>
              </p:sp>
            </p:grpSp>
            <p:grpSp>
              <p:nvGrpSpPr>
                <p:cNvPr id="80" name="Group 79"/>
                <p:cNvGrpSpPr/>
                <p:nvPr/>
              </p:nvGrpSpPr>
              <p:grpSpPr>
                <a:xfrm>
                  <a:off x="5445520" y="2057419"/>
                  <a:ext cx="880388" cy="874420"/>
                  <a:chOff x="3846625" y="1616683"/>
                  <a:chExt cx="1653774" cy="1642564"/>
                </a:xfrm>
              </p:grpSpPr>
              <p:sp>
                <p:nvSpPr>
                  <p:cNvPr id="81" name="Isosceles Triangle 80"/>
                  <p:cNvSpPr/>
                  <p:nvPr/>
                </p:nvSpPr>
                <p:spPr bwMode="auto">
                  <a:xfrm>
                    <a:off x="4462513" y="1616683"/>
                    <a:ext cx="433403" cy="327903"/>
                  </a:xfrm>
                  <a:prstGeom prst="triangl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82" name="Straight Arrow Connector 81"/>
                  <p:cNvCxnSpPr>
                    <a:endCxn id="83" idx="7"/>
                  </p:cNvCxnSpPr>
                  <p:nvPr/>
                </p:nvCxnSpPr>
                <p:spPr>
                  <a:xfrm flipH="1">
                    <a:off x="4197087" y="1944585"/>
                    <a:ext cx="482128" cy="964199"/>
                  </a:xfrm>
                  <a:prstGeom prst="straightConnector1">
                    <a:avLst/>
                  </a:prstGeom>
                  <a:ln w="38100">
                    <a:solidFill>
                      <a:srgbClr val="3C454F"/>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auto">
                  <a:xfrm>
                    <a:off x="3846625" y="2848655"/>
                    <a:ext cx="410592" cy="410592"/>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sp>
                <p:nvSpPr>
                  <p:cNvPr id="84" name="Oval 83"/>
                  <p:cNvSpPr/>
                  <p:nvPr/>
                </p:nvSpPr>
                <p:spPr bwMode="auto">
                  <a:xfrm>
                    <a:off x="5089807" y="2848655"/>
                    <a:ext cx="410592" cy="410592"/>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grpSp>
          </p:grpSp>
          <p:sp>
            <p:nvSpPr>
              <p:cNvPr id="121" name="Oval 120"/>
              <p:cNvSpPr/>
              <p:nvPr/>
            </p:nvSpPr>
            <p:spPr bwMode="auto">
              <a:xfrm>
                <a:off x="727745" y="4868699"/>
                <a:ext cx="218579" cy="218579"/>
              </a:xfrm>
              <a:prstGeom prst="ellipse">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rgbClr val="3C454F"/>
                  </a:solidFill>
                </a:endParaRPr>
              </a:p>
            </p:txBody>
          </p:sp>
          <p:cxnSp>
            <p:nvCxnSpPr>
              <p:cNvPr id="122" name="Straight Arrow Connector 121"/>
              <p:cNvCxnSpPr>
                <a:stCxn id="81" idx="3"/>
                <a:endCxn id="121" idx="0"/>
              </p:cNvCxnSpPr>
              <p:nvPr/>
            </p:nvCxnSpPr>
            <p:spPr>
              <a:xfrm flipH="1">
                <a:off x="837035" y="4392668"/>
                <a:ext cx="1882" cy="476031"/>
              </a:xfrm>
              <a:prstGeom prst="straightConnector1">
                <a:avLst/>
              </a:prstGeom>
              <a:ln w="38100">
                <a:solidFill>
                  <a:srgbClr val="3C454F"/>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3137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10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20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30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Service Bus</a:t>
            </a:r>
            <a:endParaRPr lang="en-US" dirty="0"/>
          </a:p>
        </p:txBody>
      </p:sp>
    </p:spTree>
    <p:extLst>
      <p:ext uri="{BB962C8B-B14F-4D97-AF65-F5344CB8AC3E}">
        <p14:creationId xmlns:p14="http://schemas.microsoft.com/office/powerpoint/2010/main" val="2972643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9250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Creating Services &amp; </a:t>
            </a:r>
            <a:r>
              <a:rPr lang="en-GB" dirty="0" smtClean="0"/>
              <a:t>Clients in Code</a:t>
            </a:r>
          </a:p>
          <a:p>
            <a:r>
              <a:rPr lang="en-GB" dirty="0" smtClean="0"/>
              <a:t>Securing WCF Services</a:t>
            </a:r>
            <a:endParaRPr lang="en-GB" dirty="0"/>
          </a:p>
          <a:p>
            <a:r>
              <a:rPr lang="en-GB" dirty="0" smtClean="0"/>
              <a:t>Windows Azure Service Bus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Services &amp; Clients in Code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1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Services and Client Components</a:t>
            </a:r>
            <a:endParaRPr lang="en-US" dirty="0"/>
          </a:p>
        </p:txBody>
      </p:sp>
      <p:grpSp>
        <p:nvGrpSpPr>
          <p:cNvPr id="55" name="Group 54"/>
          <p:cNvGrpSpPr/>
          <p:nvPr/>
        </p:nvGrpSpPr>
        <p:grpSpPr>
          <a:xfrm>
            <a:off x="1305772" y="1117600"/>
            <a:ext cx="9671916" cy="5370740"/>
            <a:chOff x="189008" y="466725"/>
            <a:chExt cx="11183842" cy="6210300"/>
          </a:xfrm>
        </p:grpSpPr>
        <p:sp>
          <p:nvSpPr>
            <p:cNvPr id="6" name="Rectangle 5"/>
            <p:cNvSpPr/>
            <p:nvPr/>
          </p:nvSpPr>
          <p:spPr>
            <a:xfrm>
              <a:off x="6268598" y="466725"/>
              <a:ext cx="5104252" cy="6210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1400" dirty="0" smtClean="0"/>
                <a:t>Host Process (.exe, IIS, WAS)</a:t>
              </a:r>
              <a:endParaRPr lang="en-US" sz="1400" dirty="0"/>
            </a:p>
          </p:txBody>
        </p:sp>
        <p:grpSp>
          <p:nvGrpSpPr>
            <p:cNvPr id="7" name="Service"/>
            <p:cNvGrpSpPr/>
            <p:nvPr/>
          </p:nvGrpSpPr>
          <p:grpSpPr>
            <a:xfrm>
              <a:off x="8305799" y="824984"/>
              <a:ext cx="2867026" cy="2630663"/>
              <a:chOff x="7639049" y="2001322"/>
              <a:chExt cx="3248026" cy="2980253"/>
            </a:xfrm>
          </p:grpSpPr>
          <p:sp>
            <p:nvSpPr>
              <p:cNvPr id="8" name="Public Class"/>
              <p:cNvSpPr/>
              <p:nvPr/>
            </p:nvSpPr>
            <p:spPr>
              <a:xfrm>
                <a:off x="7762875" y="2390775"/>
                <a:ext cx="3124200" cy="259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public class</a:t>
                </a:r>
                <a:endParaRPr lang="en-US" sz="1100" dirty="0">
                  <a:latin typeface="Consolas" panose="020B0609020204030204" pitchFamily="49" charset="0"/>
                  <a:cs typeface="Consolas" panose="020B0609020204030204" pitchFamily="49" charset="0"/>
                </a:endParaRPr>
              </a:p>
            </p:txBody>
          </p:sp>
          <p:sp>
            <p:nvSpPr>
              <p:cNvPr id="9" name="ServiceContract"/>
              <p:cNvSpPr txBox="1"/>
              <p:nvPr/>
            </p:nvSpPr>
            <p:spPr>
              <a:xfrm>
                <a:off x="7639049" y="2001322"/>
                <a:ext cx="2590801" cy="326808"/>
              </a:xfrm>
              <a:prstGeom prst="rect">
                <a:avLst/>
              </a:prstGeom>
              <a:noFill/>
            </p:spPr>
            <p:txBody>
              <a:bodyPr wrap="square" rtlCol="0">
                <a:spAutoFit/>
              </a:bodyPr>
              <a:lstStyle/>
              <a:p>
                <a:r>
                  <a:rPr lang="en-US" sz="1100" dirty="0" smtClean="0">
                    <a:solidFill>
                      <a:schemeClr val="tx2"/>
                    </a:solidFill>
                    <a:latin typeface="Consolas" panose="020B0609020204030204" pitchFamily="49" charset="0"/>
                    <a:cs typeface="Consolas" panose="020B0609020204030204" pitchFamily="49" charset="0"/>
                  </a:rPr>
                  <a:t>[</a:t>
                </a:r>
                <a:r>
                  <a:rPr lang="en-US" sz="1100" dirty="0" err="1" smtClean="0">
                    <a:solidFill>
                      <a:schemeClr val="tx2"/>
                    </a:solidFill>
                    <a:latin typeface="Consolas" panose="020B0609020204030204" pitchFamily="49" charset="0"/>
                    <a:cs typeface="Consolas" panose="020B0609020204030204" pitchFamily="49" charset="0"/>
                  </a:rPr>
                  <a:t>ServiceContract</a:t>
                </a:r>
                <a:r>
                  <a:rPr lang="en-US" sz="1100" dirty="0" smtClean="0">
                    <a:solidFill>
                      <a:schemeClr val="tx2"/>
                    </a:solidFill>
                    <a:latin typeface="Consolas" panose="020B0609020204030204" pitchFamily="49" charset="0"/>
                    <a:cs typeface="Consolas" panose="020B0609020204030204" pitchFamily="49" charset="0"/>
                  </a:rPr>
                  <a:t>]</a:t>
                </a:r>
                <a:endParaRPr lang="en-US" sz="1100" dirty="0">
                  <a:solidFill>
                    <a:schemeClr val="tx2"/>
                  </a:solidFill>
                  <a:latin typeface="Consolas" panose="020B0609020204030204" pitchFamily="49" charset="0"/>
                  <a:cs typeface="Consolas" panose="020B0609020204030204" pitchFamily="49" charset="0"/>
                </a:endParaRPr>
              </a:p>
            </p:txBody>
          </p:sp>
          <p:sp>
            <p:nvSpPr>
              <p:cNvPr id="10" name="Public Method 02"/>
              <p:cNvSpPr/>
              <p:nvPr/>
            </p:nvSpPr>
            <p:spPr>
              <a:xfrm>
                <a:off x="8053387" y="4152901"/>
                <a:ext cx="2519363" cy="381000"/>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public method</a:t>
                </a:r>
                <a:endParaRPr lang="en-US" sz="1100" dirty="0">
                  <a:latin typeface="Consolas" panose="020B0609020204030204" pitchFamily="49" charset="0"/>
                  <a:cs typeface="Consolas" panose="020B0609020204030204" pitchFamily="49" charset="0"/>
                </a:endParaRPr>
              </a:p>
            </p:txBody>
          </p:sp>
          <p:sp>
            <p:nvSpPr>
              <p:cNvPr id="11" name="OperationContract 02"/>
              <p:cNvSpPr txBox="1"/>
              <p:nvPr/>
            </p:nvSpPr>
            <p:spPr>
              <a:xfrm>
                <a:off x="7981949" y="3752850"/>
                <a:ext cx="2590801" cy="326808"/>
              </a:xfrm>
              <a:prstGeom prst="rect">
                <a:avLst/>
              </a:prstGeom>
              <a:noFill/>
            </p:spPr>
            <p:txBody>
              <a:bodyPr wrap="square" rtlCol="0">
                <a:spAutoFit/>
              </a:bodyPr>
              <a:lstStyle/>
              <a:p>
                <a:r>
                  <a:rPr lang="en-US" sz="1100" dirty="0" smtClean="0">
                    <a:solidFill>
                      <a:schemeClr val="tx2"/>
                    </a:solidFill>
                    <a:latin typeface="Consolas" panose="020B0609020204030204" pitchFamily="49" charset="0"/>
                    <a:cs typeface="Consolas" panose="020B0609020204030204" pitchFamily="49" charset="0"/>
                  </a:rPr>
                  <a:t>[</a:t>
                </a:r>
                <a:r>
                  <a:rPr lang="en-US" sz="1100" dirty="0" err="1" smtClean="0">
                    <a:solidFill>
                      <a:schemeClr val="tx2"/>
                    </a:solidFill>
                    <a:latin typeface="Consolas" panose="020B0609020204030204" pitchFamily="49" charset="0"/>
                    <a:cs typeface="Consolas" panose="020B0609020204030204" pitchFamily="49" charset="0"/>
                  </a:rPr>
                  <a:t>OperationContract</a:t>
                </a:r>
                <a:r>
                  <a:rPr lang="en-US" sz="1100" dirty="0" smtClean="0">
                    <a:solidFill>
                      <a:schemeClr val="tx2"/>
                    </a:solidFill>
                    <a:latin typeface="Consolas" panose="020B0609020204030204" pitchFamily="49" charset="0"/>
                    <a:cs typeface="Consolas" panose="020B0609020204030204" pitchFamily="49" charset="0"/>
                  </a:rPr>
                  <a:t>]</a:t>
                </a:r>
                <a:endParaRPr lang="en-US" sz="1100" dirty="0">
                  <a:solidFill>
                    <a:schemeClr val="tx2"/>
                  </a:solidFill>
                  <a:latin typeface="Consolas" panose="020B0609020204030204" pitchFamily="49" charset="0"/>
                  <a:cs typeface="Consolas" panose="020B0609020204030204" pitchFamily="49" charset="0"/>
                </a:endParaRPr>
              </a:p>
            </p:txBody>
          </p:sp>
          <p:sp>
            <p:nvSpPr>
              <p:cNvPr id="12" name="Public Method 01"/>
              <p:cNvSpPr/>
              <p:nvPr/>
            </p:nvSpPr>
            <p:spPr>
              <a:xfrm>
                <a:off x="8053387" y="3200401"/>
                <a:ext cx="2519363" cy="381000"/>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public method</a:t>
                </a:r>
                <a:endParaRPr lang="en-US" sz="1100" dirty="0">
                  <a:latin typeface="Consolas" panose="020B0609020204030204" pitchFamily="49" charset="0"/>
                  <a:cs typeface="Consolas" panose="020B0609020204030204" pitchFamily="49" charset="0"/>
                </a:endParaRPr>
              </a:p>
            </p:txBody>
          </p:sp>
          <p:sp>
            <p:nvSpPr>
              <p:cNvPr id="13" name="OperationContract 01"/>
              <p:cNvSpPr txBox="1"/>
              <p:nvPr/>
            </p:nvSpPr>
            <p:spPr>
              <a:xfrm>
                <a:off x="7981949" y="2800351"/>
                <a:ext cx="2590801" cy="326808"/>
              </a:xfrm>
              <a:prstGeom prst="rect">
                <a:avLst/>
              </a:prstGeom>
              <a:noFill/>
            </p:spPr>
            <p:txBody>
              <a:bodyPr wrap="square" rtlCol="0">
                <a:spAutoFit/>
              </a:bodyPr>
              <a:lstStyle/>
              <a:p>
                <a:r>
                  <a:rPr lang="en-US" sz="1100" dirty="0" smtClean="0">
                    <a:solidFill>
                      <a:schemeClr val="tx2"/>
                    </a:solidFill>
                    <a:latin typeface="Consolas" panose="020B0609020204030204" pitchFamily="49" charset="0"/>
                    <a:cs typeface="Consolas" panose="020B0609020204030204" pitchFamily="49" charset="0"/>
                  </a:rPr>
                  <a:t>[</a:t>
                </a:r>
                <a:r>
                  <a:rPr lang="en-US" sz="1100" dirty="0" err="1" smtClean="0">
                    <a:solidFill>
                      <a:schemeClr val="tx2"/>
                    </a:solidFill>
                    <a:latin typeface="Consolas" panose="020B0609020204030204" pitchFamily="49" charset="0"/>
                    <a:cs typeface="Consolas" panose="020B0609020204030204" pitchFamily="49" charset="0"/>
                  </a:rPr>
                  <a:t>OperationContract</a:t>
                </a:r>
                <a:r>
                  <a:rPr lang="en-US" sz="1100" dirty="0" smtClean="0">
                    <a:solidFill>
                      <a:schemeClr val="tx2"/>
                    </a:solidFill>
                    <a:latin typeface="Consolas" panose="020B0609020204030204" pitchFamily="49" charset="0"/>
                    <a:cs typeface="Consolas" panose="020B0609020204030204" pitchFamily="49" charset="0"/>
                  </a:rPr>
                  <a:t>]</a:t>
                </a:r>
                <a:endParaRPr lang="en-US" sz="1100" dirty="0">
                  <a:solidFill>
                    <a:schemeClr val="tx2"/>
                  </a:solidFill>
                  <a:latin typeface="Consolas" panose="020B0609020204030204" pitchFamily="49" charset="0"/>
                  <a:cs typeface="Consolas" panose="020B0609020204030204" pitchFamily="49" charset="0"/>
                </a:endParaRPr>
              </a:p>
            </p:txBody>
          </p:sp>
        </p:grpSp>
        <p:sp>
          <p:nvSpPr>
            <p:cNvPr id="14" name="Rectangle 13"/>
            <p:cNvSpPr/>
            <p:nvPr/>
          </p:nvSpPr>
          <p:spPr>
            <a:xfrm>
              <a:off x="6501446" y="1168753"/>
              <a:ext cx="1714500" cy="526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err="1" smtClean="0">
                  <a:latin typeface="Consolas" panose="020B0609020204030204" pitchFamily="49" charset="0"/>
                  <a:cs typeface="Consolas" panose="020B0609020204030204" pitchFamily="49" charset="0"/>
                </a:rPr>
                <a:t>ServiceHost</a:t>
              </a:r>
              <a:endParaRPr lang="en-US" sz="1100" dirty="0">
                <a:latin typeface="Consolas" panose="020B0609020204030204" pitchFamily="49" charset="0"/>
                <a:cs typeface="Consolas" panose="020B0609020204030204" pitchFamily="49" charset="0"/>
              </a:endParaRPr>
            </a:p>
          </p:txBody>
        </p:sp>
        <p:sp>
          <p:nvSpPr>
            <p:cNvPr id="15" name="Rectangle 14"/>
            <p:cNvSpPr/>
            <p:nvPr/>
          </p:nvSpPr>
          <p:spPr>
            <a:xfrm>
              <a:off x="6602410" y="1883408"/>
              <a:ext cx="1499616" cy="3363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latin typeface="Consolas" panose="020B0609020204030204" pitchFamily="49" charset="0"/>
                  <a:cs typeface="Consolas" panose="020B0609020204030204" pitchFamily="49" charset="0"/>
                </a:rPr>
                <a:t>ChannelListener</a:t>
              </a:r>
              <a:endParaRPr lang="en-US" sz="1050" dirty="0">
                <a:latin typeface="Consolas" panose="020B0609020204030204" pitchFamily="49" charset="0"/>
                <a:cs typeface="Consolas" panose="020B0609020204030204" pitchFamily="49" charset="0"/>
              </a:endParaRPr>
            </a:p>
          </p:txBody>
        </p:sp>
        <p:sp>
          <p:nvSpPr>
            <p:cNvPr id="16" name="Rectangle 15"/>
            <p:cNvSpPr/>
            <p:nvPr/>
          </p:nvSpPr>
          <p:spPr>
            <a:xfrm>
              <a:off x="6602410" y="2724178"/>
              <a:ext cx="1499616" cy="3363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latin typeface="Consolas" panose="020B0609020204030204" pitchFamily="49" charset="0"/>
                  <a:cs typeface="Consolas" panose="020B0609020204030204" pitchFamily="49" charset="0"/>
                </a:rPr>
                <a:t>ChannelListener</a:t>
              </a:r>
              <a:endParaRPr lang="en-US" sz="1050" dirty="0">
                <a:latin typeface="Consolas" panose="020B0609020204030204" pitchFamily="49" charset="0"/>
                <a:cs typeface="Consolas" panose="020B0609020204030204" pitchFamily="49" charset="0"/>
              </a:endParaRPr>
            </a:p>
          </p:txBody>
        </p:sp>
        <p:sp>
          <p:nvSpPr>
            <p:cNvPr id="17" name="TextBox 16"/>
            <p:cNvSpPr txBox="1"/>
            <p:nvPr/>
          </p:nvSpPr>
          <p:spPr>
            <a:xfrm>
              <a:off x="5032532" y="1743808"/>
              <a:ext cx="1427232" cy="288473"/>
            </a:xfrm>
            <a:prstGeom prst="rect">
              <a:avLst/>
            </a:prstGeom>
            <a:noFill/>
          </p:spPr>
          <p:txBody>
            <a:bodyPr wrap="square" rtlCol="0">
              <a:spAutoFit/>
            </a:bodyPr>
            <a:lstStyle/>
            <a:p>
              <a:r>
                <a:rPr lang="en-US" sz="1100" dirty="0" smtClean="0"/>
                <a:t>HTTP</a:t>
              </a:r>
              <a:endParaRPr lang="en-US" sz="1100" dirty="0"/>
            </a:p>
          </p:txBody>
        </p:sp>
        <p:sp>
          <p:nvSpPr>
            <p:cNvPr id="18" name="TextBox 17"/>
            <p:cNvSpPr txBox="1"/>
            <p:nvPr/>
          </p:nvSpPr>
          <p:spPr>
            <a:xfrm>
              <a:off x="5032532" y="3450094"/>
              <a:ext cx="2017553" cy="288473"/>
            </a:xfrm>
            <a:prstGeom prst="rect">
              <a:avLst/>
            </a:prstGeom>
            <a:noFill/>
          </p:spPr>
          <p:txBody>
            <a:bodyPr wrap="square" rtlCol="0">
              <a:spAutoFit/>
            </a:bodyPr>
            <a:lstStyle/>
            <a:p>
              <a:r>
                <a:rPr lang="en-US" sz="1100" dirty="0" smtClean="0"/>
                <a:t>Metadata</a:t>
              </a:r>
              <a:endParaRPr lang="en-US" sz="1100" dirty="0"/>
            </a:p>
          </p:txBody>
        </p:sp>
        <p:sp>
          <p:nvSpPr>
            <p:cNvPr id="19" name="Rectangle 18"/>
            <p:cNvSpPr/>
            <p:nvPr/>
          </p:nvSpPr>
          <p:spPr>
            <a:xfrm>
              <a:off x="189008" y="466725"/>
              <a:ext cx="3131199" cy="6210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1400" dirty="0" smtClean="0"/>
                <a:t>Client Process (.exe, …,  ?)</a:t>
              </a:r>
              <a:endParaRPr lang="en-US" sz="1400" dirty="0"/>
            </a:p>
          </p:txBody>
        </p:sp>
        <p:sp>
          <p:nvSpPr>
            <p:cNvPr id="20" name="Public Class"/>
            <p:cNvSpPr/>
            <p:nvPr/>
          </p:nvSpPr>
          <p:spPr>
            <a:xfrm>
              <a:off x="306776" y="1168753"/>
              <a:ext cx="2899131" cy="22868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proxy class</a:t>
              </a:r>
              <a:endParaRPr lang="en-US" sz="1100" dirty="0">
                <a:latin typeface="Consolas" panose="020B0609020204030204" pitchFamily="49" charset="0"/>
                <a:cs typeface="Consolas" panose="020B0609020204030204" pitchFamily="49" charset="0"/>
              </a:endParaRPr>
            </a:p>
          </p:txBody>
        </p:sp>
        <p:sp>
          <p:nvSpPr>
            <p:cNvPr id="21" name="Public Method 02"/>
            <p:cNvSpPr/>
            <p:nvPr/>
          </p:nvSpPr>
          <p:spPr>
            <a:xfrm>
              <a:off x="408972" y="2724178"/>
              <a:ext cx="1054949" cy="336308"/>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method</a:t>
              </a:r>
              <a:endParaRPr lang="en-US" sz="1100" dirty="0">
                <a:latin typeface="Consolas" panose="020B0609020204030204" pitchFamily="49" charset="0"/>
                <a:cs typeface="Consolas" panose="020B0609020204030204" pitchFamily="49" charset="0"/>
              </a:endParaRPr>
            </a:p>
          </p:txBody>
        </p:sp>
        <p:sp>
          <p:nvSpPr>
            <p:cNvPr id="22" name="Public Method 01"/>
            <p:cNvSpPr/>
            <p:nvPr/>
          </p:nvSpPr>
          <p:spPr>
            <a:xfrm>
              <a:off x="408973" y="1883408"/>
              <a:ext cx="1054948" cy="336308"/>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method</a:t>
              </a:r>
              <a:endParaRPr lang="en-US" sz="1100" dirty="0">
                <a:latin typeface="Consolas" panose="020B0609020204030204" pitchFamily="49" charset="0"/>
                <a:cs typeface="Consolas" panose="020B0609020204030204" pitchFamily="49" charset="0"/>
              </a:endParaRPr>
            </a:p>
          </p:txBody>
        </p:sp>
        <p:sp>
          <p:nvSpPr>
            <p:cNvPr id="23" name="Rectangle 22"/>
            <p:cNvSpPr/>
            <p:nvPr/>
          </p:nvSpPr>
          <p:spPr>
            <a:xfrm>
              <a:off x="1663075" y="1883408"/>
              <a:ext cx="1413678" cy="3363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latin typeface="Consolas" panose="020B0609020204030204" pitchFamily="49" charset="0"/>
                  <a:cs typeface="Consolas" panose="020B0609020204030204" pitchFamily="49" charset="0"/>
                </a:rPr>
                <a:t>ChannelFactory</a:t>
              </a:r>
              <a:endParaRPr lang="en-US" sz="1050" dirty="0">
                <a:latin typeface="Consolas" panose="020B0609020204030204" pitchFamily="49" charset="0"/>
                <a:cs typeface="Consolas" panose="020B0609020204030204" pitchFamily="49" charset="0"/>
              </a:endParaRPr>
            </a:p>
          </p:txBody>
        </p:sp>
        <p:grpSp>
          <p:nvGrpSpPr>
            <p:cNvPr id="24" name="Group 23"/>
            <p:cNvGrpSpPr/>
            <p:nvPr/>
          </p:nvGrpSpPr>
          <p:grpSpPr>
            <a:xfrm>
              <a:off x="4921249" y="2051562"/>
              <a:ext cx="1580197" cy="1731592"/>
              <a:chOff x="4367844" y="2051562"/>
              <a:chExt cx="2133603" cy="1731592"/>
            </a:xfrm>
          </p:grpSpPr>
          <p:cxnSp>
            <p:nvCxnSpPr>
              <p:cNvPr id="25" name="Straight Connector 24"/>
              <p:cNvCxnSpPr/>
              <p:nvPr/>
            </p:nvCxnSpPr>
            <p:spPr>
              <a:xfrm flipH="1">
                <a:off x="4367845" y="2051562"/>
                <a:ext cx="2133602" cy="0"/>
              </a:xfrm>
              <a:prstGeom prst="line">
                <a:avLst/>
              </a:prstGeom>
              <a:ln w="76200">
                <a:tailEnd type="oval"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367844" y="3783154"/>
                <a:ext cx="2133601" cy="0"/>
              </a:xfrm>
              <a:prstGeom prst="line">
                <a:avLst/>
              </a:prstGeom>
              <a:ln w="762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367845" y="2885213"/>
                <a:ext cx="2133602" cy="0"/>
              </a:xfrm>
              <a:prstGeom prst="line">
                <a:avLst/>
              </a:prstGeom>
              <a:ln w="76200">
                <a:tailEnd type="oval" w="lg" len="lg"/>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5032532" y="2577459"/>
              <a:ext cx="1427232" cy="288473"/>
            </a:xfrm>
            <a:prstGeom prst="rect">
              <a:avLst/>
            </a:prstGeom>
            <a:noFill/>
          </p:spPr>
          <p:txBody>
            <a:bodyPr wrap="square" rtlCol="0">
              <a:spAutoFit/>
            </a:bodyPr>
            <a:lstStyle/>
            <a:p>
              <a:r>
                <a:rPr lang="en-US" sz="1100" dirty="0" smtClean="0"/>
                <a:t>TCP</a:t>
              </a:r>
              <a:endParaRPr lang="en-US" sz="1100" dirty="0"/>
            </a:p>
          </p:txBody>
        </p:sp>
        <p:grpSp>
          <p:nvGrpSpPr>
            <p:cNvPr id="29" name="Service"/>
            <p:cNvGrpSpPr/>
            <p:nvPr/>
          </p:nvGrpSpPr>
          <p:grpSpPr>
            <a:xfrm>
              <a:off x="8305799" y="3799064"/>
              <a:ext cx="2867026" cy="2630663"/>
              <a:chOff x="7639049" y="2001322"/>
              <a:chExt cx="3248026" cy="2980253"/>
            </a:xfrm>
          </p:grpSpPr>
          <p:sp>
            <p:nvSpPr>
              <p:cNvPr id="30" name="Public Class"/>
              <p:cNvSpPr/>
              <p:nvPr/>
            </p:nvSpPr>
            <p:spPr>
              <a:xfrm>
                <a:off x="7762875" y="2390775"/>
                <a:ext cx="3124200" cy="2590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public class</a:t>
                </a:r>
                <a:endParaRPr lang="en-US" sz="1100" dirty="0">
                  <a:latin typeface="Consolas" panose="020B0609020204030204" pitchFamily="49" charset="0"/>
                  <a:cs typeface="Consolas" panose="020B0609020204030204" pitchFamily="49" charset="0"/>
                </a:endParaRPr>
              </a:p>
            </p:txBody>
          </p:sp>
          <p:sp>
            <p:nvSpPr>
              <p:cNvPr id="31" name="ServiceContract"/>
              <p:cNvSpPr txBox="1"/>
              <p:nvPr/>
            </p:nvSpPr>
            <p:spPr>
              <a:xfrm>
                <a:off x="7639049" y="2001322"/>
                <a:ext cx="2590801" cy="326808"/>
              </a:xfrm>
              <a:prstGeom prst="rect">
                <a:avLst/>
              </a:prstGeom>
              <a:noFill/>
            </p:spPr>
            <p:txBody>
              <a:bodyPr wrap="square" rtlCol="0">
                <a:spAutoFit/>
              </a:bodyPr>
              <a:lstStyle/>
              <a:p>
                <a:r>
                  <a:rPr lang="en-US" sz="1100" dirty="0" smtClean="0">
                    <a:solidFill>
                      <a:schemeClr val="tx2"/>
                    </a:solidFill>
                    <a:latin typeface="Consolas" panose="020B0609020204030204" pitchFamily="49" charset="0"/>
                    <a:cs typeface="Consolas" panose="020B0609020204030204" pitchFamily="49" charset="0"/>
                  </a:rPr>
                  <a:t>[</a:t>
                </a:r>
                <a:r>
                  <a:rPr lang="en-US" sz="1100" dirty="0" err="1" smtClean="0">
                    <a:solidFill>
                      <a:schemeClr val="tx2"/>
                    </a:solidFill>
                    <a:latin typeface="Consolas" panose="020B0609020204030204" pitchFamily="49" charset="0"/>
                    <a:cs typeface="Consolas" panose="020B0609020204030204" pitchFamily="49" charset="0"/>
                  </a:rPr>
                  <a:t>DataContract</a:t>
                </a:r>
                <a:r>
                  <a:rPr lang="en-US" sz="1100" dirty="0" smtClean="0">
                    <a:solidFill>
                      <a:schemeClr val="tx2"/>
                    </a:solidFill>
                    <a:latin typeface="Consolas" panose="020B0609020204030204" pitchFamily="49" charset="0"/>
                    <a:cs typeface="Consolas" panose="020B0609020204030204" pitchFamily="49" charset="0"/>
                  </a:rPr>
                  <a:t>]</a:t>
                </a:r>
                <a:endParaRPr lang="en-US" sz="1100" dirty="0">
                  <a:solidFill>
                    <a:schemeClr val="tx2"/>
                  </a:solidFill>
                  <a:latin typeface="Consolas" panose="020B0609020204030204" pitchFamily="49" charset="0"/>
                  <a:cs typeface="Consolas" panose="020B0609020204030204" pitchFamily="49" charset="0"/>
                </a:endParaRPr>
              </a:p>
            </p:txBody>
          </p:sp>
          <p:sp>
            <p:nvSpPr>
              <p:cNvPr id="32" name="Public Method 02"/>
              <p:cNvSpPr/>
              <p:nvPr/>
            </p:nvSpPr>
            <p:spPr>
              <a:xfrm>
                <a:off x="8053387" y="4152901"/>
                <a:ext cx="2519363" cy="381000"/>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public property</a:t>
                </a:r>
                <a:endParaRPr lang="en-US" sz="1100" dirty="0">
                  <a:latin typeface="Consolas" panose="020B0609020204030204" pitchFamily="49" charset="0"/>
                  <a:cs typeface="Consolas" panose="020B0609020204030204" pitchFamily="49" charset="0"/>
                </a:endParaRPr>
              </a:p>
            </p:txBody>
          </p:sp>
          <p:sp>
            <p:nvSpPr>
              <p:cNvPr id="33" name="OperationContract 02"/>
              <p:cNvSpPr txBox="1"/>
              <p:nvPr/>
            </p:nvSpPr>
            <p:spPr>
              <a:xfrm>
                <a:off x="7981949" y="3752850"/>
                <a:ext cx="2590801" cy="326808"/>
              </a:xfrm>
              <a:prstGeom prst="rect">
                <a:avLst/>
              </a:prstGeom>
              <a:noFill/>
            </p:spPr>
            <p:txBody>
              <a:bodyPr wrap="square" rtlCol="0">
                <a:spAutoFit/>
              </a:bodyPr>
              <a:lstStyle/>
              <a:p>
                <a:r>
                  <a:rPr lang="en-US" sz="1100" dirty="0" smtClean="0">
                    <a:solidFill>
                      <a:schemeClr val="tx2"/>
                    </a:solidFill>
                    <a:latin typeface="Consolas" panose="020B0609020204030204" pitchFamily="49" charset="0"/>
                    <a:cs typeface="Consolas" panose="020B0609020204030204" pitchFamily="49" charset="0"/>
                  </a:rPr>
                  <a:t>[</a:t>
                </a:r>
                <a:r>
                  <a:rPr lang="en-US" sz="1100" dirty="0" err="1" smtClean="0">
                    <a:solidFill>
                      <a:schemeClr val="tx2"/>
                    </a:solidFill>
                    <a:latin typeface="Consolas" panose="020B0609020204030204" pitchFamily="49" charset="0"/>
                    <a:cs typeface="Consolas" panose="020B0609020204030204" pitchFamily="49" charset="0"/>
                  </a:rPr>
                  <a:t>DataMember</a:t>
                </a:r>
                <a:r>
                  <a:rPr lang="en-US" sz="1100" dirty="0" smtClean="0">
                    <a:solidFill>
                      <a:schemeClr val="tx2"/>
                    </a:solidFill>
                    <a:latin typeface="Consolas" panose="020B0609020204030204" pitchFamily="49" charset="0"/>
                    <a:cs typeface="Consolas" panose="020B0609020204030204" pitchFamily="49" charset="0"/>
                  </a:rPr>
                  <a:t>]</a:t>
                </a:r>
                <a:endParaRPr lang="en-US" sz="1100" dirty="0">
                  <a:solidFill>
                    <a:schemeClr val="tx2"/>
                  </a:solidFill>
                  <a:latin typeface="Consolas" panose="020B0609020204030204" pitchFamily="49" charset="0"/>
                  <a:cs typeface="Consolas" panose="020B0609020204030204" pitchFamily="49" charset="0"/>
                </a:endParaRPr>
              </a:p>
            </p:txBody>
          </p:sp>
          <p:sp>
            <p:nvSpPr>
              <p:cNvPr id="34" name="Public Method 01"/>
              <p:cNvSpPr/>
              <p:nvPr/>
            </p:nvSpPr>
            <p:spPr>
              <a:xfrm>
                <a:off x="8053387" y="3200401"/>
                <a:ext cx="2519363" cy="381000"/>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public property</a:t>
                </a:r>
                <a:endParaRPr lang="en-US" sz="1100" dirty="0">
                  <a:latin typeface="Consolas" panose="020B0609020204030204" pitchFamily="49" charset="0"/>
                  <a:cs typeface="Consolas" panose="020B0609020204030204" pitchFamily="49" charset="0"/>
                </a:endParaRPr>
              </a:p>
            </p:txBody>
          </p:sp>
          <p:sp>
            <p:nvSpPr>
              <p:cNvPr id="35" name="OperationContract 01"/>
              <p:cNvSpPr txBox="1"/>
              <p:nvPr/>
            </p:nvSpPr>
            <p:spPr>
              <a:xfrm>
                <a:off x="7981949" y="2800351"/>
                <a:ext cx="2590801" cy="326808"/>
              </a:xfrm>
              <a:prstGeom prst="rect">
                <a:avLst/>
              </a:prstGeom>
              <a:noFill/>
            </p:spPr>
            <p:txBody>
              <a:bodyPr wrap="square" rtlCol="0">
                <a:spAutoFit/>
              </a:bodyPr>
              <a:lstStyle/>
              <a:p>
                <a:r>
                  <a:rPr lang="en-US" sz="1100" dirty="0" smtClean="0">
                    <a:solidFill>
                      <a:schemeClr val="tx2"/>
                    </a:solidFill>
                    <a:latin typeface="Consolas" panose="020B0609020204030204" pitchFamily="49" charset="0"/>
                    <a:cs typeface="Consolas" panose="020B0609020204030204" pitchFamily="49" charset="0"/>
                  </a:rPr>
                  <a:t>[</a:t>
                </a:r>
                <a:r>
                  <a:rPr lang="en-US" sz="1100" dirty="0" err="1" smtClean="0">
                    <a:solidFill>
                      <a:schemeClr val="tx2"/>
                    </a:solidFill>
                    <a:latin typeface="Consolas" panose="020B0609020204030204" pitchFamily="49" charset="0"/>
                    <a:cs typeface="Consolas" panose="020B0609020204030204" pitchFamily="49" charset="0"/>
                  </a:rPr>
                  <a:t>DataMember</a:t>
                </a:r>
                <a:r>
                  <a:rPr lang="en-US" sz="1100" dirty="0" smtClean="0">
                    <a:solidFill>
                      <a:schemeClr val="tx2"/>
                    </a:solidFill>
                    <a:latin typeface="Consolas" panose="020B0609020204030204" pitchFamily="49" charset="0"/>
                    <a:cs typeface="Consolas" panose="020B0609020204030204" pitchFamily="49" charset="0"/>
                  </a:rPr>
                  <a:t>]</a:t>
                </a:r>
                <a:endParaRPr lang="en-US" sz="1100" dirty="0">
                  <a:solidFill>
                    <a:schemeClr val="tx2"/>
                  </a:solidFill>
                  <a:latin typeface="Consolas" panose="020B0609020204030204" pitchFamily="49" charset="0"/>
                  <a:cs typeface="Consolas" panose="020B0609020204030204" pitchFamily="49" charset="0"/>
                </a:endParaRPr>
              </a:p>
            </p:txBody>
          </p:sp>
        </p:grpSp>
        <p:grpSp>
          <p:nvGrpSpPr>
            <p:cNvPr id="36" name="Service"/>
            <p:cNvGrpSpPr/>
            <p:nvPr/>
          </p:nvGrpSpPr>
          <p:grpSpPr>
            <a:xfrm>
              <a:off x="306777" y="4142834"/>
              <a:ext cx="2899131" cy="2286894"/>
              <a:chOff x="7602678" y="2390775"/>
              <a:chExt cx="3284397" cy="2590800"/>
            </a:xfrm>
          </p:grpSpPr>
          <p:sp>
            <p:nvSpPr>
              <p:cNvPr id="37" name="Public Class"/>
              <p:cNvSpPr/>
              <p:nvPr/>
            </p:nvSpPr>
            <p:spPr>
              <a:xfrm>
                <a:off x="7602678" y="2390775"/>
                <a:ext cx="3284397" cy="2590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proxy class</a:t>
                </a:r>
                <a:endParaRPr lang="en-US" sz="1100" dirty="0">
                  <a:latin typeface="Consolas" panose="020B0609020204030204" pitchFamily="49" charset="0"/>
                  <a:cs typeface="Consolas" panose="020B0609020204030204" pitchFamily="49" charset="0"/>
                </a:endParaRPr>
              </a:p>
            </p:txBody>
          </p:sp>
          <p:sp>
            <p:nvSpPr>
              <p:cNvPr id="38" name="Public Method 02"/>
              <p:cNvSpPr/>
              <p:nvPr/>
            </p:nvSpPr>
            <p:spPr>
              <a:xfrm>
                <a:off x="7718454" y="4152901"/>
                <a:ext cx="1195142" cy="381000"/>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property</a:t>
                </a:r>
                <a:endParaRPr lang="en-US" sz="1100" dirty="0">
                  <a:latin typeface="Consolas" panose="020B0609020204030204" pitchFamily="49" charset="0"/>
                  <a:cs typeface="Consolas" panose="020B0609020204030204" pitchFamily="49" charset="0"/>
                </a:endParaRPr>
              </a:p>
            </p:txBody>
          </p:sp>
          <p:sp>
            <p:nvSpPr>
              <p:cNvPr id="39" name="Public Method 01"/>
              <p:cNvSpPr/>
              <p:nvPr/>
            </p:nvSpPr>
            <p:spPr>
              <a:xfrm>
                <a:off x="7718455" y="3200401"/>
                <a:ext cx="1195142" cy="381000"/>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100" dirty="0" smtClean="0">
                    <a:latin typeface="Consolas" panose="020B0609020204030204" pitchFamily="49" charset="0"/>
                    <a:cs typeface="Consolas" panose="020B0609020204030204" pitchFamily="49" charset="0"/>
                  </a:rPr>
                  <a:t>property</a:t>
                </a:r>
                <a:endParaRPr lang="en-US" sz="1100" dirty="0">
                  <a:latin typeface="Consolas" panose="020B0609020204030204" pitchFamily="49" charset="0"/>
                  <a:cs typeface="Consolas" panose="020B0609020204030204" pitchFamily="49" charset="0"/>
                </a:endParaRPr>
              </a:p>
            </p:txBody>
          </p:sp>
        </p:grpSp>
        <p:grpSp>
          <p:nvGrpSpPr>
            <p:cNvPr id="40" name="Group 39"/>
            <p:cNvGrpSpPr/>
            <p:nvPr/>
          </p:nvGrpSpPr>
          <p:grpSpPr>
            <a:xfrm>
              <a:off x="3129176" y="1933700"/>
              <a:ext cx="907206" cy="225598"/>
              <a:chOff x="3188048" y="1963499"/>
              <a:chExt cx="667542" cy="166000"/>
            </a:xfrm>
          </p:grpSpPr>
          <p:sp>
            <p:nvSpPr>
              <p:cNvPr id="41" name="Can 40"/>
              <p:cNvSpPr/>
              <p:nvPr/>
            </p:nvSpPr>
            <p:spPr>
              <a:xfrm rot="5400000">
                <a:off x="3187598" y="1963949"/>
                <a:ext cx="166000" cy="165100"/>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Can 41"/>
              <p:cNvSpPr/>
              <p:nvPr/>
            </p:nvSpPr>
            <p:spPr>
              <a:xfrm rot="5400000">
                <a:off x="3351583" y="1963949"/>
                <a:ext cx="166000" cy="165100"/>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Can 42"/>
              <p:cNvSpPr/>
              <p:nvPr/>
            </p:nvSpPr>
            <p:spPr>
              <a:xfrm rot="5400000">
                <a:off x="3517470" y="1963949"/>
                <a:ext cx="166000" cy="1651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Can 43"/>
              <p:cNvSpPr/>
              <p:nvPr/>
            </p:nvSpPr>
            <p:spPr>
              <a:xfrm rot="5400000">
                <a:off x="3690040" y="1963949"/>
                <a:ext cx="166000" cy="16510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5" name="Group 44"/>
            <p:cNvGrpSpPr/>
            <p:nvPr/>
          </p:nvGrpSpPr>
          <p:grpSpPr>
            <a:xfrm rot="10800000">
              <a:off x="5516859" y="1933700"/>
              <a:ext cx="907206" cy="225598"/>
              <a:chOff x="3188048" y="1963499"/>
              <a:chExt cx="667542" cy="166000"/>
            </a:xfrm>
          </p:grpSpPr>
          <p:sp>
            <p:nvSpPr>
              <p:cNvPr id="46" name="Can 45"/>
              <p:cNvSpPr/>
              <p:nvPr/>
            </p:nvSpPr>
            <p:spPr>
              <a:xfrm rot="5400000">
                <a:off x="3187598" y="1963949"/>
                <a:ext cx="166000" cy="165100"/>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 name="Can 46"/>
              <p:cNvSpPr/>
              <p:nvPr/>
            </p:nvSpPr>
            <p:spPr>
              <a:xfrm rot="5400000">
                <a:off x="3351583" y="1963949"/>
                <a:ext cx="166000" cy="165100"/>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Can 47"/>
              <p:cNvSpPr/>
              <p:nvPr/>
            </p:nvSpPr>
            <p:spPr>
              <a:xfrm rot="5400000">
                <a:off x="3517470" y="1963949"/>
                <a:ext cx="166000" cy="165100"/>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Can 48"/>
              <p:cNvSpPr/>
              <p:nvPr/>
            </p:nvSpPr>
            <p:spPr>
              <a:xfrm rot="5400000">
                <a:off x="3690040" y="1963949"/>
                <a:ext cx="166000" cy="16510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50" name="Straight Connector 49"/>
            <p:cNvCxnSpPr/>
            <p:nvPr/>
          </p:nvCxnSpPr>
          <p:spPr>
            <a:xfrm>
              <a:off x="2963537" y="2046499"/>
              <a:ext cx="3716477" cy="0"/>
            </a:xfrm>
            <a:prstGeom prst="line">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1" name="Message"/>
            <p:cNvGrpSpPr/>
            <p:nvPr/>
          </p:nvGrpSpPr>
          <p:grpSpPr>
            <a:xfrm>
              <a:off x="4177364" y="1902834"/>
              <a:ext cx="440675" cy="297455"/>
              <a:chOff x="3955055" y="705080"/>
              <a:chExt cx="440675" cy="297455"/>
            </a:xfrm>
            <a:solidFill>
              <a:schemeClr val="accent6"/>
            </a:solidFill>
          </p:grpSpPr>
          <p:sp>
            <p:nvSpPr>
              <p:cNvPr id="52" name="Rectangle 51"/>
              <p:cNvSpPr/>
              <p:nvPr/>
            </p:nvSpPr>
            <p:spPr>
              <a:xfrm>
                <a:off x="3955055" y="705080"/>
                <a:ext cx="440675" cy="297455"/>
              </a:xfrm>
              <a:prstGeom prst="rect">
                <a:avLst/>
              </a:prstGeom>
              <a:grpFill/>
              <a:ln cap="rnd">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cxnSp>
            <p:nvCxnSpPr>
              <p:cNvPr id="53" name="Straight Connector 52"/>
              <p:cNvCxnSpPr/>
              <p:nvPr/>
            </p:nvCxnSpPr>
            <p:spPr>
              <a:xfrm>
                <a:off x="3955055" y="705080"/>
                <a:ext cx="214514" cy="147408"/>
              </a:xfrm>
              <a:prstGeom prst="line">
                <a:avLst/>
              </a:prstGeom>
              <a:grpFill/>
              <a:ln cap="rnd">
                <a:solidFill>
                  <a:schemeClr val="accent6">
                    <a:lumMod val="75000"/>
                  </a:schemeClr>
                </a:solidFill>
              </a:ln>
            </p:spPr>
            <p:style>
              <a:lnRef idx="2">
                <a:schemeClr val="accent6"/>
              </a:lnRef>
              <a:fillRef idx="1">
                <a:schemeClr val="lt1"/>
              </a:fillRef>
              <a:effectRef idx="0">
                <a:schemeClr val="accent6"/>
              </a:effectRef>
              <a:fontRef idx="minor">
                <a:schemeClr val="dk1"/>
              </a:fontRef>
            </p:style>
          </p:cxnSp>
          <p:cxnSp>
            <p:nvCxnSpPr>
              <p:cNvPr id="54" name="Straight Connector 53"/>
              <p:cNvCxnSpPr/>
              <p:nvPr/>
            </p:nvCxnSpPr>
            <p:spPr>
              <a:xfrm flipH="1">
                <a:off x="4171950" y="705080"/>
                <a:ext cx="223780" cy="149789"/>
              </a:xfrm>
              <a:prstGeom prst="line">
                <a:avLst/>
              </a:prstGeom>
              <a:grpFill/>
              <a:ln cap="rnd">
                <a:solidFill>
                  <a:schemeClr val="accent6">
                    <a:lumMod val="75000"/>
                  </a:schemeClr>
                </a:solidFill>
              </a:ln>
            </p:spPr>
            <p:style>
              <a:lnRef idx="2">
                <a:schemeClr val="accent6"/>
              </a:lnRef>
              <a:fillRef idx="1">
                <a:schemeClr val="lt1"/>
              </a:fillRef>
              <a:effectRef idx="0">
                <a:schemeClr val="accent6"/>
              </a:effectRef>
              <a:fontRef idx="minor">
                <a:schemeClr val="dk1"/>
              </a:fontRef>
            </p:style>
          </p:cxnSp>
        </p:grpSp>
      </p:grpSp>
    </p:spTree>
    <p:extLst>
      <p:ext uri="{BB962C8B-B14F-4D97-AF65-F5344CB8AC3E}">
        <p14:creationId xmlns:p14="http://schemas.microsoft.com/office/powerpoint/2010/main" val="983109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Services and Clients in Code </a:t>
            </a:r>
            <a:endParaRPr lang="en-US" dirty="0"/>
          </a:p>
        </p:txBody>
      </p:sp>
    </p:spTree>
    <p:extLst>
      <p:ext uri="{BB962C8B-B14F-4D97-AF65-F5344CB8AC3E}">
        <p14:creationId xmlns:p14="http://schemas.microsoft.com/office/powerpoint/2010/main" val="3487055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Securing Services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207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WCF Service Security</a:t>
            </a:r>
            <a:endParaRPr lang="en-US" dirty="0"/>
          </a:p>
        </p:txBody>
      </p:sp>
      <p:sp>
        <p:nvSpPr>
          <p:cNvPr id="5" name="Content Placeholder 4"/>
          <p:cNvSpPr>
            <a:spLocks noGrp="1"/>
          </p:cNvSpPr>
          <p:nvPr>
            <p:ph sz="quarter" idx="10"/>
          </p:nvPr>
        </p:nvSpPr>
        <p:spPr/>
        <p:txBody>
          <a:bodyPr/>
          <a:lstStyle/>
          <a:p>
            <a:r>
              <a:rPr lang="en-US" dirty="0" smtClean="0"/>
              <a:t>WCF Security basically boils down to</a:t>
            </a:r>
          </a:p>
          <a:p>
            <a:pPr lvl="1"/>
            <a:r>
              <a:rPr lang="en-US" dirty="0" smtClean="0"/>
              <a:t>Transport security (SSL/HTTPS)</a:t>
            </a:r>
          </a:p>
          <a:p>
            <a:pPr lvl="1"/>
            <a:r>
              <a:rPr lang="en-US" dirty="0" smtClean="0"/>
              <a:t>Message Security (Encrypting the payload)</a:t>
            </a:r>
          </a:p>
          <a:p>
            <a:r>
              <a:rPr lang="en-US" dirty="0" smtClean="0"/>
              <a:t>There are a number of ways to accomplish the above using</a:t>
            </a:r>
          </a:p>
          <a:p>
            <a:pPr lvl="1"/>
            <a:r>
              <a:rPr lang="en-US" dirty="0" smtClean="0"/>
              <a:t>Bindings</a:t>
            </a:r>
          </a:p>
          <a:p>
            <a:pPr lvl="1"/>
            <a:r>
              <a:rPr lang="en-US" dirty="0" smtClean="0"/>
              <a:t>Transports</a:t>
            </a:r>
          </a:p>
          <a:p>
            <a:pPr lvl="1"/>
            <a:r>
              <a:rPr lang="en-US" dirty="0" smtClean="0"/>
              <a:t>Authentication mechanisms</a:t>
            </a:r>
          </a:p>
          <a:p>
            <a:pPr lvl="1"/>
            <a:r>
              <a:rPr lang="en-US" dirty="0" smtClean="0"/>
              <a:t>Certificates…..</a:t>
            </a:r>
          </a:p>
          <a:p>
            <a:pPr lvl="1"/>
            <a:endParaRPr lang="en-US" dirty="0"/>
          </a:p>
        </p:txBody>
      </p:sp>
    </p:spTree>
    <p:extLst>
      <p:ext uri="{BB962C8B-B14F-4D97-AF65-F5344CB8AC3E}">
        <p14:creationId xmlns:p14="http://schemas.microsoft.com/office/powerpoint/2010/main" val="423315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Security Scenarios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160125179"/>
              </p:ext>
            </p:extLst>
          </p:nvPr>
        </p:nvGraphicFramePr>
        <p:xfrm>
          <a:off x="379413" y="1082677"/>
          <a:ext cx="11525247" cy="5120640"/>
        </p:xfrm>
        <a:graphic>
          <a:graphicData uri="http://schemas.openxmlformats.org/drawingml/2006/table">
            <a:tbl>
              <a:tblPr firstRow="1" bandRow="1">
                <a:tableStyleId>{5C22544A-7EE6-4342-B048-85BDC9FD1C3A}</a:tableStyleId>
              </a:tblPr>
              <a:tblGrid>
                <a:gridCol w="2267534"/>
                <a:gridCol w="1331495"/>
                <a:gridCol w="882316"/>
                <a:gridCol w="994610"/>
                <a:gridCol w="926960"/>
                <a:gridCol w="725377"/>
                <a:gridCol w="770021"/>
                <a:gridCol w="1155032"/>
                <a:gridCol w="2471902"/>
              </a:tblGrid>
              <a:tr h="370840">
                <a:tc>
                  <a:txBody>
                    <a:bodyPr/>
                    <a:lstStyle/>
                    <a:p>
                      <a:r>
                        <a:rPr lang="en-US" dirty="0" smtClean="0"/>
                        <a:t>Scenario</a:t>
                      </a:r>
                      <a:endParaRPr lang="en-US" dirty="0"/>
                    </a:p>
                  </a:txBody>
                  <a:tcPr/>
                </a:tc>
                <a:tc>
                  <a:txBody>
                    <a:bodyPr/>
                    <a:lstStyle/>
                    <a:p>
                      <a:r>
                        <a:rPr lang="en-US" dirty="0" smtClean="0"/>
                        <a:t>Security </a:t>
                      </a:r>
                    </a:p>
                    <a:p>
                      <a:r>
                        <a:rPr lang="en-US" dirty="0" smtClean="0"/>
                        <a:t>Mode</a:t>
                      </a:r>
                      <a:endParaRPr lang="en-US" dirty="0"/>
                    </a:p>
                  </a:txBody>
                  <a:tcPr/>
                </a:tc>
                <a:tc>
                  <a:txBody>
                    <a:bodyPr/>
                    <a:lstStyle/>
                    <a:p>
                      <a:r>
                        <a:rPr lang="en-US" dirty="0" smtClean="0"/>
                        <a:t>Interop</a:t>
                      </a:r>
                      <a:endParaRPr lang="en-US" dirty="0"/>
                    </a:p>
                  </a:txBody>
                  <a:tcPr/>
                </a:tc>
                <a:tc>
                  <a:txBody>
                    <a:bodyPr/>
                    <a:lstStyle/>
                    <a:p>
                      <a:r>
                        <a:rPr lang="en-US" dirty="0" smtClean="0"/>
                        <a:t>Server </a:t>
                      </a:r>
                      <a:r>
                        <a:rPr lang="en-US" dirty="0" err="1" smtClean="0"/>
                        <a:t>Auth</a:t>
                      </a:r>
                      <a:endParaRPr lang="en-US" dirty="0"/>
                    </a:p>
                  </a:txBody>
                  <a:tcPr/>
                </a:tc>
                <a:tc>
                  <a:txBody>
                    <a:bodyPr/>
                    <a:lstStyle/>
                    <a:p>
                      <a:r>
                        <a:rPr lang="en-US" dirty="0" smtClean="0"/>
                        <a:t>Client </a:t>
                      </a:r>
                      <a:br>
                        <a:rPr lang="en-US" dirty="0" smtClean="0"/>
                      </a:br>
                      <a:r>
                        <a:rPr lang="en-US" dirty="0" err="1" smtClean="0"/>
                        <a:t>Auth</a:t>
                      </a:r>
                      <a:endParaRPr lang="en-US" dirty="0"/>
                    </a:p>
                  </a:txBody>
                  <a:tcPr/>
                </a:tc>
                <a:tc>
                  <a:txBody>
                    <a:bodyPr/>
                    <a:lstStyle/>
                    <a:p>
                      <a:r>
                        <a:rPr lang="en-US" dirty="0" err="1" smtClean="0"/>
                        <a:t>Integ</a:t>
                      </a:r>
                      <a:r>
                        <a:rPr lang="en-US" dirty="0" smtClean="0"/>
                        <a:t>.</a:t>
                      </a:r>
                      <a:endParaRPr lang="en-US" dirty="0"/>
                    </a:p>
                  </a:txBody>
                  <a:tcPr/>
                </a:tc>
                <a:tc>
                  <a:txBody>
                    <a:bodyPr/>
                    <a:lstStyle/>
                    <a:p>
                      <a:r>
                        <a:rPr lang="en-US" dirty="0" err="1" smtClean="0"/>
                        <a:t>Confi</a:t>
                      </a:r>
                      <a:r>
                        <a:rPr lang="en-US" dirty="0" smtClean="0"/>
                        <a:t>.</a:t>
                      </a:r>
                      <a:endParaRPr lang="en-US" dirty="0"/>
                    </a:p>
                  </a:txBody>
                  <a:tcPr/>
                </a:tc>
                <a:tc>
                  <a:txBody>
                    <a:bodyPr/>
                    <a:lstStyle/>
                    <a:p>
                      <a:r>
                        <a:rPr lang="en-US" dirty="0" smtClean="0"/>
                        <a:t>Transport</a:t>
                      </a:r>
                      <a:endParaRPr lang="en-US" dirty="0"/>
                    </a:p>
                  </a:txBody>
                  <a:tcPr/>
                </a:tc>
                <a:tc>
                  <a:txBody>
                    <a:bodyPr/>
                    <a:lstStyle/>
                    <a:p>
                      <a:r>
                        <a:rPr lang="en-US" dirty="0" smtClean="0"/>
                        <a:t>Binding</a:t>
                      </a:r>
                      <a:endParaRPr lang="en-US" dirty="0"/>
                    </a:p>
                  </a:txBody>
                  <a:tcPr/>
                </a:tc>
              </a:tr>
              <a:tr h="370840">
                <a:tc>
                  <a:txBody>
                    <a:bodyPr/>
                    <a:lstStyle/>
                    <a:p>
                      <a:r>
                        <a:rPr lang="en-US" dirty="0" smtClean="0">
                          <a:hlinkClick r:id="rId2"/>
                        </a:rPr>
                        <a:t>Internet</a:t>
                      </a:r>
                      <a:r>
                        <a:rPr lang="en-US" baseline="0" dirty="0" smtClean="0">
                          <a:hlinkClick r:id="rId2"/>
                        </a:rPr>
                        <a:t> Unsecured Client and Service</a:t>
                      </a:r>
                      <a:endParaRPr lang="en-US" dirty="0"/>
                    </a:p>
                  </a:txBody>
                  <a:tcPr/>
                </a:tc>
                <a:tc>
                  <a:txBody>
                    <a:bodyPr/>
                    <a:lstStyle/>
                    <a:p>
                      <a:r>
                        <a:rPr lang="en-US" dirty="0" smtClean="0"/>
                        <a:t>None</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r>
                        <a:rPr lang="en-US" dirty="0" smtClean="0"/>
                        <a:t>None</a:t>
                      </a:r>
                      <a:endParaRPr lang="en-US" dirty="0"/>
                    </a:p>
                  </a:txBody>
                  <a:tcPr/>
                </a:tc>
                <a:tc>
                  <a:txBody>
                    <a:bodyPr/>
                    <a:lstStyle/>
                    <a:p>
                      <a:r>
                        <a:rPr lang="en-US" dirty="0" smtClean="0"/>
                        <a:t>HTTP</a:t>
                      </a:r>
                      <a:endParaRPr lang="en-US" dirty="0"/>
                    </a:p>
                  </a:txBody>
                  <a:tcPr/>
                </a:tc>
                <a:tc>
                  <a:txBody>
                    <a:bodyPr/>
                    <a:lstStyle/>
                    <a:p>
                      <a:r>
                        <a:rPr lang="en-US" dirty="0" err="1" smtClean="0"/>
                        <a:t>BasicHttpBinding</a:t>
                      </a:r>
                      <a:endParaRPr lang="en-US" dirty="0"/>
                    </a:p>
                  </a:txBody>
                  <a:tcPr/>
                </a:tc>
              </a:tr>
              <a:tr h="370840">
                <a:tc>
                  <a:txBody>
                    <a:bodyPr/>
                    <a:lstStyle/>
                    <a:p>
                      <a:r>
                        <a:rPr lang="en-US" dirty="0" smtClean="0">
                          <a:hlinkClick r:id="rId3"/>
                        </a:rPr>
                        <a:t>Intranet Unsecured Client and Service</a:t>
                      </a:r>
                      <a:endParaRPr lang="en-US" dirty="0"/>
                    </a:p>
                  </a:txBody>
                  <a:tcPr/>
                </a:tc>
                <a:tc>
                  <a:txBody>
                    <a:bodyPr/>
                    <a:lstStyle/>
                    <a:p>
                      <a:r>
                        <a:rPr lang="en-US" dirty="0" smtClean="0"/>
                        <a:t>None</a:t>
                      </a:r>
                      <a:endParaRPr lang="en-US" dirty="0"/>
                    </a:p>
                  </a:txBody>
                  <a:tcPr/>
                </a:tc>
                <a:tc>
                  <a:txBody>
                    <a:bodyPr/>
                    <a:lstStyle/>
                    <a:p>
                      <a:r>
                        <a:rPr lang="en-US" dirty="0" smtClean="0"/>
                        <a:t>WCF</a:t>
                      </a:r>
                      <a:r>
                        <a:rPr lang="en-US" baseline="0" dirty="0" smtClean="0"/>
                        <a:t> Only</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r>
                        <a:rPr lang="en-US" dirty="0" smtClean="0"/>
                        <a:t>None</a:t>
                      </a:r>
                      <a:endParaRPr lang="en-US" dirty="0"/>
                    </a:p>
                  </a:txBody>
                  <a:tcPr/>
                </a:tc>
                <a:tc>
                  <a:txBody>
                    <a:bodyPr/>
                    <a:lstStyle/>
                    <a:p>
                      <a:r>
                        <a:rPr lang="en-US" dirty="0" smtClean="0"/>
                        <a:t>TCP</a:t>
                      </a:r>
                      <a:endParaRPr lang="en-US" dirty="0"/>
                    </a:p>
                  </a:txBody>
                  <a:tcPr/>
                </a:tc>
                <a:tc>
                  <a:txBody>
                    <a:bodyPr/>
                    <a:lstStyle/>
                    <a:p>
                      <a:r>
                        <a:rPr lang="en-US" dirty="0" err="1" smtClean="0"/>
                        <a:t>NetTcpBinding</a:t>
                      </a:r>
                      <a:endParaRPr lang="en-US" dirty="0"/>
                    </a:p>
                  </a:txBody>
                  <a:tcPr/>
                </a:tc>
              </a:tr>
              <a:tr h="370840">
                <a:tc>
                  <a:txBody>
                    <a:bodyPr/>
                    <a:lstStyle/>
                    <a:p>
                      <a:r>
                        <a:rPr lang="en-US" dirty="0" smtClean="0">
                          <a:hlinkClick r:id="rId4"/>
                        </a:rPr>
                        <a:t>Transport Security w/</a:t>
                      </a:r>
                      <a:r>
                        <a:rPr lang="en-US" baseline="0" dirty="0" smtClean="0">
                          <a:hlinkClick r:id="rId4"/>
                        </a:rPr>
                        <a:t> Anonymous Client</a:t>
                      </a:r>
                      <a:endParaRPr lang="en-US" dirty="0"/>
                    </a:p>
                  </a:txBody>
                  <a:tcPr/>
                </a:tc>
                <a:tc>
                  <a:txBody>
                    <a:bodyPr/>
                    <a:lstStyle/>
                    <a:p>
                      <a:r>
                        <a:rPr lang="en-US" dirty="0" smtClean="0"/>
                        <a:t>Transport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HTTPS</a:t>
                      </a:r>
                      <a:endParaRPr lang="en-US" dirty="0"/>
                    </a:p>
                  </a:txBody>
                  <a:tcPr/>
                </a:tc>
                <a:tc>
                  <a:txBody>
                    <a:bodyPr/>
                    <a:lstStyle/>
                    <a:p>
                      <a:r>
                        <a:rPr lang="en-US" dirty="0" err="1" smtClean="0"/>
                        <a:t>WsHttpBinding</a:t>
                      </a:r>
                      <a:endParaRPr lang="en-US" dirty="0"/>
                    </a:p>
                  </a:txBody>
                  <a:tcPr/>
                </a:tc>
              </a:tr>
              <a:tr h="370840">
                <a:tc>
                  <a:txBody>
                    <a:bodyPr/>
                    <a:lstStyle/>
                    <a:p>
                      <a:r>
                        <a:rPr lang="en-US" dirty="0" smtClean="0">
                          <a:hlinkClick r:id="rId5"/>
                        </a:rPr>
                        <a:t>Transport Security w/ Basic </a:t>
                      </a:r>
                      <a:r>
                        <a:rPr lang="en-US" dirty="0" err="1" smtClean="0">
                          <a:hlinkClick r:id="rId5"/>
                        </a:rPr>
                        <a:t>Auth</a:t>
                      </a:r>
                      <a:endParaRPr lang="en-US" dirty="0"/>
                    </a:p>
                  </a:txBody>
                  <a:tcPr/>
                </a:tc>
                <a:tc>
                  <a:txBody>
                    <a:bodyPr/>
                    <a:lstStyle/>
                    <a:p>
                      <a:r>
                        <a:rPr lang="en-US" dirty="0" smtClean="0"/>
                        <a:t>Transport</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HTTPS</a:t>
                      </a:r>
                      <a:endParaRPr lang="en-US" dirty="0"/>
                    </a:p>
                  </a:txBody>
                  <a:tcPr/>
                </a:tc>
                <a:tc>
                  <a:txBody>
                    <a:bodyPr/>
                    <a:lstStyle/>
                    <a:p>
                      <a:r>
                        <a:rPr lang="en-US" dirty="0" err="1" smtClean="0"/>
                        <a:t>WsHttpBinding</a:t>
                      </a:r>
                      <a:endParaRPr lang="en-US" dirty="0"/>
                    </a:p>
                  </a:txBody>
                  <a:tcPr/>
                </a:tc>
              </a:tr>
              <a:tr h="370840">
                <a:tc>
                  <a:txBody>
                    <a:bodyPr/>
                    <a:lstStyle/>
                    <a:p>
                      <a:r>
                        <a:rPr lang="en-US" dirty="0" smtClean="0">
                          <a:hlinkClick r:id="rId6"/>
                        </a:rPr>
                        <a:t>Transport Security w/ Windows</a:t>
                      </a:r>
                      <a:r>
                        <a:rPr lang="en-US" baseline="0" dirty="0" smtClean="0">
                          <a:hlinkClick r:id="rId6"/>
                        </a:rPr>
                        <a:t> </a:t>
                      </a:r>
                      <a:r>
                        <a:rPr lang="en-US" baseline="0" dirty="0" err="1" smtClean="0">
                          <a:hlinkClick r:id="rId6"/>
                        </a:rPr>
                        <a:t>Auth</a:t>
                      </a:r>
                      <a:endParaRPr lang="en-US" dirty="0"/>
                    </a:p>
                  </a:txBody>
                  <a:tcPr/>
                </a:tc>
                <a:tc>
                  <a:txBody>
                    <a:bodyPr/>
                    <a:lstStyle/>
                    <a:p>
                      <a:r>
                        <a:rPr lang="en-US" dirty="0" smtClean="0"/>
                        <a:t>Transport</a:t>
                      </a:r>
                      <a:endParaRPr lang="en-US" dirty="0"/>
                    </a:p>
                  </a:txBody>
                  <a:tcPr/>
                </a:tc>
                <a:tc>
                  <a:txBody>
                    <a:bodyPr/>
                    <a:lstStyle/>
                    <a:p>
                      <a:r>
                        <a:rPr lang="en-US" dirty="0" smtClean="0"/>
                        <a:t>WCF</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NET.TCP</a:t>
                      </a:r>
                      <a:endParaRPr lang="en-US" dirty="0"/>
                    </a:p>
                  </a:txBody>
                  <a:tcPr/>
                </a:tc>
                <a:tc>
                  <a:txBody>
                    <a:bodyPr/>
                    <a:lstStyle/>
                    <a:p>
                      <a:r>
                        <a:rPr lang="en-US" dirty="0" err="1" smtClean="0"/>
                        <a:t>NetTcpBinding</a:t>
                      </a:r>
                      <a:endParaRPr lang="en-US" dirty="0"/>
                    </a:p>
                  </a:txBody>
                  <a:tcPr/>
                </a:tc>
              </a:tr>
              <a:tr h="370840">
                <a:tc>
                  <a:txBody>
                    <a:bodyPr/>
                    <a:lstStyle/>
                    <a:p>
                      <a:r>
                        <a:rPr lang="en-US" dirty="0" smtClean="0">
                          <a:hlinkClick r:id="rId7"/>
                        </a:rPr>
                        <a:t>Message Security w/</a:t>
                      </a:r>
                      <a:r>
                        <a:rPr lang="en-US" baseline="0" dirty="0" smtClean="0">
                          <a:hlinkClick r:id="rId7"/>
                        </a:rPr>
                        <a:t> Anonymous Client</a:t>
                      </a:r>
                      <a:endParaRPr lang="en-US" dirty="0"/>
                    </a:p>
                  </a:txBody>
                  <a:tcPr/>
                </a:tc>
                <a:tc>
                  <a:txBody>
                    <a:bodyPr/>
                    <a:lstStyle/>
                    <a:p>
                      <a:r>
                        <a:rPr lang="en-US" dirty="0" smtClean="0"/>
                        <a:t>Message</a:t>
                      </a:r>
                      <a:endParaRPr lang="en-US" dirty="0"/>
                    </a:p>
                  </a:txBody>
                  <a:tcPr/>
                </a:tc>
                <a:tc>
                  <a:txBody>
                    <a:bodyPr/>
                    <a:lstStyle/>
                    <a:p>
                      <a:r>
                        <a:rPr lang="en-US" dirty="0" smtClean="0"/>
                        <a:t>WCF</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HTTP</a:t>
                      </a:r>
                      <a:endParaRPr lang="en-US" dirty="0"/>
                    </a:p>
                  </a:txBody>
                  <a:tcPr/>
                </a:tc>
                <a:tc>
                  <a:txBody>
                    <a:bodyPr/>
                    <a:lstStyle/>
                    <a:p>
                      <a:r>
                        <a:rPr lang="en-US" dirty="0" err="1" smtClean="0"/>
                        <a:t>WsHttpBinding</a:t>
                      </a:r>
                      <a:endParaRPr lang="en-US" dirty="0"/>
                    </a:p>
                  </a:txBody>
                  <a:tcPr/>
                </a:tc>
              </a:tr>
              <a:tr h="370840">
                <a:tc>
                  <a:txBody>
                    <a:bodyPr/>
                    <a:lstStyle/>
                    <a:p>
                      <a:r>
                        <a:rPr lang="en-US" dirty="0" smtClean="0"/>
                        <a:t>Message Security w/ Windows Client</a:t>
                      </a:r>
                      <a:endParaRPr lang="en-US" dirty="0"/>
                    </a:p>
                  </a:txBody>
                  <a:tcPr/>
                </a:tc>
                <a:tc>
                  <a:txBody>
                    <a:bodyPr/>
                    <a:lstStyle/>
                    <a:p>
                      <a:r>
                        <a:rPr lang="en-US" dirty="0" smtClean="0"/>
                        <a:t>Message</a:t>
                      </a:r>
                      <a:endParaRPr lang="en-US" dirty="0"/>
                    </a:p>
                  </a:txBody>
                  <a:tcPr/>
                </a:tc>
                <a:tc>
                  <a:txBody>
                    <a:bodyPr/>
                    <a:lstStyle/>
                    <a:p>
                      <a:r>
                        <a:rPr lang="en-US" dirty="0" smtClean="0"/>
                        <a:t>WCF</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NET.TCP</a:t>
                      </a:r>
                      <a:endParaRPr lang="en-US" dirty="0"/>
                    </a:p>
                  </a:txBody>
                  <a:tcPr/>
                </a:tc>
                <a:tc>
                  <a:txBody>
                    <a:bodyPr/>
                    <a:lstStyle/>
                    <a:p>
                      <a:r>
                        <a:rPr lang="en-US" dirty="0" err="1" smtClean="0"/>
                        <a:t>NetTcpBinding</a:t>
                      </a:r>
                      <a:endParaRPr lang="en-US" dirty="0"/>
                    </a:p>
                  </a:txBody>
                  <a:tcPr/>
                </a:tc>
              </a:tr>
            </a:tbl>
          </a:graphicData>
        </a:graphic>
      </p:graphicFrame>
      <p:sp>
        <p:nvSpPr>
          <p:cNvPr id="7" name="TextBox 6"/>
          <p:cNvSpPr txBox="1"/>
          <p:nvPr/>
        </p:nvSpPr>
        <p:spPr>
          <a:xfrm>
            <a:off x="8299588" y="6488668"/>
            <a:ext cx="3892412" cy="369332"/>
          </a:xfrm>
          <a:prstGeom prst="rect">
            <a:avLst/>
          </a:prstGeom>
          <a:noFill/>
        </p:spPr>
        <p:txBody>
          <a:bodyPr wrap="none" rtlCol="0">
            <a:spAutoFit/>
          </a:bodyPr>
          <a:lstStyle/>
          <a:p>
            <a:pPr algn="r"/>
            <a:r>
              <a:rPr lang="en-US" dirty="0" smtClean="0">
                <a:hlinkClick r:id="rId8" action="ppaction://hlinkpres?slideindex=1&amp;slidetitle="/>
              </a:rPr>
              <a:t>Common Security Scenarios on MSDN</a:t>
            </a:r>
            <a:endParaRPr lang="en-US" dirty="0"/>
          </a:p>
        </p:txBody>
      </p:sp>
    </p:spTree>
    <p:extLst>
      <p:ext uri="{BB962C8B-B14F-4D97-AF65-F5344CB8AC3E}">
        <p14:creationId xmlns:p14="http://schemas.microsoft.com/office/powerpoint/2010/main" val="2281156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Windows Azure Service Bus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04457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4Fhapi.ckeZwwtYLMB6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alICTDj0ka3EY5dJtBKk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3FBnKu.g0WGMKHIbw.3rQ"/>
</p:tagLst>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9144449b-ba5a-4612-98a9-381e907e54b6"/>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http://www.w3.org/XML/1998/namespace"/>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536</TotalTime>
  <Words>384</Words>
  <Application>Microsoft Office PowerPoint</Application>
  <PresentationFormat>Widescreen</PresentationFormat>
  <Paragraphs>154</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Kozuka Gothic Pro R</vt:lpstr>
      <vt:lpstr>Segoe</vt:lpstr>
      <vt:lpstr>Segoe UI</vt:lpstr>
      <vt:lpstr>Segoe UI Light</vt:lpstr>
      <vt:lpstr>1_Office Theme</vt:lpstr>
      <vt:lpstr>PowerPoint Presentation</vt:lpstr>
      <vt:lpstr>Module Overview</vt:lpstr>
      <vt:lpstr>PowerPoint Presentation</vt:lpstr>
      <vt:lpstr>Creating Services and Client Components</vt:lpstr>
      <vt:lpstr>Creating Services and Clients in Code </vt:lpstr>
      <vt:lpstr>PowerPoint Presentation</vt:lpstr>
      <vt:lpstr>WCF Service Security</vt:lpstr>
      <vt:lpstr>Common Security Scenarios</vt:lpstr>
      <vt:lpstr>PowerPoint Presentation</vt:lpstr>
      <vt:lpstr>Service Bus</vt:lpstr>
      <vt:lpstr>Windows Azure Service Bus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141</cp:revision>
  <dcterms:created xsi:type="dcterms:W3CDTF">2013-10-14T21:08:33Z</dcterms:created>
  <dcterms:modified xsi:type="dcterms:W3CDTF">2013-11-12T21:59:15Z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