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48" r:id="rId5"/>
  </p:sldMasterIdLst>
  <p:handoutMasterIdLst>
    <p:handoutMasterId r:id="rId10"/>
  </p:handoutMasterIdLst>
  <p:sldIdLst>
    <p:sldId id="262" r:id="rId6"/>
    <p:sldId id="259" r:id="rId7"/>
    <p:sldId id="260" r:id="rId8"/>
    <p:sldId id="261"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5" d="100"/>
          <a:sy n="155" d="100"/>
        </p:scale>
        <p:origin x="354" y="13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6481A-1DA1-4A08-9550-9A3F9F16C43B}" type="datetimeFigureOut">
              <a:rPr lang="en-US" smtClean="0"/>
              <a:t>8/12/2014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611606-541F-4638-B5D0-95357E387D6A}" type="slidenum">
              <a:rPr lang="en-US" smtClean="0"/>
              <a:t>‹#›</a:t>
            </a:fld>
            <a:endParaRPr lang="en-US"/>
          </a:p>
        </p:txBody>
      </p:sp>
    </p:spTree>
    <p:extLst>
      <p:ext uri="{BB962C8B-B14F-4D97-AF65-F5344CB8AC3E}">
        <p14:creationId xmlns:p14="http://schemas.microsoft.com/office/powerpoint/2010/main" val="103163467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8150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200" y="117076"/>
            <a:ext cx="8509000" cy="630215"/>
          </a:xfrm>
          <a:prstGeom prst="rect">
            <a:avLst/>
          </a:prstGeom>
        </p:spPr>
        <p:txBody>
          <a:bodyPr anchor="b" anchorCtr="0">
            <a:normAutofit/>
          </a:bodyPr>
          <a:lstStyle>
            <a:lvl1pPr algn="l">
              <a:defRPr sz="3600" b="0" i="0">
                <a:latin typeface="Segoe UI" panose="020B0502040204020203" pitchFamily="34" charset="0"/>
                <a:cs typeface="Segoe UI" panose="020B0502040204020203" pitchFamily="34" charset="0"/>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200" y="986590"/>
            <a:ext cx="8509000" cy="3979110"/>
          </a:xfrm>
          <a:prstGeom prst="rect">
            <a:avLst/>
          </a:prstGeom>
        </p:spPr>
        <p:txBody>
          <a:bodyPr/>
          <a:lstStyle>
            <a:lvl1pPr marL="297656" indent="-297656">
              <a:spcBef>
                <a:spcPts val="1200"/>
              </a:spcBef>
              <a:buClr>
                <a:schemeClr val="bg1"/>
              </a:buClr>
              <a:buSzPct val="75000"/>
              <a:buFont typeface="Arial" panose="020B0604020202020204" pitchFamily="34" charset="0"/>
              <a:buChar char="•"/>
              <a:defRPr sz="2700" b="0" baseline="0">
                <a:solidFill>
                  <a:schemeClr val="bg1"/>
                </a:solidFill>
                <a:latin typeface="Segoe UI" panose="020B0502040204020203" pitchFamily="34" charset="0"/>
                <a:cs typeface="Segoe UI" panose="020B0502040204020203" pitchFamily="34" charset="0"/>
              </a:defRPr>
            </a:lvl1pPr>
            <a:lvl2pPr marL="742931" indent="-285743">
              <a:spcBef>
                <a:spcPts val="225"/>
              </a:spcBef>
              <a:spcAft>
                <a:spcPts val="225"/>
              </a:spcAft>
              <a:buClr>
                <a:schemeClr val="bg1"/>
              </a:buClr>
              <a:buSzPct val="75000"/>
              <a:buFont typeface="Segoe UI Semilight" panose="020B0402040204020203" pitchFamily="34" charset="0"/>
              <a:buChar char="−"/>
              <a:defRPr sz="2400">
                <a:solidFill>
                  <a:schemeClr val="bg1"/>
                </a:solidFill>
                <a:latin typeface="Segoe UI" panose="020B0502040204020203" pitchFamily="34" charset="0"/>
                <a:cs typeface="Segoe UI" panose="020B0502040204020203" pitchFamily="34" charset="0"/>
              </a:defRPr>
            </a:lvl2pPr>
            <a:lvl3pPr marL="1156097" indent="-227410">
              <a:spcBef>
                <a:spcPts val="150"/>
              </a:spcBef>
              <a:spcAft>
                <a:spcPts val="150"/>
              </a:spcAft>
              <a:buClr>
                <a:schemeClr val="bg1"/>
              </a:buClr>
              <a:buSzPct val="75000"/>
              <a:buFont typeface="Arial" panose="020B0604020202020204" pitchFamily="34" charset="0"/>
              <a:buChar char="•"/>
              <a:defRPr sz="1800">
                <a:solidFill>
                  <a:schemeClr val="bg1"/>
                </a:solidFill>
                <a:latin typeface="Segoe UI" panose="020B0502040204020203" pitchFamily="34" charset="0"/>
                <a:cs typeface="Segoe UI" panose="020B0502040204020203" pitchFamily="34" charset="0"/>
              </a:defRPr>
            </a:lvl3pPr>
            <a:lvl4pPr marL="1600160"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4pPr>
            <a:lvl5pPr marL="2057348"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jumpstar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2700" y="4703877"/>
            <a:ext cx="1374942" cy="335406"/>
          </a:xfrm>
          <a:prstGeom prst="rect">
            <a:avLst/>
          </a:prstGeom>
        </p:spPr>
      </p:pic>
    </p:spTree>
    <p:extLst>
      <p:ext uri="{BB962C8B-B14F-4D97-AF65-F5344CB8AC3E}">
        <p14:creationId xmlns:p14="http://schemas.microsoft.com/office/powerpoint/2010/main" val="3207980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709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l="7377" t="16828" r="5229" b="16056"/>
          <a:stretch/>
        </p:blipFill>
        <p:spPr>
          <a:xfrm>
            <a:off x="179583" y="2113809"/>
            <a:ext cx="4203865" cy="1187532"/>
          </a:xfrm>
          <a:prstGeom prst="rect">
            <a:avLst/>
          </a:prstGeom>
        </p:spPr>
      </p:pic>
      <p:sp>
        <p:nvSpPr>
          <p:cNvPr id="4" name="TextBox 3"/>
          <p:cNvSpPr txBox="1"/>
          <p:nvPr userDrawn="1"/>
        </p:nvSpPr>
        <p:spPr>
          <a:xfrm>
            <a:off x="179583" y="4018963"/>
            <a:ext cx="7433999" cy="707886"/>
          </a:xfrm>
          <a:prstGeom prst="rect">
            <a:avLst/>
          </a:prstGeom>
          <a:noFill/>
        </p:spPr>
        <p:txBody>
          <a:bodyPr wrap="square" rtlCol="0">
            <a:spAutoFit/>
          </a:bodyPr>
          <a:lstStyle/>
          <a:p>
            <a:pPr algn="l"/>
            <a:r>
              <a:rPr lang="en-US" sz="800" dirty="0" smtClean="0">
                <a:solidFill>
                  <a:schemeClr val="bg1"/>
                </a:solidFill>
                <a:latin typeface="Segoe UI Semilight" panose="020B0402040204020203" pitchFamily="34" charset="0"/>
                <a:cs typeface="Segoe UI Semilight" panose="020B0402040204020203" pitchFamily="34" charset="0"/>
              </a:rPr>
              <a:t>© 2013 Microsoft Corporation. All rights reserved. Microsoft, Microsoft Windows 8, Windows Server 2012,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p>
          <a:p>
            <a:pPr algn="l"/>
            <a:r>
              <a:rPr lang="en-US" sz="800" dirty="0" smtClean="0">
                <a:solidFill>
                  <a:schemeClr val="bg1"/>
                </a:solidFill>
                <a:latin typeface="Segoe UI Semibold" panose="020B0702040204020203" pitchFamily="34" charset="0"/>
                <a:cs typeface="Segoe UI Semibold" panose="020B0702040204020203" pitchFamily="34" charset="0"/>
              </a:rPr>
              <a:t>MICROSOFT MAKES NO WARRANTIES, IMPLIED OR STATUTORY, AS TO THE INFORMATION IN THIS PRESENTATION.</a:t>
            </a:r>
            <a:endParaRPr lang="en-US" sz="8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50541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7674" y="1597819"/>
            <a:ext cx="8113811" cy="1102519"/>
          </a:xfrm>
          <a:prstGeom prst="rect">
            <a:avLst/>
          </a:prstGeom>
        </p:spPr>
        <p:txBody>
          <a:bodyPr anchor="b" anchorCtr="0">
            <a:noAutofit/>
          </a:bodyPr>
          <a:lstStyle>
            <a:lvl1pPr algn="l">
              <a:defRPr sz="5400"/>
            </a:lvl1pPr>
          </a:lstStyle>
          <a:p>
            <a:r>
              <a:rPr lang="en-US" dirty="0" smtClean="0"/>
              <a:t>Presentation Title</a:t>
            </a:r>
            <a:endParaRPr lang="en-US" dirty="0"/>
          </a:p>
        </p:txBody>
      </p:sp>
      <p:sp>
        <p:nvSpPr>
          <p:cNvPr id="3" name="Subtitle 2"/>
          <p:cNvSpPr>
            <a:spLocks noGrp="1"/>
          </p:cNvSpPr>
          <p:nvPr>
            <p:ph type="subTitle" idx="1" hasCustomPrompt="1"/>
          </p:nvPr>
        </p:nvSpPr>
        <p:spPr>
          <a:xfrm>
            <a:off x="507675" y="2878463"/>
            <a:ext cx="6400800" cy="1705412"/>
          </a:xfrm>
          <a:prstGeom prst="rect">
            <a:avLst/>
          </a:prstGeom>
        </p:spPr>
        <p:txBody>
          <a:bodyPr>
            <a:normAutofit/>
          </a:bodyPr>
          <a:lstStyle>
            <a:lvl1pPr marL="0" indent="0" algn="l">
              <a:buNone/>
              <a:defRPr sz="2400" b="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199" y="39728"/>
            <a:ext cx="8425543" cy="78423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199" y="1168400"/>
            <a:ext cx="8425543" cy="3795486"/>
          </a:xfrm>
          <a:prstGeom prst="rect">
            <a:avLst/>
          </a:prstGeom>
        </p:spPr>
        <p:txBody>
          <a:bodyPr/>
          <a:lstStyle>
            <a:lvl1pPr marL="342900" indent="-342900">
              <a:spcBef>
                <a:spcPts val="1800"/>
              </a:spcBef>
              <a:buClr>
                <a:schemeClr val="bg1"/>
              </a:buClr>
              <a:buSzPct val="75000"/>
              <a:buFont typeface="Lucida Grande"/>
              <a:buChar char="▪"/>
              <a:defRPr sz="2400" baseline="0">
                <a:solidFill>
                  <a:schemeClr val="bg1"/>
                </a:solidFill>
              </a:defRPr>
            </a:lvl1pPr>
            <a:lvl2pPr marL="742950" indent="-285750">
              <a:spcBef>
                <a:spcPts val="200"/>
              </a:spcBef>
              <a:spcAft>
                <a:spcPts val="0"/>
              </a:spcAft>
              <a:buClr>
                <a:schemeClr val="bg1"/>
              </a:buClr>
              <a:buSzPct val="75000"/>
              <a:buFont typeface="Segoe UI" panose="020B0502040204020203" pitchFamily="34" charset="0"/>
              <a:buChar char="‒"/>
              <a:defRPr sz="2000">
                <a:solidFill>
                  <a:schemeClr val="accent3">
                    <a:lumMod val="20000"/>
                    <a:lumOff val="80000"/>
                  </a:schemeClr>
                </a:solidFill>
              </a:defRPr>
            </a:lvl2pPr>
            <a:lvl3pPr marL="1200150" indent="-285750">
              <a:spcBef>
                <a:spcPts val="0"/>
              </a:spcBef>
              <a:buClr>
                <a:schemeClr val="bg1"/>
              </a:buClr>
              <a:buSzPct val="75000"/>
              <a:buFont typeface="Arial" panose="020B0604020202020204" pitchFamily="34" charset="0"/>
              <a:buChar char="•"/>
              <a:defRPr sz="1800">
                <a:solidFill>
                  <a:schemeClr val="bg1"/>
                </a:solidFill>
              </a:defRPr>
            </a:lvl3pPr>
            <a:lvl4pPr marL="1600200" indent="-228600">
              <a:spcBef>
                <a:spcPts val="0"/>
              </a:spcBef>
              <a:buClr>
                <a:schemeClr val="bg1"/>
              </a:buClr>
              <a:buSzPct val="75000"/>
              <a:buFont typeface="Lucida Grande"/>
              <a:buChar char="▪"/>
              <a:defRPr sz="1600">
                <a:solidFill>
                  <a:schemeClr val="bg1"/>
                </a:solidFill>
              </a:defRPr>
            </a:lvl4pPr>
            <a:lvl5pPr marL="2057400" indent="-228600">
              <a:spcBef>
                <a:spcPts val="0"/>
              </a:spcBef>
              <a:buClr>
                <a:schemeClr val="bg1"/>
              </a:buClr>
              <a:buSzPct val="75000"/>
              <a:buFont typeface="Lucida Grande"/>
              <a:buChar char="▪"/>
              <a:defRPr sz="1600">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40377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63988" y="1260475"/>
            <a:ext cx="4036760"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3988" y="1879600"/>
            <a:ext cx="4036760" cy="2977408"/>
          </a:xfrm>
          <a:prstGeom prst="rect">
            <a:avLst/>
          </a:prstGeom>
        </p:spPr>
        <p:txBody>
          <a:bodyPr/>
          <a:lstStyle>
            <a:lvl1pPr>
              <a:defRPr sz="2400">
                <a:solidFill>
                  <a:schemeClr val="bg1"/>
                </a:solidFill>
              </a:defRPr>
            </a:lvl1pPr>
            <a:lvl2pPr>
              <a:spcBef>
                <a:spcPts val="200"/>
              </a:spcBef>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4738255" y="1260475"/>
            <a:ext cx="4146823"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4738255" y="1879600"/>
            <a:ext cx="4146823" cy="2977408"/>
          </a:xfrm>
          <a:prstGeom prst="rect">
            <a:avLst/>
          </a:prstGeo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199" y="39728"/>
            <a:ext cx="8425543" cy="91029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369475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7874163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57200" y="1152525"/>
            <a:ext cx="8425542" cy="3262313"/>
          </a:xfrm>
          <a:prstGeom prst="rect">
            <a:avLst/>
          </a:prstGeom>
        </p:spPr>
        <p:txBody>
          <a:bodyPr vert="horz"/>
          <a:lstStyle>
            <a:lvl1pPr marL="342900" indent="-342900">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5308141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descr="jumpstart_logo_tagline.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62288" y="1876635"/>
            <a:ext cx="4002154" cy="1388648"/>
          </a:xfrm>
          <a:prstGeom prst="rect">
            <a:avLst/>
          </a:prstGeom>
        </p:spPr>
      </p:pic>
    </p:spTree>
    <p:extLst>
      <p:ext uri="{BB962C8B-B14F-4D97-AF65-F5344CB8AC3E}">
        <p14:creationId xmlns:p14="http://schemas.microsoft.com/office/powerpoint/2010/main" val="1230211589"/>
      </p:ext>
    </p:extLst>
  </p:cSld>
  <p:clrMap bg1="lt1" tx1="dk1" bg2="lt2" tx2="dk2" accent1="accent1" accent2="accent2" accent3="accent3" accent4="accent4" accent5="accent5" accent6="accent6" hlink="hlink" folHlink="folHlink"/>
  <p:sldLayoutIdLst>
    <p:sldLayoutId id="2147483651" r:id="rId1"/>
    <p:sldLayoutId id="2147483674" r:id="rId2"/>
    <p:sldLayoutId id="2147483673" r:id="rId3"/>
    <p:sldLayoutId id="2147483655"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6" r:id="rId4"/>
    <p:sldLayoutId id="2147483654"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aka.ms/InstConf-WinSv2012" TargetMode="External"/><Relationship Id="rId2" Type="http://schemas.openxmlformats.org/officeDocument/2006/relationships/hyperlink" Target="http://aka.ms/Win8Intro_ITPro" TargetMode="Externa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aka.ms/ConfigWinSvr2012" TargetMode="External"/><Relationship Id="rId2" Type="http://schemas.openxmlformats.org/officeDocument/2006/relationships/hyperlink" Target="http://aka.ms/HyperV-WinSvr"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aka.ms/MCSA-WinSvr2012" TargetMode="External"/><Relationship Id="rId2" Type="http://schemas.openxmlformats.org/officeDocument/2006/relationships/hyperlink" Target="http://aka.ms/VS-ExamsTraining" TargetMode="External"/><Relationship Id="rId1" Type="http://schemas.openxmlformats.org/officeDocument/2006/relationships/slideLayout" Target="../slideLayouts/slideLayout6.xml"/><Relationship Id="rId5" Type="http://schemas.openxmlformats.org/officeDocument/2006/relationships/hyperlink" Target="http://aka.ms/ClassLocator" TargetMode="External"/><Relationship Id="rId4" Type="http://schemas.openxmlformats.org/officeDocument/2006/relationships/hyperlink" Target="http://aka.ms/CP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p:txBody>
          <a:bodyPr>
            <a:normAutofit/>
          </a:bodyPr>
          <a:lstStyle/>
          <a:p>
            <a:r>
              <a:rPr lang="en-US" smtClean="0"/>
              <a:t>	 Join the MVA Community!</a:t>
            </a:r>
            <a:endParaRPr lang="en-US" dirty="0"/>
          </a:p>
        </p:txBody>
      </p:sp>
      <p:sp>
        <p:nvSpPr>
          <p:cNvPr id="2" name="Content Placeholder 1"/>
          <p:cNvSpPr>
            <a:spLocks noGrp="1"/>
          </p:cNvSpPr>
          <p:nvPr>
            <p:ph type="body" sz="quarter" idx="10"/>
          </p:nvPr>
        </p:nvSpPr>
        <p:spPr/>
        <p:txBody>
          <a:bodyPr/>
          <a:lstStyle/>
          <a:p>
            <a:r>
              <a:rPr lang="en-US" dirty="0" smtClean="0"/>
              <a:t>Microsoft Virtual Academy—Free online training!</a:t>
            </a:r>
          </a:p>
          <a:p>
            <a:pPr lvl="1"/>
            <a:r>
              <a:rPr lang="en-US" dirty="0" smtClean="0"/>
              <a:t>Tailored for IT Pros and Developers </a:t>
            </a:r>
          </a:p>
          <a:p>
            <a:pPr lvl="1"/>
            <a:r>
              <a:rPr lang="en-US" dirty="0" smtClean="0"/>
              <a:t>Over 1M registered users</a:t>
            </a:r>
          </a:p>
          <a:p>
            <a:r>
              <a:rPr lang="en-US" dirty="0" smtClean="0"/>
              <a:t>Earn while you learn! </a:t>
            </a:r>
          </a:p>
          <a:p>
            <a:pPr lvl="1"/>
            <a:r>
              <a:rPr lang="en-US" dirty="0" smtClean="0"/>
              <a:t>50 MVA Points for this event!</a:t>
            </a:r>
          </a:p>
          <a:p>
            <a:pPr lvl="1"/>
            <a:r>
              <a:rPr lang="en-US" dirty="0" smtClean="0"/>
              <a:t>Visit </a:t>
            </a:r>
            <a:r>
              <a:rPr lang="en-US" b="1" dirty="0" smtClean="0">
                <a:hlinkClick r:id="rId3"/>
              </a:rPr>
              <a:t>http://aka.ms/MVA-Voucher</a:t>
            </a:r>
            <a:r>
              <a:rPr lang="en-US" b="1" dirty="0" smtClean="0"/>
              <a:t> </a:t>
            </a:r>
          </a:p>
          <a:p>
            <a:pPr lvl="1"/>
            <a:r>
              <a:rPr lang="en-US" dirty="0" smtClean="0"/>
              <a:t>Code: </a:t>
            </a:r>
            <a:r>
              <a:rPr lang="en-US" b="1" dirty="0" smtClean="0"/>
              <a:t>Bing</a:t>
            </a:r>
            <a:r>
              <a:rPr lang="en-US" dirty="0" smtClean="0"/>
              <a:t> (expires 7/5/2013)</a:t>
            </a:r>
            <a:endParaRPr lang="en-US" dirty="0"/>
          </a:p>
        </p:txBody>
      </p:sp>
      <p:pic>
        <p:nvPicPr>
          <p:cNvPr id="5" name="Picture 4"/>
          <p:cNvPicPr>
            <a:picLocks noChangeAspect="1"/>
          </p:cNvPicPr>
          <p:nvPr/>
        </p:nvPicPr>
        <p:blipFill>
          <a:blip r:embed="rId4"/>
          <a:stretch>
            <a:fillRect/>
          </a:stretch>
        </p:blipFill>
        <p:spPr>
          <a:xfrm>
            <a:off x="135066" y="141284"/>
            <a:ext cx="804319" cy="849316"/>
          </a:xfrm>
          <a:prstGeom prst="rect">
            <a:avLst/>
          </a:prstGeom>
        </p:spPr>
      </p:pic>
      <p:sp>
        <p:nvSpPr>
          <p:cNvPr id="12" name="TextBox 11"/>
          <p:cNvSpPr txBox="1"/>
          <p:nvPr/>
        </p:nvSpPr>
        <p:spPr>
          <a:xfrm>
            <a:off x="537225" y="3156102"/>
            <a:ext cx="6696045" cy="877005"/>
          </a:xfrm>
          <a:prstGeom prst="rect">
            <a:avLst/>
          </a:prstGeom>
          <a:solidFill>
            <a:srgbClr val="FF0000">
              <a:alpha val="10000"/>
            </a:srgbClr>
          </a:solidFill>
          <a:ln w="6350">
            <a:solidFill>
              <a:srgbClr val="FF0000"/>
            </a:solidFill>
          </a:ln>
        </p:spPr>
        <p:txBody>
          <a:bodyPr wrap="square" rtlCol="0">
            <a:spAutoFit/>
          </a:bodyPr>
          <a:lstStyle/>
          <a:p>
            <a:pPr defTabSz="457189"/>
            <a:endParaRPr lang="en-US" dirty="0">
              <a:solidFill>
                <a:srgbClr val="75B433"/>
              </a:solidFill>
              <a:latin typeface="Segoe UI" panose="020B0502040204020203" pitchFamily="34" charset="0"/>
              <a:cs typeface="Segoe UI" panose="020B0502040204020203" pitchFamily="34" charset="0"/>
            </a:endParaRPr>
          </a:p>
        </p:txBody>
      </p:sp>
      <p:sp>
        <p:nvSpPr>
          <p:cNvPr id="4" name="TextBox 3"/>
          <p:cNvSpPr txBox="1"/>
          <p:nvPr/>
        </p:nvSpPr>
        <p:spPr>
          <a:xfrm>
            <a:off x="0" y="4505737"/>
            <a:ext cx="9144000" cy="646331"/>
          </a:xfrm>
          <a:prstGeom prst="rect">
            <a:avLst/>
          </a:prstGeom>
          <a:solidFill>
            <a:srgbClr val="FFFF00"/>
          </a:solidFill>
        </p:spPr>
        <p:txBody>
          <a:bodyPr wrap="square" rtlCol="0">
            <a:spAutoFit/>
          </a:bodyPr>
          <a:lstStyle/>
          <a:p>
            <a:r>
              <a:rPr lang="en-US" dirty="0" smtClean="0"/>
              <a:t>Leave area blank for clock.  Remove this section before saving final break slide</a:t>
            </a:r>
          </a:p>
          <a:p>
            <a:endParaRPr lang="en-US" dirty="0"/>
          </a:p>
        </p:txBody>
      </p:sp>
    </p:spTree>
    <p:extLst>
      <p:ext uri="{BB962C8B-B14F-4D97-AF65-F5344CB8AC3E}">
        <p14:creationId xmlns:p14="http://schemas.microsoft.com/office/powerpoint/2010/main" val="30721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a:xfrm>
            <a:off x="132079" y="1005840"/>
            <a:ext cx="8425543" cy="3795486"/>
          </a:xfrm>
        </p:spPr>
        <p:txBody>
          <a:bodyPr/>
          <a:lstStyle/>
          <a:p>
            <a:r>
              <a:rPr lang="en-US" dirty="0"/>
              <a:t>Introducing Windows® 8: An Overview for IT </a:t>
            </a:r>
            <a:r>
              <a:rPr lang="en-US" dirty="0" smtClean="0"/>
              <a:t>Professionals</a:t>
            </a:r>
          </a:p>
          <a:p>
            <a:pPr lvl="1"/>
            <a:r>
              <a:rPr lang="en-US" dirty="0">
                <a:hlinkClick r:id="rId2"/>
              </a:rPr>
              <a:t>http://</a:t>
            </a:r>
            <a:r>
              <a:rPr lang="en-US" dirty="0" smtClean="0">
                <a:hlinkClick r:id="rId2"/>
              </a:rPr>
              <a:t>aka.ms/Win8Intro_ITPro</a:t>
            </a:r>
            <a:endParaRPr lang="en-US" dirty="0" smtClean="0"/>
          </a:p>
          <a:p>
            <a:r>
              <a:rPr lang="en-US" dirty="0"/>
              <a:t>Training Guide: Installing and Configuring Windows Server® </a:t>
            </a:r>
            <a:r>
              <a:rPr lang="en-US" dirty="0" smtClean="0"/>
              <a:t>2012</a:t>
            </a:r>
          </a:p>
          <a:p>
            <a:pPr lvl="1"/>
            <a:r>
              <a:rPr lang="en-US" dirty="0" smtClean="0">
                <a:hlinkClick r:id="rId3"/>
              </a:rPr>
              <a:t>http</a:t>
            </a:r>
            <a:r>
              <a:rPr lang="en-US" dirty="0">
                <a:hlinkClick r:id="rId3"/>
              </a:rPr>
              <a:t>://</a:t>
            </a:r>
            <a:r>
              <a:rPr lang="en-US" dirty="0" smtClean="0">
                <a:hlinkClick r:id="rId3"/>
              </a:rPr>
              <a:t>aka.ms/InstConf-WinSv2012</a:t>
            </a:r>
            <a:r>
              <a:rPr lang="en-US" dirty="0" smtClean="0"/>
              <a:t> </a:t>
            </a:r>
            <a:endParaRPr lang="en-US" dirty="0"/>
          </a:p>
        </p:txBody>
      </p:sp>
      <p:pic>
        <p:nvPicPr>
          <p:cNvPr id="7" name="Picture 6"/>
          <p:cNvPicPr>
            <a:picLocks noChangeAspect="1"/>
          </p:cNvPicPr>
          <p:nvPr/>
        </p:nvPicPr>
        <p:blipFill>
          <a:blip r:embed="rId4"/>
          <a:stretch>
            <a:fillRect/>
          </a:stretch>
        </p:blipFill>
        <p:spPr>
          <a:xfrm rot="953664">
            <a:off x="7807938" y="1689482"/>
            <a:ext cx="1164110" cy="14182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p:cNvPicPr>
            <a:picLocks noChangeAspect="1"/>
          </p:cNvPicPr>
          <p:nvPr/>
        </p:nvPicPr>
        <p:blipFill>
          <a:blip r:embed="rId5"/>
          <a:stretch>
            <a:fillRect/>
          </a:stretch>
        </p:blipFill>
        <p:spPr>
          <a:xfrm rot="20706120">
            <a:off x="6287108" y="2441709"/>
            <a:ext cx="1213975" cy="1509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0" y="4505737"/>
            <a:ext cx="9144000" cy="646331"/>
          </a:xfrm>
          <a:prstGeom prst="rect">
            <a:avLst/>
          </a:prstGeom>
          <a:solidFill>
            <a:srgbClr val="FFFF00"/>
          </a:solidFill>
        </p:spPr>
        <p:txBody>
          <a:bodyPr wrap="square" rtlCol="0">
            <a:spAutoFit/>
          </a:bodyPr>
          <a:lstStyle/>
          <a:p>
            <a:r>
              <a:rPr lang="en-US" dirty="0" smtClean="0"/>
              <a:t>Leave area blank for clock.  Remove this section before saving final break slide</a:t>
            </a:r>
          </a:p>
          <a:p>
            <a:endParaRPr lang="en-US" dirty="0"/>
          </a:p>
        </p:txBody>
      </p:sp>
    </p:spTree>
    <p:extLst>
      <p:ext uri="{BB962C8B-B14F-4D97-AF65-F5344CB8AC3E}">
        <p14:creationId xmlns:p14="http://schemas.microsoft.com/office/powerpoint/2010/main" val="1209081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Suggested Resources</a:t>
            </a:r>
            <a:endParaRPr lang="en-US" dirty="0"/>
          </a:p>
        </p:txBody>
      </p:sp>
      <p:sp>
        <p:nvSpPr>
          <p:cNvPr id="3" name="Text Placeholder 2"/>
          <p:cNvSpPr>
            <a:spLocks noGrp="1"/>
          </p:cNvSpPr>
          <p:nvPr>
            <p:ph type="body" sz="quarter" idx="10"/>
          </p:nvPr>
        </p:nvSpPr>
        <p:spPr/>
        <p:txBody>
          <a:bodyPr/>
          <a:lstStyle/>
          <a:p>
            <a:r>
              <a:rPr lang="en-US" dirty="0" smtClean="0"/>
              <a:t>Course </a:t>
            </a:r>
            <a:r>
              <a:rPr lang="en-US" dirty="0"/>
              <a:t>55021A: </a:t>
            </a:r>
            <a:r>
              <a:rPr lang="en-US" dirty="0" smtClean="0"/>
              <a:t>Configuring </a:t>
            </a:r>
            <a:r>
              <a:rPr lang="en-US" dirty="0"/>
              <a:t>and Administering Hyper-V in Windows Server </a:t>
            </a:r>
            <a:r>
              <a:rPr lang="en-US" dirty="0" smtClean="0"/>
              <a:t>2012</a:t>
            </a:r>
          </a:p>
          <a:p>
            <a:pPr lvl="1"/>
            <a:r>
              <a:rPr lang="en-US" dirty="0">
                <a:hlinkClick r:id="rId2"/>
              </a:rPr>
              <a:t>http://</a:t>
            </a:r>
            <a:r>
              <a:rPr lang="en-US" dirty="0" smtClean="0">
                <a:hlinkClick r:id="rId2"/>
              </a:rPr>
              <a:t>aka.ms/HyperV-WinSvr</a:t>
            </a:r>
            <a:r>
              <a:rPr lang="en-US" dirty="0" smtClean="0"/>
              <a:t> </a:t>
            </a:r>
          </a:p>
          <a:p>
            <a:r>
              <a:rPr lang="en-US" dirty="0"/>
              <a:t>Course 20410B: Installing and Configuring Windows Server 2012</a:t>
            </a:r>
          </a:p>
          <a:p>
            <a:pPr lvl="1"/>
            <a:r>
              <a:rPr lang="en-US" dirty="0">
                <a:hlinkClick r:id="rId3"/>
              </a:rPr>
              <a:t>http://aka.ms/ConfigWinSvr2012</a:t>
            </a:r>
            <a:r>
              <a:rPr lang="en-US" dirty="0"/>
              <a:t> </a:t>
            </a:r>
          </a:p>
        </p:txBody>
      </p:sp>
      <p:sp>
        <p:nvSpPr>
          <p:cNvPr id="6" name="TextBox 5"/>
          <p:cNvSpPr txBox="1"/>
          <p:nvPr/>
        </p:nvSpPr>
        <p:spPr>
          <a:xfrm>
            <a:off x="0" y="4505737"/>
            <a:ext cx="9144000" cy="646331"/>
          </a:xfrm>
          <a:prstGeom prst="rect">
            <a:avLst/>
          </a:prstGeom>
          <a:solidFill>
            <a:srgbClr val="FFFF00"/>
          </a:solidFill>
        </p:spPr>
        <p:txBody>
          <a:bodyPr wrap="square" rtlCol="0">
            <a:spAutoFit/>
          </a:bodyPr>
          <a:lstStyle/>
          <a:p>
            <a:r>
              <a:rPr lang="en-US" dirty="0" smtClean="0"/>
              <a:t>Leave area blank for clock.  Remove this section before saving final break slide</a:t>
            </a:r>
          </a:p>
          <a:p>
            <a:endParaRPr lang="en-US" dirty="0"/>
          </a:p>
        </p:txBody>
      </p:sp>
    </p:spTree>
    <p:extLst>
      <p:ext uri="{BB962C8B-B14F-4D97-AF65-F5344CB8AC3E}">
        <p14:creationId xmlns:p14="http://schemas.microsoft.com/office/powerpoint/2010/main" val="656343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Expert (MCSE) </a:t>
            </a:r>
            <a:endParaRPr lang="en-US" dirty="0"/>
          </a:p>
          <a:p>
            <a:pPr lvl="1"/>
            <a:r>
              <a:rPr lang="en-US" dirty="0">
                <a:hlinkClick r:id="rId2"/>
              </a:rPr>
              <a:t>http://</a:t>
            </a:r>
            <a:r>
              <a:rPr lang="en-US" dirty="0" smtClean="0">
                <a:hlinkClick r:id="rId2"/>
              </a:rPr>
              <a:t>aka.ms/MCSE-Svr-Infr</a:t>
            </a:r>
          </a:p>
          <a:p>
            <a:r>
              <a:rPr lang="en-US" dirty="0"/>
              <a:t>Microsoft Certified Solutions </a:t>
            </a:r>
            <a:r>
              <a:rPr lang="en-US" dirty="0" smtClean="0"/>
              <a:t>Associate (MCSA) </a:t>
            </a:r>
            <a:endParaRPr lang="en-US" dirty="0"/>
          </a:p>
          <a:p>
            <a:pPr lvl="1"/>
            <a:r>
              <a:rPr lang="en-US" dirty="0">
                <a:hlinkClick r:id="rId3"/>
              </a:rPr>
              <a:t>http://</a:t>
            </a:r>
            <a:r>
              <a:rPr lang="en-US" dirty="0" smtClean="0">
                <a:hlinkClick r:id="rId3"/>
              </a:rPr>
              <a:t>aka.ms/MCSA-WinSvr2012</a:t>
            </a:r>
            <a:r>
              <a:rPr lang="en-US" dirty="0" smtClean="0"/>
              <a:t> </a:t>
            </a:r>
          </a:p>
          <a:p>
            <a:r>
              <a:rPr lang="en-US" dirty="0" smtClean="0"/>
              <a:t>Microsoft Learning Partners—Learn from the Pros!</a:t>
            </a:r>
          </a:p>
          <a:p>
            <a:pPr lvl="1"/>
            <a:r>
              <a:rPr lang="en-US" dirty="0" smtClean="0">
                <a:hlinkClick r:id="rId4"/>
              </a:rPr>
              <a:t>http://aka.ms/CPLS</a:t>
            </a:r>
            <a:endParaRPr lang="en-US" dirty="0"/>
          </a:p>
          <a:p>
            <a:pPr lvl="1"/>
            <a:r>
              <a:rPr lang="en-US" dirty="0" smtClean="0"/>
              <a:t>Find a Class: </a:t>
            </a:r>
            <a:r>
              <a:rPr lang="en-US" dirty="0" smtClean="0">
                <a:hlinkClick r:id="rId5"/>
              </a:rPr>
              <a:t>http://aka.ms/ClassLocator</a:t>
            </a:r>
            <a:r>
              <a:rPr lang="en-US" dirty="0" smtClean="0"/>
              <a:t>  </a:t>
            </a:r>
          </a:p>
          <a:p>
            <a:endParaRPr lang="en-US" dirty="0"/>
          </a:p>
        </p:txBody>
      </p:sp>
      <p:sp>
        <p:nvSpPr>
          <p:cNvPr id="5" name="TextBox 4"/>
          <p:cNvSpPr txBox="1"/>
          <p:nvPr/>
        </p:nvSpPr>
        <p:spPr>
          <a:xfrm>
            <a:off x="0" y="4505737"/>
            <a:ext cx="9144000" cy="646331"/>
          </a:xfrm>
          <a:prstGeom prst="rect">
            <a:avLst/>
          </a:prstGeom>
          <a:solidFill>
            <a:srgbClr val="FFFF00"/>
          </a:solidFill>
        </p:spPr>
        <p:txBody>
          <a:bodyPr wrap="square" rtlCol="0">
            <a:spAutoFit/>
          </a:bodyPr>
          <a:lstStyle/>
          <a:p>
            <a:r>
              <a:rPr lang="en-US" dirty="0" smtClean="0"/>
              <a:t>Leave area blank for clock.  Remove this section before saving final break slide</a:t>
            </a:r>
          </a:p>
          <a:p>
            <a:endParaRPr lang="en-US" dirty="0"/>
          </a:p>
        </p:txBody>
      </p:sp>
    </p:spTree>
    <p:extLst>
      <p:ext uri="{BB962C8B-B14F-4D97-AF65-F5344CB8AC3E}">
        <p14:creationId xmlns:p14="http://schemas.microsoft.com/office/powerpoint/2010/main" val="817719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
  <a:themeElements>
    <a:clrScheme name="Custom 2">
      <a:dk1>
        <a:sysClr val="windowText" lastClr="000000"/>
      </a:dk1>
      <a:lt1>
        <a:sysClr val="window" lastClr="FFFFFF"/>
      </a:lt1>
      <a:dk2>
        <a:srgbClr val="147B33"/>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1120f47a30945fce95e7e4c1765b5299">
  <xsd:schema xmlns:xsd="http://www.w3.org/2001/XMLSchema" xmlns:xs="http://www.w3.org/2001/XMLSchema" xmlns:p="http://schemas.microsoft.com/office/2006/metadata/properties" xmlns:ns3="636b0322-90fb-440c-9cbc-22749e7231e9" targetNamespace="http://schemas.microsoft.com/office/2006/metadata/properties" ma:root="true" ma:fieldsID="db00dd23a426f8bc60cc0a0c81e867e8"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562C80-4118-4431-AE88-B563FDE64982}"/>
</file>

<file path=customXml/itemProps2.xml><?xml version="1.0" encoding="utf-8"?>
<ds:datastoreItem xmlns:ds="http://schemas.openxmlformats.org/officeDocument/2006/customXml" ds:itemID="{9E0815C6-0C3C-41B2-94A3-08042AD9971B}"/>
</file>

<file path=customXml/itemProps3.xml><?xml version="1.0" encoding="utf-8"?>
<ds:datastoreItem xmlns:ds="http://schemas.openxmlformats.org/officeDocument/2006/customXml" ds:itemID="{5D599C98-5E90-4F27-9E1E-CD2420FEB30D}"/>
</file>

<file path=docProps/app.xml><?xml version="1.0" encoding="utf-8"?>
<Properties xmlns="http://schemas.openxmlformats.org/officeDocument/2006/extended-properties" xmlns:vt="http://schemas.openxmlformats.org/officeDocument/2006/docPropsVTypes">
  <TotalTime>513</TotalTime>
  <Words>196</Words>
  <Application>Microsoft Office PowerPoint</Application>
  <PresentationFormat>On-screen Show (16:9)</PresentationFormat>
  <Paragraphs>30</Paragraphs>
  <Slides>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Calibri</vt:lpstr>
      <vt:lpstr>Lucida Grande</vt:lpstr>
      <vt:lpstr>Segoe UI</vt:lpstr>
      <vt:lpstr>Segoe UI Light</vt:lpstr>
      <vt:lpstr>Segoe UI Semibold</vt:lpstr>
      <vt:lpstr>Segoe UI Semilight</vt:lpstr>
      <vt:lpstr>Cover Slide</vt:lpstr>
      <vt:lpstr>Content Slide</vt:lpstr>
      <vt:lpstr>  Join the MVA Community!</vt:lpstr>
      <vt:lpstr>Great MSPress Books </vt:lpstr>
      <vt:lpstr>Suggested Resources</vt:lpstr>
      <vt:lpstr>Know your stuff? Get Certified!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Rotating Live Event Break Slides</dc:title>
  <dc:creator>Lauren English</dc:creator>
  <cp:lastModifiedBy>Kristen Paulson</cp:lastModifiedBy>
  <cp:revision>49</cp:revision>
  <dcterms:created xsi:type="dcterms:W3CDTF">2012-11-16T18:13:35Z</dcterms:created>
  <dcterms:modified xsi:type="dcterms:W3CDTF">2014-08-12T21:56:23Z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