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4"/>
  </p:sldMasterIdLst>
  <p:notesMasterIdLst>
    <p:notesMasterId r:id="rId43"/>
  </p:notesMasterIdLst>
  <p:sldIdLst>
    <p:sldId id="256" r:id="rId5"/>
    <p:sldId id="578" r:id="rId6"/>
    <p:sldId id="583" r:id="rId7"/>
    <p:sldId id="584" r:id="rId8"/>
    <p:sldId id="585" r:id="rId9"/>
    <p:sldId id="587" r:id="rId10"/>
    <p:sldId id="589" r:id="rId11"/>
    <p:sldId id="547" r:id="rId12"/>
    <p:sldId id="548" r:id="rId13"/>
    <p:sldId id="549" r:id="rId14"/>
    <p:sldId id="550" r:id="rId15"/>
    <p:sldId id="551" r:id="rId16"/>
    <p:sldId id="572" r:id="rId17"/>
    <p:sldId id="558" r:id="rId18"/>
    <p:sldId id="560" r:id="rId19"/>
    <p:sldId id="559" r:id="rId20"/>
    <p:sldId id="569" r:id="rId21"/>
    <p:sldId id="553" r:id="rId22"/>
    <p:sldId id="554" r:id="rId23"/>
    <p:sldId id="555" r:id="rId24"/>
    <p:sldId id="556" r:id="rId25"/>
    <p:sldId id="557" r:id="rId26"/>
    <p:sldId id="573" r:id="rId27"/>
    <p:sldId id="574" r:id="rId28"/>
    <p:sldId id="575" r:id="rId29"/>
    <p:sldId id="576" r:id="rId30"/>
    <p:sldId id="552" r:id="rId31"/>
    <p:sldId id="570" r:id="rId32"/>
    <p:sldId id="571" r:id="rId33"/>
    <p:sldId id="577" r:id="rId34"/>
    <p:sldId id="563" r:id="rId35"/>
    <p:sldId id="564" r:id="rId36"/>
    <p:sldId id="565" r:id="rId37"/>
    <p:sldId id="566" r:id="rId38"/>
    <p:sldId id="590" r:id="rId39"/>
    <p:sldId id="591" r:id="rId40"/>
    <p:sldId id="396" r:id="rId41"/>
    <p:sldId id="567" r:id="rId42"/>
  </p:sldIdLst>
  <p:sldSz cx="9144000" cy="5143500" type="screen16x9"/>
  <p:notesSz cx="6881813" cy="9296400"/>
  <p:defaultTextStyle>
    <a:defPPr>
      <a:defRPr lang="en-US"/>
    </a:defPPr>
    <a:lvl1pPr marL="0" algn="l" defTabSz="914058" rtl="0" eaLnBrk="1" latinLnBrk="0" hangingPunct="1">
      <a:defRPr sz="1800" kern="1200">
        <a:solidFill>
          <a:schemeClr val="tx1"/>
        </a:solidFill>
        <a:latin typeface="+mn-lt"/>
        <a:ea typeface="+mn-ea"/>
        <a:cs typeface="+mn-cs"/>
      </a:defRPr>
    </a:lvl1pPr>
    <a:lvl2pPr marL="457029" algn="l" defTabSz="914058" rtl="0" eaLnBrk="1" latinLnBrk="0" hangingPunct="1">
      <a:defRPr sz="1800" kern="1200">
        <a:solidFill>
          <a:schemeClr val="tx1"/>
        </a:solidFill>
        <a:latin typeface="+mn-lt"/>
        <a:ea typeface="+mn-ea"/>
        <a:cs typeface="+mn-cs"/>
      </a:defRPr>
    </a:lvl2pPr>
    <a:lvl3pPr marL="914058" algn="l" defTabSz="914058" rtl="0" eaLnBrk="1" latinLnBrk="0" hangingPunct="1">
      <a:defRPr sz="1800" kern="1200">
        <a:solidFill>
          <a:schemeClr val="tx1"/>
        </a:solidFill>
        <a:latin typeface="+mn-lt"/>
        <a:ea typeface="+mn-ea"/>
        <a:cs typeface="+mn-cs"/>
      </a:defRPr>
    </a:lvl3pPr>
    <a:lvl4pPr marL="1371087" algn="l" defTabSz="914058" rtl="0" eaLnBrk="1" latinLnBrk="0" hangingPunct="1">
      <a:defRPr sz="1800" kern="1200">
        <a:solidFill>
          <a:schemeClr val="tx1"/>
        </a:solidFill>
        <a:latin typeface="+mn-lt"/>
        <a:ea typeface="+mn-ea"/>
        <a:cs typeface="+mn-cs"/>
      </a:defRPr>
    </a:lvl4pPr>
    <a:lvl5pPr marL="1828114" algn="l" defTabSz="914058" rtl="0" eaLnBrk="1" latinLnBrk="0" hangingPunct="1">
      <a:defRPr sz="1800" kern="1200">
        <a:solidFill>
          <a:schemeClr val="tx1"/>
        </a:solidFill>
        <a:latin typeface="+mn-lt"/>
        <a:ea typeface="+mn-ea"/>
        <a:cs typeface="+mn-cs"/>
      </a:defRPr>
    </a:lvl5pPr>
    <a:lvl6pPr marL="2285138" algn="l" defTabSz="914058" rtl="0" eaLnBrk="1" latinLnBrk="0" hangingPunct="1">
      <a:defRPr sz="1800" kern="1200">
        <a:solidFill>
          <a:schemeClr val="tx1"/>
        </a:solidFill>
        <a:latin typeface="+mn-lt"/>
        <a:ea typeface="+mn-ea"/>
        <a:cs typeface="+mn-cs"/>
      </a:defRPr>
    </a:lvl6pPr>
    <a:lvl7pPr marL="2742174" algn="l" defTabSz="914058" rtl="0" eaLnBrk="1" latinLnBrk="0" hangingPunct="1">
      <a:defRPr sz="1800" kern="1200">
        <a:solidFill>
          <a:schemeClr val="tx1"/>
        </a:solidFill>
        <a:latin typeface="+mn-lt"/>
        <a:ea typeface="+mn-ea"/>
        <a:cs typeface="+mn-cs"/>
      </a:defRPr>
    </a:lvl7pPr>
    <a:lvl8pPr marL="3199198" algn="l" defTabSz="914058" rtl="0" eaLnBrk="1" latinLnBrk="0" hangingPunct="1">
      <a:defRPr sz="1800" kern="1200">
        <a:solidFill>
          <a:schemeClr val="tx1"/>
        </a:solidFill>
        <a:latin typeface="+mn-lt"/>
        <a:ea typeface="+mn-ea"/>
        <a:cs typeface="+mn-cs"/>
      </a:defRPr>
    </a:lvl8pPr>
    <a:lvl9pPr marL="3656226" algn="l" defTabSz="91405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Web Sites" id="{FE20DDD3-4669-436B-A77F-D8D26C91C606}">
          <p14:sldIdLst>
            <p14:sldId id="256"/>
            <p14:sldId id="578"/>
            <p14:sldId id="583"/>
            <p14:sldId id="584"/>
            <p14:sldId id="585"/>
            <p14:sldId id="587"/>
            <p14:sldId id="589"/>
            <p14:sldId id="547"/>
            <p14:sldId id="548"/>
            <p14:sldId id="549"/>
            <p14:sldId id="550"/>
            <p14:sldId id="551"/>
            <p14:sldId id="572"/>
            <p14:sldId id="558"/>
            <p14:sldId id="560"/>
            <p14:sldId id="559"/>
            <p14:sldId id="569"/>
            <p14:sldId id="553"/>
            <p14:sldId id="554"/>
            <p14:sldId id="555"/>
            <p14:sldId id="556"/>
            <p14:sldId id="557"/>
            <p14:sldId id="573"/>
            <p14:sldId id="574"/>
            <p14:sldId id="575"/>
            <p14:sldId id="576"/>
            <p14:sldId id="552"/>
            <p14:sldId id="570"/>
            <p14:sldId id="571"/>
            <p14:sldId id="577"/>
            <p14:sldId id="563"/>
            <p14:sldId id="564"/>
            <p14:sldId id="565"/>
            <p14:sldId id="566"/>
            <p14:sldId id="590"/>
            <p14:sldId id="591"/>
            <p14:sldId id="396"/>
          </p14:sldIdLst>
        </p14:section>
        <p14:section name="Appendix" id="{C8F6A3EF-23A0-4381-9BFC-7A2255304369}">
          <p14:sldIdLst>
            <p14:sldId id="567"/>
          </p14:sldIdLst>
        </p14:section>
      </p14:sectionLst>
    </p:ext>
    <p:ext uri="{EFAFB233-063F-42B5-8137-9DF3F51BA10A}">
      <p15:sldGuideLst xmlns:p15="http://schemas.microsoft.com/office/powerpoint/2012/main">
        <p15:guide id="1" orient="horz" pos="2964">
          <p15:clr>
            <a:srgbClr val="A4A3A4"/>
          </p15:clr>
        </p15:guide>
        <p15:guide id="2" orient="horz" pos="516">
          <p15:clr>
            <a:srgbClr val="A4A3A4"/>
          </p15:clr>
        </p15:guide>
        <p15:guide id="3" orient="horz" pos="676">
          <p15:clr>
            <a:srgbClr val="A4A3A4"/>
          </p15:clr>
        </p15:guide>
        <p15:guide id="4" pos="2880">
          <p15:clr>
            <a:srgbClr val="A4A3A4"/>
          </p15:clr>
        </p15:guide>
        <p15:guide id="5" pos="240">
          <p15:clr>
            <a:srgbClr val="A4A3A4"/>
          </p15:clr>
        </p15:guide>
        <p15:guide id="6" pos="552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E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8955" autoAdjust="0"/>
  </p:normalViewPr>
  <p:slideViewPr>
    <p:cSldViewPr snapToGrid="0" snapToObjects="1">
      <p:cViewPr>
        <p:scale>
          <a:sx n="75" d="100"/>
          <a:sy n="75" d="100"/>
        </p:scale>
        <p:origin x="1531" y="278"/>
      </p:cViewPr>
      <p:guideLst>
        <p:guide orient="horz" pos="2964"/>
        <p:guide orient="horz" pos="516"/>
        <p:guide orient="horz" pos="676"/>
        <p:guide pos="2880"/>
        <p:guide pos="240"/>
        <p:guide pos="5520"/>
      </p:guideLst>
    </p:cSldViewPr>
  </p:slideViewPr>
  <p:outlineViewPr>
    <p:cViewPr>
      <p:scale>
        <a:sx n="33" d="100"/>
        <a:sy n="33" d="100"/>
      </p:scale>
      <p:origin x="0" y="1760"/>
    </p:cViewPr>
  </p:outlineViewPr>
  <p:notesTextViewPr>
    <p:cViewPr>
      <p:scale>
        <a:sx n="100" d="100"/>
        <a:sy n="100" d="100"/>
      </p:scale>
      <p:origin x="0" y="0"/>
    </p:cViewPr>
  </p:notesTextViewPr>
  <p:sorterViewPr>
    <p:cViewPr varScale="1">
      <p:scale>
        <a:sx n="100" d="100"/>
        <a:sy n="100" d="100"/>
      </p:scale>
      <p:origin x="0" y="-1104"/>
    </p:cViewPr>
  </p:sorterViewPr>
  <p:notesViewPr>
    <p:cSldViewPr snapToGrid="0" snapToObjects="1">
      <p:cViewPr varScale="1">
        <p:scale>
          <a:sx n="55" d="100"/>
          <a:sy n="55" d="100"/>
        </p:scale>
        <p:origin x="-2514" y="-10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5C5A41F5-B6C2-40E5-9E65-A9AEEB8FD18F}" type="datetimeFigureOut">
              <a:rPr lang="en-US" smtClean="0"/>
              <a:t>9/26/2013</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058" rtl="0" eaLnBrk="1" latinLnBrk="0" hangingPunct="1">
      <a:defRPr sz="1200" kern="1200">
        <a:solidFill>
          <a:schemeClr val="tx1"/>
        </a:solidFill>
        <a:latin typeface="+mn-lt"/>
        <a:ea typeface="+mn-ea"/>
        <a:cs typeface="+mn-cs"/>
      </a:defRPr>
    </a:lvl1pPr>
    <a:lvl2pPr marL="457029" algn="l" defTabSz="914058" rtl="0" eaLnBrk="1" latinLnBrk="0" hangingPunct="1">
      <a:defRPr sz="1200" kern="1200">
        <a:solidFill>
          <a:schemeClr val="tx1"/>
        </a:solidFill>
        <a:latin typeface="+mn-lt"/>
        <a:ea typeface="+mn-ea"/>
        <a:cs typeface="+mn-cs"/>
      </a:defRPr>
    </a:lvl2pPr>
    <a:lvl3pPr marL="914058" algn="l" defTabSz="914058" rtl="0" eaLnBrk="1" latinLnBrk="0" hangingPunct="1">
      <a:defRPr sz="1200" kern="1200">
        <a:solidFill>
          <a:schemeClr val="tx1"/>
        </a:solidFill>
        <a:latin typeface="+mn-lt"/>
        <a:ea typeface="+mn-ea"/>
        <a:cs typeface="+mn-cs"/>
      </a:defRPr>
    </a:lvl3pPr>
    <a:lvl4pPr marL="1371087" algn="l" defTabSz="914058" rtl="0" eaLnBrk="1" latinLnBrk="0" hangingPunct="1">
      <a:defRPr sz="1200" kern="1200">
        <a:solidFill>
          <a:schemeClr val="tx1"/>
        </a:solidFill>
        <a:latin typeface="+mn-lt"/>
        <a:ea typeface="+mn-ea"/>
        <a:cs typeface="+mn-cs"/>
      </a:defRPr>
    </a:lvl4pPr>
    <a:lvl5pPr marL="1828114" algn="l" defTabSz="914058" rtl="0" eaLnBrk="1" latinLnBrk="0" hangingPunct="1">
      <a:defRPr sz="1200" kern="1200">
        <a:solidFill>
          <a:schemeClr val="tx1"/>
        </a:solidFill>
        <a:latin typeface="+mn-lt"/>
        <a:ea typeface="+mn-ea"/>
        <a:cs typeface="+mn-cs"/>
      </a:defRPr>
    </a:lvl5pPr>
    <a:lvl6pPr marL="2285138" algn="l" defTabSz="914058" rtl="0" eaLnBrk="1" latinLnBrk="0" hangingPunct="1">
      <a:defRPr sz="1200" kern="1200">
        <a:solidFill>
          <a:schemeClr val="tx1"/>
        </a:solidFill>
        <a:latin typeface="+mn-lt"/>
        <a:ea typeface="+mn-ea"/>
        <a:cs typeface="+mn-cs"/>
      </a:defRPr>
    </a:lvl6pPr>
    <a:lvl7pPr marL="2742174" algn="l" defTabSz="914058" rtl="0" eaLnBrk="1" latinLnBrk="0" hangingPunct="1">
      <a:defRPr sz="1200" kern="1200">
        <a:solidFill>
          <a:schemeClr val="tx1"/>
        </a:solidFill>
        <a:latin typeface="+mn-lt"/>
        <a:ea typeface="+mn-ea"/>
        <a:cs typeface="+mn-cs"/>
      </a:defRPr>
    </a:lvl7pPr>
    <a:lvl8pPr marL="3199198" algn="l" defTabSz="914058" rtl="0" eaLnBrk="1" latinLnBrk="0" hangingPunct="1">
      <a:defRPr sz="1200" kern="1200">
        <a:solidFill>
          <a:schemeClr val="tx1"/>
        </a:solidFill>
        <a:latin typeface="+mn-lt"/>
        <a:ea typeface="+mn-ea"/>
        <a:cs typeface="+mn-cs"/>
      </a:defRPr>
    </a:lvl8pPr>
    <a:lvl9pPr marL="3656226" algn="l" defTabSz="91405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windowsazure.com/en-us/pricing/details/web-sit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a:t>
            </a:fld>
            <a:endParaRPr lang="en-US"/>
          </a:p>
        </p:txBody>
      </p:sp>
    </p:spTree>
    <p:extLst>
      <p:ext uri="{BB962C8B-B14F-4D97-AF65-F5344CB8AC3E}">
        <p14:creationId xmlns:p14="http://schemas.microsoft.com/office/powerpoint/2010/main" val="3441299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9/26/2013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13</a:t>
            </a:fld>
            <a:endParaRPr lang="en-US" dirty="0"/>
          </a:p>
        </p:txBody>
      </p:sp>
    </p:spTree>
    <p:extLst>
      <p:ext uri="{BB962C8B-B14F-4D97-AF65-F5344CB8AC3E}">
        <p14:creationId xmlns:p14="http://schemas.microsoft.com/office/powerpoint/2010/main" val="2332443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that</a:t>
            </a:r>
            <a:r>
              <a:rPr lang="en-US" baseline="0" dirty="0" smtClean="0"/>
              <a:t> Windows Azure Web Sites supports Classic ASP, ASP.NET, PHP, and Node.js out of the box and that you can also host any custom </a:t>
            </a:r>
            <a:r>
              <a:rPr lang="en-US" baseline="0" dirty="0" err="1" smtClean="0"/>
              <a:t>FastCGI</a:t>
            </a:r>
            <a:r>
              <a:rPr lang="en-US" baseline="0" dirty="0" smtClean="0"/>
              <a:t> handler.</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15</a:t>
            </a:fld>
            <a:endParaRPr lang="en-US"/>
          </a:p>
        </p:txBody>
      </p:sp>
    </p:spTree>
    <p:extLst>
      <p:ext uri="{BB962C8B-B14F-4D97-AF65-F5344CB8AC3E}">
        <p14:creationId xmlns:p14="http://schemas.microsoft.com/office/powerpoint/2010/main" val="1858349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Demo</a:t>
            </a:r>
          </a:p>
          <a:p>
            <a:pPr marL="173336" indent="-173336" defTabSz="924421">
              <a:lnSpc>
                <a:spcPct val="90000"/>
              </a:lnSpc>
              <a:spcAft>
                <a:spcPts val="337"/>
              </a:spcAft>
              <a:buFont typeface="Arial" pitchFamily="34" charset="0"/>
              <a:buChar char="•"/>
              <a:defRPr/>
            </a:pPr>
            <a:r>
              <a:rPr lang="en-US" baseline="0" dirty="0" smtClean="0"/>
              <a:t>Length: 10 minutes</a:t>
            </a:r>
            <a:endParaRPr lang="en-US" dirty="0" smtClean="0"/>
          </a:p>
          <a:p>
            <a:pPr marL="173336" indent="-173336" defTabSz="924421">
              <a:lnSpc>
                <a:spcPct val="90000"/>
              </a:lnSpc>
              <a:spcAft>
                <a:spcPts val="337"/>
              </a:spcAft>
              <a:buFont typeface="Arial" pitchFamily="34" charset="0"/>
              <a:buChar char="•"/>
              <a:defRPr/>
            </a:pPr>
            <a:r>
              <a:rPr lang="en-US" dirty="0" smtClean="0"/>
              <a:t>Create </a:t>
            </a:r>
            <a:r>
              <a:rPr lang="en-US" dirty="0" err="1" smtClean="0"/>
              <a:t>Wordpress</a:t>
            </a:r>
            <a:r>
              <a:rPr lang="en-US" dirty="0" smtClean="0"/>
              <a:t> Blog in Web Gallery</a:t>
            </a:r>
          </a:p>
          <a:p>
            <a:pPr marL="173336" indent="-173336" defTabSz="924421">
              <a:lnSpc>
                <a:spcPct val="90000"/>
              </a:lnSpc>
              <a:spcAft>
                <a:spcPts val="337"/>
              </a:spcAft>
              <a:buFont typeface="Arial" pitchFamily="34" charset="0"/>
              <a:buChar char="•"/>
              <a:defRPr/>
            </a:pPr>
            <a:r>
              <a:rPr lang="en-US" dirty="0" smtClean="0"/>
              <a:t>Download Publish File</a:t>
            </a:r>
          </a:p>
          <a:p>
            <a:pPr marL="173336" indent="-173336" defTabSz="924421">
              <a:lnSpc>
                <a:spcPct val="90000"/>
              </a:lnSpc>
              <a:spcAft>
                <a:spcPts val="337"/>
              </a:spcAft>
              <a:buFont typeface="Arial" pitchFamily="34" charset="0"/>
              <a:buChar char="•"/>
              <a:defRPr/>
            </a:pPr>
            <a:r>
              <a:rPr lang="en-US" dirty="0" smtClean="0"/>
              <a:t>Open in </a:t>
            </a:r>
            <a:r>
              <a:rPr lang="en-US" dirty="0" err="1" smtClean="0"/>
              <a:t>WebMatrix</a:t>
            </a:r>
            <a:endParaRPr lang="en-US" dirty="0" smtClean="0"/>
          </a:p>
          <a:p>
            <a:pPr marL="173336" indent="-173336" defTabSz="924421">
              <a:lnSpc>
                <a:spcPct val="90000"/>
              </a:lnSpc>
              <a:spcAft>
                <a:spcPts val="337"/>
              </a:spcAft>
              <a:buFont typeface="Arial" pitchFamily="34" charset="0"/>
              <a:buChar char="•"/>
              <a:defRPr/>
            </a:pPr>
            <a:r>
              <a:rPr lang="en-US" dirty="0" smtClean="0"/>
              <a:t>Edit</a:t>
            </a:r>
            <a:r>
              <a:rPr lang="en-US" baseline="0" dirty="0" smtClean="0"/>
              <a:t> Theme</a:t>
            </a:r>
          </a:p>
          <a:p>
            <a:pPr marL="173336" indent="-173336" defTabSz="924421">
              <a:lnSpc>
                <a:spcPct val="90000"/>
              </a:lnSpc>
              <a:spcAft>
                <a:spcPts val="337"/>
              </a:spcAft>
              <a:buFont typeface="Arial" pitchFamily="34" charset="0"/>
              <a:buChar char="•"/>
              <a:defRPr/>
            </a:pPr>
            <a:r>
              <a:rPr lang="en-US" baseline="0" dirty="0" smtClean="0"/>
              <a:t>Save/Deploy</a:t>
            </a:r>
          </a:p>
          <a:p>
            <a:pPr marL="173336" indent="-173336" defTabSz="924421">
              <a:lnSpc>
                <a:spcPct val="90000"/>
              </a:lnSpc>
              <a:spcAft>
                <a:spcPts val="337"/>
              </a:spcAft>
              <a:buFont typeface="Arial" pitchFamily="34" charset="0"/>
              <a:buChar char="•"/>
              <a:defRPr/>
            </a:pPr>
            <a:r>
              <a:rPr lang="en-US" baseline="0" dirty="0" smtClean="0"/>
              <a:t>Show site with changes</a:t>
            </a:r>
          </a:p>
          <a:p>
            <a:pPr marL="173336" indent="-173336" defTabSz="924421">
              <a:lnSpc>
                <a:spcPct val="90000"/>
              </a:lnSpc>
              <a:spcAft>
                <a:spcPts val="337"/>
              </a:spcAft>
              <a:buFont typeface="Arial" pitchFamily="34" charset="0"/>
              <a:buChar char="•"/>
              <a:defRPr/>
            </a:pPr>
            <a:endParaRPr lang="en-US" baseline="0" dirty="0" smtClean="0"/>
          </a:p>
          <a:p>
            <a:pPr defTabSz="924421">
              <a:lnSpc>
                <a:spcPct val="90000"/>
              </a:lnSpc>
              <a:spcAft>
                <a:spcPts val="337"/>
              </a:spcAft>
              <a:defRPr/>
            </a:pPr>
            <a:endParaRPr lang="en-US" baseline="0" dirty="0" smtClean="0"/>
          </a:p>
          <a:p>
            <a:pPr marL="173336" indent="-173336" defTabSz="924421">
              <a:lnSpc>
                <a:spcPct val="90000"/>
              </a:lnSpc>
              <a:spcAft>
                <a:spcPts val="337"/>
              </a:spcAft>
              <a:buFont typeface="Arial" pitchFamily="34" charset="0"/>
              <a:buChar char="•"/>
              <a:defRPr/>
            </a:pPr>
            <a:r>
              <a:rPr lang="en-US" baseline="0" dirty="0" smtClean="0"/>
              <a:t>Run locally </a:t>
            </a:r>
          </a:p>
          <a:p>
            <a:pPr marL="173336" indent="-173336" defTabSz="924421">
              <a:lnSpc>
                <a:spcPct val="90000"/>
              </a:lnSpc>
              <a:spcAft>
                <a:spcPts val="337"/>
              </a:spcAft>
              <a:buFont typeface="Arial" pitchFamily="34" charset="0"/>
              <a:buChar char="•"/>
              <a:defRPr/>
            </a:pPr>
            <a:r>
              <a:rPr lang="en-US" baseline="0" dirty="0" smtClean="0"/>
              <a:t>Add theme -&gt; Can we find an enterprise theme, team status or something similar</a:t>
            </a:r>
          </a:p>
          <a:p>
            <a:pPr marL="173336" indent="-173336" defTabSz="924421">
              <a:lnSpc>
                <a:spcPct val="90000"/>
              </a:lnSpc>
              <a:spcAft>
                <a:spcPts val="337"/>
              </a:spcAft>
              <a:buFont typeface="Arial" pitchFamily="34" charset="0"/>
              <a:buChar char="•"/>
              <a:defRPr/>
            </a:pPr>
            <a:r>
              <a:rPr lang="en-US" baseline="0" dirty="0" smtClean="0"/>
              <a:t>Deploy to cloud</a:t>
            </a:r>
          </a:p>
          <a:p>
            <a:pPr marL="173336" indent="-173336" defTabSz="924421">
              <a:lnSpc>
                <a:spcPct val="90000"/>
              </a:lnSpc>
              <a:spcAft>
                <a:spcPts val="337"/>
              </a:spcAft>
              <a:buFont typeface="Arial" pitchFamily="34" charset="0"/>
              <a:buChar char="•"/>
              <a:defRPr/>
            </a:pPr>
            <a:r>
              <a:rPr lang="en-US" baseline="0" dirty="0" smtClean="0"/>
              <a:t>Show running in cloud</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With standard you isolate your application to your own virtual machines that you can use and pay for whatever resources you choose.</a:t>
            </a:r>
          </a:p>
          <a:p>
            <a:endParaRPr lang="en-US" sz="1100" baseline="0" dirty="0" smtClean="0">
              <a:latin typeface="Segoe UI" pitchFamily="34" charset="0"/>
            </a:endParaRPr>
          </a:p>
          <a:p>
            <a:r>
              <a:rPr lang="en-US" sz="1100" b="1" baseline="0" dirty="0" smtClean="0">
                <a:latin typeface="Segoe UI" pitchFamily="34" charset="0"/>
              </a:rPr>
              <a:t>Online Resources:</a:t>
            </a:r>
          </a:p>
          <a:p>
            <a:r>
              <a:rPr lang="en-US" sz="1100" b="0" baseline="0" dirty="0" smtClean="0">
                <a:latin typeface="Segoe UI" pitchFamily="34" charset="0"/>
              </a:rPr>
              <a:t>If you’d like more details on Web Site pricing and quota, see the Windows Azure pricing page here: </a:t>
            </a:r>
            <a:r>
              <a:rPr lang="en-US" sz="1100" dirty="0" smtClean="0">
                <a:hlinkClick r:id="rId3"/>
              </a:rPr>
              <a:t>http://www.windowsazure.com/en-us/pricing/details/web-sites/</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4274633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start with a</a:t>
            </a:r>
            <a:r>
              <a:rPr lang="en-US" sz="1100" baseline="0" dirty="0" smtClean="0"/>
              <a:t> small site hosted for free.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your site to multiple shared instances</a:t>
            </a:r>
            <a:r>
              <a:rPr lang="en-US" sz="1100" baseline="0" dirty="0" smtClean="0"/>
              <a:t>.</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move to standard instances</a:t>
            </a:r>
            <a:r>
              <a:rPr lang="en-US" sz="1100" baseline="0" dirty="0" smtClean="0"/>
              <a:t> for additional scale.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up standard instances to multiple</a:t>
            </a:r>
            <a:r>
              <a:rPr lang="en-US" sz="1100" baseline="0" dirty="0" smtClean="0"/>
              <a:t> instances as needed.</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a:t>
            </a:fld>
            <a:endParaRPr lang="en-US"/>
          </a:p>
        </p:txBody>
      </p:sp>
    </p:spTree>
    <p:extLst>
      <p:ext uri="{BB962C8B-B14F-4D97-AF65-F5344CB8AC3E}">
        <p14:creationId xmlns:p14="http://schemas.microsoft.com/office/powerpoint/2010/main" val="1789607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baseline="0" dirty="0" smtClean="0"/>
              <a:t>Demo</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41661529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637683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baseline="0" dirty="0" smtClean="0"/>
              <a:t>Demo</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7868213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9/26/2013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26</a:t>
            </a:fld>
            <a:endParaRPr lang="en-US" dirty="0"/>
          </a:p>
        </p:txBody>
      </p:sp>
    </p:spTree>
    <p:extLst>
      <p:ext uri="{BB962C8B-B14F-4D97-AF65-F5344CB8AC3E}">
        <p14:creationId xmlns:p14="http://schemas.microsoft.com/office/powerpoint/2010/main" val="481152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ability to get started quickly with the Windows Azure Web App Gallery</a:t>
            </a:r>
          </a:p>
          <a:p>
            <a:endParaRPr lang="en-US" baseline="0" dirty="0" smtClean="0"/>
          </a:p>
          <a:p>
            <a:pPr marL="0" marR="0" indent="0" algn="l" defTabSz="914058" rtl="0" eaLnBrk="1" fontAlgn="auto" latinLnBrk="0" hangingPunct="1">
              <a:lnSpc>
                <a:spcPct val="100000"/>
              </a:lnSpc>
              <a:spcBef>
                <a:spcPts val="0"/>
              </a:spcBef>
              <a:spcAft>
                <a:spcPts val="0"/>
              </a:spcAft>
              <a:buClrTx/>
              <a:buSzTx/>
              <a:buFontTx/>
              <a:buNone/>
              <a:tabLst/>
              <a:defRPr/>
            </a:pPr>
            <a:r>
              <a:rPr lang="en-US" b="1" baseline="0" dirty="0" smtClean="0"/>
              <a:t>Speaking Points:</a:t>
            </a:r>
          </a:p>
          <a:p>
            <a:pPr marL="0" marR="0" indent="0" algn="l" defTabSz="914058" rtl="0" eaLnBrk="1" fontAlgn="auto" latinLnBrk="0" hangingPunct="1">
              <a:lnSpc>
                <a:spcPct val="100000"/>
              </a:lnSpc>
              <a:spcBef>
                <a:spcPts val="0"/>
              </a:spcBef>
              <a:spcAft>
                <a:spcPts val="0"/>
              </a:spcAft>
              <a:buClrTx/>
              <a:buSzTx/>
              <a:buFontTx/>
              <a:buNone/>
              <a:tabLst/>
              <a:defRPr/>
            </a:pPr>
            <a:endParaRPr lang="en-US" b="1" baseline="0" dirty="0" smtClean="0"/>
          </a:p>
          <a:p>
            <a:pPr marL="171450" marR="0" indent="-171450" algn="l" defTabSz="914058" rtl="0" eaLnBrk="1" fontAlgn="auto" latinLnBrk="0" hangingPunct="1">
              <a:lnSpc>
                <a:spcPct val="100000"/>
              </a:lnSpc>
              <a:spcBef>
                <a:spcPts val="0"/>
              </a:spcBef>
              <a:spcAft>
                <a:spcPts val="0"/>
              </a:spcAft>
              <a:buClrTx/>
              <a:buSzTx/>
              <a:buFont typeface="Arial"/>
              <a:buChar char="•"/>
              <a:tabLst/>
              <a:defRPr/>
            </a:pPr>
            <a:r>
              <a:rPr lang="en-US" b="0" baseline="0" dirty="0" smtClean="0"/>
              <a:t>Along-side the publishing capabilities, Windows Azure Web Sites also offers the Web App Gallery which provides many turn key solutions based off of well known open source web applications.</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Segoe UI" pitchFamily="34" charset="0"/>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28</a:t>
            </a:fld>
            <a:endParaRPr lang="en-US"/>
          </a:p>
        </p:txBody>
      </p:sp>
    </p:spTree>
    <p:extLst>
      <p:ext uri="{BB962C8B-B14F-4D97-AF65-F5344CB8AC3E}">
        <p14:creationId xmlns:p14="http://schemas.microsoft.com/office/powerpoint/2010/main" val="3041825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benefits of the Windows Azure Store</a:t>
            </a:r>
          </a:p>
          <a:p>
            <a:endParaRPr lang="en-US" baseline="0" dirty="0" smtClean="0"/>
          </a:p>
          <a:p>
            <a:r>
              <a:rPr lang="en-US" b="1" baseline="0" dirty="0" smtClean="0"/>
              <a:t>Speaking Points:</a:t>
            </a:r>
          </a:p>
          <a:p>
            <a:endParaRPr lang="en-US" b="1" baseline="0" dirty="0" smtClean="0"/>
          </a:p>
          <a:p>
            <a:pPr marL="171450" indent="-171450">
              <a:buFont typeface="Arial"/>
              <a:buChar char="•"/>
            </a:pPr>
            <a:r>
              <a:rPr lang="en-US" b="0" baseline="0" dirty="0" smtClean="0"/>
              <a:t>Much like the Windows Azure Web App Gallery brings a turn key solution to Web Applications, the Windows Azure Store quickly exposes Application and Data Services for use in your applications.</a:t>
            </a:r>
          </a:p>
          <a:p>
            <a:pPr marL="171450" indent="-171450">
              <a:buFont typeface="Arial"/>
              <a:buChar char="•"/>
            </a:pPr>
            <a:endParaRPr lang="en-US" b="0" baseline="0" dirty="0" smtClean="0"/>
          </a:p>
          <a:p>
            <a:pPr marL="0" indent="0">
              <a:buFont typeface="Arial"/>
              <a:buNone/>
            </a:pPr>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29</a:t>
            </a:fld>
            <a:endParaRPr lang="en-US"/>
          </a:p>
        </p:txBody>
      </p:sp>
    </p:spTree>
    <p:extLst>
      <p:ext uri="{BB962C8B-B14F-4D97-AF65-F5344CB8AC3E}">
        <p14:creationId xmlns:p14="http://schemas.microsoft.com/office/powerpoint/2010/main" val="3703484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22857474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470578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2422823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37</a:t>
            </a:fld>
            <a:endParaRPr lang="en-US"/>
          </a:p>
        </p:txBody>
      </p:sp>
    </p:spTree>
    <p:extLst>
      <p:ext uri="{BB962C8B-B14F-4D97-AF65-F5344CB8AC3E}">
        <p14:creationId xmlns:p14="http://schemas.microsoft.com/office/powerpoint/2010/main" val="1639868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185990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53253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5</a:t>
            </a:fld>
            <a:endParaRPr lang="en-US"/>
          </a:p>
        </p:txBody>
      </p:sp>
    </p:spTree>
    <p:extLst>
      <p:ext uri="{BB962C8B-B14F-4D97-AF65-F5344CB8AC3E}">
        <p14:creationId xmlns:p14="http://schemas.microsoft.com/office/powerpoint/2010/main" val="359887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8</a:t>
            </a:fld>
            <a:endParaRPr lang="en-US"/>
          </a:p>
        </p:txBody>
      </p:sp>
    </p:spTree>
    <p:extLst>
      <p:ext uri="{BB962C8B-B14F-4D97-AF65-F5344CB8AC3E}">
        <p14:creationId xmlns:p14="http://schemas.microsoft.com/office/powerpoint/2010/main" val="3347936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 the difference</a:t>
            </a:r>
            <a:r>
              <a:rPr lang="en-US" baseline="0" dirty="0" smtClean="0"/>
              <a:t>s between traditional self-hosting and the three options of Windows Azure hosting.</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Notes:</a:t>
            </a:r>
            <a:endParaRPr lang="en-US" sz="1200" b="0" kern="1200" baseline="0" dirty="0" smtClean="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278229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82045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1.xml.rels><?xml version="1.0" encoding="UTF-8" standalone="yes"?>
<Relationships xmlns="http://schemas.openxmlformats.org/package/2006/relationships"><Relationship Id="rId13" Type="http://schemas.openxmlformats.org/officeDocument/2006/relationships/image" Target="../media/image2.pdf"/><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2.xml.rels><?xml version="1.0" encoding="UTF-8" standalone="yes"?>
<Relationships xmlns="http://schemas.openxmlformats.org/package/2006/relationships"><Relationship Id="rId13" Type="http://schemas.openxmlformats.org/officeDocument/2006/relationships/image" Target="../media/image2.pdf"/><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3" Type="http://schemas.openxmlformats.org/officeDocument/2006/relationships/image" Target="../media/image6.png"/><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d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d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9.pdf"/></Relationships>
</file>

<file path=ppt/slideLayouts/_rels/slideLayout4.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5.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6.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8.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9.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5 for internal audiences">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Rectangle 15"/>
          <p:cNvSpPr/>
          <p:nvPr/>
        </p:nvSpPr>
        <p:spPr bwMode="gray">
          <a:xfrm>
            <a:off x="-1243" y="2904404"/>
            <a:ext cx="7305011" cy="1654302"/>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sp>
        <p:nvSpPr>
          <p:cNvPr id="17" name="Title 1"/>
          <p:cNvSpPr>
            <a:spLocks noGrp="1"/>
          </p:cNvSpPr>
          <p:nvPr>
            <p:ph type="title" hasCustomPrompt="1"/>
          </p:nvPr>
        </p:nvSpPr>
        <p:spPr bwMode="ltGray">
          <a:xfrm>
            <a:off x="321371" y="3569136"/>
            <a:ext cx="6232967" cy="820421"/>
          </a:xfrm>
          <a:prstGeom prst="rect">
            <a:avLst/>
          </a:prstGeom>
          <a:noFill/>
        </p:spPr>
        <p:txBody>
          <a:bodyPr lIns="143407" tIns="89629" rIns="143407" bIns="89629" anchor="t" anchorCtr="0"/>
          <a:lstStyle>
            <a:lvl1pPr marL="0" indent="0" algn="l">
              <a:defRPr sz="4425"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ltGray">
          <a:xfrm>
            <a:off x="321372" y="3127315"/>
            <a:ext cx="6232967" cy="441821"/>
          </a:xfrm>
        </p:spPr>
        <p:txBody>
          <a:bodyPr tIns="107555" bIns="107555">
            <a:noAutofit/>
          </a:bodyPr>
          <a:lstStyle>
            <a:lvl1pPr marL="0" indent="0">
              <a:spcBef>
                <a:spcPts val="0"/>
              </a:spcBef>
              <a:buNone/>
              <a:defRPr sz="2325">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9" name="Picture 18" descr="Dev-Unleashed-logo-White.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9002" t="43683" r="16409" b="45008"/>
              <a:stretch>
                <a:fillRect/>
              </a:stretch>
            </p:blipFill>
          </mc:Choice>
          <mc:Fallback>
            <p:blipFill>
              <a:blip r:embed="rId4"/>
              <a:srcRect l="19002" t="43683" r="16409" b="45008"/>
              <a:stretch>
                <a:fillRect/>
              </a:stretch>
            </p:blipFill>
          </mc:Fallback>
        </mc:AlternateContent>
        <p:spPr>
          <a:xfrm>
            <a:off x="321372" y="2105025"/>
            <a:ext cx="2775060" cy="628650"/>
          </a:xfrm>
          <a:prstGeom prst="rect">
            <a:avLst/>
          </a:prstGeom>
          <a:effec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invGray">
          <a:xfrm>
            <a:off x="6309558" y="3032065"/>
            <a:ext cx="832263" cy="178308"/>
          </a:xfrm>
          <a:prstGeom prst="rect">
            <a:avLst/>
          </a:prstGeom>
        </p:spPr>
      </p:pic>
    </p:spTree>
    <p:extLst>
      <p:ext uri="{BB962C8B-B14F-4D97-AF65-F5344CB8AC3E}">
        <p14:creationId xmlns:p14="http://schemas.microsoft.com/office/powerpoint/2010/main" val="670766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3 Row">
    <p:spTree>
      <p:nvGrpSpPr>
        <p:cNvPr id="1" name=""/>
        <p:cNvGrpSpPr/>
        <p:nvPr/>
      </p:nvGrpSpPr>
      <p:grpSpPr>
        <a:xfrm>
          <a:off x="0" y="0"/>
          <a:ext cx="0" cy="0"/>
          <a:chOff x="0" y="0"/>
          <a:chExt cx="0" cy="0"/>
        </a:xfrm>
      </p:grpSpPr>
      <p:sp>
        <p:nvSpPr>
          <p:cNvPr id="24" name="Text Placeholder 23"/>
          <p:cNvSpPr>
            <a:spLocks noGrp="1"/>
          </p:cNvSpPr>
          <p:nvPr>
            <p:ph type="body" sz="quarter" idx="13"/>
          </p:nvPr>
        </p:nvSpPr>
        <p:spPr>
          <a:xfrm>
            <a:off x="1119554" y="1295400"/>
            <a:ext cx="6511959" cy="1062037"/>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350" smtClean="0">
                <a:solidFill>
                  <a:schemeClr val="tx1">
                    <a:lumMod val="75000"/>
                    <a:lumOff val="25000"/>
                  </a:schemeClr>
                </a:solidFill>
                <a:latin typeface="Segoe UI"/>
                <a:cs typeface="Segoe UI"/>
              </a:defRPr>
            </a:lvl1pPr>
            <a:lvl2pPr marL="128588" indent="0">
              <a:buNone/>
              <a:defRPr lang="en-US" sz="1350" smtClean="0">
                <a:solidFill>
                  <a:schemeClr val="tx1">
                    <a:lumMod val="75000"/>
                    <a:lumOff val="25000"/>
                  </a:schemeClr>
                </a:solidFill>
              </a:defRPr>
            </a:lvl2pPr>
            <a:lvl3pPr marL="514350" indent="0">
              <a:buNone/>
              <a:defRPr lang="en-US" sz="1350" smtClean="0">
                <a:solidFill>
                  <a:schemeClr val="tx1">
                    <a:lumMod val="75000"/>
                    <a:lumOff val="25000"/>
                  </a:schemeClr>
                </a:solidFill>
              </a:defRPr>
            </a:lvl3pPr>
            <a:lvl4pPr marL="857250" indent="0">
              <a:buNone/>
              <a:defRPr lang="en-US" sz="1350" smtClean="0">
                <a:solidFill>
                  <a:schemeClr val="tx1">
                    <a:lumMod val="75000"/>
                    <a:lumOff val="25000"/>
                  </a:schemeClr>
                </a:solidFill>
              </a:defRPr>
            </a:lvl4pPr>
            <a:lvl5pPr marL="1200150" indent="0">
              <a:buNone/>
              <a:defRPr lang="en-US" sz="1350">
                <a:solidFill>
                  <a:schemeClr val="tx1">
                    <a:lumMod val="75000"/>
                    <a:lumOff val="25000"/>
                  </a:schemeClr>
                </a:solidFill>
              </a:defRPr>
            </a:lvl5pPr>
          </a:lstStyle>
          <a:p>
            <a:pPr marL="0" lvl="0"/>
            <a:r>
              <a:rPr lang="en-US" smtClean="0"/>
              <a:t>Click to edit Master text styles</a:t>
            </a:r>
          </a:p>
        </p:txBody>
      </p:sp>
      <p:sp>
        <p:nvSpPr>
          <p:cNvPr id="3" name="Rectangle 2"/>
          <p:cNvSpPr/>
          <p:nvPr/>
        </p:nvSpPr>
        <p:spPr>
          <a:xfrm>
            <a:off x="1028970" y="1285875"/>
            <a:ext cx="90585" cy="1062037"/>
          </a:xfrm>
          <a:prstGeom prst="rect">
            <a:avLst/>
          </a:prstGeom>
          <a:solidFill>
            <a:srgbClr val="FF66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5" name="Text Placeholder 23"/>
          <p:cNvSpPr>
            <a:spLocks noGrp="1"/>
          </p:cNvSpPr>
          <p:nvPr>
            <p:ph type="body" sz="quarter" idx="14"/>
          </p:nvPr>
        </p:nvSpPr>
        <p:spPr>
          <a:xfrm>
            <a:off x="1119555" y="2471737"/>
            <a:ext cx="6511958" cy="1071563"/>
          </a:xfr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350" dirty="0" smtClean="0">
                <a:solidFill>
                  <a:schemeClr val="tx1">
                    <a:lumMod val="75000"/>
                    <a:lumOff val="25000"/>
                  </a:schemeClr>
                </a:solidFill>
                <a:latin typeface="Segoe UI"/>
                <a:cs typeface="Segoe UI"/>
              </a:defRPr>
            </a:lvl1pPr>
          </a:lstStyle>
          <a:p>
            <a:pPr marL="0" lvl="0"/>
            <a:r>
              <a:rPr lang="en-US" smtClean="0"/>
              <a:t>Click to edit Master text styles</a:t>
            </a:r>
          </a:p>
        </p:txBody>
      </p:sp>
      <p:sp>
        <p:nvSpPr>
          <p:cNvPr id="26" name="Text Placeholder 23"/>
          <p:cNvSpPr>
            <a:spLocks noGrp="1"/>
          </p:cNvSpPr>
          <p:nvPr>
            <p:ph type="body" sz="quarter" idx="15"/>
          </p:nvPr>
        </p:nvSpPr>
        <p:spPr>
          <a:xfrm>
            <a:off x="1119555" y="3648075"/>
            <a:ext cx="6511958" cy="990601"/>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350" smtClean="0">
                <a:solidFill>
                  <a:schemeClr val="tx1">
                    <a:lumMod val="75000"/>
                    <a:lumOff val="25000"/>
                  </a:schemeClr>
                </a:solidFill>
                <a:latin typeface="Segoe UI"/>
                <a:cs typeface="Segoe UI"/>
              </a:defRPr>
            </a:lvl1pPr>
            <a:lvl2pPr marL="128588" indent="0">
              <a:buNone/>
              <a:defRPr lang="en-US" sz="1350" smtClean="0">
                <a:solidFill>
                  <a:schemeClr val="tx1">
                    <a:lumMod val="75000"/>
                    <a:lumOff val="25000"/>
                  </a:schemeClr>
                </a:solidFill>
              </a:defRPr>
            </a:lvl2pPr>
            <a:lvl3pPr marL="514350" indent="0">
              <a:buNone/>
              <a:defRPr lang="en-US" sz="1350" smtClean="0">
                <a:solidFill>
                  <a:schemeClr val="tx1">
                    <a:lumMod val="75000"/>
                    <a:lumOff val="25000"/>
                  </a:schemeClr>
                </a:solidFill>
              </a:defRPr>
            </a:lvl3pPr>
            <a:lvl4pPr marL="857250" indent="0">
              <a:buNone/>
              <a:defRPr lang="en-US" sz="1350" smtClean="0">
                <a:solidFill>
                  <a:schemeClr val="tx1">
                    <a:lumMod val="75000"/>
                    <a:lumOff val="25000"/>
                  </a:schemeClr>
                </a:solidFill>
              </a:defRPr>
            </a:lvl4pPr>
            <a:lvl5pPr marL="1200150" indent="0">
              <a:buNone/>
              <a:defRPr lang="en-US" sz="1350">
                <a:solidFill>
                  <a:schemeClr val="tx1">
                    <a:lumMod val="75000"/>
                    <a:lumOff val="25000"/>
                  </a:schemeClr>
                </a:solidFill>
              </a:defRPr>
            </a:lvl5pPr>
          </a:lstStyle>
          <a:p>
            <a:pPr marL="0" lvl="0"/>
            <a:r>
              <a:rPr lang="en-US" smtClean="0"/>
              <a:t>Click to edit Master text styles</a:t>
            </a:r>
          </a:p>
        </p:txBody>
      </p:sp>
      <p:sp>
        <p:nvSpPr>
          <p:cNvPr id="10" name="Rectangle 9"/>
          <p:cNvSpPr/>
          <p:nvPr/>
        </p:nvSpPr>
        <p:spPr>
          <a:xfrm>
            <a:off x="1028970" y="2471737"/>
            <a:ext cx="90585" cy="10715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1" name="Rectangle 10"/>
          <p:cNvSpPr/>
          <p:nvPr/>
        </p:nvSpPr>
        <p:spPr>
          <a:xfrm>
            <a:off x="1028970" y="3648075"/>
            <a:ext cx="90585" cy="99060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2" name="Rectangle 11"/>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
        <p:nvSpPr>
          <p:cNvPr id="13" name="Rectangle 12"/>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14" name="Picture 13" descr="Orange-bracket.png"/>
          <p:cNvPicPr>
            <a:picLocks noChangeAspect="1"/>
          </p:cNvPicPr>
          <p:nvPr/>
        </p:nvPicPr>
        <p:blipFill>
          <a:blip r:embed="rId2"/>
          <a:stretch>
            <a:fillRect/>
          </a:stretch>
        </p:blipFill>
        <p:spPr>
          <a:xfrm>
            <a:off x="622326" y="347272"/>
            <a:ext cx="302639" cy="789890"/>
          </a:xfrm>
          <a:prstGeom prst="rect">
            <a:avLst/>
          </a:prstGeom>
        </p:spPr>
      </p:pic>
      <p:pic>
        <p:nvPicPr>
          <p:cNvPr id="15" name="Picture 14"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8243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emo Slide">
    <p:spTree>
      <p:nvGrpSpPr>
        <p:cNvPr id="1" name=""/>
        <p:cNvGrpSpPr/>
        <p:nvPr/>
      </p:nvGrpSpPr>
      <p:grpSpPr>
        <a:xfrm>
          <a:off x="0" y="0"/>
          <a:ext cx="0" cy="0"/>
          <a:chOff x="0" y="0"/>
          <a:chExt cx="0" cy="0"/>
        </a:xfrm>
      </p:grpSpPr>
      <p:sp>
        <p:nvSpPr>
          <p:cNvPr id="20" name="Rectangle 19"/>
          <p:cNvSpPr/>
          <p:nvPr userDrawn="1"/>
        </p:nvSpPr>
        <p:spPr>
          <a:xfrm>
            <a:off x="-208" y="1861276"/>
            <a:ext cx="9144209" cy="1423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grpSp>
        <p:nvGrpSpPr>
          <p:cNvPr id="40" name="Demo Logo"/>
          <p:cNvGrpSpPr/>
          <p:nvPr userDrawn="1"/>
        </p:nvGrpSpPr>
        <p:grpSpPr>
          <a:xfrm>
            <a:off x="792091" y="2029396"/>
            <a:ext cx="1396824" cy="1140902"/>
            <a:chOff x="792091" y="1833531"/>
            <a:chExt cx="1396824" cy="1140902"/>
          </a:xfrm>
        </p:grpSpPr>
        <p:sp>
          <p:nvSpPr>
            <p:cNvPr id="18" name="Rounded Rectangle 29"/>
            <p:cNvSpPr/>
            <p:nvPr/>
          </p:nvSpPr>
          <p:spPr bwMode="black">
            <a:xfrm>
              <a:off x="1323039" y="1833531"/>
              <a:ext cx="334928" cy="682044"/>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4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p:cNvSpPr txBox="1"/>
            <p:nvPr/>
          </p:nvSpPr>
          <p:spPr>
            <a:xfrm>
              <a:off x="792091" y="2512896"/>
              <a:ext cx="1396824" cy="461537"/>
            </a:xfrm>
            <a:prstGeom prst="rect">
              <a:avLst/>
            </a:prstGeom>
            <a:noFill/>
          </p:spPr>
          <p:txBody>
            <a:bodyPr wrap="square" rtlCol="0">
              <a:spAutoFit/>
            </a:bodyPr>
            <a:lstStyle/>
            <a:p>
              <a:pPr algn="ctr"/>
              <a:r>
                <a:rPr lang="en-US" sz="2399" dirty="0" smtClean="0">
                  <a:solidFill>
                    <a:schemeClr val="accent6"/>
                  </a:solidFill>
                </a:rPr>
                <a:t>DEMO</a:t>
              </a:r>
              <a:endParaRPr lang="en-US" sz="2399" dirty="0">
                <a:solidFill>
                  <a:schemeClr val="accent6"/>
                </a:solidFill>
              </a:endParaRPr>
            </a:p>
          </p:txBody>
        </p:sp>
      </p:grpSp>
      <p:grpSp>
        <p:nvGrpSpPr>
          <p:cNvPr id="31" name="Slate"/>
          <p:cNvGrpSpPr/>
          <p:nvPr userDrawn="1"/>
        </p:nvGrpSpPr>
        <p:grpSpPr>
          <a:xfrm>
            <a:off x="-836" y="1670243"/>
            <a:ext cx="2899343" cy="1803017"/>
            <a:chOff x="3257078" y="1677353"/>
            <a:chExt cx="6940296" cy="4315968"/>
          </a:xfrm>
        </p:grpSpPr>
        <p:sp>
          <p:nvSpPr>
            <p:cNvPr id="32" name="Slate Frame"/>
            <p:cNvSpPr/>
            <p:nvPr/>
          </p:nvSpPr>
          <p:spPr>
            <a:xfrm>
              <a:off x="3257078" y="1677353"/>
              <a:ext cx="6940296" cy="4315968"/>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3" name="Slate Bezel"/>
            <p:cNvSpPr/>
            <p:nvPr/>
          </p:nvSpPr>
          <p:spPr>
            <a:xfrm>
              <a:off x="3279938" y="1700212"/>
              <a:ext cx="6893101" cy="4265641"/>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4" name="Camera Bezel"/>
            <p:cNvSpPr/>
            <p:nvPr/>
          </p:nvSpPr>
          <p:spPr>
            <a:xfrm>
              <a:off x="6668769" y="1840865"/>
              <a:ext cx="76201" cy="76200"/>
            </a:xfrm>
            <a:prstGeom prst="ellipse">
              <a:avLst/>
            </a:prstGeom>
            <a:solidFill>
              <a:srgbClr val="000000"/>
            </a:solidFill>
            <a:ln w="3175">
              <a:solidFill>
                <a:srgbClr val="5D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a:p>
          </p:txBody>
        </p:sp>
        <p:sp>
          <p:nvSpPr>
            <p:cNvPr id="35" name="Lense"/>
            <p:cNvSpPr/>
            <p:nvPr/>
          </p:nvSpPr>
          <p:spPr>
            <a:xfrm>
              <a:off x="6684009" y="1856105"/>
              <a:ext cx="45720" cy="45720"/>
            </a:xfrm>
            <a:prstGeom prst="ellipse">
              <a:avLst/>
            </a:prstGeom>
            <a:gradFill flip="none" rotWithShape="1">
              <a:gsLst>
                <a:gs pos="0">
                  <a:schemeClr val="tx2">
                    <a:shade val="30000"/>
                    <a:satMod val="115000"/>
                    <a:lumMod val="0"/>
                  </a:schemeClr>
                </a:gs>
                <a:gs pos="77000">
                  <a:schemeClr val="tx2">
                    <a:shade val="100000"/>
                    <a:satMod val="115000"/>
                    <a:lumMod val="47000"/>
                  </a:schemeClr>
                </a:gs>
              </a:gsLst>
              <a:path path="circle">
                <a:fillToRect t="100000" r="100000"/>
              </a:path>
              <a:tileRect l="-100000" b="-100000"/>
            </a:gradFill>
            <a:ln w="3175">
              <a:solidFill>
                <a:srgbClr val="A7A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a:p>
          </p:txBody>
        </p:sp>
        <p:sp>
          <p:nvSpPr>
            <p:cNvPr id="36" name="Start Button"/>
            <p:cNvSpPr>
              <a:spLocks noChangeAspect="1"/>
            </p:cNvSpPr>
            <p:nvPr/>
          </p:nvSpPr>
          <p:spPr>
            <a:xfrm>
              <a:off x="6624972" y="5627029"/>
              <a:ext cx="201997" cy="202271"/>
            </a:xfrm>
            <a:custGeom>
              <a:avLst/>
              <a:gdLst/>
              <a:ahLst/>
              <a:cxnLst/>
              <a:rect l="l" t="t" r="r" b="b"/>
              <a:pathLst>
                <a:path w="1414921" h="1416843">
                  <a:moveTo>
                    <a:pt x="650540" y="745330"/>
                  </a:moveTo>
                  <a:lnTo>
                    <a:pt x="1413792" y="745330"/>
                  </a:lnTo>
                  <a:cubicBezTo>
                    <a:pt x="1414168" y="969168"/>
                    <a:pt x="1414545" y="1193006"/>
                    <a:pt x="1414921" y="1416843"/>
                  </a:cubicBezTo>
                  <a:lnTo>
                    <a:pt x="650540" y="1311323"/>
                  </a:lnTo>
                  <a:close/>
                  <a:moveTo>
                    <a:pt x="395" y="745330"/>
                  </a:moveTo>
                  <a:lnTo>
                    <a:pt x="579102" y="745330"/>
                  </a:lnTo>
                  <a:lnTo>
                    <a:pt x="579102" y="1301461"/>
                  </a:lnTo>
                  <a:lnTo>
                    <a:pt x="458" y="1221581"/>
                  </a:lnTo>
                  <a:cubicBezTo>
                    <a:pt x="-292" y="1146207"/>
                    <a:pt x="21" y="949124"/>
                    <a:pt x="395" y="745330"/>
                  </a:cubicBezTo>
                  <a:close/>
                  <a:moveTo>
                    <a:pt x="579102" y="116652"/>
                  </a:moveTo>
                  <a:lnTo>
                    <a:pt x="579102" y="673892"/>
                  </a:lnTo>
                  <a:lnTo>
                    <a:pt x="520" y="673892"/>
                  </a:lnTo>
                  <a:cubicBezTo>
                    <a:pt x="894" y="470099"/>
                    <a:pt x="1207" y="273016"/>
                    <a:pt x="457" y="197642"/>
                  </a:cubicBezTo>
                  <a:close/>
                  <a:moveTo>
                    <a:pt x="1412538" y="0"/>
                  </a:moveTo>
                  <a:lnTo>
                    <a:pt x="1413672" y="673892"/>
                  </a:lnTo>
                  <a:lnTo>
                    <a:pt x="650540" y="673892"/>
                  </a:lnTo>
                  <a:lnTo>
                    <a:pt x="650540" y="10665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schemeClr val="accent1"/>
                </a:solidFill>
              </a:endParaRPr>
            </a:p>
          </p:txBody>
        </p:sp>
        <p:sp>
          <p:nvSpPr>
            <p:cNvPr id="37" name="Screen Glare"/>
            <p:cNvSpPr/>
            <p:nvPr/>
          </p:nvSpPr>
          <p:spPr>
            <a:xfrm>
              <a:off x="3261532" y="1700211"/>
              <a:ext cx="6893102" cy="4265641"/>
            </a:xfrm>
            <a:custGeom>
              <a:avLst/>
              <a:gdLst>
                <a:gd name="connsiteX0" fmla="*/ 93974 w 6893101"/>
                <a:gd name="connsiteY0" fmla="*/ 0 h 4265641"/>
                <a:gd name="connsiteX1" fmla="*/ 6799131 w 6893101"/>
                <a:gd name="connsiteY1" fmla="*/ 0 h 4265641"/>
                <a:gd name="connsiteX2" fmla="*/ 6893101 w 6893101"/>
                <a:gd name="connsiteY2" fmla="*/ 93970 h 4265641"/>
                <a:gd name="connsiteX3" fmla="*/ 6893101 w 6893101"/>
                <a:gd name="connsiteY3" fmla="*/ 4171671 h 4265641"/>
                <a:gd name="connsiteX4" fmla="*/ 6799131 w 6893101"/>
                <a:gd name="connsiteY4" fmla="*/ 4265641 h 4265641"/>
                <a:gd name="connsiteX5" fmla="*/ 93974 w 6893101"/>
                <a:gd name="connsiteY5" fmla="*/ 4265641 h 4265641"/>
                <a:gd name="connsiteX6" fmla="*/ 0 w 6893101"/>
                <a:gd name="connsiteY6" fmla="*/ 4171671 h 4265641"/>
                <a:gd name="connsiteX7" fmla="*/ 0 w 6893101"/>
                <a:gd name="connsiteY7" fmla="*/ 93970 h 4265641"/>
                <a:gd name="connsiteX8" fmla="*/ 93974 w 6893101"/>
                <a:gd name="connsiteY8"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101" h="4265641">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gradFill>
              <a:gsLst>
                <a:gs pos="76000">
                  <a:srgbClr val="FFFFFF">
                    <a:alpha val="5000"/>
                  </a:srgbClr>
                </a:gs>
                <a:gs pos="61000">
                  <a:srgbClr val="FDFEFF">
                    <a:alpha val="5000"/>
                  </a:srgbClr>
                </a:gs>
                <a:gs pos="0">
                  <a:schemeClr val="accent1">
                    <a:lumMod val="5000"/>
                    <a:lumOff val="95000"/>
                    <a:alpha val="0"/>
                  </a:schemeClr>
                </a:gs>
                <a:gs pos="69000">
                  <a:schemeClr val="bg1">
                    <a:alpha val="20000"/>
                  </a:schemeClr>
                </a:gs>
                <a:gs pos="100000">
                  <a:schemeClr val="bg1">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grpSp>
      <p:pic>
        <p:nvPicPr>
          <p:cNvPr id="39" name="DevUnleashed Logo"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7926865" y="4816290"/>
            <a:ext cx="1121861" cy="223184"/>
          </a:xfrm>
          <a:prstGeom prst="rect">
            <a:avLst/>
          </a:prstGeom>
        </p:spPr>
      </p:pic>
      <p:sp>
        <p:nvSpPr>
          <p:cNvPr id="44" name="Title 1"/>
          <p:cNvSpPr>
            <a:spLocks noGrp="1"/>
          </p:cNvSpPr>
          <p:nvPr>
            <p:ph type="title" hasCustomPrompt="1"/>
          </p:nvPr>
        </p:nvSpPr>
        <p:spPr>
          <a:xfrm>
            <a:off x="2906196" y="1861276"/>
            <a:ext cx="6237804" cy="1423719"/>
          </a:xfrm>
        </p:spPr>
        <p:txBody>
          <a:bodyPr lIns="45720" tIns="45720" rIns="45720" bIns="45720" anchor="ctr" anchorCtr="0">
            <a:normAutofit/>
          </a:bodyPr>
          <a:lstStyle>
            <a:lvl1pPr algn="l">
              <a:defRPr sz="4399" spc="-113" baseline="0"/>
            </a:lvl1pPr>
          </a:lstStyle>
          <a:p>
            <a:r>
              <a:rPr lang="en-US" dirty="0" smtClean="0"/>
              <a:t>Click to edit title style</a:t>
            </a:r>
            <a:endParaRPr lang="en-US" dirty="0"/>
          </a:p>
        </p:txBody>
      </p:sp>
      <p:pic>
        <p:nvPicPr>
          <p:cNvPr id="25" name="DevUnleashed Logo" descr="Dev-Unleashed-logo.ai"/>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13"/>
              <a:stretch>
                <a:fillRect/>
              </a:stretch>
            </p:blipFill>
          </mc:Choice>
          <mc:Fallback>
            <p:blipFill>
              <a:blip r:embed="rId12"/>
              <a:stretch>
                <a:fillRect/>
              </a:stretch>
            </p:blipFill>
          </mc:Fallback>
        </mc:AlternateContent>
        <p:spPr>
          <a:xfrm>
            <a:off x="7926864" y="4816289"/>
            <a:ext cx="1121861" cy="223184"/>
          </a:xfrm>
          <a:prstGeom prst="rect">
            <a:avLst/>
          </a:prstGeom>
        </p:spPr>
      </p:pic>
    </p:spTree>
    <p:extLst>
      <p:ext uri="{BB962C8B-B14F-4D97-AF65-F5344CB8AC3E}">
        <p14:creationId xmlns:p14="http://schemas.microsoft.com/office/powerpoint/2010/main" val="1407992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with Logo">
    <p:spTree>
      <p:nvGrpSpPr>
        <p:cNvPr id="1" name=""/>
        <p:cNvGrpSpPr/>
        <p:nvPr/>
      </p:nvGrpSpPr>
      <p:grpSpPr>
        <a:xfrm>
          <a:off x="0" y="0"/>
          <a:ext cx="0" cy="0"/>
          <a:chOff x="0" y="0"/>
          <a:chExt cx="0" cy="0"/>
        </a:xfrm>
      </p:grpSpPr>
      <p:pic>
        <p:nvPicPr>
          <p:cNvPr id="8" name="Picture 7"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pic>
        <p:nvPicPr>
          <p:cNvPr id="3" name="Picture 2" descr="Dev-Unleashed-logo.ai"/>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13"/>
              <a:stretch>
                <a:fillRect/>
              </a:stretch>
            </p:blipFill>
          </mc:Choice>
          <mc:Fallback>
            <p:blipFill>
              <a:blip r:embed="rId12"/>
              <a:stretch>
                <a:fillRect/>
              </a:stretch>
            </p:blipFill>
          </mc:Fallback>
        </mc:AlternateContent>
        <p:spPr>
          <a:xfrm>
            <a:off x="7926864" y="4816289"/>
            <a:ext cx="1121861" cy="223184"/>
          </a:xfrm>
          <a:prstGeom prst="rect">
            <a:avLst/>
          </a:prstGeom>
        </p:spPr>
      </p:pic>
    </p:spTree>
    <p:extLst>
      <p:ext uri="{BB962C8B-B14F-4D97-AF65-F5344CB8AC3E}">
        <p14:creationId xmlns:p14="http://schemas.microsoft.com/office/powerpoint/2010/main" val="3338466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no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6426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ray Bar with Logo">
    <p:spTree>
      <p:nvGrpSpPr>
        <p:cNvPr id="1" name=""/>
        <p:cNvGrpSpPr/>
        <p:nvPr/>
      </p:nvGrpSpPr>
      <p:grpSpPr>
        <a:xfrm>
          <a:off x="0" y="0"/>
          <a:ext cx="0" cy="0"/>
          <a:chOff x="0" y="0"/>
          <a:chExt cx="0" cy="0"/>
        </a:xfrm>
      </p:grpSpPr>
      <p:pic>
        <p:nvPicPr>
          <p:cNvPr id="2" name="Picture 1"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3" name="Rectangle 2"/>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Tree>
    <p:extLst>
      <p:ext uri="{BB962C8B-B14F-4D97-AF65-F5344CB8AC3E}">
        <p14:creationId xmlns:p14="http://schemas.microsoft.com/office/powerpoint/2010/main" val="1514983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ay Bar no Logo">
    <p:spTree>
      <p:nvGrpSpPr>
        <p:cNvPr id="1" name=""/>
        <p:cNvGrpSpPr/>
        <p:nvPr/>
      </p:nvGrpSpPr>
      <p:grpSpPr>
        <a:xfrm>
          <a:off x="0" y="0"/>
          <a:ext cx="0" cy="0"/>
          <a:chOff x="0" y="0"/>
          <a:chExt cx="0" cy="0"/>
        </a:xfrm>
      </p:grpSpPr>
      <p:sp>
        <p:nvSpPr>
          <p:cNvPr id="2" name="Rectangle 1"/>
          <p:cNvSpPr/>
          <p:nvPr userDrawn="1"/>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Tree>
    <p:extLst>
      <p:ext uri="{BB962C8B-B14F-4D97-AF65-F5344CB8AC3E}">
        <p14:creationId xmlns:p14="http://schemas.microsoft.com/office/powerpoint/2010/main" val="2261072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Bar with Logo">
    <p:spTree>
      <p:nvGrpSpPr>
        <p:cNvPr id="1" name=""/>
        <p:cNvGrpSpPr/>
        <p:nvPr/>
      </p:nvGrpSpPr>
      <p:grpSpPr>
        <a:xfrm>
          <a:off x="0" y="0"/>
          <a:ext cx="0" cy="0"/>
          <a:chOff x="0" y="0"/>
          <a:chExt cx="0" cy="0"/>
        </a:xfrm>
      </p:grpSpPr>
      <p:pic>
        <p:nvPicPr>
          <p:cNvPr id="2" name="Picture 1"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5" name="Rectangle 4"/>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6" name="Picture 5" descr="Orange-bracket.png"/>
          <p:cNvPicPr>
            <a:picLocks noChangeAspect="1"/>
          </p:cNvPicPr>
          <p:nvPr/>
        </p:nvPicPr>
        <p:blipFill>
          <a:blip r:embed="rId13"/>
          <a:stretch>
            <a:fillRect/>
          </a:stretch>
        </p:blipFill>
        <p:spPr>
          <a:xfrm>
            <a:off x="622326" y="347272"/>
            <a:ext cx="302639" cy="789890"/>
          </a:xfrm>
          <a:prstGeom prst="rect">
            <a:avLst/>
          </a:prstGeom>
        </p:spPr>
      </p:pic>
      <p:sp>
        <p:nvSpPr>
          <p:cNvPr id="3" name="Title 2"/>
          <p:cNvSpPr>
            <a:spLocks noGrp="1"/>
          </p:cNvSpPr>
          <p:nvPr>
            <p:ph type="title"/>
          </p:nvPr>
        </p:nvSpPr>
        <p:spPr>
          <a:xfrm>
            <a:off x="457319" y="347271"/>
            <a:ext cx="8229362"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2369472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Bar no Logo">
    <p:spTree>
      <p:nvGrpSpPr>
        <p:cNvPr id="1" name=""/>
        <p:cNvGrpSpPr/>
        <p:nvPr/>
      </p:nvGrpSpPr>
      <p:grpSpPr>
        <a:xfrm>
          <a:off x="0" y="0"/>
          <a:ext cx="0" cy="0"/>
          <a:chOff x="0" y="0"/>
          <a:chExt cx="0" cy="0"/>
        </a:xfrm>
      </p:grpSpPr>
      <p:sp>
        <p:nvSpPr>
          <p:cNvPr id="5" name="Rectangle 4"/>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6" name="Picture 5" descr="Orange-bracket.png"/>
          <p:cNvPicPr>
            <a:picLocks noChangeAspect="1"/>
          </p:cNvPicPr>
          <p:nvPr/>
        </p:nvPicPr>
        <p:blipFill>
          <a:blip r:embed="rId2"/>
          <a:stretch>
            <a:fillRect/>
          </a:stretch>
        </p:blipFill>
        <p:spPr>
          <a:xfrm>
            <a:off x="622326" y="347272"/>
            <a:ext cx="302639" cy="789890"/>
          </a:xfrm>
          <a:prstGeom prst="rect">
            <a:avLst/>
          </a:prstGeom>
        </p:spPr>
      </p:pic>
      <p:sp>
        <p:nvSpPr>
          <p:cNvPr id="3" name="Title 2"/>
          <p:cNvSpPr>
            <a:spLocks noGrp="1"/>
          </p:cNvSpPr>
          <p:nvPr>
            <p:ph type="title"/>
          </p:nvPr>
        </p:nvSpPr>
        <p:spPr>
          <a:xfrm>
            <a:off x="457319" y="347271"/>
            <a:ext cx="8229362"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2712561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hank You (Custom)">
    <p:bg>
      <p:bgRef idx="1001">
        <a:schemeClr val="bg2"/>
      </p:bgRef>
    </p:bg>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57320" y="2152650"/>
            <a:ext cx="4830433" cy="857250"/>
          </a:xfrm>
          <a:prstGeom prst="rect">
            <a:avLst/>
          </a:prstGeom>
        </p:spPr>
        <p:txBody>
          <a:bodyPr vert="horz"/>
          <a:lstStyle>
            <a:lvl1pPr marL="80963" indent="4763">
              <a:defRPr sz="3600">
                <a:solidFill>
                  <a:srgbClr val="FFFFFF"/>
                </a:solidFill>
              </a:defRPr>
            </a:lvl1pPr>
          </a:lstStyle>
          <a:p>
            <a:r>
              <a:rPr lang="en-US" dirty="0" smtClean="0"/>
              <a:t>Thank you.</a:t>
            </a:r>
            <a:endParaRPr lang="en-US" dirty="0"/>
          </a:p>
        </p:txBody>
      </p:sp>
      <p:pic>
        <p:nvPicPr>
          <p:cNvPr id="4" name="Picture 3"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7717259" y="2469683"/>
            <a:ext cx="1121861" cy="223184"/>
          </a:xfrm>
          <a:prstGeom prst="rect">
            <a:avLst/>
          </a:prstGeom>
        </p:spPr>
      </p:pic>
      <p:pic>
        <p:nvPicPr>
          <p:cNvPr id="5" name="Picture 4" descr="Orange-bracket.png"/>
          <p:cNvPicPr>
            <a:picLocks noChangeAspect="1"/>
          </p:cNvPicPr>
          <p:nvPr/>
        </p:nvPicPr>
        <p:blipFill>
          <a:blip r:embed="rId4"/>
          <a:stretch>
            <a:fillRect/>
          </a:stretch>
        </p:blipFill>
        <p:spPr>
          <a:xfrm>
            <a:off x="278771" y="2028825"/>
            <a:ext cx="413843" cy="1080131"/>
          </a:xfrm>
          <a:prstGeom prst="rect">
            <a:avLst/>
          </a:prstGeom>
        </p:spPr>
      </p:pic>
    </p:spTree>
    <p:extLst>
      <p:ext uri="{BB962C8B-B14F-4D97-AF65-F5344CB8AC3E}">
        <p14:creationId xmlns:p14="http://schemas.microsoft.com/office/powerpoint/2010/main" val="2334300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4 for internal audiences">
    <p:bg>
      <p:bgPr>
        <a:blipFill rotWithShape="1">
          <a:blip r:embed="rId2"/>
          <a:stretch>
            <a:fillRect/>
          </a:stretch>
        </a:blipFill>
        <a:effectLst/>
      </p:bgPr>
    </p:bg>
    <p:spTree>
      <p:nvGrpSpPr>
        <p:cNvPr id="1" name=""/>
        <p:cNvGrpSpPr/>
        <p:nvPr/>
      </p:nvGrpSpPr>
      <p:grpSpPr>
        <a:xfrm>
          <a:off x="0" y="0"/>
          <a:ext cx="0" cy="0"/>
          <a:chOff x="0" y="0"/>
          <a:chExt cx="0" cy="0"/>
        </a:xfrm>
      </p:grpSpPr>
      <p:sp>
        <p:nvSpPr>
          <p:cNvPr id="14" name="Rectangle 13"/>
          <p:cNvSpPr/>
          <p:nvPr/>
        </p:nvSpPr>
        <p:spPr bwMode="gray">
          <a:xfrm>
            <a:off x="0" y="2904404"/>
            <a:ext cx="7305011" cy="1654302"/>
          </a:xfrm>
          <a:prstGeom prst="rect">
            <a:avLst/>
          </a:prstGeom>
          <a:solidFill>
            <a:schemeClr val="accent4">
              <a:alpha val="8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sp>
        <p:nvSpPr>
          <p:cNvPr id="15" name="Title 1"/>
          <p:cNvSpPr>
            <a:spLocks noGrp="1"/>
          </p:cNvSpPr>
          <p:nvPr>
            <p:ph type="title" hasCustomPrompt="1"/>
          </p:nvPr>
        </p:nvSpPr>
        <p:spPr bwMode="ltGray">
          <a:xfrm>
            <a:off x="321371" y="3333750"/>
            <a:ext cx="6232967" cy="820421"/>
          </a:xfrm>
          <a:prstGeom prst="rect">
            <a:avLst/>
          </a:prstGeom>
          <a:noFill/>
        </p:spPr>
        <p:txBody>
          <a:bodyPr lIns="143407" tIns="89629" rIns="143407" bIns="89629" anchor="t" anchorCtr="0"/>
          <a:lstStyle>
            <a:lvl1pPr marL="0" indent="0" algn="l">
              <a:defRPr sz="4425"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7989619" y="371325"/>
            <a:ext cx="832263" cy="178308"/>
          </a:xfrm>
          <a:prstGeom prst="rect">
            <a:avLst/>
          </a:prstGeom>
        </p:spPr>
      </p:pic>
      <p:pic>
        <p:nvPicPr>
          <p:cNvPr id="10" name="Picture 9" descr="Dev-Unleashed-logo-White.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rcRect l="19002" t="43683" r="16409" b="45008"/>
              <a:stretch>
                <a:fillRect/>
              </a:stretch>
            </p:blipFill>
          </mc:Choice>
          <mc:Fallback>
            <p:blipFill>
              <a:blip r:embed="rId5"/>
              <a:srcRect l="19002" t="43683" r="16409" b="45008"/>
              <a:stretch>
                <a:fillRect/>
              </a:stretch>
            </p:blipFill>
          </mc:Fallback>
        </mc:AlternateContent>
        <p:spPr>
          <a:xfrm>
            <a:off x="283262" y="123675"/>
            <a:ext cx="2775060" cy="628650"/>
          </a:xfrm>
          <a:prstGeom prst="rect">
            <a:avLst/>
          </a:prstGeom>
          <a:effectLst>
            <a:outerShdw blurRad="50800" dist="38100" dir="2700000">
              <a:srgbClr val="000000">
                <a:alpha val="43000"/>
              </a:srgbClr>
            </a:outerShdw>
          </a:effectLst>
        </p:spPr>
      </p:pic>
    </p:spTree>
    <p:extLst>
      <p:ext uri="{BB962C8B-B14F-4D97-AF65-F5344CB8AC3E}">
        <p14:creationId xmlns:p14="http://schemas.microsoft.com/office/powerpoint/2010/main" val="4121181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MainTitle">
    <p:spTree>
      <p:nvGrpSpPr>
        <p:cNvPr id="1" name=""/>
        <p:cNvGrpSpPr/>
        <p:nvPr/>
      </p:nvGrpSpPr>
      <p:grpSpPr>
        <a:xfrm>
          <a:off x="0" y="0"/>
          <a:ext cx="0" cy="0"/>
          <a:chOff x="0" y="0"/>
          <a:chExt cx="0" cy="0"/>
        </a:xfrm>
      </p:grpSpPr>
      <p:sp>
        <p:nvSpPr>
          <p:cNvPr id="3" name="Title 1"/>
          <p:cNvSpPr txBox="1">
            <a:spLocks/>
          </p:cNvSpPr>
          <p:nvPr/>
        </p:nvSpPr>
        <p:spPr>
          <a:xfrm>
            <a:off x="1" y="-1"/>
            <a:ext cx="9143999" cy="5143501"/>
          </a:xfrm>
          <a:prstGeom prst="rect">
            <a:avLst/>
          </a:prstGeom>
          <a:solidFill>
            <a:schemeClr val="tx2"/>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05740" tIns="34290" rIns="205740" bIns="342900" numCol="1" spcCol="0" rtlCol="0" fromWordArt="0" anchor="b" anchorCtr="0" forceAA="0" compatLnSpc="1">
            <a:prstTxWarp prst="textNoShape">
              <a:avLst/>
            </a:prstTxWarp>
            <a:noAutofit/>
          </a:bodyPr>
          <a:lstStyle>
            <a:lvl1pPr algn="r" defTabSz="457200" rtl="0" eaLnBrk="1" latinLnBrk="0" hangingPunct="1">
              <a:spcBef>
                <a:spcPct val="0"/>
              </a:spcBef>
              <a:buNone/>
              <a:defRPr lang="en-US" sz="4800" kern="1200">
                <a:solidFill>
                  <a:schemeClr val="lt1"/>
                </a:solidFill>
                <a:latin typeface="Segoe UI Light"/>
                <a:ea typeface="+mn-ea"/>
                <a:cs typeface="Segoe UI Light"/>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80000"/>
              </a:lnSpc>
            </a:pPr>
            <a:endParaRPr lang="en-US" sz="3600" dirty="0"/>
          </a:p>
        </p:txBody>
      </p:sp>
      <p:pic>
        <p:nvPicPr>
          <p:cNvPr id="11" name="Picture 10" descr="shutterstock_63419071.jpg"/>
          <p:cNvPicPr>
            <a:picLocks noChangeAspect="1"/>
          </p:cNvPicPr>
          <p:nvPr/>
        </p:nvPicPr>
        <p:blipFill>
          <a:blip r:embed="rId2"/>
          <a:srcRect r="4126"/>
          <a:stretch>
            <a:fillRect/>
          </a:stretch>
        </p:blipFill>
        <p:spPr>
          <a:xfrm>
            <a:off x="771661" y="10611"/>
            <a:ext cx="7583940" cy="4459539"/>
          </a:xfrm>
          <a:prstGeom prst="rect">
            <a:avLst/>
          </a:prstGeom>
        </p:spPr>
      </p:pic>
      <p:sp>
        <p:nvSpPr>
          <p:cNvPr id="15" name="Rectangle 14"/>
          <p:cNvSpPr/>
          <p:nvPr/>
        </p:nvSpPr>
        <p:spPr bwMode="gray">
          <a:xfrm>
            <a:off x="322450" y="2815848"/>
            <a:ext cx="7507675" cy="1654302"/>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13" name="Picture 12" descr="Orange-bracket.png"/>
          <p:cNvPicPr>
            <a:picLocks noChangeAspect="1"/>
          </p:cNvPicPr>
          <p:nvPr/>
        </p:nvPicPr>
        <p:blipFill>
          <a:blip r:embed="rId3"/>
          <a:stretch>
            <a:fillRect/>
          </a:stretch>
        </p:blipFill>
        <p:spPr>
          <a:xfrm>
            <a:off x="340582" y="2506978"/>
            <a:ext cx="866128" cy="2260596"/>
          </a:xfrm>
          <a:prstGeom prst="rect">
            <a:avLst/>
          </a:prstGeom>
        </p:spPr>
      </p:pic>
      <p:sp>
        <p:nvSpPr>
          <p:cNvPr id="18" name="Title 1"/>
          <p:cNvSpPr>
            <a:spLocks noGrp="1"/>
          </p:cNvSpPr>
          <p:nvPr>
            <p:ph type="title" hasCustomPrompt="1"/>
          </p:nvPr>
        </p:nvSpPr>
        <p:spPr bwMode="ltGray">
          <a:xfrm>
            <a:off x="987137" y="3188479"/>
            <a:ext cx="6232967" cy="820421"/>
          </a:xfrm>
          <a:prstGeom prst="rect">
            <a:avLst/>
          </a:prstGeom>
          <a:noFill/>
        </p:spPr>
        <p:txBody>
          <a:bodyPr lIns="143407" tIns="89629" rIns="143407" bIns="89629" anchor="t" anchorCtr="0"/>
          <a:lstStyle>
            <a:lvl1pPr marL="0" indent="0" algn="l">
              <a:defRPr sz="4425" spc="-74" baseline="0">
                <a:gradFill>
                  <a:gsLst>
                    <a:gs pos="5833">
                      <a:srgbClr val="FFFFFF"/>
                    </a:gs>
                    <a:gs pos="18000">
                      <a:srgbClr val="FFFFFF"/>
                    </a:gs>
                  </a:gsLst>
                  <a:lin ang="5400000" scaled="0"/>
                </a:gradFill>
              </a:defRPr>
            </a:lvl1pPr>
          </a:lstStyle>
          <a:p>
            <a:r>
              <a:rPr lang="en-US" dirty="0" smtClean="0"/>
              <a:t>Session Title</a:t>
            </a:r>
            <a:endParaRPr lang="en-US" dirty="0"/>
          </a:p>
        </p:txBody>
      </p:sp>
      <p:pic>
        <p:nvPicPr>
          <p:cNvPr id="8" name="Picture 7"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tretch>
                <a:fillRect/>
              </a:stretch>
            </p:blipFill>
          </mc:Choice>
          <mc:Fallback>
            <p:blipFill>
              <a:blip r:embed="rId5"/>
              <a:stretch>
                <a:fillRect/>
              </a:stretch>
            </p:blipFill>
          </mc:Fallback>
        </mc:AlternateContent>
        <p:spPr>
          <a:xfrm>
            <a:off x="7926864" y="4816288"/>
            <a:ext cx="1121861" cy="223184"/>
          </a:xfrm>
          <a:prstGeom prst="rect">
            <a:avLst/>
          </a:prstGeom>
        </p:spPr>
      </p:pic>
    </p:spTree>
    <p:extLst>
      <p:ext uri="{BB962C8B-B14F-4D97-AF65-F5344CB8AC3E}">
        <p14:creationId xmlns:p14="http://schemas.microsoft.com/office/powerpoint/2010/main" val="1654300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15" name="Rectangle 14"/>
          <p:cNvSpPr/>
          <p:nvPr userDrawn="1"/>
        </p:nvSpPr>
        <p:spPr bwMode="gray">
          <a:xfrm>
            <a:off x="0" y="2815848"/>
            <a:ext cx="9144000" cy="1654302"/>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13" name="Picture 12" descr="Orange-bracket.png"/>
          <p:cNvPicPr>
            <a:picLocks noChangeAspect="1"/>
          </p:cNvPicPr>
          <p:nvPr userDrawn="1"/>
        </p:nvPicPr>
        <p:blipFill>
          <a:blip r:embed="rId2"/>
          <a:stretch>
            <a:fillRect/>
          </a:stretch>
        </p:blipFill>
        <p:spPr>
          <a:xfrm>
            <a:off x="340582" y="2506978"/>
            <a:ext cx="866128" cy="2260596"/>
          </a:xfrm>
          <a:prstGeom prst="rect">
            <a:avLst/>
          </a:prstGeom>
        </p:spPr>
      </p:pic>
      <p:sp>
        <p:nvSpPr>
          <p:cNvPr id="18" name="Title 1"/>
          <p:cNvSpPr>
            <a:spLocks noGrp="1"/>
          </p:cNvSpPr>
          <p:nvPr>
            <p:ph type="title" hasCustomPrompt="1"/>
          </p:nvPr>
        </p:nvSpPr>
        <p:spPr bwMode="ltGray">
          <a:xfrm>
            <a:off x="987137" y="3188479"/>
            <a:ext cx="6232967" cy="820421"/>
          </a:xfrm>
          <a:prstGeom prst="rect">
            <a:avLst/>
          </a:prstGeom>
          <a:noFill/>
        </p:spPr>
        <p:txBody>
          <a:bodyPr lIns="143407" tIns="89629" rIns="143407" bIns="89629" anchor="t" anchorCtr="0"/>
          <a:lstStyle>
            <a:lvl1pPr marL="0" indent="0" algn="l">
              <a:defRPr sz="4425" spc="-74" baseline="0">
                <a:gradFill>
                  <a:gsLst>
                    <a:gs pos="5833">
                      <a:srgbClr val="FFFFFF"/>
                    </a:gs>
                    <a:gs pos="18000">
                      <a:srgbClr val="FFFFFF"/>
                    </a:gs>
                  </a:gsLst>
                  <a:lin ang="5400000" scaled="0"/>
                </a:gradFill>
              </a:defRPr>
            </a:lvl1pPr>
          </a:lstStyle>
          <a:p>
            <a:r>
              <a:rPr lang="en-US" dirty="0" smtClean="0"/>
              <a:t>Section Title</a:t>
            </a:r>
            <a:endParaRPr lang="en-US" dirty="0"/>
          </a:p>
        </p:txBody>
      </p:sp>
      <p:pic>
        <p:nvPicPr>
          <p:cNvPr id="9" name="Picture 8" descr="Dev-Unleashed-logo.ai"/>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Tree>
    <p:extLst>
      <p:ext uri="{BB962C8B-B14F-4D97-AF65-F5344CB8AC3E}">
        <p14:creationId xmlns:p14="http://schemas.microsoft.com/office/powerpoint/2010/main" val="1599097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981330" y="1304925"/>
            <a:ext cx="7705350" cy="3371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
        <p:nvSpPr>
          <p:cNvPr id="6" name="Rectangle 5"/>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7" name="Picture 6" descr="Orange-bracket.png"/>
          <p:cNvPicPr>
            <a:picLocks noChangeAspect="1"/>
          </p:cNvPicPr>
          <p:nvPr/>
        </p:nvPicPr>
        <p:blipFill>
          <a:blip r:embed="rId2"/>
          <a:stretch>
            <a:fillRect/>
          </a:stretch>
        </p:blipFill>
        <p:spPr>
          <a:xfrm>
            <a:off x="622326" y="347272"/>
            <a:ext cx="302639" cy="789890"/>
          </a:xfrm>
          <a:prstGeom prst="rect">
            <a:avLst/>
          </a:prstGeom>
        </p:spPr>
      </p:pic>
      <p:pic>
        <p:nvPicPr>
          <p:cNvPr id="8" name="Picture 7"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12" name="Title 11"/>
          <p:cNvSpPr>
            <a:spLocks noGrp="1"/>
          </p:cNvSpPr>
          <p:nvPr>
            <p:ph type="title"/>
          </p:nvPr>
        </p:nvSpPr>
        <p:spPr>
          <a:xfrm>
            <a:off x="457320" y="347271"/>
            <a:ext cx="8229361"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3975363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Alt Layout">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981331" y="1304925"/>
            <a:ext cx="5554521" cy="3371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
        <p:nvSpPr>
          <p:cNvPr id="6" name="Rectangle 5"/>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7" name="Picture 6" descr="Orange-bracket.png"/>
          <p:cNvPicPr>
            <a:picLocks noChangeAspect="1"/>
          </p:cNvPicPr>
          <p:nvPr/>
        </p:nvPicPr>
        <p:blipFill>
          <a:blip r:embed="rId2"/>
          <a:stretch>
            <a:fillRect/>
          </a:stretch>
        </p:blipFill>
        <p:spPr>
          <a:xfrm>
            <a:off x="622326" y="347272"/>
            <a:ext cx="302639" cy="789890"/>
          </a:xfrm>
          <a:prstGeom prst="rect">
            <a:avLst/>
          </a:prstGeom>
        </p:spPr>
      </p:pic>
      <p:pic>
        <p:nvPicPr>
          <p:cNvPr id="8" name="Picture 7"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11" name="Title 10"/>
          <p:cNvSpPr>
            <a:spLocks noGrp="1"/>
          </p:cNvSpPr>
          <p:nvPr>
            <p:ph type="title"/>
          </p:nvPr>
        </p:nvSpPr>
        <p:spPr>
          <a:xfrm>
            <a:off x="457319" y="347271"/>
            <a:ext cx="8229362"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1359464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vice Screenshot - Generic TV + Text">
    <p:spTree>
      <p:nvGrpSpPr>
        <p:cNvPr id="1" name=""/>
        <p:cNvGrpSpPr/>
        <p:nvPr/>
      </p:nvGrpSpPr>
      <p:grpSpPr>
        <a:xfrm>
          <a:off x="0" y="0"/>
          <a:ext cx="0" cy="0"/>
          <a:chOff x="0" y="0"/>
          <a:chExt cx="0" cy="0"/>
        </a:xfrm>
      </p:grpSpPr>
      <p:sp>
        <p:nvSpPr>
          <p:cNvPr id="5" name="Text Placeholder 2"/>
          <p:cNvSpPr>
            <a:spLocks noGrp="1"/>
          </p:cNvSpPr>
          <p:nvPr>
            <p:ph idx="1"/>
          </p:nvPr>
        </p:nvSpPr>
        <p:spPr>
          <a:xfrm>
            <a:off x="895584" y="1722579"/>
            <a:ext cx="4458979" cy="300896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2379" y="1647373"/>
            <a:ext cx="3514421" cy="2353127"/>
          </a:xfrm>
          <a:prstGeom prst="rect">
            <a:avLst/>
          </a:prstGeom>
        </p:spPr>
      </p:pic>
      <p:sp>
        <p:nvSpPr>
          <p:cNvPr id="10" name="Picture Placeholder 2"/>
          <p:cNvSpPr>
            <a:spLocks noGrp="1"/>
          </p:cNvSpPr>
          <p:nvPr>
            <p:ph type="pic" sz="quarter" idx="12" hasCustomPrompt="1"/>
          </p:nvPr>
        </p:nvSpPr>
        <p:spPr>
          <a:xfrm>
            <a:off x="5241004" y="1722578"/>
            <a:ext cx="3377878" cy="1896890"/>
          </a:xfrm>
          <a:solidFill>
            <a:srgbClr val="282828"/>
          </a:solidFill>
          <a:effectLst>
            <a:innerShdw blurRad="101600" dist="25400" dir="13500000">
              <a:srgbClr val="000000">
                <a:alpha val="76000"/>
              </a:srgbClr>
            </a:innerShdw>
          </a:effectLst>
        </p:spPr>
        <p:txBody>
          <a:bodyPr lIns="274320" rIns="274320"/>
          <a:lstStyle>
            <a:lvl1pPr marL="0" marR="0" indent="0" algn="l" defTabSz="342900" rtl="0" eaLnBrk="1" fontAlgn="auto" latinLnBrk="0" hangingPunct="1">
              <a:lnSpc>
                <a:spcPct val="100000"/>
              </a:lnSpc>
              <a:spcBef>
                <a:spcPct val="20000"/>
              </a:spcBef>
              <a:spcAft>
                <a:spcPts val="0"/>
              </a:spcAft>
              <a:buClrTx/>
              <a:buSzTx/>
              <a:buFont typeface="Arial"/>
              <a:buNone/>
              <a:tabLst/>
              <a:defRPr>
                <a:solidFill>
                  <a:schemeClr val="lt1"/>
                </a:solidFill>
              </a:defRPr>
            </a:lvl1pPr>
          </a:lstStyle>
          <a:p>
            <a:r>
              <a:rPr lang="en-US" dirty="0" smtClean="0"/>
              <a:t>Insert Screenshot.</a:t>
            </a:r>
            <a:endParaRPr lang="en-US" dirty="0"/>
          </a:p>
        </p:txBody>
      </p:sp>
      <p:sp>
        <p:nvSpPr>
          <p:cNvPr id="6" name="Rectangle 5"/>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
        <p:nvSpPr>
          <p:cNvPr id="7" name="Rectangle 6"/>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11" name="Picture 10" descr="Orange-bracket.png"/>
          <p:cNvPicPr>
            <a:picLocks noChangeAspect="1"/>
          </p:cNvPicPr>
          <p:nvPr/>
        </p:nvPicPr>
        <p:blipFill>
          <a:blip r:embed="rId3"/>
          <a:stretch>
            <a:fillRect/>
          </a:stretch>
        </p:blipFill>
        <p:spPr>
          <a:xfrm>
            <a:off x="622326" y="347272"/>
            <a:ext cx="302639" cy="789890"/>
          </a:xfrm>
          <a:prstGeom prst="rect">
            <a:avLst/>
          </a:prstGeom>
        </p:spPr>
      </p:pic>
      <p:pic>
        <p:nvPicPr>
          <p:cNvPr id="12" name="Picture 11"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2" name="Title 1"/>
          <p:cNvSpPr>
            <a:spLocks noGrp="1"/>
          </p:cNvSpPr>
          <p:nvPr>
            <p:ph type="title"/>
          </p:nvPr>
        </p:nvSpPr>
        <p:spPr>
          <a:xfrm>
            <a:off x="457319" y="347271"/>
            <a:ext cx="8229362"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2778048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vice Screenshot - Windows Tablet">
    <p:spTree>
      <p:nvGrpSpPr>
        <p:cNvPr id="1" name=""/>
        <p:cNvGrpSpPr/>
        <p:nvPr/>
      </p:nvGrpSpPr>
      <p:grpSpPr>
        <a:xfrm>
          <a:off x="0" y="0"/>
          <a:ext cx="0" cy="0"/>
          <a:chOff x="0" y="0"/>
          <a:chExt cx="0" cy="0"/>
        </a:xfrm>
      </p:grpSpPr>
      <p:sp>
        <p:nvSpPr>
          <p:cNvPr id="5" name="Text Placeholder 2"/>
          <p:cNvSpPr>
            <a:spLocks noGrp="1"/>
          </p:cNvSpPr>
          <p:nvPr>
            <p:ph idx="1"/>
          </p:nvPr>
        </p:nvSpPr>
        <p:spPr>
          <a:xfrm>
            <a:off x="895585" y="1448746"/>
            <a:ext cx="4006166" cy="328279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
        <p:nvSpPr>
          <p:cNvPr id="7" name="Rectangle 6"/>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11" name="Picture 10" descr="Orange-bracket.png"/>
          <p:cNvPicPr>
            <a:picLocks noChangeAspect="1"/>
          </p:cNvPicPr>
          <p:nvPr/>
        </p:nvPicPr>
        <p:blipFill>
          <a:blip r:embed="rId2"/>
          <a:stretch>
            <a:fillRect/>
          </a:stretch>
        </p:blipFill>
        <p:spPr>
          <a:xfrm>
            <a:off x="622326" y="347272"/>
            <a:ext cx="302639" cy="789890"/>
          </a:xfrm>
          <a:prstGeom prst="rect">
            <a:avLst/>
          </a:prstGeom>
        </p:spPr>
      </p:pic>
      <p:pic>
        <p:nvPicPr>
          <p:cNvPr id="12" name="Picture 11"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grpSp>
        <p:nvGrpSpPr>
          <p:cNvPr id="17" name="Slate"/>
          <p:cNvGrpSpPr/>
          <p:nvPr/>
        </p:nvGrpSpPr>
        <p:grpSpPr>
          <a:xfrm>
            <a:off x="4979842" y="1448745"/>
            <a:ext cx="3948508" cy="2455463"/>
            <a:chOff x="3257078" y="1677353"/>
            <a:chExt cx="6940296" cy="4315968"/>
          </a:xfrm>
        </p:grpSpPr>
        <p:sp>
          <p:nvSpPr>
            <p:cNvPr id="18" name="Slate Frame"/>
            <p:cNvSpPr/>
            <p:nvPr/>
          </p:nvSpPr>
          <p:spPr>
            <a:xfrm>
              <a:off x="3257078" y="1677353"/>
              <a:ext cx="6940296" cy="4315968"/>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9" name="Slate Bezel"/>
            <p:cNvSpPr/>
            <p:nvPr/>
          </p:nvSpPr>
          <p:spPr>
            <a:xfrm>
              <a:off x="3279938" y="1700212"/>
              <a:ext cx="6893101" cy="4265641"/>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0" name="Camera Bezel"/>
            <p:cNvSpPr/>
            <p:nvPr/>
          </p:nvSpPr>
          <p:spPr>
            <a:xfrm>
              <a:off x="6668769" y="1840865"/>
              <a:ext cx="76201" cy="76200"/>
            </a:xfrm>
            <a:prstGeom prst="ellipse">
              <a:avLst/>
            </a:prstGeom>
            <a:solidFill>
              <a:srgbClr val="000000"/>
            </a:solidFill>
            <a:ln w="3175">
              <a:solidFill>
                <a:srgbClr val="5D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a:p>
          </p:txBody>
        </p:sp>
        <p:sp>
          <p:nvSpPr>
            <p:cNvPr id="21" name="Lense"/>
            <p:cNvSpPr/>
            <p:nvPr/>
          </p:nvSpPr>
          <p:spPr>
            <a:xfrm>
              <a:off x="6684009" y="1856105"/>
              <a:ext cx="45720" cy="45720"/>
            </a:xfrm>
            <a:prstGeom prst="ellipse">
              <a:avLst/>
            </a:prstGeom>
            <a:gradFill flip="none" rotWithShape="1">
              <a:gsLst>
                <a:gs pos="0">
                  <a:schemeClr val="tx2">
                    <a:shade val="30000"/>
                    <a:satMod val="115000"/>
                    <a:lumMod val="0"/>
                  </a:schemeClr>
                </a:gs>
                <a:gs pos="77000">
                  <a:schemeClr val="tx2">
                    <a:shade val="100000"/>
                    <a:satMod val="115000"/>
                    <a:lumMod val="47000"/>
                  </a:schemeClr>
                </a:gs>
              </a:gsLst>
              <a:path path="circle">
                <a:fillToRect t="100000" r="100000"/>
              </a:path>
              <a:tileRect l="-100000" b="-100000"/>
            </a:gradFill>
            <a:ln w="3175">
              <a:solidFill>
                <a:srgbClr val="A7A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a:p>
          </p:txBody>
        </p:sp>
        <p:sp>
          <p:nvSpPr>
            <p:cNvPr id="22" name="Start Button"/>
            <p:cNvSpPr>
              <a:spLocks noChangeAspect="1"/>
            </p:cNvSpPr>
            <p:nvPr/>
          </p:nvSpPr>
          <p:spPr>
            <a:xfrm>
              <a:off x="6624972" y="5627029"/>
              <a:ext cx="201997" cy="202271"/>
            </a:xfrm>
            <a:custGeom>
              <a:avLst/>
              <a:gdLst/>
              <a:ahLst/>
              <a:cxnLst/>
              <a:rect l="l" t="t" r="r" b="b"/>
              <a:pathLst>
                <a:path w="1414921" h="1416843">
                  <a:moveTo>
                    <a:pt x="650540" y="745330"/>
                  </a:moveTo>
                  <a:lnTo>
                    <a:pt x="1413792" y="745330"/>
                  </a:lnTo>
                  <a:cubicBezTo>
                    <a:pt x="1414168" y="969168"/>
                    <a:pt x="1414545" y="1193006"/>
                    <a:pt x="1414921" y="1416843"/>
                  </a:cubicBezTo>
                  <a:lnTo>
                    <a:pt x="650540" y="1311323"/>
                  </a:lnTo>
                  <a:close/>
                  <a:moveTo>
                    <a:pt x="395" y="745330"/>
                  </a:moveTo>
                  <a:lnTo>
                    <a:pt x="579102" y="745330"/>
                  </a:lnTo>
                  <a:lnTo>
                    <a:pt x="579102" y="1301461"/>
                  </a:lnTo>
                  <a:lnTo>
                    <a:pt x="458" y="1221581"/>
                  </a:lnTo>
                  <a:cubicBezTo>
                    <a:pt x="-292" y="1146207"/>
                    <a:pt x="21" y="949124"/>
                    <a:pt x="395" y="745330"/>
                  </a:cubicBezTo>
                  <a:close/>
                  <a:moveTo>
                    <a:pt x="579102" y="116652"/>
                  </a:moveTo>
                  <a:lnTo>
                    <a:pt x="579102" y="673892"/>
                  </a:lnTo>
                  <a:lnTo>
                    <a:pt x="520" y="673892"/>
                  </a:lnTo>
                  <a:cubicBezTo>
                    <a:pt x="894" y="470099"/>
                    <a:pt x="1207" y="273016"/>
                    <a:pt x="457" y="197642"/>
                  </a:cubicBezTo>
                  <a:close/>
                  <a:moveTo>
                    <a:pt x="1412538" y="0"/>
                  </a:moveTo>
                  <a:lnTo>
                    <a:pt x="1413672" y="673892"/>
                  </a:lnTo>
                  <a:lnTo>
                    <a:pt x="650540" y="673892"/>
                  </a:lnTo>
                  <a:lnTo>
                    <a:pt x="650540" y="10665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schemeClr val="accent1"/>
                </a:solidFill>
              </a:endParaRPr>
            </a:p>
          </p:txBody>
        </p:sp>
        <p:sp>
          <p:nvSpPr>
            <p:cNvPr id="23" name="Screen Glare"/>
            <p:cNvSpPr/>
            <p:nvPr/>
          </p:nvSpPr>
          <p:spPr>
            <a:xfrm>
              <a:off x="3261532" y="1700211"/>
              <a:ext cx="6893102" cy="4265641"/>
            </a:xfrm>
            <a:custGeom>
              <a:avLst/>
              <a:gdLst>
                <a:gd name="connsiteX0" fmla="*/ 93974 w 6893101"/>
                <a:gd name="connsiteY0" fmla="*/ 0 h 4265641"/>
                <a:gd name="connsiteX1" fmla="*/ 6799131 w 6893101"/>
                <a:gd name="connsiteY1" fmla="*/ 0 h 4265641"/>
                <a:gd name="connsiteX2" fmla="*/ 6893101 w 6893101"/>
                <a:gd name="connsiteY2" fmla="*/ 93970 h 4265641"/>
                <a:gd name="connsiteX3" fmla="*/ 6893101 w 6893101"/>
                <a:gd name="connsiteY3" fmla="*/ 4171671 h 4265641"/>
                <a:gd name="connsiteX4" fmla="*/ 6799131 w 6893101"/>
                <a:gd name="connsiteY4" fmla="*/ 4265641 h 4265641"/>
                <a:gd name="connsiteX5" fmla="*/ 93974 w 6893101"/>
                <a:gd name="connsiteY5" fmla="*/ 4265641 h 4265641"/>
                <a:gd name="connsiteX6" fmla="*/ 0 w 6893101"/>
                <a:gd name="connsiteY6" fmla="*/ 4171671 h 4265641"/>
                <a:gd name="connsiteX7" fmla="*/ 0 w 6893101"/>
                <a:gd name="connsiteY7" fmla="*/ 93970 h 4265641"/>
                <a:gd name="connsiteX8" fmla="*/ 93974 w 6893101"/>
                <a:gd name="connsiteY8"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101" h="4265641">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gradFill>
              <a:gsLst>
                <a:gs pos="76000">
                  <a:srgbClr val="FFFFFF">
                    <a:alpha val="5000"/>
                  </a:srgbClr>
                </a:gs>
                <a:gs pos="61000">
                  <a:srgbClr val="FDFEFF">
                    <a:alpha val="5000"/>
                  </a:srgbClr>
                </a:gs>
                <a:gs pos="0">
                  <a:schemeClr val="accent1">
                    <a:lumMod val="5000"/>
                    <a:lumOff val="95000"/>
                    <a:alpha val="0"/>
                  </a:schemeClr>
                </a:gs>
                <a:gs pos="69000">
                  <a:schemeClr val="bg1">
                    <a:alpha val="20000"/>
                  </a:schemeClr>
                </a:gs>
                <a:gs pos="100000">
                  <a:schemeClr val="bg1">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grpSp>
      <p:sp>
        <p:nvSpPr>
          <p:cNvPr id="10" name="Picture Placeholder 2"/>
          <p:cNvSpPr>
            <a:spLocks noGrp="1"/>
          </p:cNvSpPr>
          <p:nvPr>
            <p:ph type="pic" sz="quarter" idx="12" hasCustomPrompt="1"/>
          </p:nvPr>
        </p:nvSpPr>
        <p:spPr>
          <a:xfrm>
            <a:off x="5241004" y="1722578"/>
            <a:ext cx="3445677" cy="1912828"/>
          </a:xfrm>
          <a:solidFill>
            <a:srgbClr val="282828"/>
          </a:solidFill>
          <a:effectLst>
            <a:innerShdw blurRad="101600" dist="25400" dir="13500000">
              <a:srgbClr val="000000">
                <a:alpha val="76000"/>
              </a:srgbClr>
            </a:innerShdw>
          </a:effectLst>
        </p:spPr>
        <p:txBody>
          <a:bodyPr lIns="274320" rIns="274320"/>
          <a:lstStyle>
            <a:lvl1pPr marL="0" marR="0" indent="0" algn="l" defTabSz="342900" rtl="0" eaLnBrk="1" fontAlgn="auto" latinLnBrk="0" hangingPunct="1">
              <a:lnSpc>
                <a:spcPct val="100000"/>
              </a:lnSpc>
              <a:spcBef>
                <a:spcPct val="20000"/>
              </a:spcBef>
              <a:spcAft>
                <a:spcPts val="0"/>
              </a:spcAft>
              <a:buClrTx/>
              <a:buSzTx/>
              <a:buFont typeface="Arial"/>
              <a:buNone/>
              <a:tabLst/>
              <a:defRPr>
                <a:solidFill>
                  <a:schemeClr val="lt1"/>
                </a:solidFill>
              </a:defRPr>
            </a:lvl1pPr>
          </a:lstStyle>
          <a:p>
            <a:r>
              <a:rPr lang="en-US" dirty="0" smtClean="0"/>
              <a:t>Insert Screenshot.</a:t>
            </a:r>
            <a:endParaRPr lang="en-US" dirty="0"/>
          </a:p>
        </p:txBody>
      </p:sp>
      <p:sp>
        <p:nvSpPr>
          <p:cNvPr id="2" name="Title 1"/>
          <p:cNvSpPr>
            <a:spLocks noGrp="1"/>
          </p:cNvSpPr>
          <p:nvPr>
            <p:ph type="title"/>
          </p:nvPr>
        </p:nvSpPr>
        <p:spPr>
          <a:xfrm>
            <a:off x="457319" y="347271"/>
            <a:ext cx="8229362"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2154422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Iconographic - 3 Row">
    <p:spTree>
      <p:nvGrpSpPr>
        <p:cNvPr id="1" name=""/>
        <p:cNvGrpSpPr/>
        <p:nvPr/>
      </p:nvGrpSpPr>
      <p:grpSpPr>
        <a:xfrm>
          <a:off x="0" y="0"/>
          <a:ext cx="0" cy="0"/>
          <a:chOff x="0" y="0"/>
          <a:chExt cx="0" cy="0"/>
        </a:xfrm>
      </p:grpSpPr>
      <p:sp>
        <p:nvSpPr>
          <p:cNvPr id="24" name="Text Placeholder 23"/>
          <p:cNvSpPr>
            <a:spLocks noGrp="1"/>
          </p:cNvSpPr>
          <p:nvPr>
            <p:ph type="body" sz="quarter" idx="13"/>
          </p:nvPr>
        </p:nvSpPr>
        <p:spPr>
          <a:xfrm>
            <a:off x="1801463" y="1529445"/>
            <a:ext cx="5839577" cy="892628"/>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350" smtClean="0">
                <a:solidFill>
                  <a:schemeClr val="tx1">
                    <a:lumMod val="75000"/>
                    <a:lumOff val="25000"/>
                  </a:schemeClr>
                </a:solidFill>
                <a:latin typeface="Segoe UI"/>
                <a:cs typeface="Segoe UI"/>
              </a:defRPr>
            </a:lvl1pPr>
            <a:lvl2pPr marL="128588" indent="0">
              <a:buNone/>
              <a:defRPr lang="en-US" sz="1350" smtClean="0">
                <a:solidFill>
                  <a:schemeClr val="tx1">
                    <a:lumMod val="75000"/>
                    <a:lumOff val="25000"/>
                  </a:schemeClr>
                </a:solidFill>
              </a:defRPr>
            </a:lvl2pPr>
            <a:lvl3pPr marL="514350" indent="0">
              <a:buNone/>
              <a:defRPr lang="en-US" sz="1350" smtClean="0">
                <a:solidFill>
                  <a:schemeClr val="tx1">
                    <a:lumMod val="75000"/>
                    <a:lumOff val="25000"/>
                  </a:schemeClr>
                </a:solidFill>
              </a:defRPr>
            </a:lvl3pPr>
            <a:lvl4pPr marL="857250" indent="0">
              <a:buNone/>
              <a:defRPr lang="en-US" sz="1350" smtClean="0">
                <a:solidFill>
                  <a:schemeClr val="tx1">
                    <a:lumMod val="75000"/>
                    <a:lumOff val="25000"/>
                  </a:schemeClr>
                </a:solidFill>
              </a:defRPr>
            </a:lvl4pPr>
            <a:lvl5pPr marL="1200150" indent="0">
              <a:buNone/>
              <a:defRPr lang="en-US" sz="1350">
                <a:solidFill>
                  <a:schemeClr val="tx1">
                    <a:lumMod val="75000"/>
                    <a:lumOff val="25000"/>
                  </a:schemeClr>
                </a:solidFill>
              </a:defRPr>
            </a:lvl5pPr>
          </a:lstStyle>
          <a:p>
            <a:pPr marL="0" lvl="0"/>
            <a:r>
              <a:rPr lang="en-US" smtClean="0"/>
              <a:t>Click to edit Master text styles</a:t>
            </a:r>
          </a:p>
        </p:txBody>
      </p:sp>
      <p:sp>
        <p:nvSpPr>
          <p:cNvPr id="17" name="Picture Placeholder 16"/>
          <p:cNvSpPr>
            <a:spLocks noGrp="1"/>
          </p:cNvSpPr>
          <p:nvPr>
            <p:ph type="pic" sz="quarter" idx="10" hasCustomPrompt="1"/>
          </p:nvPr>
        </p:nvSpPr>
        <p:spPr>
          <a:xfrm>
            <a:off x="895585" y="1529445"/>
            <a:ext cx="905877" cy="892628"/>
          </a:xfrm>
          <a:solidFill>
            <a:srgbClr val="FF6634"/>
          </a:solidFill>
        </p:spPr>
        <p:txBody>
          <a:bodyPr/>
          <a:lstStyle>
            <a:lvl1pPr marL="0" indent="0">
              <a:buNone/>
              <a:defRPr>
                <a:solidFill>
                  <a:schemeClr val="lt1"/>
                </a:solidFill>
              </a:defRPr>
            </a:lvl1pPr>
          </a:lstStyle>
          <a:p>
            <a:r>
              <a:rPr lang="en-US" dirty="0" smtClean="0"/>
              <a:t>Icon 1</a:t>
            </a:r>
            <a:endParaRPr lang="en-US" dirty="0"/>
          </a:p>
        </p:txBody>
      </p:sp>
      <p:sp>
        <p:nvSpPr>
          <p:cNvPr id="18" name="Picture Placeholder 16"/>
          <p:cNvSpPr>
            <a:spLocks noGrp="1"/>
          </p:cNvSpPr>
          <p:nvPr>
            <p:ph type="pic" sz="quarter" idx="11" hasCustomPrompt="1"/>
          </p:nvPr>
        </p:nvSpPr>
        <p:spPr>
          <a:xfrm>
            <a:off x="895586" y="2422072"/>
            <a:ext cx="905877" cy="892628"/>
          </a:xfrm>
          <a:solidFill>
            <a:srgbClr val="2872B0"/>
          </a:solidFill>
        </p:spPr>
        <p:txBody>
          <a:bodyPr/>
          <a:lstStyle>
            <a:lvl1pPr marL="0" indent="0">
              <a:buNone/>
              <a:defRPr>
                <a:solidFill>
                  <a:schemeClr val="lt1"/>
                </a:solidFill>
              </a:defRPr>
            </a:lvl1pPr>
          </a:lstStyle>
          <a:p>
            <a:r>
              <a:rPr lang="en-US" dirty="0" smtClean="0"/>
              <a:t>Icon 2</a:t>
            </a:r>
            <a:endParaRPr lang="en-US" dirty="0"/>
          </a:p>
        </p:txBody>
      </p:sp>
      <p:sp>
        <p:nvSpPr>
          <p:cNvPr id="19" name="Picture Placeholder 16"/>
          <p:cNvSpPr>
            <a:spLocks noGrp="1"/>
          </p:cNvSpPr>
          <p:nvPr>
            <p:ph type="pic" sz="quarter" idx="12" hasCustomPrompt="1"/>
          </p:nvPr>
        </p:nvSpPr>
        <p:spPr>
          <a:xfrm>
            <a:off x="895585" y="3314700"/>
            <a:ext cx="902114" cy="903854"/>
          </a:xfrm>
          <a:solidFill>
            <a:schemeClr val="tx2"/>
          </a:solidFill>
        </p:spPr>
        <p:txBody>
          <a:bodyPr/>
          <a:lstStyle>
            <a:lvl1pPr marL="0" indent="0">
              <a:buNone/>
              <a:defRPr baseline="0">
                <a:solidFill>
                  <a:schemeClr val="lt1"/>
                </a:solidFill>
              </a:defRPr>
            </a:lvl1pPr>
          </a:lstStyle>
          <a:p>
            <a:r>
              <a:rPr lang="en-US" dirty="0" smtClean="0"/>
              <a:t>Icon 3</a:t>
            </a:r>
          </a:p>
          <a:p>
            <a:endParaRPr lang="en-US" dirty="0"/>
          </a:p>
        </p:txBody>
      </p:sp>
      <p:sp>
        <p:nvSpPr>
          <p:cNvPr id="25" name="Text Placeholder 23"/>
          <p:cNvSpPr>
            <a:spLocks noGrp="1"/>
          </p:cNvSpPr>
          <p:nvPr>
            <p:ph type="body" sz="quarter" idx="14"/>
          </p:nvPr>
        </p:nvSpPr>
        <p:spPr>
          <a:xfrm>
            <a:off x="1801463" y="2422072"/>
            <a:ext cx="5839577" cy="892628"/>
          </a:xfr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350" dirty="0" smtClean="0">
                <a:solidFill>
                  <a:schemeClr val="tx1">
                    <a:lumMod val="75000"/>
                    <a:lumOff val="25000"/>
                  </a:schemeClr>
                </a:solidFill>
                <a:latin typeface="Segoe UI"/>
                <a:cs typeface="Segoe UI"/>
              </a:defRPr>
            </a:lvl1pPr>
          </a:lstStyle>
          <a:p>
            <a:pPr marL="0" lvl="0"/>
            <a:r>
              <a:rPr lang="en-US" smtClean="0"/>
              <a:t>Click to edit Master text styles</a:t>
            </a:r>
          </a:p>
        </p:txBody>
      </p:sp>
      <p:sp>
        <p:nvSpPr>
          <p:cNvPr id="26" name="Text Placeholder 23"/>
          <p:cNvSpPr>
            <a:spLocks noGrp="1"/>
          </p:cNvSpPr>
          <p:nvPr>
            <p:ph type="body" sz="quarter" idx="15"/>
          </p:nvPr>
        </p:nvSpPr>
        <p:spPr>
          <a:xfrm>
            <a:off x="1801463" y="3314700"/>
            <a:ext cx="5839577" cy="903854"/>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350" smtClean="0">
                <a:solidFill>
                  <a:schemeClr val="tx1">
                    <a:lumMod val="75000"/>
                    <a:lumOff val="25000"/>
                  </a:schemeClr>
                </a:solidFill>
                <a:latin typeface="Segoe UI"/>
                <a:cs typeface="Segoe UI"/>
              </a:defRPr>
            </a:lvl1pPr>
            <a:lvl2pPr marL="128588" indent="0">
              <a:buNone/>
              <a:defRPr lang="en-US" sz="1350" smtClean="0">
                <a:solidFill>
                  <a:schemeClr val="tx1">
                    <a:lumMod val="75000"/>
                    <a:lumOff val="25000"/>
                  </a:schemeClr>
                </a:solidFill>
              </a:defRPr>
            </a:lvl2pPr>
            <a:lvl3pPr marL="514350" indent="0">
              <a:buNone/>
              <a:defRPr lang="en-US" sz="1350" smtClean="0">
                <a:solidFill>
                  <a:schemeClr val="tx1">
                    <a:lumMod val="75000"/>
                    <a:lumOff val="25000"/>
                  </a:schemeClr>
                </a:solidFill>
              </a:defRPr>
            </a:lvl3pPr>
            <a:lvl4pPr marL="857250" indent="0">
              <a:buNone/>
              <a:defRPr lang="en-US" sz="1350" smtClean="0">
                <a:solidFill>
                  <a:schemeClr val="tx1">
                    <a:lumMod val="75000"/>
                    <a:lumOff val="25000"/>
                  </a:schemeClr>
                </a:solidFill>
              </a:defRPr>
            </a:lvl4pPr>
            <a:lvl5pPr marL="1200150" indent="0">
              <a:buNone/>
              <a:defRPr lang="en-US" sz="1350">
                <a:solidFill>
                  <a:schemeClr val="tx1">
                    <a:lumMod val="75000"/>
                    <a:lumOff val="25000"/>
                  </a:schemeClr>
                </a:solidFill>
              </a:defRPr>
            </a:lvl5pPr>
          </a:lstStyle>
          <a:p>
            <a:pPr marL="0" lvl="0"/>
            <a:r>
              <a:rPr lang="en-US" smtClean="0"/>
              <a:t>Click to edit Master text styles</a:t>
            </a:r>
          </a:p>
        </p:txBody>
      </p:sp>
      <p:sp>
        <p:nvSpPr>
          <p:cNvPr id="10" name="Rectangle 9"/>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
        <p:nvSpPr>
          <p:cNvPr id="11" name="Rectangle 10"/>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12" name="Picture 11" descr="Orange-bracket.png"/>
          <p:cNvPicPr>
            <a:picLocks noChangeAspect="1"/>
          </p:cNvPicPr>
          <p:nvPr/>
        </p:nvPicPr>
        <p:blipFill>
          <a:blip r:embed="rId2"/>
          <a:stretch>
            <a:fillRect/>
          </a:stretch>
        </p:blipFill>
        <p:spPr>
          <a:xfrm>
            <a:off x="622326" y="347272"/>
            <a:ext cx="302639" cy="789890"/>
          </a:xfrm>
          <a:prstGeom prst="rect">
            <a:avLst/>
          </a:prstGeom>
        </p:spPr>
      </p:pic>
      <p:pic>
        <p:nvPicPr>
          <p:cNvPr id="13" name="Picture 12"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2" name="Title 1"/>
          <p:cNvSpPr>
            <a:spLocks noGrp="1"/>
          </p:cNvSpPr>
          <p:nvPr>
            <p:ph type="title"/>
          </p:nvPr>
        </p:nvSpPr>
        <p:spPr>
          <a:xfrm>
            <a:off x="457319" y="347271"/>
            <a:ext cx="8229362"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3255471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84510" y="1343025"/>
            <a:ext cx="7791216" cy="3436259"/>
          </a:xfrm>
          <a:prstGeom prst="rect">
            <a:avLst/>
          </a:prstGeom>
        </p:spPr>
        <p:txBody>
          <a:bodyPr vert="horz" lIns="18288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Placeholder 10"/>
          <p:cNvSpPr>
            <a:spLocks noGrp="1"/>
          </p:cNvSpPr>
          <p:nvPr>
            <p:ph type="title"/>
          </p:nvPr>
        </p:nvSpPr>
        <p:spPr>
          <a:xfrm>
            <a:off x="457319" y="282179"/>
            <a:ext cx="8229362"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4162136212"/>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48"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 id="2147483946" r:id="rId18"/>
  </p:sldLayoutIdLst>
  <p:transition>
    <p:fade/>
  </p:transition>
  <p:timing>
    <p:tnLst>
      <p:par>
        <p:cTn id="1" dur="indefinite" restart="never" nodeType="tmRoot"/>
      </p:par>
    </p:tnLst>
  </p:timing>
  <p:txStyles>
    <p:titleStyle>
      <a:lvl1pPr marL="385763" indent="68580" algn="l" defTabSz="342900" rtl="0" eaLnBrk="1" latinLnBrk="0" hangingPunct="1">
        <a:spcBef>
          <a:spcPct val="0"/>
        </a:spcBef>
        <a:buNone/>
        <a:defRPr sz="2400" kern="1200">
          <a:solidFill>
            <a:schemeClr val="bg1"/>
          </a:solidFill>
          <a:latin typeface="+mj-lt"/>
          <a:ea typeface="+mj-ea"/>
          <a:cs typeface="+mj-cs"/>
        </a:defRPr>
      </a:lvl1pPr>
    </p:titleStyle>
    <p:bodyStyle>
      <a:lvl1pPr marL="128588" indent="-128588"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1pPr>
      <a:lvl2pPr marL="557213" indent="-214313"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2pPr>
      <a:lvl3pPr marL="857250" indent="-171450"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23.gif"/><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notesSlide" Target="../notesSlides/notesSlide26.xml"/><Relationship Id="rId16" Type="http://schemas.openxmlformats.org/officeDocument/2006/relationships/image" Target="../media/image43.png"/><Relationship Id="rId1" Type="http://schemas.openxmlformats.org/officeDocument/2006/relationships/slideLayout" Target="../slideLayouts/slideLayout5.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29.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58.png"/><Relationship Id="rId7"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microsoft.com/office/2007/relationships/hdphoto" Target="../media/hdphoto5.wdp"/><Relationship Id="rId5" Type="http://schemas.openxmlformats.org/officeDocument/2006/relationships/image" Target="../media/image59.png"/><Relationship Id="rId4" Type="http://schemas.microsoft.com/office/2007/relationships/hdphoto" Target="../media/hdphoto4.wdp"/></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microsoft.com/office/2007/relationships/hdphoto" Target="../media/hdphoto6.wdp"/></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microsoft.com/office/2007/relationships/hdphoto" Target="../media/hdphoto4.wdp"/></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microsoft.com/office/2007/relationships/hdphoto" Target="../media/hdphoto5.wdp"/></Relationships>
</file>

<file path=ppt/slides/_rels/slide3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msdn.com/" TargetMode="External"/><Relationship Id="rId2" Type="http://schemas.openxmlformats.org/officeDocument/2006/relationships/hyperlink" Target="http://aka.ms/az30" TargetMode="External"/><Relationship Id="rId1" Type="http://schemas.openxmlformats.org/officeDocument/2006/relationships/slideLayout" Target="../slideLayouts/slideLayout5.xml"/><Relationship Id="rId5" Type="http://schemas.openxmlformats.org/officeDocument/2006/relationships/hyperlink" Target="http://aka.msazpay/" TargetMode="External"/><Relationship Id="rId4" Type="http://schemas.openxmlformats.org/officeDocument/2006/relationships/hyperlink" Target="http://bizspark.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16.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Windows Azure Web Sites</a:t>
            </a:r>
          </a:p>
        </p:txBody>
      </p:sp>
    </p:spTree>
    <p:extLst>
      <p:ext uri="{BB962C8B-B14F-4D97-AF65-F5344CB8AC3E}">
        <p14:creationId xmlns:p14="http://schemas.microsoft.com/office/powerpoint/2010/main" val="3772382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171495" y="650871"/>
            <a:ext cx="2068131" cy="2067593"/>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2350508" y="1092469"/>
            <a:ext cx="6386595" cy="745962"/>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Windows Azure Web Sites</a:t>
            </a:r>
            <a:endParaRPr lang="en-US" altLang="zh-CN"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2350508" y="1800488"/>
            <a:ext cx="6386595" cy="400050"/>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powerful web sites in seconds</a:t>
            </a:r>
            <a:endParaRPr lang="en-US" altLang="zh-CN"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251723" y="3239292"/>
            <a:ext cx="2833990" cy="1773853"/>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err="1">
                <a:gradFill>
                  <a:gsLst>
                    <a:gs pos="0">
                      <a:schemeClr val="tx1"/>
                    </a:gs>
                    <a:gs pos="100000">
                      <a:schemeClr val="tx1"/>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685580" fontAlgn="base">
                <a:spcBef>
                  <a:spcPct val="0"/>
                </a:spcBef>
                <a:spcAft>
                  <a:spcPct val="0"/>
                </a:spcAft>
              </a:pPr>
              <a:r>
                <a:rPr lang="en-US" sz="2700" dirty="0">
                  <a:gradFill>
                    <a:gsLst>
                      <a:gs pos="0">
                        <a:schemeClr val="tx1"/>
                      </a:gs>
                      <a:gs pos="100000">
                        <a:schemeClr val="tx1"/>
                      </a:gs>
                    </a:gsLst>
                    <a:lin ang="5400000" scaled="0"/>
                  </a:gradFill>
                </a:rPr>
                <a:t>start simple</a:t>
              </a:r>
              <a:endParaRPr lang="en-US" altLang="zh-CN" sz="2700" dirty="0">
                <a:gradFill>
                  <a:gsLst>
                    <a:gs pos="0">
                      <a:schemeClr val="tx1"/>
                    </a:gs>
                    <a:gs pos="100000">
                      <a:schemeClr val="tx1"/>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685580" fontAlgn="base">
                <a:spcBef>
                  <a:spcPct val="0"/>
                </a:spcBef>
                <a:spcAft>
                  <a:spcPct val="0"/>
                </a:spcAft>
              </a:pPr>
              <a:r>
                <a:rPr lang="en-US" sz="1500" dirty="0">
                  <a:gradFill>
                    <a:gsLst>
                      <a:gs pos="0">
                        <a:schemeClr val="tx1"/>
                      </a:gs>
                      <a:gs pos="100000">
                        <a:schemeClr val="tx1"/>
                      </a:gs>
                    </a:gsLst>
                    <a:lin ang="5400000" scaled="0"/>
                  </a:gradFill>
                </a:rPr>
                <a:t>start free, scale up and out as you go, friction-free and without the headaches</a:t>
              </a:r>
              <a:endParaRPr lang="en-US" altLang="zh-CN" sz="1500" dirty="0">
                <a:gradFill>
                  <a:gsLst>
                    <a:gs pos="0">
                      <a:schemeClr val="tx1"/>
                    </a:gs>
                    <a:gs pos="100000">
                      <a:schemeClr val="tx1"/>
                    </a:gs>
                  </a:gsLst>
                  <a:lin ang="5400000" scaled="0"/>
                </a:gradFill>
              </a:endParaRPr>
            </a:p>
          </p:txBody>
        </p:sp>
      </p:grpSp>
      <p:grpSp>
        <p:nvGrpSpPr>
          <p:cNvPr id="19" name="Group 18"/>
          <p:cNvGrpSpPr/>
          <p:nvPr/>
        </p:nvGrpSpPr>
        <p:grpSpPr>
          <a:xfrm>
            <a:off x="3155005" y="3239289"/>
            <a:ext cx="2833990" cy="1778680"/>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code smart</a:t>
              </a:r>
              <a:endParaRPr lang="en-US" altLang="zh-CN" sz="2700" dirty="0">
                <a:gradFill>
                  <a:gsLst>
                    <a:gs pos="0">
                      <a:schemeClr val="tx1"/>
                    </a:gs>
                    <a:gs pos="100000">
                      <a:schemeClr val="tx1"/>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defTabSz="685580"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with classic asp, asp.net, </a:t>
              </a:r>
              <a:r>
                <a:rPr lang="en-US" sz="1500" dirty="0" err="1">
                  <a:gradFill>
                    <a:gsLst>
                      <a:gs pos="0">
                        <a:schemeClr val="tx1"/>
                      </a:gs>
                      <a:gs pos="100000">
                        <a:schemeClr val="tx1"/>
                      </a:gs>
                    </a:gsLst>
                    <a:lin ang="5400000" scaled="0"/>
                  </a:gradFill>
                </a:rPr>
                <a:t>php</a:t>
              </a:r>
              <a:r>
                <a:rPr lang="en-US" sz="1500" dirty="0">
                  <a:gradFill>
                    <a:gsLst>
                      <a:gs pos="0">
                        <a:schemeClr val="tx1"/>
                      </a:gs>
                      <a:gs pos="100000">
                        <a:schemeClr val="tx1"/>
                      </a:gs>
                    </a:gsLst>
                    <a:lin ang="5400000" scaled="0"/>
                  </a:gradFill>
                </a:rPr>
                <a:t> or node.js, develop on Windows, OSX or Linux</a:t>
              </a:r>
              <a:endParaRPr lang="en-US" altLang="zh-CN" sz="1500" dirty="0">
                <a:gradFill>
                  <a:gsLst>
                    <a:gs pos="0">
                      <a:schemeClr val="tx1"/>
                    </a:gs>
                    <a:gs pos="100000">
                      <a:schemeClr val="tx1"/>
                    </a:gs>
                  </a:gsLst>
                  <a:lin ang="5400000" scaled="0"/>
                </a:gradFill>
              </a:endParaRPr>
            </a:p>
          </p:txBody>
        </p:sp>
      </p:grpSp>
      <p:grpSp>
        <p:nvGrpSpPr>
          <p:cNvPr id="20" name="Group 19"/>
          <p:cNvGrpSpPr/>
          <p:nvPr/>
        </p:nvGrpSpPr>
        <p:grpSpPr>
          <a:xfrm>
            <a:off x="6058287" y="3239292"/>
            <a:ext cx="2892101" cy="1782017"/>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go live</a:t>
              </a:r>
              <a:endParaRPr lang="en-US" altLang="zh-CN" sz="2700" dirty="0">
                <a:gradFill>
                  <a:gsLst>
                    <a:gs pos="0">
                      <a:schemeClr val="tx1"/>
                    </a:gs>
                    <a:gs pos="100000">
                      <a:schemeClr val="tx1"/>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deploy live in seconds, easily monitor performance, rapidly diagnose and fix issues</a:t>
              </a:r>
              <a:endParaRPr lang="en-US" altLang="zh-CN" sz="150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3577094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gradFill>
                  <a:gsLst>
                    <a:gs pos="1250">
                      <a:srgbClr val="FFFFFF"/>
                    </a:gs>
                    <a:gs pos="100000">
                      <a:srgbClr val="FFFFFF"/>
                    </a:gs>
                  </a:gsLst>
                  <a:lin ang="5400000" scaled="0"/>
                </a:gradFill>
              </a:rPr>
              <a:t>Hello World</a:t>
            </a:r>
            <a:endParaRPr lang="en-US" dirty="0"/>
          </a:p>
        </p:txBody>
      </p:sp>
    </p:spTree>
    <p:extLst>
      <p:ext uri="{BB962C8B-B14F-4D97-AF65-F5344CB8AC3E}">
        <p14:creationId xmlns:p14="http://schemas.microsoft.com/office/powerpoint/2010/main" val="2771549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gradFill>
                  <a:gsLst>
                    <a:gs pos="1250">
                      <a:srgbClr val="FFFFFF"/>
                    </a:gs>
                    <a:gs pos="100000">
                      <a:srgbClr val="FFFFFF"/>
                    </a:gs>
                  </a:gsLst>
                  <a:lin ang="5400000" scaled="0"/>
                </a:gradFill>
              </a:rPr>
              <a:t>Entity Framework</a:t>
            </a:r>
            <a:endParaRPr lang="en-US" dirty="0"/>
          </a:p>
        </p:txBody>
      </p:sp>
    </p:spTree>
    <p:extLst>
      <p:ext uri="{BB962C8B-B14F-4D97-AF65-F5344CB8AC3E}">
        <p14:creationId xmlns:p14="http://schemas.microsoft.com/office/powerpoint/2010/main" val="2490627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435857"/>
            <a:ext cx="8754564" cy="567848"/>
          </a:xfrm>
        </p:spPr>
        <p:txBody>
          <a:bodyPr>
            <a:normAutofit/>
          </a:bodyPr>
          <a:lstStyle/>
          <a:p>
            <a:r>
              <a:rPr lang="en-US" dirty="0" smtClean="0"/>
              <a:t>Supported Publishing Methods</a:t>
            </a:r>
            <a:endParaRPr lang="en-US" dirty="0"/>
          </a:p>
        </p:txBody>
      </p:sp>
      <p:grpSp>
        <p:nvGrpSpPr>
          <p:cNvPr id="8" name="Group 7"/>
          <p:cNvGrpSpPr/>
          <p:nvPr/>
        </p:nvGrpSpPr>
        <p:grpSpPr>
          <a:xfrm>
            <a:off x="1960409" y="1467414"/>
            <a:ext cx="6024368" cy="3268458"/>
            <a:chOff x="1426486" y="1075527"/>
            <a:chExt cx="6024368" cy="3268458"/>
          </a:xfrm>
        </p:grpSpPr>
        <p:grpSp>
          <p:nvGrpSpPr>
            <p:cNvPr id="6" name="Group 5"/>
            <p:cNvGrpSpPr/>
            <p:nvPr/>
          </p:nvGrpSpPr>
          <p:grpSpPr>
            <a:xfrm>
              <a:off x="1426486" y="1075527"/>
              <a:ext cx="6024368" cy="1503423"/>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grpSp>
          <p:nvGrpSpPr>
            <p:cNvPr id="5" name="Group 4"/>
            <p:cNvGrpSpPr/>
            <p:nvPr/>
          </p:nvGrpSpPr>
          <p:grpSpPr>
            <a:xfrm>
              <a:off x="2462199" y="2817925"/>
              <a:ext cx="3952943" cy="1526060"/>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66"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err="1" smtClean="0">
                      <a:gradFill>
                        <a:gsLst>
                          <a:gs pos="0">
                            <a:srgbClr val="FFFFFF"/>
                          </a:gs>
                          <a:gs pos="100000">
                            <a:srgbClr val="FFFFFF"/>
                          </a:gs>
                        </a:gsLst>
                        <a:lin ang="5400000" scaled="0"/>
                      </a:gradFill>
                    </a:rPr>
                    <a:t>DropBox</a:t>
                  </a:r>
                  <a:endParaRPr lang="en-US"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grpSp>
    </p:spTree>
    <p:extLst>
      <p:ext uri="{BB962C8B-B14F-4D97-AF65-F5344CB8AC3E}">
        <p14:creationId xmlns:p14="http://schemas.microsoft.com/office/powerpoint/2010/main" val="215852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gradFill>
                  <a:gsLst>
                    <a:gs pos="1250">
                      <a:srgbClr val="FFFFFF"/>
                    </a:gs>
                    <a:gs pos="100000">
                      <a:srgbClr val="FFFFFF"/>
                    </a:gs>
                  </a:gsLst>
                  <a:lin ang="5400000" scaled="0"/>
                </a:gradFill>
              </a:rPr>
              <a:t>Deployment</a:t>
            </a:r>
            <a:endParaRPr lang="en-US" dirty="0"/>
          </a:p>
        </p:txBody>
      </p:sp>
    </p:spTree>
    <p:extLst>
      <p:ext uri="{BB962C8B-B14F-4D97-AF65-F5344CB8AC3E}">
        <p14:creationId xmlns:p14="http://schemas.microsoft.com/office/powerpoint/2010/main" val="3824249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Supported Web Frameworks</a:t>
            </a:r>
            <a:endParaRPr lang="en-US" dirty="0"/>
          </a:p>
        </p:txBody>
      </p:sp>
      <p:grpSp>
        <p:nvGrpSpPr>
          <p:cNvPr id="9" name="Group 8"/>
          <p:cNvGrpSpPr/>
          <p:nvPr/>
        </p:nvGrpSpPr>
        <p:grpSpPr>
          <a:xfrm>
            <a:off x="1252800" y="1915362"/>
            <a:ext cx="7440142" cy="1367770"/>
            <a:chOff x="454770" y="1915361"/>
            <a:chExt cx="8238172" cy="1514477"/>
          </a:xfrm>
        </p:grpSpPr>
        <p:grpSp>
          <p:nvGrpSpPr>
            <p:cNvPr id="22" name="Group 21"/>
            <p:cNvGrpSpPr/>
            <p:nvPr/>
          </p:nvGrpSpPr>
          <p:grpSpPr>
            <a:xfrm>
              <a:off x="2609701" y="1926415"/>
              <a:ext cx="1773380" cy="1503423"/>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3" name="Group 22"/>
            <p:cNvGrpSpPr/>
            <p:nvPr/>
          </p:nvGrpSpPr>
          <p:grpSpPr>
            <a:xfrm>
              <a:off x="6919562" y="1915361"/>
              <a:ext cx="1773380" cy="1503423"/>
              <a:chOff x="3466112" y="3001265"/>
              <a:chExt cx="2363891" cy="2004564"/>
            </a:xfrm>
          </p:grpSpPr>
          <p:sp>
            <p:nvSpPr>
              <p:cNvPr id="7" name="Rectangle 6"/>
              <p:cNvSpPr/>
              <p:nvPr/>
            </p:nvSpPr>
            <p:spPr bwMode="auto">
              <a:xfrm>
                <a:off x="353818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4" name="Group 23"/>
            <p:cNvGrpSpPr/>
            <p:nvPr/>
          </p:nvGrpSpPr>
          <p:grpSpPr>
            <a:xfrm>
              <a:off x="4764632" y="1926415"/>
              <a:ext cx="1773380" cy="1503423"/>
              <a:chOff x="6301352" y="3001265"/>
              <a:chExt cx="2363891" cy="2004564"/>
            </a:xfrm>
          </p:grpSpPr>
          <p:sp>
            <p:nvSpPr>
              <p:cNvPr id="5" name="Rectangle 4"/>
              <p:cNvSpPr/>
              <p:nvPr/>
            </p:nvSpPr>
            <p:spPr bwMode="auto">
              <a:xfrm>
                <a:off x="637342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3" name="Group 2"/>
            <p:cNvGrpSpPr/>
            <p:nvPr/>
          </p:nvGrpSpPr>
          <p:grpSpPr>
            <a:xfrm>
              <a:off x="454770" y="1926415"/>
              <a:ext cx="1773380" cy="1503423"/>
              <a:chOff x="454770" y="1926415"/>
              <a:chExt cx="1773380" cy="1503423"/>
            </a:xfrm>
          </p:grpSpPr>
          <p:grpSp>
            <p:nvGrpSpPr>
              <p:cNvPr id="25" name="Group 24"/>
              <p:cNvGrpSpPr/>
              <p:nvPr/>
            </p:nvGrpSpPr>
            <p:grpSpPr>
              <a:xfrm>
                <a:off x="454770" y="1926415"/>
                <a:ext cx="1773380" cy="1503423"/>
                <a:chOff x="9136594" y="3001265"/>
                <a:chExt cx="2363891" cy="2004564"/>
              </a:xfrm>
            </p:grpSpPr>
            <p:sp>
              <p:nvSpPr>
                <p:cNvPr id="6" name="Rectangle 5"/>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37" fontAlgn="base">
                    <a:spcBef>
                      <a:spcPct val="0"/>
                    </a:spcBef>
                    <a:spcAft>
                      <a:spcPct val="0"/>
                    </a:spcAft>
                  </a:pPr>
                  <a:endParaRPr lang="en-US" sz="1400"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06"/>
                  <a:endParaRPr lang="en-US" sz="1400" spc="-92"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867" y="2365833"/>
                <a:ext cx="1000386" cy="407194"/>
              </a:xfrm>
              <a:prstGeom prst="rect">
                <a:avLst/>
              </a:prstGeom>
              <a:noFill/>
              <a:extLst>
                <a:ext uri="{909E8E84-426E-40dd-AFC4-6F175D3DCCD1}">
                  <a14:hiddenFill xmlns:a14="http://schemas.microsoft.com/office/drawing/2010/main" xmlns="">
                    <a:solidFill>
                      <a:srgbClr val="FFFFFF"/>
                    </a:solidFill>
                  </a14:hiddenFill>
                </a:ext>
              </a:extLst>
            </p:spPr>
          </p:pic>
        </p:grpSp>
      </p:grpSp>
      <p:sp>
        <p:nvSpPr>
          <p:cNvPr id="2" name="TextBox 1"/>
          <p:cNvSpPr txBox="1"/>
          <p:nvPr/>
        </p:nvSpPr>
        <p:spPr>
          <a:xfrm>
            <a:off x="3510577" y="3812578"/>
            <a:ext cx="2822952" cy="276999"/>
          </a:xfrm>
          <a:prstGeom prst="rect">
            <a:avLst/>
          </a:prstGeom>
          <a:noFill/>
        </p:spPr>
        <p:txBody>
          <a:bodyPr wrap="none" lIns="0" tIns="0" rIns="0" bIns="0" rtlCol="0">
            <a:spAutoFit/>
          </a:bodyPr>
          <a:lstStyle/>
          <a:p>
            <a:pPr algn="ctr" defTabSz="685835"/>
            <a:r>
              <a:rPr lang="en-US" spc="-53" dirty="0" smtClean="0">
                <a:gradFill>
                  <a:gsLst>
                    <a:gs pos="2917">
                      <a:srgbClr val="5F5F5F"/>
                    </a:gs>
                    <a:gs pos="30000">
                      <a:srgbClr val="5F5F5F"/>
                    </a:gs>
                  </a:gsLst>
                  <a:lin ang="5400000" scaled="0"/>
                </a:gradFill>
                <a:latin typeface="+mj-lt"/>
              </a:rPr>
              <a:t>Or any custom </a:t>
            </a:r>
            <a:r>
              <a:rPr lang="en-US" spc="-53" dirty="0" err="1" smtClean="0">
                <a:gradFill>
                  <a:gsLst>
                    <a:gs pos="2917">
                      <a:srgbClr val="5F5F5F"/>
                    </a:gs>
                    <a:gs pos="30000">
                      <a:srgbClr val="5F5F5F"/>
                    </a:gs>
                  </a:gsLst>
                  <a:lin ang="5400000" scaled="0"/>
                </a:gradFill>
                <a:latin typeface="+mj-lt"/>
              </a:rPr>
              <a:t>FastCGI</a:t>
            </a:r>
            <a:r>
              <a:rPr lang="en-US" spc="-53" dirty="0" smtClean="0">
                <a:gradFill>
                  <a:gsLst>
                    <a:gs pos="2917">
                      <a:srgbClr val="5F5F5F"/>
                    </a:gs>
                    <a:gs pos="30000">
                      <a:srgbClr val="5F5F5F"/>
                    </a:gs>
                  </a:gsLst>
                  <a:lin ang="5400000" scaled="0"/>
                </a:gradFill>
                <a:latin typeface="+mj-lt"/>
              </a:rPr>
              <a:t> Handler</a:t>
            </a:r>
            <a:endParaRPr lang="en-US" spc="-53" dirty="0">
              <a:gradFill>
                <a:gsLst>
                  <a:gs pos="2917">
                    <a:srgbClr val="5F5F5F"/>
                  </a:gs>
                  <a:gs pos="30000">
                    <a:srgbClr val="5F5F5F"/>
                  </a:gs>
                </a:gsLst>
                <a:lin ang="5400000" scaled="0"/>
              </a:gradFill>
              <a:latin typeface="+mj-lt"/>
            </a:endParaRPr>
          </a:p>
        </p:txBody>
      </p:sp>
    </p:spTree>
    <p:extLst>
      <p:ext uri="{BB962C8B-B14F-4D97-AF65-F5344CB8AC3E}">
        <p14:creationId xmlns:p14="http://schemas.microsoft.com/office/powerpoint/2010/main" val="3712406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840" y="1861275"/>
            <a:ext cx="6233160" cy="1423719"/>
          </a:xfrm>
        </p:spPr>
        <p:txBody>
          <a:bodyPr>
            <a:normAutofit/>
          </a:bodyPr>
          <a:lstStyle/>
          <a:p>
            <a:r>
              <a:rPr lang="en-US" sz="4000" dirty="0" smtClean="0">
                <a:gradFill>
                  <a:gsLst>
                    <a:gs pos="1250">
                      <a:srgbClr val="FFFFFF"/>
                    </a:gs>
                    <a:gs pos="100000">
                      <a:srgbClr val="FFFFFF"/>
                    </a:gs>
                  </a:gsLst>
                  <a:lin ang="5400000" scaled="0"/>
                </a:gradFill>
              </a:rPr>
              <a:t>WordPress &amp; </a:t>
            </a:r>
            <a:r>
              <a:rPr lang="en-US" sz="4000" dirty="0" err="1" smtClean="0">
                <a:gradFill>
                  <a:gsLst>
                    <a:gs pos="1250">
                      <a:srgbClr val="FFFFFF"/>
                    </a:gs>
                    <a:gs pos="100000">
                      <a:srgbClr val="FFFFFF"/>
                    </a:gs>
                  </a:gsLst>
                  <a:lin ang="5400000" scaled="0"/>
                </a:gradFill>
              </a:rPr>
              <a:t>WebMatrix</a:t>
            </a:r>
            <a:endParaRPr lang="en-US" sz="4000" dirty="0"/>
          </a:p>
        </p:txBody>
      </p:sp>
    </p:spTree>
    <p:extLst>
      <p:ext uri="{BB962C8B-B14F-4D97-AF65-F5344CB8AC3E}">
        <p14:creationId xmlns:p14="http://schemas.microsoft.com/office/powerpoint/2010/main" val="1357612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7234"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295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1331"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85613"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81" name="Straight Connector 80"/>
          <p:cNvCxnSpPr/>
          <p:nvPr/>
        </p:nvCxnSpPr>
        <p:spPr>
          <a:xfrm>
            <a:off x="1146499" y="2167180"/>
            <a:ext cx="5079544"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normAutofit/>
          </a:bodyPr>
          <a:lstStyle/>
          <a:p>
            <a:r>
              <a:rPr lang="en-US" dirty="0" smtClean="0">
                <a:gradFill>
                  <a:gsLst>
                    <a:gs pos="0">
                      <a:srgbClr val="FFFFFF"/>
                    </a:gs>
                    <a:gs pos="100000">
                      <a:srgbClr val="FFFFFF"/>
                    </a:gs>
                  </a:gsLst>
                  <a:lin ang="5400000" scaled="0"/>
                </a:gradFill>
              </a:rPr>
              <a:t>scale</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153780" y="1439031"/>
            <a:ext cx="1011825"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Free</a:t>
            </a:r>
          </a:p>
        </p:txBody>
      </p:sp>
      <p:sp>
        <p:nvSpPr>
          <p:cNvPr id="107" name="Rectangle 106"/>
          <p:cNvSpPr/>
          <p:nvPr/>
        </p:nvSpPr>
        <p:spPr bwMode="auto">
          <a:xfrm>
            <a:off x="1146499" y="2144171"/>
            <a:ext cx="1731267"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Shared</a:t>
            </a:r>
          </a:p>
        </p:txBody>
      </p:sp>
      <p:sp>
        <p:nvSpPr>
          <p:cNvPr id="112" name="Rectangle 111"/>
          <p:cNvSpPr/>
          <p:nvPr/>
        </p:nvSpPr>
        <p:spPr bwMode="auto">
          <a:xfrm>
            <a:off x="1146499" y="2849312"/>
            <a:ext cx="2845895" cy="49651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Standard</a:t>
            </a:r>
          </a:p>
        </p:txBody>
      </p:sp>
      <p:sp>
        <p:nvSpPr>
          <p:cNvPr id="6" name="Rectangle 5"/>
          <p:cNvSpPr/>
          <p:nvPr/>
        </p:nvSpPr>
        <p:spPr>
          <a:xfrm>
            <a:off x="2177250" y="1450179"/>
            <a:ext cx="3724866" cy="461665"/>
          </a:xfrm>
          <a:prstGeom prst="rect">
            <a:avLst/>
          </a:prstGeom>
        </p:spPr>
        <p:txBody>
          <a:bodyPr wrap="none">
            <a:spAutoFit/>
          </a:bodyPr>
          <a:lstStyle/>
          <a:p>
            <a:r>
              <a:rPr lang="en-US" sz="2400" dirty="0" smtClean="0"/>
              <a:t>Multi-tenant. Daily </a:t>
            </a:r>
            <a:r>
              <a:rPr lang="en-US" sz="2400" dirty="0"/>
              <a:t>quotas</a:t>
            </a:r>
          </a:p>
        </p:txBody>
      </p:sp>
      <p:sp>
        <p:nvSpPr>
          <p:cNvPr id="9" name="Rectangle 8"/>
          <p:cNvSpPr/>
          <p:nvPr/>
        </p:nvSpPr>
        <p:spPr>
          <a:xfrm>
            <a:off x="2877766" y="2156012"/>
            <a:ext cx="3724866" cy="461665"/>
          </a:xfrm>
          <a:prstGeom prst="rect">
            <a:avLst/>
          </a:prstGeom>
        </p:spPr>
        <p:txBody>
          <a:bodyPr wrap="none">
            <a:spAutoFit/>
          </a:bodyPr>
          <a:lstStyle/>
          <a:p>
            <a:r>
              <a:rPr lang="en-US" sz="2400" dirty="0" smtClean="0"/>
              <a:t>Multi-tenant. Daily quotas</a:t>
            </a:r>
            <a:endParaRPr lang="en-US" sz="2400" dirty="0"/>
          </a:p>
        </p:txBody>
      </p:sp>
      <p:sp>
        <p:nvSpPr>
          <p:cNvPr id="16" name="Rectangle 15"/>
          <p:cNvSpPr/>
          <p:nvPr/>
        </p:nvSpPr>
        <p:spPr>
          <a:xfrm>
            <a:off x="3992394" y="2861845"/>
            <a:ext cx="3819444" cy="461665"/>
          </a:xfrm>
          <a:prstGeom prst="rect">
            <a:avLst/>
          </a:prstGeom>
        </p:spPr>
        <p:txBody>
          <a:bodyPr wrap="none">
            <a:spAutoFit/>
          </a:bodyPr>
          <a:lstStyle/>
          <a:p>
            <a:r>
              <a:rPr lang="en-US" sz="2400" dirty="0" smtClean="0">
                <a:solidFill>
                  <a:srgbClr val="292929"/>
                </a:solidFill>
              </a:rPr>
              <a:t>Dedicated VMs. No </a:t>
            </a:r>
            <a:r>
              <a:rPr lang="en-US" sz="2400" dirty="0">
                <a:solidFill>
                  <a:srgbClr val="292929"/>
                </a:solidFill>
              </a:rPr>
              <a:t>quotas</a:t>
            </a:r>
            <a:endParaRPr lang="en-US" sz="2400" dirty="0"/>
          </a:p>
        </p:txBody>
      </p:sp>
    </p:spTree>
    <p:extLst>
      <p:ext uri="{BB962C8B-B14F-4D97-AF65-F5344CB8AC3E}">
        <p14:creationId xmlns:p14="http://schemas.microsoft.com/office/powerpoint/2010/main" val="3323884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3"/>
            <a:ext cx="5735544" cy="692497"/>
            <a:chOff x="3031844" y="1170370"/>
            <a:chExt cx="7645400" cy="923329"/>
          </a:xfrm>
        </p:grpSpPr>
        <p:grpSp>
          <p:nvGrpSpPr>
            <p:cNvPr id="20" name="Group 19"/>
            <p:cNvGrpSpPr/>
            <p:nvPr/>
          </p:nvGrpSpPr>
          <p:grpSpPr>
            <a:xfrm>
              <a:off x="3031844" y="1170370"/>
              <a:ext cx="7645400" cy="923329"/>
              <a:chOff x="2540230" y="5754872"/>
              <a:chExt cx="7645400" cy="923329"/>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29"/>
              </a:xfrm>
              <a:prstGeom prst="rect">
                <a:avLst/>
              </a:prstGeom>
              <a:noFill/>
            </p:spPr>
            <p:txBody>
              <a:bodyPr wrap="square" lIns="0" tIns="0" rIns="0" bIns="0" rtlCol="0">
                <a:spAutoFit/>
              </a:bodyPr>
              <a:lstStyle/>
              <a:p>
                <a:pPr algn="ctr" defTabSz="914248">
                  <a:lnSpc>
                    <a:spcPct val="90000"/>
                  </a:lnSpc>
                  <a:spcBef>
                    <a:spcPct val="20000"/>
                  </a:spcBef>
                  <a:buSzPct val="80000"/>
                </a:pPr>
                <a:r>
                  <a:rPr lang="en-US" sz="5000" dirty="0">
                    <a:gradFill>
                      <a:gsLst>
                        <a:gs pos="0">
                          <a:srgbClr val="5F5F5F"/>
                        </a:gs>
                        <a:gs pos="100000">
                          <a:srgbClr val="5F5F5F"/>
                        </a:gs>
                      </a:gsLst>
                      <a:lin ang="5400000" scaled="0"/>
                    </a:gra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4" name="Group 13"/>
          <p:cNvGrpSpPr/>
          <p:nvPr/>
        </p:nvGrpSpPr>
        <p:grpSpPr>
          <a:xfrm>
            <a:off x="-14032" y="1"/>
            <a:ext cx="9158032" cy="737426"/>
            <a:chOff x="-18704" y="0"/>
            <a:chExt cx="12207529" cy="983234"/>
          </a:xfrm>
        </p:grpSpPr>
        <p:grpSp>
          <p:nvGrpSpPr>
            <p:cNvPr id="13" name="Group 12"/>
            <p:cNvGrpSpPr/>
            <p:nvPr/>
          </p:nvGrpSpPr>
          <p:grpSpPr>
            <a:xfrm>
              <a:off x="-18704" y="0"/>
              <a:ext cx="12199505" cy="983234"/>
              <a:chOff x="-18704" y="0"/>
              <a:chExt cx="12199505" cy="983234"/>
            </a:xfrm>
          </p:grpSpPr>
          <p:sp>
            <p:nvSpPr>
              <p:cNvPr id="11" name="Rectangle 10"/>
              <p:cNvSpPr/>
              <p:nvPr/>
            </p:nvSpPr>
            <p:spPr bwMode="auto">
              <a:xfrm>
                <a:off x="-18704" y="0"/>
                <a:ext cx="6772189"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2" name="Rectangle 11"/>
              <p:cNvSpPr/>
              <p:nvPr/>
            </p:nvSpPr>
            <p:spPr bwMode="auto">
              <a:xfrm>
                <a:off x="6239592" y="0"/>
                <a:ext cx="2360742" cy="30000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7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solidFill>
                      <a:srgbClr val="FFFFFF"/>
                    </a:solidFill>
                  </a:rPr>
                  <a:t>standard</a:t>
                </a:r>
                <a:endParaRPr sz="2400" dirty="0">
                  <a:solidFill>
                    <a:srgbClr val="FFFFFF"/>
                  </a:solidFill>
                </a:endParaRPr>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smtClean="0">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314"/>
            <a:ext cx="639510" cy="398016"/>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sp>
        <p:nvSpPr>
          <p:cNvPr id="105" name="Title 1"/>
          <p:cNvSpPr txBox="1">
            <a:spLocks/>
          </p:cNvSpPr>
          <p:nvPr/>
        </p:nvSpPr>
        <p:spPr>
          <a:xfrm>
            <a:off x="916797" y="1150195"/>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816776" algn="l"/>
              </a:tabLst>
            </a:pPr>
            <a:r>
              <a:rPr sz="2400" dirty="0">
                <a:gradFill>
                  <a:gsLst>
                    <a:gs pos="0">
                      <a:srgbClr val="5F5F5F"/>
                    </a:gs>
                    <a:gs pos="100000">
                      <a:srgbClr val="5F5F5F"/>
                    </a:gs>
                  </a:gsLst>
                  <a:lin ang="5400000" scaled="0"/>
                </a:gradFill>
                <a:latin typeface="Segoe UI" pitchFamily="34" charset="0"/>
                <a:ea typeface="Segoe UI" pitchFamily="34" charset="0"/>
                <a:cs typeface="Segoe UI" pitchFamily="34" charset="0"/>
              </a:rPr>
              <a:t>shared</a:t>
            </a:r>
          </a:p>
        </p:txBody>
      </p:sp>
      <p:sp>
        <p:nvSpPr>
          <p:cNvPr id="3" name="Title 2"/>
          <p:cNvSpPr>
            <a:spLocks noGrp="1"/>
          </p:cNvSpPr>
          <p:nvPr>
            <p:ph type="title" idx="4294967295"/>
          </p:nvPr>
        </p:nvSpPr>
        <p:spPr>
          <a:xfrm>
            <a:off x="0" y="171450"/>
            <a:ext cx="8364538" cy="568325"/>
          </a:xfrm>
        </p:spPr>
        <p:txBody>
          <a:bodyPr>
            <a:normAutofit/>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09854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0"/>
            <a:ext cx="5735544" cy="692497"/>
            <a:chOff x="3031844" y="1170371"/>
            <a:chExt cx="7645400" cy="923330"/>
          </a:xfrm>
        </p:grpSpPr>
        <p:grpSp>
          <p:nvGrpSpPr>
            <p:cNvPr id="20" name="Group 19"/>
            <p:cNvGrpSpPr/>
            <p:nvPr/>
          </p:nvGrpSpPr>
          <p:grpSpPr>
            <a:xfrm>
              <a:off x="3031844" y="1170371"/>
              <a:ext cx="7645400" cy="923330"/>
              <a:chOff x="2540230" y="5754873"/>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3"/>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smtClean="0">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520"/>
            <a:ext cx="639510" cy="398016"/>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4" name="Group 113"/>
          <p:cNvGrpSpPr/>
          <p:nvPr/>
        </p:nvGrpSpPr>
        <p:grpSpPr>
          <a:xfrm>
            <a:off x="1388583" y="3402281"/>
            <a:ext cx="639510" cy="398016"/>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9" name="Group 118"/>
          <p:cNvGrpSpPr/>
          <p:nvPr/>
        </p:nvGrpSpPr>
        <p:grpSpPr>
          <a:xfrm>
            <a:off x="-1" y="1"/>
            <a:ext cx="9144001" cy="737426"/>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12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solidFill>
                      <a:srgbClr val="FFFFFF"/>
                    </a:solidFill>
                  </a:rPr>
                  <a:t>standard</a:t>
                </a:r>
                <a:endParaRPr sz="2400" dirty="0">
                  <a:solidFill>
                    <a:srgbClr val="FFFFFF"/>
                  </a:solidFill>
                </a:endParaRP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shared</a:t>
            </a:r>
          </a:p>
        </p:txBody>
      </p:sp>
      <p:sp>
        <p:nvSpPr>
          <p:cNvPr id="2" name="Title 1"/>
          <p:cNvSpPr>
            <a:spLocks noGrp="1"/>
          </p:cNvSpPr>
          <p:nvPr>
            <p:ph type="title" idx="4294967295"/>
          </p:nvPr>
        </p:nvSpPr>
        <p:spPr>
          <a:xfrm>
            <a:off x="0" y="171450"/>
            <a:ext cx="8364538" cy="568325"/>
          </a:xfrm>
        </p:spPr>
        <p:txBody>
          <a:bodyPr>
            <a:normAutofit/>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171637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7137" y="3188479"/>
            <a:ext cx="7486303" cy="820421"/>
          </a:xfrm>
        </p:spPr>
        <p:txBody>
          <a:bodyPr>
            <a:normAutofit fontScale="90000"/>
          </a:bodyPr>
          <a:lstStyle/>
          <a:p>
            <a:r>
              <a:rPr lang="en-US" dirty="0" smtClean="0"/>
              <a:t>Introduction to Windows Azure</a:t>
            </a:r>
            <a:endParaRPr lang="en-US" dirty="0"/>
          </a:p>
        </p:txBody>
      </p:sp>
    </p:spTree>
    <p:extLst>
      <p:ext uri="{BB962C8B-B14F-4D97-AF65-F5344CB8AC3E}">
        <p14:creationId xmlns:p14="http://schemas.microsoft.com/office/powerpoint/2010/main" val="3036500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19371" y="1192461"/>
            <a:ext cx="4933603" cy="3518428"/>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solidFill>
                        <a:srgbClr val="FFFFFF"/>
                      </a:solidFill>
                    </a:rPr>
                    <a:t>Shared </a:t>
                  </a:r>
                  <a:r>
                    <a:rPr lang="en-US" sz="1200" b="1" cap="all" dirty="0" smtClean="0">
                      <a:solidFill>
                        <a:srgbClr val="FFFFFF"/>
                      </a:solidFill>
                    </a:rPr>
                    <a:t>instances</a:t>
                  </a:r>
                  <a:endParaRPr lang="en-US" sz="1200" b="1" cap="all" dirty="0">
                    <a:solidFill>
                      <a:srgbClr val="FFFFFF"/>
                    </a:solidFill>
                  </a:endParaRP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grpSp>
        <p:nvGrpSpPr>
          <p:cNvPr id="10" name="Group 9"/>
          <p:cNvGrpSpPr/>
          <p:nvPr/>
        </p:nvGrpSpPr>
        <p:grpSpPr>
          <a:xfrm>
            <a:off x="-1" y="1"/>
            <a:ext cx="9137981" cy="737426"/>
            <a:chOff x="-1" y="0"/>
            <a:chExt cx="12180802" cy="983234"/>
          </a:xfrm>
        </p:grpSpPr>
        <p:sp>
          <p:nvSpPr>
            <p:cNvPr id="191" name="Rectangle 190"/>
            <p:cNvSpPr/>
            <p:nvPr/>
          </p:nvSpPr>
          <p:spPr bwMode="auto">
            <a:xfrm>
              <a:off x="-1" y="0"/>
              <a:ext cx="8587620"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37981" cy="784723"/>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sp>
        <p:nvSpPr>
          <p:cNvPr id="4" name="Rectangle 3"/>
          <p:cNvSpPr/>
          <p:nvPr/>
        </p:nvSpPr>
        <p:spPr bwMode="auto">
          <a:xfrm>
            <a:off x="6442395" y="225006"/>
            <a:ext cx="1567627" cy="575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305" name="Group 304"/>
          <p:cNvGrpSpPr/>
          <p:nvPr/>
        </p:nvGrpSpPr>
        <p:grpSpPr>
          <a:xfrm>
            <a:off x="2820529" y="2821970"/>
            <a:ext cx="649792" cy="473309"/>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310" name="Group 309"/>
          <p:cNvGrpSpPr/>
          <p:nvPr/>
        </p:nvGrpSpPr>
        <p:grpSpPr>
          <a:xfrm>
            <a:off x="2274475" y="975783"/>
            <a:ext cx="5709008" cy="692497"/>
            <a:chOff x="3031844" y="1178212"/>
            <a:chExt cx="7610028" cy="923330"/>
          </a:xfrm>
        </p:grpSpPr>
        <p:grpSp>
          <p:nvGrpSpPr>
            <p:cNvPr id="314" name="Group 313"/>
            <p:cNvGrpSpPr/>
            <p:nvPr/>
          </p:nvGrpSpPr>
          <p:grpSpPr>
            <a:xfrm>
              <a:off x="3031844" y="1178212"/>
              <a:ext cx="7610028" cy="923330"/>
              <a:chOff x="2540230" y="5762714"/>
              <a:chExt cx="7610028" cy="923330"/>
            </a:xfrm>
          </p:grpSpPr>
          <p:sp>
            <p:nvSpPr>
              <p:cNvPr id="316" name="TextBox 315"/>
              <p:cNvSpPr txBox="1"/>
              <p:nvPr/>
            </p:nvSpPr>
            <p:spPr>
              <a:xfrm>
                <a:off x="9159657" y="5762714"/>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125"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smtClean="0">
                <a:gradFill>
                  <a:gsLst>
                    <a:gs pos="0">
                      <a:srgbClr val="5F5F5F"/>
                    </a:gs>
                    <a:gs pos="100000">
                      <a:srgbClr val="5F5F5F"/>
                    </a:gs>
                  </a:gsLst>
                  <a:lin ang="5400000" scaled="0"/>
                </a:gradFill>
              </a:rPr>
              <a:t>standard</a:t>
            </a:r>
            <a:endParaRPr dirty="0">
              <a:gradFill>
                <a:gsLst>
                  <a:gs pos="0">
                    <a:srgbClr val="5F5F5F"/>
                  </a:gs>
                  <a:gs pos="100000">
                    <a:srgbClr val="5F5F5F"/>
                  </a:gs>
                </a:gsLst>
                <a:lin ang="5400000" scaled="0"/>
              </a:gradFill>
            </a:endParaRPr>
          </a:p>
        </p:txBody>
      </p:sp>
      <p:sp>
        <p:nvSpPr>
          <p:cNvPr id="3" name="Title 2"/>
          <p:cNvSpPr>
            <a:spLocks noGrp="1"/>
          </p:cNvSpPr>
          <p:nvPr>
            <p:ph type="title" idx="4294967295"/>
          </p:nvPr>
        </p:nvSpPr>
        <p:spPr>
          <a:xfrm>
            <a:off x="0" y="171450"/>
            <a:ext cx="8364538" cy="568325"/>
          </a:xfrm>
        </p:spPr>
        <p:txBody>
          <a:bodyPr>
            <a:normAutofit/>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848320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a:off x="4597894" y="1982813"/>
            <a:ext cx="1779649" cy="2196573"/>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grpSp>
        <p:nvGrpSpPr>
          <p:cNvPr id="42" name="Group 41"/>
          <p:cNvGrpSpPr/>
          <p:nvPr/>
        </p:nvGrpSpPr>
        <p:grpSpPr>
          <a:xfrm>
            <a:off x="-1" y="1"/>
            <a:ext cx="9137981" cy="737426"/>
            <a:chOff x="-1" y="0"/>
            <a:chExt cx="12180802" cy="983234"/>
          </a:xfrm>
        </p:grpSpPr>
        <p:sp>
          <p:nvSpPr>
            <p:cNvPr id="43" name="Rectangle 42"/>
            <p:cNvSpPr/>
            <p:nvPr/>
          </p:nvSpPr>
          <p:spPr bwMode="auto">
            <a:xfrm>
              <a:off x="-1" y="0"/>
              <a:ext cx="8587620"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44001" cy="784723"/>
            <a:chOff x="-5012461" y="5194194"/>
            <a:chExt cx="16033937" cy="1376363"/>
          </a:xfrm>
        </p:grpSpPr>
        <p:pic>
          <p:nvPicPr>
            <p:cNvPr id="6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sp>
        <p:nvSpPr>
          <p:cNvPr id="46"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a:gradFill>
                  <a:gsLst>
                    <a:gs pos="0">
                      <a:srgbClr val="5F5F5F"/>
                    </a:gs>
                    <a:gs pos="100000">
                      <a:srgbClr val="5F5F5F"/>
                    </a:gs>
                  </a:gsLst>
                  <a:lin ang="5400000" scaled="0"/>
                </a:gradFill>
              </a:rPr>
              <a:t>s</a:t>
            </a:r>
            <a:r>
              <a:rPr lang="en-US" sz="2400" dirty="0" smtClean="0">
                <a:gradFill>
                  <a:gsLst>
                    <a:gs pos="0">
                      <a:srgbClr val="5F5F5F"/>
                    </a:gs>
                    <a:gs pos="100000">
                      <a:srgbClr val="5F5F5F"/>
                    </a:gs>
                  </a:gsLst>
                  <a:lin ang="5400000" scaled="0"/>
                </a:gradFill>
              </a:rPr>
              <a:t>tandard</a:t>
            </a:r>
            <a:endParaRPr dirty="0">
              <a:gradFill>
                <a:gsLst>
                  <a:gs pos="0">
                    <a:srgbClr val="5F5F5F"/>
                  </a:gs>
                  <a:gs pos="100000">
                    <a:srgbClr val="5F5F5F"/>
                  </a:gs>
                </a:gsLst>
                <a:lin ang="5400000" scaled="0"/>
              </a:gradFill>
            </a:endParaRPr>
          </a:p>
        </p:txBody>
      </p:sp>
      <p:sp>
        <p:nvSpPr>
          <p:cNvPr id="3" name="Title 2"/>
          <p:cNvSpPr>
            <a:spLocks noGrp="1"/>
          </p:cNvSpPr>
          <p:nvPr>
            <p:ph type="title" idx="4294967295"/>
          </p:nvPr>
        </p:nvSpPr>
        <p:spPr>
          <a:xfrm>
            <a:off x="0" y="171450"/>
            <a:ext cx="8364538" cy="568325"/>
          </a:xfrm>
        </p:spPr>
        <p:txBody>
          <a:bodyPr>
            <a:normAutofit/>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80830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44" name="Group 143"/>
          <p:cNvGrpSpPr/>
          <p:nvPr/>
        </p:nvGrpSpPr>
        <p:grpSpPr>
          <a:xfrm>
            <a:off x="4677337" y="2468581"/>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122" name="Group 121"/>
          <p:cNvGrpSpPr/>
          <p:nvPr/>
        </p:nvGrpSpPr>
        <p:grpSpPr>
          <a:xfrm>
            <a:off x="6464168" y="1974863"/>
            <a:ext cx="1779649" cy="2196573"/>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23" name="Group 122"/>
          <p:cNvGrpSpPr/>
          <p:nvPr/>
        </p:nvGrpSpPr>
        <p:grpSpPr>
          <a:xfrm>
            <a:off x="6548390" y="2473525"/>
            <a:ext cx="1620763" cy="117971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58" name="Group 57"/>
          <p:cNvGrpSpPr/>
          <p:nvPr/>
        </p:nvGrpSpPr>
        <p:grpSpPr>
          <a:xfrm>
            <a:off x="4673438" y="2329444"/>
            <a:ext cx="1145408" cy="833718"/>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63" name="Group 62"/>
          <p:cNvGrpSpPr/>
          <p:nvPr/>
        </p:nvGrpSpPr>
        <p:grpSpPr>
          <a:xfrm>
            <a:off x="4673441" y="3243847"/>
            <a:ext cx="716461" cy="521497"/>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3" name="Group 72"/>
          <p:cNvGrpSpPr/>
          <p:nvPr/>
        </p:nvGrpSpPr>
        <p:grpSpPr>
          <a:xfrm>
            <a:off x="5456780" y="3243847"/>
            <a:ext cx="716461" cy="521497"/>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8" name="Group 77"/>
          <p:cNvGrpSpPr/>
          <p:nvPr/>
        </p:nvGrpSpPr>
        <p:grpSpPr>
          <a:xfrm>
            <a:off x="6519069" y="2329444"/>
            <a:ext cx="1145408" cy="833718"/>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83" name="Group 82"/>
          <p:cNvGrpSpPr/>
          <p:nvPr/>
        </p:nvGrpSpPr>
        <p:grpSpPr>
          <a:xfrm>
            <a:off x="6519072" y="3243847"/>
            <a:ext cx="716461" cy="521497"/>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90" name="Group 89"/>
          <p:cNvGrpSpPr/>
          <p:nvPr/>
        </p:nvGrpSpPr>
        <p:grpSpPr>
          <a:xfrm>
            <a:off x="7302411" y="3243847"/>
            <a:ext cx="716461" cy="521497"/>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sp>
        <p:nvSpPr>
          <p:cNvPr id="99"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smtClean="0">
                <a:gradFill>
                  <a:gsLst>
                    <a:gs pos="0">
                      <a:srgbClr val="5F5F5F"/>
                    </a:gs>
                    <a:gs pos="100000">
                      <a:srgbClr val="5F5F5F"/>
                    </a:gs>
                  </a:gsLst>
                  <a:lin ang="5400000" scaled="0"/>
                </a:gradFill>
              </a:rPr>
              <a:t>standard</a:t>
            </a:r>
            <a:endParaRPr dirty="0">
              <a:gradFill>
                <a:gsLst>
                  <a:gs pos="0">
                    <a:srgbClr val="5F5F5F"/>
                  </a:gs>
                  <a:gs pos="100000">
                    <a:srgbClr val="5F5F5F"/>
                  </a:gs>
                </a:gsLst>
                <a:lin ang="5400000" scaled="0"/>
              </a:gradFill>
            </a:endParaRPr>
          </a:p>
        </p:txBody>
      </p:sp>
      <p:sp>
        <p:nvSpPr>
          <p:cNvPr id="3" name="Title 2"/>
          <p:cNvSpPr>
            <a:spLocks noGrp="1"/>
          </p:cNvSpPr>
          <p:nvPr>
            <p:ph type="title" idx="4294967295"/>
          </p:nvPr>
        </p:nvSpPr>
        <p:spPr>
          <a:xfrm>
            <a:off x="0" y="171450"/>
            <a:ext cx="8364538" cy="568325"/>
          </a:xfrm>
        </p:spPr>
        <p:txBody>
          <a:bodyPr>
            <a:normAutofit/>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726918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Scaling</a:t>
            </a:r>
            <a:endParaRPr lang="en-US" dirty="0"/>
          </a:p>
        </p:txBody>
      </p:sp>
    </p:spTree>
    <p:extLst>
      <p:ext uri="{BB962C8B-B14F-4D97-AF65-F5344CB8AC3E}">
        <p14:creationId xmlns:p14="http://schemas.microsoft.com/office/powerpoint/2010/main" val="2772611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1" name="Rectangle 20"/>
          <p:cNvSpPr/>
          <p:nvPr/>
        </p:nvSpPr>
        <p:spPr bwMode="auto">
          <a:xfrm>
            <a:off x="2274474" y="1232679"/>
            <a:ext cx="6253299" cy="186276"/>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276377" y="1232679"/>
            <a:ext cx="1776823" cy="18627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nvGrpSpPr>
          <p:cNvPr id="67" name="Group 66"/>
          <p:cNvGrpSpPr/>
          <p:nvPr/>
        </p:nvGrpSpPr>
        <p:grpSpPr>
          <a:xfrm>
            <a:off x="1"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274475" y="1904767"/>
            <a:ext cx="1779649" cy="2196573"/>
            <a:chOff x="2274475" y="1904767"/>
            <a:chExt cx="1779649" cy="2196573"/>
          </a:xfrm>
        </p:grpSpPr>
        <p:grpSp>
          <p:nvGrpSpPr>
            <p:cNvPr id="136" name="Group 135"/>
            <p:cNvGrpSpPr/>
            <p:nvPr/>
          </p:nvGrpSpPr>
          <p:grpSpPr>
            <a:xfrm>
              <a:off x="2274475" y="1904767"/>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44" name="Group 143"/>
            <p:cNvGrpSpPr/>
            <p:nvPr/>
          </p:nvGrpSpPr>
          <p:grpSpPr>
            <a:xfrm>
              <a:off x="2353918" y="2398485"/>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99" name="Title 1"/>
          <p:cNvSpPr txBox="1">
            <a:spLocks/>
          </p:cNvSpPr>
          <p:nvPr/>
        </p:nvSpPr>
        <p:spPr>
          <a:xfrm>
            <a:off x="298174" y="1150192"/>
            <a:ext cx="1811081"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err="1" smtClean="0">
                <a:gradFill>
                  <a:gsLst>
                    <a:gs pos="0">
                      <a:srgbClr val="5F5F5F"/>
                    </a:gs>
                    <a:gs pos="100000">
                      <a:srgbClr val="5F5F5F"/>
                    </a:gs>
                  </a:gsLst>
                  <a:lin ang="5400000" scaled="0"/>
                </a:gradFill>
              </a:rPr>
              <a:t>cpu</a:t>
            </a:r>
            <a:r>
              <a:rPr lang="en-US" sz="2400" dirty="0" smtClean="0">
                <a:gradFill>
                  <a:gsLst>
                    <a:gs pos="0">
                      <a:srgbClr val="5F5F5F"/>
                    </a:gs>
                    <a:gs pos="100000">
                      <a:srgbClr val="5F5F5F"/>
                    </a:gs>
                  </a:gsLst>
                  <a:lin ang="5400000" scaled="0"/>
                </a:gradFill>
              </a:rPr>
              <a:t> utilization</a:t>
            </a:r>
            <a:endParaRPr dirty="0">
              <a:gradFill>
                <a:gsLst>
                  <a:gs pos="0">
                    <a:srgbClr val="5F5F5F"/>
                  </a:gs>
                  <a:gs pos="100000">
                    <a:srgbClr val="5F5F5F"/>
                  </a:gs>
                </a:gsLst>
                <a:lin ang="5400000" scaled="0"/>
              </a:gradFill>
            </a:endParaRPr>
          </a:p>
        </p:txBody>
      </p:sp>
      <p:sp>
        <p:nvSpPr>
          <p:cNvPr id="3" name="Title 2"/>
          <p:cNvSpPr>
            <a:spLocks noGrp="1"/>
          </p:cNvSpPr>
          <p:nvPr>
            <p:ph type="title" idx="4294967295"/>
          </p:nvPr>
        </p:nvSpPr>
        <p:spPr>
          <a:xfrm>
            <a:off x="0" y="171450"/>
            <a:ext cx="8364538" cy="568325"/>
          </a:xfrm>
        </p:spPr>
        <p:txBody>
          <a:bodyPr>
            <a:normAutofit/>
          </a:bodyPr>
          <a:lstStyle/>
          <a:p>
            <a:r>
              <a:rPr lang="en-US" dirty="0" smtClean="0">
                <a:gradFill>
                  <a:gsLst>
                    <a:gs pos="0">
                      <a:srgbClr val="FFFFFF"/>
                    </a:gs>
                    <a:gs pos="100000">
                      <a:srgbClr val="FFFFFF"/>
                    </a:gs>
                  </a:gsLst>
                  <a:lin ang="5400000" scaled="0"/>
                </a:gradFill>
              </a:rPr>
              <a:t>auto-scaling</a:t>
            </a:r>
            <a:endParaRPr lang="en-US" dirty="0">
              <a:gradFill>
                <a:gsLst>
                  <a:gs pos="0">
                    <a:srgbClr val="FFFFFF"/>
                  </a:gs>
                  <a:gs pos="100000">
                    <a:srgbClr val="FFFFFF"/>
                  </a:gs>
                </a:gsLst>
                <a:lin ang="5400000" scaled="0"/>
              </a:gradFill>
            </a:endParaRPr>
          </a:p>
        </p:txBody>
      </p:sp>
      <p:sp>
        <p:nvSpPr>
          <p:cNvPr id="102" name="Rectangle 101"/>
          <p:cNvSpPr/>
          <p:nvPr/>
        </p:nvSpPr>
        <p:spPr bwMode="auto">
          <a:xfrm>
            <a:off x="4053200" y="1233910"/>
            <a:ext cx="2695900" cy="18381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nvGrpSpPr>
          <p:cNvPr id="104" name="Group 103"/>
          <p:cNvGrpSpPr/>
          <p:nvPr/>
        </p:nvGrpSpPr>
        <p:grpSpPr>
          <a:xfrm>
            <a:off x="4133567" y="1890057"/>
            <a:ext cx="1779649" cy="2196573"/>
            <a:chOff x="2274474" y="1904767"/>
            <a:chExt cx="1779649" cy="2196573"/>
          </a:xfrm>
        </p:grpSpPr>
        <p:grpSp>
          <p:nvGrpSpPr>
            <p:cNvPr id="105" name="Group 104"/>
            <p:cNvGrpSpPr/>
            <p:nvPr/>
          </p:nvGrpSpPr>
          <p:grpSpPr>
            <a:xfrm>
              <a:off x="2274474" y="1904767"/>
              <a:ext cx="1779649" cy="2196573"/>
              <a:chOff x="4888659" y="2633150"/>
              <a:chExt cx="2372247" cy="2928764"/>
            </a:xfrm>
          </p:grpSpPr>
          <p:sp>
            <p:nvSpPr>
              <p:cNvPr id="111"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2" name="TextBox 111"/>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06" name="Group 105"/>
            <p:cNvGrpSpPr/>
            <p:nvPr/>
          </p:nvGrpSpPr>
          <p:grpSpPr>
            <a:xfrm>
              <a:off x="2353918" y="2398485"/>
              <a:ext cx="1620765" cy="1179719"/>
              <a:chOff x="5633503" y="3707934"/>
              <a:chExt cx="866165" cy="631077"/>
            </a:xfrm>
          </p:grpSpPr>
          <p:grpSp>
            <p:nvGrpSpPr>
              <p:cNvPr id="107" name="Group 106"/>
              <p:cNvGrpSpPr/>
              <p:nvPr/>
            </p:nvGrpSpPr>
            <p:grpSpPr>
              <a:xfrm>
                <a:off x="5633503" y="3707934"/>
                <a:ext cx="866164" cy="631077"/>
                <a:chOff x="2146305" y="552450"/>
                <a:chExt cx="7896221" cy="5753100"/>
              </a:xfrm>
            </p:grpSpPr>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10" name="Rectangle 109"/>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08" name="Rectangle 107"/>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grpSp>
        <p:nvGrpSpPr>
          <p:cNvPr id="114" name="Group 113"/>
          <p:cNvGrpSpPr/>
          <p:nvPr/>
        </p:nvGrpSpPr>
        <p:grpSpPr>
          <a:xfrm>
            <a:off x="5986174" y="1875347"/>
            <a:ext cx="1779649" cy="2196573"/>
            <a:chOff x="2274475" y="1904767"/>
            <a:chExt cx="1779649" cy="2196573"/>
          </a:xfrm>
        </p:grpSpPr>
        <p:grpSp>
          <p:nvGrpSpPr>
            <p:cNvPr id="115" name="Group 114"/>
            <p:cNvGrpSpPr/>
            <p:nvPr/>
          </p:nvGrpSpPr>
          <p:grpSpPr>
            <a:xfrm>
              <a:off x="2274475" y="1904767"/>
              <a:ext cx="1779649" cy="2196573"/>
              <a:chOff x="4888659" y="2633150"/>
              <a:chExt cx="2372247" cy="2928764"/>
            </a:xfrm>
          </p:grpSpPr>
          <p:sp>
            <p:nvSpPr>
              <p:cNvPr id="140"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1" name="TextBox 140"/>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16" name="Group 115"/>
            <p:cNvGrpSpPr/>
            <p:nvPr/>
          </p:nvGrpSpPr>
          <p:grpSpPr>
            <a:xfrm>
              <a:off x="2353918" y="2398485"/>
              <a:ext cx="1620765" cy="1179719"/>
              <a:chOff x="5633503" y="3707934"/>
              <a:chExt cx="866165" cy="631077"/>
            </a:xfrm>
          </p:grpSpPr>
          <p:grpSp>
            <p:nvGrpSpPr>
              <p:cNvPr id="119" name="Group 118"/>
              <p:cNvGrpSpPr/>
              <p:nvPr/>
            </p:nvGrpSpPr>
            <p:grpSpPr>
              <a:xfrm>
                <a:off x="5633503" y="3707934"/>
                <a:ext cx="866164" cy="631077"/>
                <a:chOff x="2146305" y="552450"/>
                <a:chExt cx="7896221" cy="5753100"/>
              </a:xfrm>
            </p:grpSpPr>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39" name="Rectangle 138"/>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Rectangle 11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150" name="Rectangle 149"/>
          <p:cNvSpPr/>
          <p:nvPr/>
        </p:nvSpPr>
        <p:spPr bwMode="auto">
          <a:xfrm>
            <a:off x="6750025" y="1235591"/>
            <a:ext cx="1776823" cy="18336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42" name="Rectangle 141"/>
          <p:cNvSpPr/>
          <p:nvPr/>
        </p:nvSpPr>
        <p:spPr bwMode="auto">
          <a:xfrm>
            <a:off x="3981521" y="1127564"/>
            <a:ext cx="72604" cy="3965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43" name="Rectangle 142"/>
          <p:cNvSpPr/>
          <p:nvPr/>
        </p:nvSpPr>
        <p:spPr bwMode="auto">
          <a:xfrm>
            <a:off x="6743233" y="1127564"/>
            <a:ext cx="77546" cy="3965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Tree>
    <p:extLst>
      <p:ext uri="{BB962C8B-B14F-4D97-AF65-F5344CB8AC3E}">
        <p14:creationId xmlns:p14="http://schemas.microsoft.com/office/powerpoint/2010/main" val="4122920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1" nodeType="clickEffect">
                                  <p:stCondLst>
                                    <p:cond delay="0"/>
                                  </p:stCondLst>
                                  <p:childTnLst>
                                    <p:animEffect transition="out" filter="wipe(right)">
                                      <p:cBhvr>
                                        <p:cTn id="23" dur="500"/>
                                        <p:tgtEl>
                                          <p:spTgt spid="102"/>
                                        </p:tgtEl>
                                      </p:cBhvr>
                                    </p:animEffect>
                                    <p:set>
                                      <p:cBhvr>
                                        <p:cTn id="24" dur="1" fill="hold">
                                          <p:stCondLst>
                                            <p:cond delay="499"/>
                                          </p:stCondLst>
                                        </p:cTn>
                                        <p:tgtEl>
                                          <p:spTgt spid="102"/>
                                        </p:tgtEl>
                                        <p:attrNameLst>
                                          <p:attrName>style.visibility</p:attrName>
                                        </p:attrNameLst>
                                      </p:cBhvr>
                                      <p:to>
                                        <p:strVal val="hidden"/>
                                      </p:to>
                                    </p:set>
                                  </p:childTnLst>
                                </p:cTn>
                              </p:par>
                            </p:childTnLst>
                          </p:cTn>
                        </p:par>
                        <p:par>
                          <p:cTn id="25" fill="hold">
                            <p:stCondLst>
                              <p:cond delay="500"/>
                            </p:stCondLst>
                            <p:childTnLst>
                              <p:par>
                                <p:cTn id="26" presetID="10" presetClass="exit" presetSubtype="0" fill="hold" nodeType="afterEffect">
                                  <p:stCondLst>
                                    <p:cond delay="0"/>
                                  </p:stCondLst>
                                  <p:childTnLst>
                                    <p:animEffect transition="out" filter="fade">
                                      <p:cBhvr>
                                        <p:cTn id="27" dur="500"/>
                                        <p:tgtEl>
                                          <p:spTgt spid="104"/>
                                        </p:tgtEl>
                                      </p:cBhvr>
                                    </p:animEffect>
                                    <p:set>
                                      <p:cBhvr>
                                        <p:cTn id="28" dur="1" fill="hold">
                                          <p:stCondLst>
                                            <p:cond delay="499"/>
                                          </p:stCondLst>
                                        </p:cTn>
                                        <p:tgtEl>
                                          <p:spTgt spid="10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2" nodeType="click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left)">
                                      <p:cBhvr>
                                        <p:cTn id="33" dur="500"/>
                                        <p:tgtEl>
                                          <p:spTgt spid="10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50"/>
                                        </p:tgtEl>
                                        <p:attrNameLst>
                                          <p:attrName>style.visibility</p:attrName>
                                        </p:attrNameLst>
                                      </p:cBhvr>
                                      <p:to>
                                        <p:strVal val="visible"/>
                                      </p:to>
                                    </p:set>
                                    <p:animEffect transition="in" filter="wipe(left)">
                                      <p:cBhvr>
                                        <p:cTn id="41" dur="500"/>
                                        <p:tgtEl>
                                          <p:spTgt spid="15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2" fill="hold" grpId="1" nodeType="clickEffect">
                                  <p:stCondLst>
                                    <p:cond delay="0"/>
                                  </p:stCondLst>
                                  <p:childTnLst>
                                    <p:animEffect transition="out" filter="wipe(right)">
                                      <p:cBhvr>
                                        <p:cTn id="49" dur="500"/>
                                        <p:tgtEl>
                                          <p:spTgt spid="150"/>
                                        </p:tgtEl>
                                      </p:cBhvr>
                                    </p:animEffect>
                                    <p:set>
                                      <p:cBhvr>
                                        <p:cTn id="50" dur="1" fill="hold">
                                          <p:stCondLst>
                                            <p:cond delay="499"/>
                                          </p:stCondLst>
                                        </p:cTn>
                                        <p:tgtEl>
                                          <p:spTgt spid="150"/>
                                        </p:tgtEl>
                                        <p:attrNameLst>
                                          <p:attrName>style.visibility</p:attrName>
                                        </p:attrNameLst>
                                      </p:cBhvr>
                                      <p:to>
                                        <p:strVal val="hidden"/>
                                      </p:to>
                                    </p:set>
                                  </p:childTnLst>
                                </p:cTn>
                              </p:par>
                            </p:childTnLst>
                          </p:cTn>
                        </p:par>
                        <p:par>
                          <p:cTn id="51" fill="hold">
                            <p:stCondLst>
                              <p:cond delay="500"/>
                            </p:stCondLst>
                            <p:childTnLst>
                              <p:par>
                                <p:cTn id="52" presetID="10" presetClass="exit" presetSubtype="0" fill="hold" nodeType="afterEffect">
                                  <p:stCondLst>
                                    <p:cond delay="0"/>
                                  </p:stCondLst>
                                  <p:childTnLst>
                                    <p:animEffect transition="out" filter="fade">
                                      <p:cBhvr>
                                        <p:cTn id="53" dur="500"/>
                                        <p:tgtEl>
                                          <p:spTgt spid="114"/>
                                        </p:tgtEl>
                                      </p:cBhvr>
                                    </p:animEffect>
                                    <p:set>
                                      <p:cBhvr>
                                        <p:cTn id="54" dur="1" fill="hold">
                                          <p:stCondLst>
                                            <p:cond delay="499"/>
                                          </p:stCondLst>
                                        </p:cTn>
                                        <p:tgtEl>
                                          <p:spTgt spid="114"/>
                                        </p:tgtEl>
                                        <p:attrNameLst>
                                          <p:attrName>style.visibility</p:attrName>
                                        </p:attrNameLst>
                                      </p:cBhvr>
                                      <p:to>
                                        <p:strVal val="hidden"/>
                                      </p:to>
                                    </p:set>
                                  </p:childTnLst>
                                </p:cTn>
                              </p:par>
                            </p:childTnLst>
                          </p:cTn>
                        </p:par>
                        <p:par>
                          <p:cTn id="55" fill="hold">
                            <p:stCondLst>
                              <p:cond delay="1000"/>
                            </p:stCondLst>
                            <p:childTnLst>
                              <p:par>
                                <p:cTn id="56" presetID="22" presetClass="exit" presetSubtype="2" fill="hold" grpId="3" nodeType="afterEffect">
                                  <p:stCondLst>
                                    <p:cond delay="0"/>
                                  </p:stCondLst>
                                  <p:childTnLst>
                                    <p:animEffect transition="out" filter="wipe(right)">
                                      <p:cBhvr>
                                        <p:cTn id="57" dur="500"/>
                                        <p:tgtEl>
                                          <p:spTgt spid="102"/>
                                        </p:tgtEl>
                                      </p:cBhvr>
                                    </p:animEffect>
                                    <p:set>
                                      <p:cBhvr>
                                        <p:cTn id="58" dur="1" fill="hold">
                                          <p:stCondLst>
                                            <p:cond delay="499"/>
                                          </p:stCondLst>
                                        </p:cTn>
                                        <p:tgtEl>
                                          <p:spTgt spid="102"/>
                                        </p:tgtEl>
                                        <p:attrNameLst>
                                          <p:attrName>style.visibility</p:attrName>
                                        </p:attrNameLst>
                                      </p:cBhvr>
                                      <p:to>
                                        <p:strVal val="hidden"/>
                                      </p:to>
                                    </p:set>
                                  </p:childTnLst>
                                </p:cTn>
                              </p:par>
                            </p:childTnLst>
                          </p:cTn>
                        </p:par>
                        <p:par>
                          <p:cTn id="59" fill="hold">
                            <p:stCondLst>
                              <p:cond delay="1500"/>
                            </p:stCondLst>
                            <p:childTnLst>
                              <p:par>
                                <p:cTn id="60" presetID="10" presetClass="exit" presetSubtype="0" fill="hold" nodeType="afterEffect">
                                  <p:stCondLst>
                                    <p:cond delay="0"/>
                                  </p:stCondLst>
                                  <p:childTnLst>
                                    <p:animEffect transition="out" filter="fade">
                                      <p:cBhvr>
                                        <p:cTn id="61" dur="500"/>
                                        <p:tgtEl>
                                          <p:spTgt spid="104"/>
                                        </p:tgtEl>
                                      </p:cBhvr>
                                    </p:animEffect>
                                    <p:set>
                                      <p:cBhvr>
                                        <p:cTn id="62"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2" grpId="0" animBg="1"/>
      <p:bldP spid="102" grpId="1" animBg="1"/>
      <p:bldP spid="102" grpId="2" animBg="1"/>
      <p:bldP spid="102" grpId="3" animBg="1"/>
      <p:bldP spid="150" grpId="0" animBg="1"/>
      <p:bldP spid="150"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gradFill>
                  <a:gsLst>
                    <a:gs pos="1250">
                      <a:srgbClr val="FFFFFF"/>
                    </a:gs>
                    <a:gs pos="100000">
                      <a:srgbClr val="FFFFFF"/>
                    </a:gs>
                  </a:gsLst>
                  <a:lin ang="5400000" scaled="0"/>
                </a:gradFill>
              </a:rPr>
              <a:t>Auto-</a:t>
            </a:r>
            <a:r>
              <a:rPr lang="en-US" dirty="0">
                <a:gradFill>
                  <a:gsLst>
                    <a:gs pos="1250">
                      <a:srgbClr val="FFFFFF"/>
                    </a:gs>
                    <a:gs pos="100000">
                      <a:srgbClr val="FFFFFF"/>
                    </a:gs>
                  </a:gsLst>
                  <a:lin ang="5400000" scaled="0"/>
                </a:gradFill>
              </a:rPr>
              <a:t>s</a:t>
            </a:r>
            <a:r>
              <a:rPr lang="en-US" dirty="0" smtClean="0">
                <a:gradFill>
                  <a:gsLst>
                    <a:gs pos="1250">
                      <a:srgbClr val="FFFFFF"/>
                    </a:gs>
                    <a:gs pos="100000">
                      <a:srgbClr val="FFFFFF"/>
                    </a:gs>
                  </a:gsLst>
                  <a:lin ang="5400000" scaled="0"/>
                </a:gradFill>
              </a:rPr>
              <a:t>caling</a:t>
            </a:r>
            <a:endParaRPr lang="en-US" dirty="0"/>
          </a:p>
        </p:txBody>
      </p:sp>
    </p:spTree>
    <p:extLst>
      <p:ext uri="{BB962C8B-B14F-4D97-AF65-F5344CB8AC3E}">
        <p14:creationId xmlns:p14="http://schemas.microsoft.com/office/powerpoint/2010/main" val="2128189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lIns="45720" rIns="45720">
            <a:normAutofit/>
          </a:bodyPr>
          <a:lstStyle/>
          <a:p>
            <a:r>
              <a:rPr lang="en-US" dirty="0" smtClean="0"/>
              <a:t>Diagnostics &amp; Monitoring</a:t>
            </a:r>
            <a:endParaRPr lang="en-US" dirty="0"/>
          </a:p>
        </p:txBody>
      </p:sp>
      <p:grpSp>
        <p:nvGrpSpPr>
          <p:cNvPr id="6" name="Group 5"/>
          <p:cNvGrpSpPr/>
          <p:nvPr/>
        </p:nvGrpSpPr>
        <p:grpSpPr>
          <a:xfrm>
            <a:off x="1975126" y="1492945"/>
            <a:ext cx="6024368" cy="3245821"/>
            <a:chOff x="1426486" y="1075527"/>
            <a:chExt cx="6024368" cy="3245821"/>
          </a:xfrm>
        </p:grpSpPr>
        <p:grpSp>
          <p:nvGrpSpPr>
            <p:cNvPr id="5" name="Group 4"/>
            <p:cNvGrpSpPr/>
            <p:nvPr/>
          </p:nvGrpSpPr>
          <p:grpSpPr>
            <a:xfrm>
              <a:off x="1426486" y="1075527"/>
              <a:ext cx="6024368" cy="1503423"/>
              <a:chOff x="1426486" y="1075527"/>
              <a:chExt cx="6024368" cy="1503423"/>
            </a:xfrm>
          </p:grpSpPr>
          <p:sp>
            <p:nvSpPr>
              <p:cNvPr id="10" name="Rectangle 9"/>
              <p:cNvSpPr/>
              <p:nvPr/>
            </p:nvSpPr>
            <p:spPr bwMode="auto">
              <a:xfrm>
                <a:off x="1480555" y="1154632"/>
                <a:ext cx="1665243" cy="11278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dirty="0" smtClean="0">
                    <a:gradFill>
                      <a:gsLst>
                        <a:gs pos="0">
                          <a:srgbClr val="FFFFFF"/>
                        </a:gs>
                        <a:gs pos="100000">
                          <a:srgbClr val="FFFFFF"/>
                        </a:gs>
                      </a:gsLst>
                      <a:lin ang="5400000" scaled="0"/>
                    </a:gradFill>
                  </a:rPr>
                  <a:t>HTTP Logs</a:t>
                </a:r>
                <a:endParaRPr lang="en-US" b="1" dirty="0">
                  <a:gradFill>
                    <a:gsLst>
                      <a:gs pos="0">
                        <a:srgbClr val="FFFFFF"/>
                      </a:gs>
                      <a:gs pos="100000">
                        <a:srgbClr val="FFFFFF"/>
                      </a:gs>
                    </a:gsLst>
                    <a:lin ang="5400000" scaled="0"/>
                  </a:gradFill>
                </a:endParaRPr>
              </a:p>
            </p:txBody>
          </p:sp>
          <p:sp>
            <p:nvSpPr>
              <p:cNvPr id="11" name="Freeform 88"/>
              <p:cNvSpPr>
                <a:spLocks noEditPoints="1"/>
              </p:cNvSpPr>
              <p:nvPr/>
            </p:nvSpPr>
            <p:spPr bwMode="black">
              <a:xfrm>
                <a:off x="1426486"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13" name="Rectangle 12"/>
              <p:cNvSpPr/>
              <p:nvPr/>
            </p:nvSpPr>
            <p:spPr bwMode="auto">
              <a:xfrm>
                <a:off x="3606049" y="1154632"/>
                <a:ext cx="1665243" cy="11278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dirty="0" smtClean="0">
                    <a:gradFill>
                      <a:gsLst>
                        <a:gs pos="0">
                          <a:srgbClr val="FFFFFF"/>
                        </a:gs>
                        <a:gs pos="100000">
                          <a:srgbClr val="FFFFFF"/>
                        </a:gs>
                      </a:gsLst>
                      <a:lin ang="5400000" scaled="0"/>
                    </a:gradFill>
                  </a:rPr>
                  <a:t>Error Logs</a:t>
                </a:r>
                <a:endParaRPr lang="en-US" b="1" dirty="0">
                  <a:gradFill>
                    <a:gsLst>
                      <a:gs pos="0">
                        <a:srgbClr val="FFFFFF"/>
                      </a:gs>
                      <a:gs pos="100000">
                        <a:srgbClr val="FFFFFF"/>
                      </a:gs>
                    </a:gsLst>
                    <a:lin ang="5400000" scaled="0"/>
                  </a:gradFill>
                </a:endParaRPr>
              </a:p>
            </p:txBody>
          </p:sp>
          <p:sp>
            <p:nvSpPr>
              <p:cNvPr id="14" name="Freeform 88"/>
              <p:cNvSpPr>
                <a:spLocks noEditPoints="1"/>
              </p:cNvSpPr>
              <p:nvPr/>
            </p:nvSpPr>
            <p:spPr bwMode="black">
              <a:xfrm>
                <a:off x="3551980"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16" name="Rectangle 15"/>
              <p:cNvSpPr/>
              <p:nvPr/>
            </p:nvSpPr>
            <p:spPr bwMode="auto">
              <a:xfrm>
                <a:off x="5731543" y="1154632"/>
                <a:ext cx="1665243" cy="11278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Portal Monitoring</a:t>
                </a:r>
                <a:endParaRPr lang="en-US" b="1" cap="small" dirty="0">
                  <a:gradFill>
                    <a:gsLst>
                      <a:gs pos="0">
                        <a:srgbClr val="FFFFFF"/>
                      </a:gs>
                      <a:gs pos="100000">
                        <a:srgbClr val="FFFFFF"/>
                      </a:gs>
                    </a:gsLst>
                    <a:lin ang="5400000" scaled="0"/>
                  </a:gradFill>
                </a:endParaRPr>
              </a:p>
            </p:txBody>
          </p:sp>
          <p:sp>
            <p:nvSpPr>
              <p:cNvPr id="17" name="Freeform 88"/>
              <p:cNvSpPr>
                <a:spLocks noEditPoints="1"/>
              </p:cNvSpPr>
              <p:nvPr/>
            </p:nvSpPr>
            <p:spPr bwMode="black">
              <a:xfrm>
                <a:off x="5677474"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3" name="Group 2"/>
            <p:cNvGrpSpPr/>
            <p:nvPr/>
          </p:nvGrpSpPr>
          <p:grpSpPr>
            <a:xfrm>
              <a:off x="2488213" y="2817925"/>
              <a:ext cx="3900914" cy="1503423"/>
              <a:chOff x="2514228" y="2817925"/>
              <a:chExt cx="3900914" cy="1503423"/>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8038" y="3242543"/>
                <a:ext cx="1165417" cy="486530"/>
              </a:xfrm>
              <a:prstGeom prst="rect">
                <a:avLst/>
              </a:prstGeom>
            </p:spPr>
          </p:pic>
          <p:sp>
            <p:nvSpPr>
              <p:cNvPr id="36" name="Rectangle 35"/>
              <p:cNvSpPr/>
              <p:nvPr/>
            </p:nvSpPr>
            <p:spPr bwMode="auto">
              <a:xfrm>
                <a:off x="4695831" y="2897030"/>
                <a:ext cx="1665243" cy="11278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New Relic</a:t>
                </a:r>
                <a:endParaRPr lang="en-US"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4641762" y="2817925"/>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21" name="Rectangle 20"/>
              <p:cNvSpPr/>
              <p:nvPr/>
            </p:nvSpPr>
            <p:spPr bwMode="auto">
              <a:xfrm>
                <a:off x="2568297" y="2897030"/>
                <a:ext cx="1665243" cy="11278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Log Streaming</a:t>
                </a:r>
                <a:endParaRPr lang="en-US" b="1" cap="small" dirty="0">
                  <a:gradFill>
                    <a:gsLst>
                      <a:gs pos="0">
                        <a:srgbClr val="FFFFFF"/>
                      </a:gs>
                      <a:gs pos="100000">
                        <a:srgbClr val="FFFFFF"/>
                      </a:gs>
                    </a:gsLst>
                    <a:lin ang="5400000" scaled="0"/>
                  </a:gradFill>
                </a:endParaRPr>
              </a:p>
            </p:txBody>
          </p:sp>
          <p:sp>
            <p:nvSpPr>
              <p:cNvPr id="22" name="Freeform 88"/>
              <p:cNvSpPr>
                <a:spLocks noEditPoints="1"/>
              </p:cNvSpPr>
              <p:nvPr/>
            </p:nvSpPr>
            <p:spPr bwMode="black">
              <a:xfrm>
                <a:off x="2514228" y="2817925"/>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2692018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gradFill>
                  <a:gsLst>
                    <a:gs pos="1250">
                      <a:srgbClr val="FFFFFF"/>
                    </a:gs>
                    <a:gs pos="100000">
                      <a:srgbClr val="FFFFFF"/>
                    </a:gs>
                  </a:gsLst>
                  <a:lin ang="5400000" scaled="0"/>
                </a:gradFill>
              </a:rPr>
              <a:t>Diagnostics &amp;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Log Streaming</a:t>
            </a:r>
            <a:endParaRPr lang="en-US" dirty="0"/>
          </a:p>
        </p:txBody>
      </p:sp>
    </p:spTree>
    <p:extLst>
      <p:ext uri="{BB962C8B-B14F-4D97-AF65-F5344CB8AC3E}">
        <p14:creationId xmlns:p14="http://schemas.microsoft.com/office/powerpoint/2010/main" val="2261042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433932"/>
            <a:ext cx="8754564" cy="578363"/>
          </a:xfrm>
        </p:spPr>
        <p:txBody>
          <a:bodyPr/>
          <a:lstStyle/>
          <a:p>
            <a:r>
              <a:rPr lang="en-US" dirty="0" smtClean="0"/>
              <a:t>Windows Azure Web App Gallery</a:t>
            </a:r>
            <a:endParaRPr lang="en-US" dirty="0"/>
          </a:p>
        </p:txBody>
      </p:sp>
      <p:sp>
        <p:nvSpPr>
          <p:cNvPr id="5" name="TextBox 4"/>
          <p:cNvSpPr txBox="1"/>
          <p:nvPr/>
        </p:nvSpPr>
        <p:spPr>
          <a:xfrm>
            <a:off x="6046539" y="2100647"/>
            <a:ext cx="2706834" cy="2077492"/>
          </a:xfrm>
          <a:prstGeom prst="rect">
            <a:avLst/>
          </a:prstGeom>
          <a:noFill/>
        </p:spPr>
        <p:txBody>
          <a:bodyPr wrap="square" lIns="0" tIns="0" rIns="0" bIns="0" rtlCol="0">
            <a:spAutoFit/>
          </a:bodyPr>
          <a:lstStyle/>
          <a:p>
            <a:r>
              <a:rPr lang="en-US" sz="2700" spc="-53" dirty="0">
                <a:gradFill>
                  <a:gsLst>
                    <a:gs pos="2917">
                      <a:schemeClr val="tx1"/>
                    </a:gs>
                    <a:gs pos="30000">
                      <a:schemeClr val="tx1"/>
                    </a:gs>
                  </a:gsLst>
                  <a:lin ang="5400000" scaled="0"/>
                </a:gradFill>
              </a:rPr>
              <a:t>Ready-to-Go Open Source </a:t>
            </a:r>
          </a:p>
          <a:p>
            <a:r>
              <a:rPr lang="en-US" sz="2700" spc="-53" dirty="0">
                <a:gradFill>
                  <a:gsLst>
                    <a:gs pos="2917">
                      <a:schemeClr val="tx1"/>
                    </a:gs>
                    <a:gs pos="30000">
                      <a:schemeClr val="tx1"/>
                    </a:gs>
                  </a:gsLst>
                  <a:lin ang="5400000" scaled="0"/>
                </a:gradFill>
              </a:rPr>
              <a:t>Web </a:t>
            </a:r>
            <a:r>
              <a:rPr lang="en-US" sz="2700" spc="-53" dirty="0" smtClean="0">
                <a:gradFill>
                  <a:gsLst>
                    <a:gs pos="2917">
                      <a:schemeClr val="tx1"/>
                    </a:gs>
                    <a:gs pos="30000">
                      <a:schemeClr val="tx1"/>
                    </a:gs>
                  </a:gsLst>
                  <a:lin ang="5400000" scaled="0"/>
                </a:gradFill>
              </a:rPr>
              <a:t>Applications, </a:t>
            </a:r>
          </a:p>
          <a:p>
            <a:r>
              <a:rPr lang="en-US" sz="2700" spc="-53" dirty="0" smtClean="0">
                <a:gradFill>
                  <a:gsLst>
                    <a:gs pos="2917">
                      <a:schemeClr val="tx1"/>
                    </a:gs>
                    <a:gs pos="30000">
                      <a:schemeClr val="tx1"/>
                    </a:gs>
                  </a:gsLst>
                  <a:lin ang="5400000" scaled="0"/>
                </a:gradFill>
              </a:rPr>
              <a:t>Frameworks, </a:t>
            </a:r>
          </a:p>
          <a:p>
            <a:r>
              <a:rPr lang="en-US" sz="2700" spc="-53" dirty="0" smtClean="0">
                <a:gradFill>
                  <a:gsLst>
                    <a:gs pos="2917">
                      <a:schemeClr val="tx1"/>
                    </a:gs>
                    <a:gs pos="30000">
                      <a:schemeClr val="tx1"/>
                    </a:gs>
                  </a:gsLst>
                  <a:lin ang="5400000" scaled="0"/>
                </a:gradFill>
              </a:rPr>
              <a:t>and Templates</a:t>
            </a:r>
            <a:endParaRPr lang="en-US" sz="2700" spc="-53" dirty="0">
              <a:gradFill>
                <a:gsLst>
                  <a:gs pos="2917">
                    <a:schemeClr val="tx1"/>
                  </a:gs>
                  <a:gs pos="30000">
                    <a:schemeClr val="tx1"/>
                  </a:gs>
                </a:gsLst>
                <a:lin ang="5400000" scaled="0"/>
              </a:gradFill>
            </a:endParaRPr>
          </a:p>
        </p:txBody>
      </p:sp>
      <p:grpSp>
        <p:nvGrpSpPr>
          <p:cNvPr id="16" name="Group 15"/>
          <p:cNvGrpSpPr/>
          <p:nvPr/>
        </p:nvGrpSpPr>
        <p:grpSpPr>
          <a:xfrm>
            <a:off x="956036" y="1341120"/>
            <a:ext cx="4628849" cy="3592588"/>
            <a:chOff x="232010" y="860386"/>
            <a:chExt cx="5307156" cy="4119042"/>
          </a:xfrm>
        </p:grpSpPr>
        <p:grpSp>
          <p:nvGrpSpPr>
            <p:cNvPr id="14" name="Group 13"/>
            <p:cNvGrpSpPr/>
            <p:nvPr/>
          </p:nvGrpSpPr>
          <p:grpSpPr>
            <a:xfrm>
              <a:off x="388375" y="1684969"/>
              <a:ext cx="5150791" cy="1428750"/>
              <a:chOff x="388375" y="1684969"/>
              <a:chExt cx="5150791" cy="1428750"/>
            </a:xfrm>
          </p:grpSpPr>
          <p:pic>
            <p:nvPicPr>
              <p:cNvPr id="1032" name="Picture 8" descr="{:IconU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375" y="2111003"/>
                <a:ext cx="759555" cy="576682"/>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0829" y="1684969"/>
                <a:ext cx="1429122" cy="1428750"/>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0" descr="{:IconUr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1304" y="2061151"/>
                <a:ext cx="867388" cy="676386"/>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IconUr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0044" y="1684969"/>
                <a:ext cx="1429122" cy="1428750"/>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3" name="Group 12"/>
            <p:cNvGrpSpPr/>
            <p:nvPr/>
          </p:nvGrpSpPr>
          <p:grpSpPr>
            <a:xfrm>
              <a:off x="419311" y="2904184"/>
              <a:ext cx="4893354" cy="981291"/>
              <a:chOff x="422025" y="2904184"/>
              <a:chExt cx="4893354" cy="981291"/>
            </a:xfrm>
          </p:grpSpPr>
          <p:pic>
            <p:nvPicPr>
              <p:cNvPr id="1038" name="Picture 14" descr="{:IconUr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2025" y="3048792"/>
                <a:ext cx="692255" cy="692075"/>
              </a:xfrm>
              <a:prstGeom prst="rect">
                <a:avLst/>
              </a:prstGeom>
              <a:noFill/>
              <a:extLst>
                <a:ext uri="{909E8E84-426E-40dd-AFC4-6F175D3DCCD1}">
                  <a14:hiddenFill xmlns:a14="http://schemas.microsoft.com/office/drawing/2010/main" xmlns="">
                    <a:solidFill>
                      <a:srgbClr val="FFFFFF"/>
                    </a:solidFill>
                  </a14:hiddenFill>
                </a:ext>
              </a:extLst>
            </p:spPr>
          </p:pic>
          <p:pic>
            <p:nvPicPr>
              <p:cNvPr id="1040" name="Picture 16" descr="{:IconUr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08208" y="2957761"/>
                <a:ext cx="874364" cy="874136"/>
              </a:xfrm>
              <a:prstGeom prst="rect">
                <a:avLst/>
              </a:prstGeom>
              <a:noFill/>
              <a:extLst>
                <a:ext uri="{909E8E84-426E-40dd-AFC4-6F175D3DCCD1}">
                  <a14:hiddenFill xmlns:a14="http://schemas.microsoft.com/office/drawing/2010/main" xmlns="">
                    <a:solidFill>
                      <a:srgbClr val="FFFFFF"/>
                    </a:solidFill>
                  </a14:hiddenFill>
                </a:ext>
              </a:extLst>
            </p:spPr>
          </p:pic>
          <p:pic>
            <p:nvPicPr>
              <p:cNvPr id="1044" name="Picture 20" descr="{:IconUrl}"/>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15398" y="3023496"/>
                <a:ext cx="739201" cy="742667"/>
              </a:xfrm>
              <a:prstGeom prst="rect">
                <a:avLst/>
              </a:prstGeom>
              <a:noFill/>
              <a:extLst>
                <a:ext uri="{909E8E84-426E-40dd-AFC4-6F175D3DCCD1}">
                  <a14:hiddenFill xmlns:a14="http://schemas.microsoft.com/office/drawing/2010/main" xmlns="">
                    <a:solidFill>
                      <a:srgbClr val="FFFFFF"/>
                    </a:solidFill>
                  </a14:hiddenFill>
                </a:ext>
              </a:extLst>
            </p:spPr>
          </p:pic>
          <p:pic>
            <p:nvPicPr>
              <p:cNvPr id="1046" name="Picture 22"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33832" y="2904184"/>
                <a:ext cx="981547" cy="98129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5" name="Group 14"/>
            <p:cNvGrpSpPr/>
            <p:nvPr/>
          </p:nvGrpSpPr>
          <p:grpSpPr>
            <a:xfrm>
              <a:off x="391386" y="860386"/>
              <a:ext cx="4952214" cy="1033818"/>
              <a:chOff x="389435" y="860386"/>
              <a:chExt cx="4952214" cy="1033818"/>
            </a:xfrm>
          </p:grpSpPr>
          <p:pic>
            <p:nvPicPr>
              <p:cNvPr id="1028" name="Picture 4"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9435" y="998676"/>
                <a:ext cx="757435" cy="757238"/>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772692" y="1004694"/>
                <a:ext cx="745397" cy="745203"/>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IconUrl}"/>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12300" y="1004694"/>
                <a:ext cx="745397" cy="745203"/>
              </a:xfrm>
              <a:prstGeom prst="rect">
                <a:avLst/>
              </a:prstGeom>
              <a:noFill/>
              <a:extLst>
                <a:ext uri="{909E8E84-426E-40dd-AFC4-6F175D3DCCD1}">
                  <a14:hiddenFill xmlns:a14="http://schemas.microsoft.com/office/drawing/2010/main" xmlns="">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07562" y="860386"/>
                <a:ext cx="1034087" cy="1033818"/>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2" name="Group 11"/>
            <p:cNvGrpSpPr/>
            <p:nvPr/>
          </p:nvGrpSpPr>
          <p:grpSpPr>
            <a:xfrm>
              <a:off x="232010" y="3957803"/>
              <a:ext cx="5083665" cy="1021625"/>
              <a:chOff x="232010" y="3957803"/>
              <a:chExt cx="5083665" cy="1021625"/>
            </a:xfrm>
          </p:grpSpPr>
          <p:pic>
            <p:nvPicPr>
              <p:cNvPr id="3" name="Picture 2"/>
              <p:cNvPicPr>
                <a:picLocks noChangeAspect="1"/>
              </p:cNvPicPr>
              <p:nvPr/>
            </p:nvPicPr>
            <p:blipFill>
              <a:blip r:embed="rId15"/>
              <a:stretch>
                <a:fillRect/>
              </a:stretch>
            </p:blipFill>
            <p:spPr>
              <a:xfrm>
                <a:off x="232010" y="3957803"/>
                <a:ext cx="1072284" cy="1021625"/>
              </a:xfrm>
              <a:prstGeom prst="rect">
                <a:avLst/>
              </a:prstGeom>
            </p:spPr>
          </p:pic>
          <p:pic>
            <p:nvPicPr>
              <p:cNvPr id="4" name="Picture 3"/>
              <p:cNvPicPr>
                <a:picLocks noChangeAspect="1"/>
              </p:cNvPicPr>
              <p:nvPr/>
            </p:nvPicPr>
            <p:blipFill>
              <a:blip r:embed="rId16"/>
              <a:stretch>
                <a:fillRect/>
              </a:stretch>
            </p:blipFill>
            <p:spPr>
              <a:xfrm>
                <a:off x="1521581" y="4220996"/>
                <a:ext cx="1247619" cy="495238"/>
              </a:xfrm>
              <a:prstGeom prst="rect">
                <a:avLst/>
              </a:prstGeom>
            </p:spPr>
          </p:pic>
          <p:pic>
            <p:nvPicPr>
              <p:cNvPr id="6" name="Picture 5"/>
              <p:cNvPicPr>
                <a:picLocks noChangeAspect="1"/>
              </p:cNvPicPr>
              <p:nvPr/>
            </p:nvPicPr>
            <p:blipFill>
              <a:blip r:embed="rId17"/>
              <a:stretch>
                <a:fillRect/>
              </a:stretch>
            </p:blipFill>
            <p:spPr>
              <a:xfrm>
                <a:off x="2986486" y="3973796"/>
                <a:ext cx="997024" cy="989638"/>
              </a:xfrm>
              <a:prstGeom prst="rect">
                <a:avLst/>
              </a:prstGeom>
            </p:spPr>
          </p:pic>
          <p:pic>
            <p:nvPicPr>
              <p:cNvPr id="7" name="Picture 6"/>
              <p:cNvPicPr>
                <a:picLocks noChangeAspect="1"/>
              </p:cNvPicPr>
              <p:nvPr/>
            </p:nvPicPr>
            <p:blipFill>
              <a:blip r:embed="rId18"/>
              <a:stretch>
                <a:fillRect/>
              </a:stretch>
            </p:blipFill>
            <p:spPr>
              <a:xfrm>
                <a:off x="4333535" y="3973797"/>
                <a:ext cx="982140" cy="989637"/>
              </a:xfrm>
              <a:prstGeom prst="rect">
                <a:avLst/>
              </a:prstGeom>
            </p:spPr>
          </p:pic>
        </p:grpSp>
      </p:grpSp>
    </p:spTree>
    <p:extLst>
      <p:ext uri="{BB962C8B-B14F-4D97-AF65-F5344CB8AC3E}">
        <p14:creationId xmlns:p14="http://schemas.microsoft.com/office/powerpoint/2010/main" val="2897407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335" y="460632"/>
            <a:ext cx="8363938" cy="578363"/>
          </a:xfrm>
        </p:spPr>
        <p:txBody>
          <a:bodyPr/>
          <a:lstStyle/>
          <a:p>
            <a:r>
              <a:rPr lang="en-US" dirty="0" smtClean="0"/>
              <a:t>Windows Azure Store</a:t>
            </a:r>
            <a:endParaRPr lang="en-US" dirty="0"/>
          </a:p>
        </p:txBody>
      </p:sp>
      <p:sp>
        <p:nvSpPr>
          <p:cNvPr id="4" name="TextBox 3"/>
          <p:cNvSpPr txBox="1"/>
          <p:nvPr/>
        </p:nvSpPr>
        <p:spPr>
          <a:xfrm>
            <a:off x="5638659" y="1948503"/>
            <a:ext cx="3114714" cy="1246495"/>
          </a:xfrm>
          <a:prstGeom prst="rect">
            <a:avLst/>
          </a:prstGeom>
          <a:noFill/>
        </p:spPr>
        <p:txBody>
          <a:bodyPr wrap="square" lIns="0" tIns="0" rIns="0" bIns="0" rtlCol="0">
            <a:spAutoFit/>
          </a:bodyPr>
          <a:lstStyle/>
          <a:p>
            <a:r>
              <a:rPr lang="en-US" sz="2700" spc="-53" dirty="0">
                <a:gradFill>
                  <a:gsLst>
                    <a:gs pos="2917">
                      <a:schemeClr val="tx1"/>
                    </a:gs>
                    <a:gs pos="30000">
                      <a:schemeClr val="tx1"/>
                    </a:gs>
                  </a:gsLst>
                  <a:lin ang="5400000" scaled="0"/>
                </a:gradFill>
              </a:rPr>
              <a:t>Discover, Purchase &amp; Provision Premium</a:t>
            </a:r>
          </a:p>
          <a:p>
            <a:r>
              <a:rPr lang="en-US" sz="2700" spc="-53" dirty="0">
                <a:gradFill>
                  <a:gsLst>
                    <a:gs pos="2917">
                      <a:schemeClr val="tx1"/>
                    </a:gs>
                    <a:gs pos="30000">
                      <a:schemeClr val="tx1"/>
                    </a:gs>
                  </a:gsLst>
                  <a:lin ang="5400000" scaled="0"/>
                </a:gradFill>
              </a:rPr>
              <a:t>Services</a:t>
            </a:r>
          </a:p>
        </p:txBody>
      </p:sp>
      <p:grpSp>
        <p:nvGrpSpPr>
          <p:cNvPr id="23" name="Group 22"/>
          <p:cNvGrpSpPr/>
          <p:nvPr/>
        </p:nvGrpSpPr>
        <p:grpSpPr>
          <a:xfrm>
            <a:off x="1103997" y="1485112"/>
            <a:ext cx="4005161" cy="3182861"/>
            <a:chOff x="389436" y="1241272"/>
            <a:chExt cx="4005161" cy="3182861"/>
          </a:xfrm>
        </p:grpSpPr>
        <p:grpSp>
          <p:nvGrpSpPr>
            <p:cNvPr id="21" name="Group 20"/>
            <p:cNvGrpSpPr/>
            <p:nvPr/>
          </p:nvGrpSpPr>
          <p:grpSpPr>
            <a:xfrm>
              <a:off x="396581" y="2471943"/>
              <a:ext cx="3998016" cy="721519"/>
              <a:chOff x="396581" y="2482405"/>
              <a:chExt cx="3998016" cy="721519"/>
            </a:xfrm>
          </p:grpSpPr>
          <p:pic>
            <p:nvPicPr>
              <p:cNvPr id="10" name="Picture 9"/>
              <p:cNvPicPr>
                <a:picLocks noChangeAspect="1"/>
              </p:cNvPicPr>
              <p:nvPr/>
            </p:nvPicPr>
            <p:blipFill>
              <a:blip r:embed="rId3"/>
              <a:stretch>
                <a:fillRect/>
              </a:stretch>
            </p:blipFill>
            <p:spPr>
              <a:xfrm>
                <a:off x="396581" y="2482405"/>
                <a:ext cx="700270" cy="721519"/>
              </a:xfrm>
              <a:prstGeom prst="rect">
                <a:avLst/>
              </a:prstGeom>
            </p:spPr>
          </p:pic>
          <p:pic>
            <p:nvPicPr>
              <p:cNvPr id="9" name="Picture 8"/>
              <p:cNvPicPr>
                <a:picLocks noChangeAspect="1"/>
              </p:cNvPicPr>
              <p:nvPr/>
            </p:nvPicPr>
            <p:blipFill>
              <a:blip r:embed="rId4"/>
              <a:stretch>
                <a:fillRect/>
              </a:stretch>
            </p:blipFill>
            <p:spPr>
              <a:xfrm>
                <a:off x="1487494" y="2482405"/>
                <a:ext cx="714561" cy="721519"/>
              </a:xfrm>
              <a:prstGeom prst="rect">
                <a:avLst/>
              </a:prstGeom>
            </p:spPr>
          </p:pic>
          <p:pic>
            <p:nvPicPr>
              <p:cNvPr id="11" name="Picture 10"/>
              <p:cNvPicPr>
                <a:picLocks noChangeAspect="1"/>
              </p:cNvPicPr>
              <p:nvPr/>
            </p:nvPicPr>
            <p:blipFill>
              <a:blip r:embed="rId5"/>
              <a:stretch>
                <a:fillRect/>
              </a:stretch>
            </p:blipFill>
            <p:spPr>
              <a:xfrm>
                <a:off x="2589124" y="2489549"/>
                <a:ext cx="700270" cy="707231"/>
              </a:xfrm>
              <a:prstGeom prst="rect">
                <a:avLst/>
              </a:prstGeom>
            </p:spPr>
          </p:pic>
          <p:pic>
            <p:nvPicPr>
              <p:cNvPr id="12" name="Picture 11"/>
              <p:cNvPicPr>
                <a:picLocks noChangeAspect="1"/>
              </p:cNvPicPr>
              <p:nvPr/>
            </p:nvPicPr>
            <p:blipFill>
              <a:blip r:embed="rId6"/>
              <a:stretch>
                <a:fillRect/>
              </a:stretch>
            </p:blipFill>
            <p:spPr>
              <a:xfrm>
                <a:off x="3672890" y="2482405"/>
                <a:ext cx="721707" cy="721519"/>
              </a:xfrm>
              <a:prstGeom prst="rect">
                <a:avLst/>
              </a:prstGeom>
            </p:spPr>
          </p:pic>
        </p:grpSp>
        <p:grpSp>
          <p:nvGrpSpPr>
            <p:cNvPr id="20" name="Group 19"/>
            <p:cNvGrpSpPr/>
            <p:nvPr/>
          </p:nvGrpSpPr>
          <p:grpSpPr>
            <a:xfrm>
              <a:off x="393009" y="3702614"/>
              <a:ext cx="3998015" cy="721519"/>
              <a:chOff x="393009" y="3702614"/>
              <a:chExt cx="3998015" cy="721519"/>
            </a:xfrm>
          </p:grpSpPr>
          <p:pic>
            <p:nvPicPr>
              <p:cNvPr id="14" name="Picture 13"/>
              <p:cNvPicPr>
                <a:picLocks noChangeAspect="1"/>
              </p:cNvPicPr>
              <p:nvPr/>
            </p:nvPicPr>
            <p:blipFill>
              <a:blip r:embed="rId7"/>
              <a:stretch>
                <a:fillRect/>
              </a:stretch>
            </p:blipFill>
            <p:spPr>
              <a:xfrm>
                <a:off x="393009" y="3702614"/>
                <a:ext cx="707415" cy="721519"/>
              </a:xfrm>
              <a:prstGeom prst="rect">
                <a:avLst/>
              </a:prstGeom>
            </p:spPr>
          </p:pic>
          <p:pic>
            <p:nvPicPr>
              <p:cNvPr id="15" name="Picture 14"/>
              <p:cNvPicPr>
                <a:picLocks noChangeAspect="1"/>
              </p:cNvPicPr>
              <p:nvPr/>
            </p:nvPicPr>
            <p:blipFill>
              <a:blip r:embed="rId8"/>
              <a:stretch>
                <a:fillRect/>
              </a:stretch>
            </p:blipFill>
            <p:spPr>
              <a:xfrm>
                <a:off x="1487494" y="3709758"/>
                <a:ext cx="714561" cy="707231"/>
              </a:xfrm>
              <a:prstGeom prst="rect">
                <a:avLst/>
              </a:prstGeom>
            </p:spPr>
          </p:pic>
          <p:pic>
            <p:nvPicPr>
              <p:cNvPr id="16" name="Picture 15"/>
              <p:cNvPicPr>
                <a:picLocks noChangeAspect="1"/>
              </p:cNvPicPr>
              <p:nvPr/>
            </p:nvPicPr>
            <p:blipFill>
              <a:blip r:embed="rId9"/>
              <a:stretch>
                <a:fillRect/>
              </a:stretch>
            </p:blipFill>
            <p:spPr>
              <a:xfrm>
                <a:off x="2589124" y="3713329"/>
                <a:ext cx="700270" cy="700088"/>
              </a:xfrm>
              <a:prstGeom prst="rect">
                <a:avLst/>
              </a:prstGeom>
            </p:spPr>
          </p:pic>
          <p:pic>
            <p:nvPicPr>
              <p:cNvPr id="17" name="Picture 16"/>
              <p:cNvPicPr>
                <a:picLocks noChangeAspect="1"/>
              </p:cNvPicPr>
              <p:nvPr/>
            </p:nvPicPr>
            <p:blipFill>
              <a:blip r:embed="rId10"/>
              <a:stretch>
                <a:fillRect/>
              </a:stretch>
            </p:blipFill>
            <p:spPr>
              <a:xfrm>
                <a:off x="3676463" y="3709758"/>
                <a:ext cx="714561" cy="707231"/>
              </a:xfrm>
              <a:prstGeom prst="rect">
                <a:avLst/>
              </a:prstGeom>
            </p:spPr>
          </p:pic>
        </p:grpSp>
        <p:grpSp>
          <p:nvGrpSpPr>
            <p:cNvPr id="22" name="Group 21"/>
            <p:cNvGrpSpPr/>
            <p:nvPr/>
          </p:nvGrpSpPr>
          <p:grpSpPr>
            <a:xfrm>
              <a:off x="389436" y="1241272"/>
              <a:ext cx="4003179" cy="721519"/>
              <a:chOff x="389436" y="1241272"/>
              <a:chExt cx="4003179" cy="721519"/>
            </a:xfrm>
          </p:grpSpPr>
          <p:pic>
            <p:nvPicPr>
              <p:cNvPr id="5" name="Picture 4"/>
              <p:cNvPicPr>
                <a:picLocks noChangeAspect="1"/>
              </p:cNvPicPr>
              <p:nvPr/>
            </p:nvPicPr>
            <p:blipFill>
              <a:blip r:embed="rId11"/>
              <a:stretch>
                <a:fillRect/>
              </a:stretch>
            </p:blipFill>
            <p:spPr>
              <a:xfrm>
                <a:off x="389436" y="1248416"/>
                <a:ext cx="714561" cy="707231"/>
              </a:xfrm>
              <a:prstGeom prst="rect">
                <a:avLst/>
              </a:prstGeom>
            </p:spPr>
          </p:pic>
          <p:pic>
            <p:nvPicPr>
              <p:cNvPr id="6" name="Picture 5"/>
              <p:cNvPicPr>
                <a:picLocks noChangeAspect="1"/>
              </p:cNvPicPr>
              <p:nvPr/>
            </p:nvPicPr>
            <p:blipFill>
              <a:blip r:embed="rId12"/>
              <a:stretch>
                <a:fillRect/>
              </a:stretch>
            </p:blipFill>
            <p:spPr>
              <a:xfrm>
                <a:off x="1483921" y="1241272"/>
                <a:ext cx="721707" cy="721519"/>
              </a:xfrm>
              <a:prstGeom prst="rect">
                <a:avLst/>
              </a:prstGeom>
            </p:spPr>
          </p:pic>
          <p:pic>
            <p:nvPicPr>
              <p:cNvPr id="7" name="Picture 6"/>
              <p:cNvPicPr>
                <a:picLocks noChangeAspect="1"/>
              </p:cNvPicPr>
              <p:nvPr/>
            </p:nvPicPr>
            <p:blipFill>
              <a:blip r:embed="rId13"/>
              <a:stretch>
                <a:fillRect/>
              </a:stretch>
            </p:blipFill>
            <p:spPr>
              <a:xfrm>
                <a:off x="2585552" y="1248416"/>
                <a:ext cx="707415" cy="707231"/>
              </a:xfrm>
              <a:prstGeom prst="rect">
                <a:avLst/>
              </a:prstGeom>
            </p:spPr>
          </p:pic>
          <p:pic>
            <p:nvPicPr>
              <p:cNvPr id="3" name="Picture 2"/>
              <p:cNvPicPr>
                <a:picLocks noChangeAspect="1"/>
              </p:cNvPicPr>
              <p:nvPr/>
            </p:nvPicPr>
            <p:blipFill>
              <a:blip r:embed="rId14"/>
              <a:stretch>
                <a:fillRect/>
              </a:stretch>
            </p:blipFill>
            <p:spPr>
              <a:xfrm>
                <a:off x="3674871" y="1244844"/>
                <a:ext cx="717744" cy="714375"/>
              </a:xfrm>
              <a:prstGeom prst="rect">
                <a:avLst/>
              </a:prstGeom>
            </p:spPr>
          </p:pic>
        </p:grpSp>
      </p:grpSp>
    </p:spTree>
    <p:extLst>
      <p:ext uri="{BB962C8B-B14F-4D97-AF65-F5344CB8AC3E}">
        <p14:creationId xmlns:p14="http://schemas.microsoft.com/office/powerpoint/2010/main" val="624191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9185" y="1497565"/>
            <a:ext cx="2602760" cy="2432705"/>
            <a:chOff x="627895" y="2692245"/>
            <a:chExt cx="2185744" cy="2042935"/>
          </a:xfrm>
        </p:grpSpPr>
        <p:sp>
          <p:nvSpPr>
            <p:cNvPr id="12" name="Rectangle 11"/>
            <p:cNvSpPr/>
            <p:nvPr/>
          </p:nvSpPr>
          <p:spPr bwMode="auto">
            <a:xfrm>
              <a:off x="627895" y="2692245"/>
              <a:ext cx="2185744" cy="2042935"/>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68580" numCol="1" rtlCol="0" anchor="b" anchorCtr="0" compatLnSpc="1">
              <a:prstTxWarp prst="textNoShape">
                <a:avLst/>
              </a:prstTxWarp>
            </a:bodyPr>
            <a:lstStyle/>
            <a:p>
              <a:pPr defTabSz="685574" fontAlgn="base">
                <a:spcBef>
                  <a:spcPct val="0"/>
                </a:spcBef>
                <a:spcAft>
                  <a:spcPct val="0"/>
                </a:spcAft>
              </a:pPr>
              <a:r>
                <a:rPr lang="en-US" sz="2400" dirty="0">
                  <a:gradFill>
                    <a:gsLst>
                      <a:gs pos="0">
                        <a:srgbClr val="FFFFFF"/>
                      </a:gs>
                      <a:gs pos="100000">
                        <a:srgbClr val="FFFFFF"/>
                      </a:gs>
                    </a:gsLst>
                    <a:lin ang="5400000" scaled="0"/>
                  </a:gradFill>
                  <a:latin typeface="+mj-lt"/>
                </a:rPr>
                <a:t>Flexible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3816" y="3276189"/>
              <a:ext cx="1061072" cy="646289"/>
            </a:xfrm>
            <a:prstGeom prst="rect">
              <a:avLst/>
            </a:prstGeom>
          </p:spPr>
        </p:pic>
      </p:grpSp>
      <p:grpSp>
        <p:nvGrpSpPr>
          <p:cNvPr id="17" name="Group 16"/>
          <p:cNvGrpSpPr/>
          <p:nvPr/>
        </p:nvGrpSpPr>
        <p:grpSpPr>
          <a:xfrm>
            <a:off x="3279209" y="1497565"/>
            <a:ext cx="2602760" cy="2432705"/>
            <a:chOff x="2992889" y="2692245"/>
            <a:chExt cx="2185744" cy="2042935"/>
          </a:xfrm>
        </p:grpSpPr>
        <p:sp>
          <p:nvSpPr>
            <p:cNvPr id="13" name="Rectangle 12"/>
            <p:cNvSpPr/>
            <p:nvPr/>
          </p:nvSpPr>
          <p:spPr bwMode="auto">
            <a:xfrm>
              <a:off x="2992889" y="2692245"/>
              <a:ext cx="2185744" cy="2042935"/>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68580" numCol="1" rtlCol="0" anchor="b" anchorCtr="0" compatLnSpc="1">
              <a:prstTxWarp prst="textNoShape">
                <a:avLst/>
              </a:prstTxWarp>
            </a:bodyPr>
            <a:lstStyle/>
            <a:p>
              <a:pPr defTabSz="685574" fontAlgn="base">
                <a:spcBef>
                  <a:spcPct val="0"/>
                </a:spcBef>
                <a:spcAft>
                  <a:spcPct val="0"/>
                </a:spcAft>
              </a:pPr>
              <a:r>
                <a:rPr lang="en-US" sz="2400" dirty="0">
                  <a:gradFill>
                    <a:gsLst>
                      <a:gs pos="0">
                        <a:srgbClr val="FFFFFF"/>
                      </a:gs>
                      <a:gs pos="100000">
                        <a:srgbClr val="FFFFFF"/>
                      </a:gs>
                    </a:gsLst>
                    <a:lin ang="5400000" scaled="0"/>
                  </a:gradFill>
                  <a:latin typeface="+mj-lt"/>
                </a:rPr>
                <a:t>Open</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3579" y="3253697"/>
              <a:ext cx="948906" cy="687139"/>
            </a:xfrm>
            <a:prstGeom prst="rect">
              <a:avLst/>
            </a:prstGeom>
          </p:spPr>
        </p:pic>
      </p:grpSp>
      <p:grpSp>
        <p:nvGrpSpPr>
          <p:cNvPr id="24" name="Group 23"/>
          <p:cNvGrpSpPr/>
          <p:nvPr/>
        </p:nvGrpSpPr>
        <p:grpSpPr>
          <a:xfrm>
            <a:off x="6019233" y="1497565"/>
            <a:ext cx="2602760" cy="2432705"/>
            <a:chOff x="5368948" y="2692245"/>
            <a:chExt cx="2185744" cy="2042935"/>
          </a:xfrm>
        </p:grpSpPr>
        <p:sp>
          <p:nvSpPr>
            <p:cNvPr id="14" name="Rectangle 13"/>
            <p:cNvSpPr/>
            <p:nvPr/>
          </p:nvSpPr>
          <p:spPr bwMode="auto">
            <a:xfrm>
              <a:off x="5368948" y="2692245"/>
              <a:ext cx="2185744" cy="2042935"/>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68580" numCol="1" rtlCol="0" anchor="b" anchorCtr="0" compatLnSpc="1">
              <a:prstTxWarp prst="textNoShape">
                <a:avLst/>
              </a:prstTxWarp>
            </a:bodyPr>
            <a:lstStyle/>
            <a:p>
              <a:pPr defTabSz="685574" fontAlgn="base">
                <a:spcBef>
                  <a:spcPct val="0"/>
                </a:spcBef>
                <a:spcAft>
                  <a:spcPct val="0"/>
                </a:spcAft>
              </a:pPr>
              <a:r>
                <a:rPr lang="en-US" sz="2400" dirty="0">
                  <a:gradFill>
                    <a:gsLst>
                      <a:gs pos="0">
                        <a:srgbClr val="FFFFFF"/>
                      </a:gs>
                      <a:gs pos="100000">
                        <a:srgbClr val="FFFFFF"/>
                      </a:gs>
                    </a:gsLst>
                    <a:lin ang="5400000" scaled="0"/>
                  </a:gradFill>
                  <a:latin typeface="+mj-lt"/>
                </a:rPr>
                <a:t>Solid</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7955" y="3210376"/>
              <a:ext cx="1196887" cy="717297"/>
            </a:xfrm>
            <a:prstGeom prst="rect">
              <a:avLst/>
            </a:prstGeom>
          </p:spPr>
        </p:pic>
      </p:grpSp>
      <p:sp>
        <p:nvSpPr>
          <p:cNvPr id="7" name="Title 6"/>
          <p:cNvSpPr>
            <a:spLocks noGrp="1"/>
          </p:cNvSpPr>
          <p:nvPr>
            <p:ph type="title" idx="4294967295"/>
          </p:nvPr>
        </p:nvSpPr>
        <p:spPr>
          <a:xfrm>
            <a:off x="0" y="282575"/>
            <a:ext cx="8229600" cy="857250"/>
          </a:xfrm>
        </p:spPr>
        <p:txBody>
          <a:bodyPr/>
          <a:lstStyle/>
          <a:p>
            <a:r>
              <a:rPr lang="en-US" smtClean="0"/>
              <a:t>Windows Azure</a:t>
            </a:r>
            <a:endParaRPr lang="en-US" dirty="0"/>
          </a:p>
        </p:txBody>
      </p:sp>
    </p:spTree>
    <p:extLst>
      <p:ext uri="{BB962C8B-B14F-4D97-AF65-F5344CB8AC3E}">
        <p14:creationId xmlns:p14="http://schemas.microsoft.com/office/powerpoint/2010/main" val="3693219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5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75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gradFill>
                  <a:gsLst>
                    <a:gs pos="1250">
                      <a:srgbClr val="FFFFFF"/>
                    </a:gs>
                    <a:gs pos="100000">
                      <a:srgbClr val="FFFFFF"/>
                    </a:gs>
                  </a:gsLst>
                  <a:lin ang="5400000" scaled="0"/>
                </a:gradFill>
              </a:rPr>
              <a:t>Monitoring with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New Relic</a:t>
            </a:r>
            <a:endParaRPr lang="en-US" dirty="0"/>
          </a:p>
        </p:txBody>
      </p:sp>
      <p:pic>
        <p:nvPicPr>
          <p:cNvPr id="9" name="Picture 8"/>
          <p:cNvPicPr>
            <a:picLocks noChangeAspect="1"/>
          </p:cNvPicPr>
          <p:nvPr/>
        </p:nvPicPr>
        <p:blipFill>
          <a:blip r:embed="rId3"/>
          <a:stretch>
            <a:fillRect/>
          </a:stretch>
        </p:blipFill>
        <p:spPr>
          <a:xfrm>
            <a:off x="7253026" y="1937924"/>
            <a:ext cx="1276410" cy="1270420"/>
          </a:xfrm>
          <a:prstGeom prst="rect">
            <a:avLst/>
          </a:prstGeom>
          <a:ln>
            <a:solidFill>
              <a:schemeClr val="bg2"/>
            </a:solidFill>
          </a:ln>
        </p:spPr>
      </p:pic>
    </p:spTree>
    <p:extLst>
      <p:ext uri="{BB962C8B-B14F-4D97-AF65-F5344CB8AC3E}">
        <p14:creationId xmlns:p14="http://schemas.microsoft.com/office/powerpoint/2010/main" val="80407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7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Windows Azure Web Sites</a:t>
            </a:r>
            <a:endParaRPr lang="en-US" dirty="0"/>
          </a:p>
        </p:txBody>
      </p:sp>
      <p:sp>
        <p:nvSpPr>
          <p:cNvPr id="24" name="Rectangle 23"/>
          <p:cNvSpPr/>
          <p:nvPr/>
        </p:nvSpPr>
        <p:spPr bwMode="auto">
          <a:xfrm>
            <a:off x="6230784" y="3180184"/>
            <a:ext cx="2253688" cy="237138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t" anchorCtr="0" compatLnSpc="1">
            <a:prstTxWarp prst="textNoShape">
              <a:avLst/>
            </a:prstTxWarp>
          </a:bodyPr>
          <a:lstStyle/>
          <a:p>
            <a:pPr marL="128599" indent="-128599" defTabSz="685835">
              <a:spcBef>
                <a:spcPct val="20000"/>
              </a:spcBef>
              <a:spcAft>
                <a:spcPts val="600"/>
              </a:spcAft>
              <a:buSzPct val="80000"/>
              <a:buFont typeface="Arial" pitchFamily="34" charset="0"/>
              <a:buChar char="•"/>
              <a:defRPr/>
            </a:pPr>
            <a:endParaRPr lang="en-US" sz="900" dirty="0">
              <a:solidFill>
                <a:srgbClr val="0071BC">
                  <a:alpha val="99000"/>
                </a:srgbClr>
              </a:solidFill>
            </a:endParaRPr>
          </a:p>
        </p:txBody>
      </p:sp>
      <p:grpSp>
        <p:nvGrpSpPr>
          <p:cNvPr id="4" name="Group 3"/>
          <p:cNvGrpSpPr/>
          <p:nvPr/>
        </p:nvGrpSpPr>
        <p:grpSpPr>
          <a:xfrm>
            <a:off x="3621067" y="1679050"/>
            <a:ext cx="2609717" cy="2609037"/>
            <a:chOff x="4734845" y="2261850"/>
            <a:chExt cx="2743200" cy="2743200"/>
          </a:xfrm>
        </p:grpSpPr>
        <p:sp>
          <p:nvSpPr>
            <p:cNvPr id="12" name="Rectangle 11"/>
            <p:cNvSpPr/>
            <p:nvPr/>
          </p:nvSpPr>
          <p:spPr bwMode="auto">
            <a:xfrm>
              <a:off x="4734845" y="2261850"/>
              <a:ext cx="2743200" cy="27432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8" name="Rectangle 17"/>
            <p:cNvSpPr/>
            <p:nvPr/>
          </p:nvSpPr>
          <p:spPr>
            <a:xfrm>
              <a:off x="4734845"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code smart</a:t>
              </a:r>
            </a:p>
          </p:txBody>
        </p:sp>
        <p:pic>
          <p:nvPicPr>
            <p:cNvPr id="205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235248" y="2536586"/>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 name="Group 4"/>
          <p:cNvGrpSpPr/>
          <p:nvPr/>
        </p:nvGrpSpPr>
        <p:grpSpPr>
          <a:xfrm>
            <a:off x="6364480" y="1679050"/>
            <a:ext cx="2609717" cy="2609037"/>
            <a:chOff x="8380580" y="2261850"/>
            <a:chExt cx="2743200" cy="2743200"/>
          </a:xfrm>
        </p:grpSpPr>
        <p:sp>
          <p:nvSpPr>
            <p:cNvPr id="13" name="Rectangle 12"/>
            <p:cNvSpPr/>
            <p:nvPr/>
          </p:nvSpPr>
          <p:spPr bwMode="auto">
            <a:xfrm>
              <a:off x="8380580" y="2261850"/>
              <a:ext cx="2743200" cy="2743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9" name="Rectangle 18"/>
            <p:cNvSpPr/>
            <p:nvPr/>
          </p:nvSpPr>
          <p:spPr>
            <a:xfrm>
              <a:off x="8380580"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go live</a:t>
              </a:r>
            </a:p>
          </p:txBody>
        </p:sp>
        <p:pic>
          <p:nvPicPr>
            <p:cNvPr id="2051" name="Picture 3" descr="C:\Users\Jonahs\Dropbox\Critical Resources\Helveticons Basic\Png\512x512\Radio 512x512.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880983" y="2668151"/>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3" name="Group 2"/>
          <p:cNvGrpSpPr/>
          <p:nvPr/>
        </p:nvGrpSpPr>
        <p:grpSpPr>
          <a:xfrm>
            <a:off x="876564" y="1679050"/>
            <a:ext cx="2609717" cy="2609037"/>
            <a:chOff x="1077078" y="2261850"/>
            <a:chExt cx="2743200" cy="2743200"/>
          </a:xfrm>
        </p:grpSpPr>
        <p:sp>
          <p:nvSpPr>
            <p:cNvPr id="11" name="Rectangle 10"/>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7" name="Rectangle 16"/>
            <p:cNvSpPr/>
            <p:nvPr/>
          </p:nvSpPr>
          <p:spPr>
            <a:xfrm>
              <a:off x="1077078"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start simple</a:t>
              </a:r>
            </a:p>
          </p:txBody>
        </p:sp>
        <p:pic>
          <p:nvPicPr>
            <p:cNvPr id="44" name="Picture 4" descr="C:\Users\Jonahs\Dropbox\Critical Resources\Helveticons Basic\Png\512x512\Checkbox dotted active 512x512.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708113" y="2561517"/>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285118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sz="quarter" idx="10"/>
          </p:nvPr>
        </p:nvSpPr>
        <p:spPr>
          <a:xfrm>
            <a:off x="4249936" y="1304925"/>
            <a:ext cx="4436743" cy="3371850"/>
          </a:xfrm>
        </p:spPr>
        <p:txBody>
          <a:bodyPr>
            <a:normAutofit/>
          </a:bodyPr>
          <a:lstStyle/>
          <a:p>
            <a:pPr marL="0" indent="0">
              <a:lnSpc>
                <a:spcPct val="100000"/>
              </a:lnSpc>
              <a:spcAft>
                <a:spcPts val="600"/>
              </a:spcAft>
              <a:buNone/>
              <a:defRPr/>
            </a:pPr>
            <a:r>
              <a:rPr lang="en-US" sz="2100" dirty="0"/>
              <a:t>Get started with </a:t>
            </a:r>
            <a:r>
              <a:rPr lang="en-US" sz="2100" b="1" dirty="0"/>
              <a:t>10 free </a:t>
            </a:r>
            <a:r>
              <a:rPr lang="en-US" sz="2100" dirty="0"/>
              <a:t>web sites</a:t>
            </a:r>
          </a:p>
          <a:p>
            <a:pPr marL="0" indent="0">
              <a:lnSpc>
                <a:spcPct val="100000"/>
              </a:lnSpc>
              <a:spcAft>
                <a:spcPts val="600"/>
              </a:spcAft>
              <a:buNone/>
              <a:defRPr/>
            </a:pPr>
            <a:r>
              <a:rPr lang="en-US" sz="2100" dirty="0"/>
              <a:t>Create new sites in seconds</a:t>
            </a:r>
          </a:p>
          <a:p>
            <a:pPr marL="0" indent="0">
              <a:lnSpc>
                <a:spcPct val="100000"/>
              </a:lnSpc>
              <a:spcAft>
                <a:spcPts val="600"/>
              </a:spcAft>
              <a:buNone/>
              <a:defRPr/>
            </a:pPr>
            <a:r>
              <a:rPr lang="en-US" sz="2100" dirty="0"/>
              <a:t>Easily manage and scale your sites</a:t>
            </a:r>
          </a:p>
          <a:p>
            <a:pPr marL="0" indent="0">
              <a:lnSpc>
                <a:spcPct val="100000"/>
              </a:lnSpc>
              <a:spcAft>
                <a:spcPts val="600"/>
              </a:spcAft>
              <a:buNone/>
              <a:defRPr/>
            </a:pPr>
            <a:r>
              <a:rPr lang="en-US" sz="2100" dirty="0"/>
              <a:t>Automatic load balancing and shared storage across instances</a:t>
            </a:r>
          </a:p>
          <a:p>
            <a:pPr marL="0" indent="0">
              <a:lnSpc>
                <a:spcPct val="100000"/>
              </a:lnSpc>
              <a:spcAft>
                <a:spcPts val="600"/>
              </a:spcAft>
              <a:buSzPct val="80000"/>
              <a:buNone/>
              <a:defRPr/>
            </a:pPr>
            <a:r>
              <a:rPr lang="en-US" sz="2100" dirty="0"/>
              <a:t>Scale out or up to reserved instances for improved performance and scale</a:t>
            </a:r>
          </a:p>
        </p:txBody>
      </p:sp>
      <p:sp>
        <p:nvSpPr>
          <p:cNvPr id="2" name="Title 1"/>
          <p:cNvSpPr>
            <a:spLocks noGrp="1"/>
          </p:cNvSpPr>
          <p:nvPr>
            <p:ph type="title"/>
          </p:nvPr>
        </p:nvSpPr>
        <p:spPr/>
        <p:txBody>
          <a:bodyPr>
            <a:normAutofit/>
          </a:bodyPr>
          <a:lstStyle/>
          <a:p>
            <a:r>
              <a:rPr lang="en-US" dirty="0" smtClean="0"/>
              <a:t>Start Simple</a:t>
            </a:r>
            <a:endParaRPr lang="en-US" dirty="0"/>
          </a:p>
        </p:txBody>
      </p:sp>
      <p:grpSp>
        <p:nvGrpSpPr>
          <p:cNvPr id="7" name="Group 6"/>
          <p:cNvGrpSpPr/>
          <p:nvPr/>
        </p:nvGrpSpPr>
        <p:grpSpPr>
          <a:xfrm>
            <a:off x="1048058" y="1602601"/>
            <a:ext cx="2609717" cy="2609037"/>
            <a:chOff x="1077078" y="2261850"/>
            <a:chExt cx="2743200" cy="2743200"/>
          </a:xfrm>
        </p:grpSpPr>
        <p:sp>
          <p:nvSpPr>
            <p:cNvPr id="9" name="Rectangle 8"/>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1" name="Picture 4" descr="C:\Users\Jonahs\Dropbox\Critical Resources\Helveticons Basic\Png\512x512\Checkbox dotted active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699528" y="2638777"/>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3214321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48057" y="1602601"/>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630124"/>
              <a:ext cx="2209571" cy="220957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4" name="Text Placeholder 3"/>
          <p:cNvSpPr>
            <a:spLocks noGrp="1"/>
          </p:cNvSpPr>
          <p:nvPr>
            <p:ph sz="quarter" idx="10"/>
          </p:nvPr>
        </p:nvSpPr>
        <p:spPr>
          <a:xfrm>
            <a:off x="4133826" y="1304925"/>
            <a:ext cx="4552853" cy="3371850"/>
          </a:xfrm>
        </p:spPr>
        <p:txBody>
          <a:bodyPr>
            <a:normAutofit/>
          </a:bodyPr>
          <a:lstStyle/>
          <a:p>
            <a:pPr marL="0" indent="0">
              <a:lnSpc>
                <a:spcPct val="100000"/>
              </a:lnSpc>
              <a:spcAft>
                <a:spcPts val="600"/>
              </a:spcAft>
              <a:buNone/>
            </a:pPr>
            <a:r>
              <a:rPr lang="en-US" sz="2100" dirty="0"/>
              <a:t>Use ASP.NET, ASP, PHP, or Node.js</a:t>
            </a:r>
          </a:p>
          <a:p>
            <a:pPr marL="0" indent="0">
              <a:lnSpc>
                <a:spcPct val="100000"/>
              </a:lnSpc>
              <a:spcAft>
                <a:spcPts val="600"/>
              </a:spcAft>
              <a:buNone/>
            </a:pPr>
            <a:r>
              <a:rPr lang="en-US" sz="2100" dirty="0"/>
              <a:t>SQL Azure or MySQL databases</a:t>
            </a:r>
          </a:p>
          <a:p>
            <a:pPr marL="0" indent="0">
              <a:lnSpc>
                <a:spcPct val="100000"/>
              </a:lnSpc>
              <a:spcAft>
                <a:spcPts val="600"/>
              </a:spcAft>
              <a:buNone/>
            </a:pPr>
            <a:r>
              <a:rPr lang="en-US" sz="2100" dirty="0"/>
              <a:t>Start with open source apps </a:t>
            </a:r>
            <a:r>
              <a:rPr lang="en-US" sz="2100" dirty="0" smtClean="0"/>
              <a:t>and frameworks</a:t>
            </a:r>
            <a:endParaRPr lang="en-US" sz="2100" dirty="0"/>
          </a:p>
          <a:p>
            <a:pPr marL="0" indent="0">
              <a:lnSpc>
                <a:spcPct val="100000"/>
              </a:lnSpc>
              <a:spcAft>
                <a:spcPts val="600"/>
              </a:spcAft>
              <a:buNone/>
            </a:pPr>
            <a:r>
              <a:rPr lang="en-US" sz="2100" dirty="0"/>
              <a:t>Develop with VS and </a:t>
            </a:r>
            <a:r>
              <a:rPr lang="en-US" sz="2100" dirty="0" err="1"/>
              <a:t>WebMatrix</a:t>
            </a:r>
            <a:endParaRPr lang="en-US" sz="2100" dirty="0"/>
          </a:p>
          <a:p>
            <a:pPr marL="0" indent="0">
              <a:lnSpc>
                <a:spcPct val="100000"/>
              </a:lnSpc>
              <a:spcAft>
                <a:spcPts val="600"/>
              </a:spcAft>
              <a:buNone/>
            </a:pPr>
            <a:r>
              <a:rPr lang="en-US" sz="2100" dirty="0"/>
              <a:t>Supports any Web development tool on any platform (Windows, OSX, Linux)</a:t>
            </a:r>
          </a:p>
        </p:txBody>
      </p:sp>
      <p:sp>
        <p:nvSpPr>
          <p:cNvPr id="2" name="Title 1"/>
          <p:cNvSpPr>
            <a:spLocks noGrp="1"/>
          </p:cNvSpPr>
          <p:nvPr>
            <p:ph type="title"/>
          </p:nvPr>
        </p:nvSpPr>
        <p:spPr/>
        <p:txBody>
          <a:bodyPr>
            <a:normAutofit/>
          </a:bodyPr>
          <a:lstStyle/>
          <a:p>
            <a:r>
              <a:rPr lang="en-US" dirty="0" smtClean="0"/>
              <a:t>Code Smart</a:t>
            </a:r>
            <a:endParaRPr lang="en-US" dirty="0"/>
          </a:p>
        </p:txBody>
      </p:sp>
    </p:spTree>
    <p:extLst>
      <p:ext uri="{BB962C8B-B14F-4D97-AF65-F5344CB8AC3E}">
        <p14:creationId xmlns:p14="http://schemas.microsoft.com/office/powerpoint/2010/main" val="3730400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48058" y="1602601"/>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7" name="Picture 3" descr="C:\Users\Jonahs\Dropbox\Critical Resources\Helveticons Basic\Png\512x512\Radio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589549"/>
              <a:ext cx="2209571" cy="220957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4" name="Text Placeholder 3"/>
          <p:cNvSpPr>
            <a:spLocks noGrp="1"/>
          </p:cNvSpPr>
          <p:nvPr>
            <p:ph sz="quarter" idx="10"/>
          </p:nvPr>
        </p:nvSpPr>
        <p:spPr>
          <a:xfrm>
            <a:off x="4133828" y="1304925"/>
            <a:ext cx="4552852" cy="3371850"/>
          </a:xfrm>
        </p:spPr>
        <p:txBody>
          <a:bodyPr>
            <a:normAutofit lnSpcReduction="10000"/>
          </a:bodyPr>
          <a:lstStyle/>
          <a:p>
            <a:pPr marL="0" indent="0">
              <a:lnSpc>
                <a:spcPct val="100000"/>
              </a:lnSpc>
              <a:spcAft>
                <a:spcPts val="600"/>
              </a:spcAft>
              <a:buNone/>
            </a:pPr>
            <a:r>
              <a:rPr lang="en-US" sz="2100" dirty="0"/>
              <a:t>Rapid deployment for quick iteration</a:t>
            </a:r>
          </a:p>
          <a:p>
            <a:pPr marL="0" indent="0">
              <a:lnSpc>
                <a:spcPct val="100000"/>
              </a:lnSpc>
              <a:spcAft>
                <a:spcPts val="600"/>
              </a:spcAft>
              <a:buNone/>
            </a:pPr>
            <a:r>
              <a:rPr lang="en-US" sz="2100" dirty="0"/>
              <a:t>Integrated source control with Team Foundation Server (TFS) and </a:t>
            </a:r>
            <a:r>
              <a:rPr lang="en-US" sz="2100" dirty="0" err="1"/>
              <a:t>Git</a:t>
            </a:r>
            <a:endParaRPr lang="en-US" sz="2100" dirty="0"/>
          </a:p>
          <a:p>
            <a:pPr marL="0" indent="0">
              <a:lnSpc>
                <a:spcPct val="100000"/>
              </a:lnSpc>
              <a:spcAft>
                <a:spcPts val="600"/>
              </a:spcAft>
              <a:buNone/>
            </a:pPr>
            <a:r>
              <a:rPr lang="en-US" sz="2100" dirty="0"/>
              <a:t>Built-in monitoring of </a:t>
            </a:r>
            <a:r>
              <a:rPr lang="en-US" sz="2100" dirty="0" err="1"/>
              <a:t>perf</a:t>
            </a:r>
            <a:r>
              <a:rPr lang="en-US" sz="2100" dirty="0"/>
              <a:t> and usage data</a:t>
            </a:r>
          </a:p>
          <a:p>
            <a:pPr marL="0" indent="0">
              <a:lnSpc>
                <a:spcPct val="100000"/>
              </a:lnSpc>
              <a:spcAft>
                <a:spcPts val="600"/>
              </a:spcAft>
              <a:buNone/>
            </a:pPr>
            <a:r>
              <a:rPr lang="en-US" sz="2100" dirty="0"/>
              <a:t>Quick access to request logs, failed requests diagnostics and diagnostics</a:t>
            </a:r>
          </a:p>
        </p:txBody>
      </p:sp>
      <p:sp>
        <p:nvSpPr>
          <p:cNvPr id="2" name="Title 1"/>
          <p:cNvSpPr>
            <a:spLocks noGrp="1"/>
          </p:cNvSpPr>
          <p:nvPr>
            <p:ph type="title"/>
          </p:nvPr>
        </p:nvSpPr>
        <p:spPr/>
        <p:txBody>
          <a:bodyPr>
            <a:normAutofit/>
          </a:bodyPr>
          <a:lstStyle/>
          <a:p>
            <a:r>
              <a:rPr lang="en-US" dirty="0" smtClean="0"/>
              <a:t>Go Live</a:t>
            </a:r>
            <a:endParaRPr lang="en-US" dirty="0"/>
          </a:p>
        </p:txBody>
      </p:sp>
    </p:spTree>
    <p:extLst>
      <p:ext uri="{BB962C8B-B14F-4D97-AF65-F5344CB8AC3E}">
        <p14:creationId xmlns:p14="http://schemas.microsoft.com/office/powerpoint/2010/main" val="1993013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0" indent="0">
              <a:buNone/>
            </a:pPr>
            <a:r>
              <a:rPr lang="en-US" b="1" dirty="0"/>
              <a:t>Building and Publishing ASP.NET Applications with Windows Azure Web Sites and Visual Studio </a:t>
            </a:r>
            <a:r>
              <a:rPr lang="en-US" b="1" dirty="0" smtClean="0"/>
              <a:t>2012</a:t>
            </a:r>
          </a:p>
          <a:p>
            <a:pPr marL="0" indent="0">
              <a:buNone/>
            </a:pPr>
            <a:endParaRPr lang="en-US" b="1" dirty="0"/>
          </a:p>
          <a:p>
            <a:r>
              <a:rPr lang="en-US" dirty="0"/>
              <a:t>Getting Started: Creating an MVC 4 Application using Entity Framework Code First</a:t>
            </a:r>
          </a:p>
          <a:p>
            <a:r>
              <a:rPr lang="en-US" dirty="0"/>
              <a:t>Exercise 1: Publishing an MVC 4 Application using Web Deploy</a:t>
            </a:r>
          </a:p>
          <a:p>
            <a:r>
              <a:rPr lang="en-US" dirty="0"/>
              <a:t>Exercise 2: Publishing an MVC 4 Application using </a:t>
            </a:r>
            <a:r>
              <a:rPr lang="en-US" dirty="0" err="1"/>
              <a:t>Git</a:t>
            </a:r>
            <a:endParaRPr lang="en-US" dirty="0"/>
          </a:p>
          <a:p>
            <a:pPr marL="0" indent="0">
              <a:buNone/>
            </a:pPr>
            <a:endParaRPr lang="en-US" dirty="0"/>
          </a:p>
        </p:txBody>
      </p:sp>
      <p:sp>
        <p:nvSpPr>
          <p:cNvPr id="4" name="Title 3"/>
          <p:cNvSpPr>
            <a:spLocks noGrp="1"/>
          </p:cNvSpPr>
          <p:nvPr>
            <p:ph type="title"/>
          </p:nvPr>
        </p:nvSpPr>
        <p:spPr/>
        <p:txBody>
          <a:bodyPr/>
          <a:lstStyle/>
          <a:p>
            <a:r>
              <a:rPr lang="en-US" dirty="0" smtClean="0"/>
              <a:t>HANDS ON LAB</a:t>
            </a:r>
            <a:endParaRPr lang="en-US" dirty="0"/>
          </a:p>
        </p:txBody>
      </p:sp>
      <p:grpSp>
        <p:nvGrpSpPr>
          <p:cNvPr id="20" name="Group 19"/>
          <p:cNvGrpSpPr/>
          <p:nvPr/>
        </p:nvGrpSpPr>
        <p:grpSpPr>
          <a:xfrm>
            <a:off x="5241004" y="1723385"/>
            <a:ext cx="3428016" cy="1908815"/>
            <a:chOff x="5241004" y="1723383"/>
            <a:chExt cx="3421096" cy="1904961"/>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1004" y="1723383"/>
              <a:ext cx="3421096" cy="1733049"/>
            </a:xfrm>
            <a:prstGeom prst="rect">
              <a:avLst/>
            </a:prstGeom>
          </p:spPr>
        </p:pic>
        <p:sp>
          <p:nvSpPr>
            <p:cNvPr id="19" name="Rectangle 18"/>
            <p:cNvSpPr/>
            <p:nvPr/>
          </p:nvSpPr>
          <p:spPr>
            <a:xfrm>
              <a:off x="5241004" y="3456432"/>
              <a:ext cx="3421096" cy="171912"/>
            </a:xfrm>
            <a:prstGeom prst="rect">
              <a:avLst/>
            </a:prstGeom>
            <a:solidFill>
              <a:srgbClr val="EFEE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31781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6431" y="1698999"/>
            <a:ext cx="3811137" cy="1745501"/>
          </a:xfrm>
          <a:prstGeom prst="rect">
            <a:avLst/>
          </a:prstGeom>
        </p:spPr>
      </p:pic>
    </p:spTree>
    <p:extLst>
      <p:ext uri="{BB962C8B-B14F-4D97-AF65-F5344CB8AC3E}">
        <p14:creationId xmlns:p14="http://schemas.microsoft.com/office/powerpoint/2010/main" val="28179019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465901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3" name="Group 2"/>
          <p:cNvGrpSpPr/>
          <p:nvPr/>
        </p:nvGrpSpPr>
        <p:grpSpPr>
          <a:xfrm>
            <a:off x="965696" y="1280159"/>
            <a:ext cx="8037241" cy="3510465"/>
            <a:chOff x="206566" y="948591"/>
            <a:chExt cx="8796371" cy="3842034"/>
          </a:xfrm>
        </p:grpSpPr>
        <p:sp>
          <p:nvSpPr>
            <p:cNvPr id="15" name="Rounded Rectangle 14"/>
            <p:cNvSpPr/>
            <p:nvPr/>
          </p:nvSpPr>
          <p:spPr bwMode="auto">
            <a:xfrm>
              <a:off x="206566" y="3765400"/>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200" spc="-62" dirty="0">
                  <a:gradFill>
                    <a:gsLst>
                      <a:gs pos="0">
                        <a:schemeClr val="bg1"/>
                      </a:gs>
                      <a:gs pos="100000">
                        <a:schemeClr val="bg1"/>
                      </a:gs>
                    </a:gsLst>
                    <a:lin ang="16200000" scaled="0"/>
                  </a:gradFill>
                  <a:latin typeface="Segoe UI Light" pitchFamily="34" charset="0"/>
                </a:rPr>
                <a:t>Popular open source apps</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Launch a professional looking site with a few clicks using apps like </a:t>
              </a:r>
              <a:r>
                <a:rPr lang="en-US" sz="1000" spc="-32" dirty="0" err="1">
                  <a:gradFill>
                    <a:gsLst>
                      <a:gs pos="0">
                        <a:schemeClr val="bg1"/>
                      </a:gs>
                      <a:gs pos="100000">
                        <a:schemeClr val="bg1"/>
                      </a:gs>
                    </a:gsLst>
                    <a:lin ang="16200000" scaled="0"/>
                  </a:gradFill>
                </a:rPr>
                <a:t>WordPress</a:t>
              </a:r>
              <a:r>
                <a:rPr lang="en-US" sz="1000" spc="-32" dirty="0">
                  <a:gradFill>
                    <a:gsLst>
                      <a:gs pos="0">
                        <a:schemeClr val="bg1"/>
                      </a:gs>
                      <a:gs pos="100000">
                        <a:schemeClr val="bg1"/>
                      </a:gs>
                    </a:gsLst>
                    <a:lin ang="16200000" scaled="0"/>
                  </a:gradFill>
                </a:rPr>
                <a:t>, </a:t>
              </a:r>
              <a:r>
                <a:rPr lang="en-US" sz="1000" spc="-32" dirty="0" err="1">
                  <a:gradFill>
                    <a:gsLst>
                      <a:gs pos="0">
                        <a:schemeClr val="bg1"/>
                      </a:gs>
                      <a:gs pos="100000">
                        <a:schemeClr val="bg1"/>
                      </a:gs>
                    </a:gsLst>
                    <a:lin ang="16200000" scaled="0"/>
                  </a:gradFill>
                </a:rPr>
                <a:t>Joomla</a:t>
              </a:r>
              <a:r>
                <a:rPr lang="en-US" sz="1000" spc="-32" dirty="0">
                  <a:gradFill>
                    <a:gsLst>
                      <a:gs pos="0">
                        <a:schemeClr val="bg1"/>
                      </a:gs>
                      <a:gs pos="100000">
                        <a:schemeClr val="bg1"/>
                      </a:gs>
                    </a:gsLst>
                    <a:lin ang="16200000" scaled="0"/>
                  </a:gradFill>
                </a:rPr>
                <a:t>!, Drupal, </a:t>
              </a:r>
              <a:r>
                <a:rPr lang="en-US" sz="1000" spc="-32" dirty="0" err="1">
                  <a:gradFill>
                    <a:gsLst>
                      <a:gs pos="0">
                        <a:schemeClr val="bg1"/>
                      </a:gs>
                      <a:gs pos="100000">
                        <a:schemeClr val="bg1"/>
                      </a:gs>
                    </a:gsLst>
                    <a:lin ang="16200000" scaled="0"/>
                  </a:gradFill>
                </a:rPr>
                <a:t>DotNetNuke</a:t>
              </a:r>
              <a:r>
                <a:rPr lang="en-US" sz="1000" spc="-32" dirty="0">
                  <a:gradFill>
                    <a:gsLst>
                      <a:gs pos="0">
                        <a:schemeClr val="bg1"/>
                      </a:gs>
                      <a:gs pos="100000">
                        <a:schemeClr val="bg1"/>
                      </a:gs>
                    </a:gsLst>
                    <a:lin ang="16200000" scaled="0"/>
                  </a:gradFill>
                </a:rPr>
                <a:t> and </a:t>
              </a:r>
              <a:r>
                <a:rPr lang="en-US" sz="1000" spc="-32" dirty="0" err="1">
                  <a:gradFill>
                    <a:gsLst>
                      <a:gs pos="0">
                        <a:schemeClr val="bg1"/>
                      </a:gs>
                      <a:gs pos="100000">
                        <a:schemeClr val="bg1"/>
                      </a:gs>
                    </a:gsLst>
                    <a:lin ang="16200000" scaled="0"/>
                  </a:gradFill>
                </a:rPr>
                <a:t>Umbraco</a:t>
              </a:r>
              <a:endParaRPr lang="en-US" sz="1000" spc="-32" dirty="0">
                <a:gradFill>
                  <a:gsLst>
                    <a:gs pos="0">
                      <a:schemeClr val="bg1"/>
                    </a:gs>
                    <a:gs pos="100000">
                      <a:schemeClr val="bg1"/>
                    </a:gs>
                  </a:gsLst>
                  <a:lin ang="16200000" scaled="0"/>
                </a:gradFill>
              </a:endParaRPr>
            </a:p>
          </p:txBody>
        </p:sp>
        <p:sp>
          <p:nvSpPr>
            <p:cNvPr id="14" name="Rounded Rectangle 13"/>
            <p:cNvSpPr/>
            <p:nvPr/>
          </p:nvSpPr>
          <p:spPr bwMode="auto">
            <a:xfrm>
              <a:off x="206566" y="2688285"/>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200" spc="-62" dirty="0">
                  <a:gradFill>
                    <a:gsLst>
                      <a:gs pos="0">
                        <a:schemeClr val="bg1"/>
                      </a:gs>
                      <a:gs pos="100000">
                        <a:schemeClr val="bg1"/>
                      </a:gs>
                    </a:gsLst>
                    <a:lin ang="16200000" scaled="0"/>
                  </a:gradFill>
                  <a:latin typeface="Segoe UI Light" pitchFamily="34" charset="0"/>
                </a:rPr>
                <a:t>Continuous development</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Deploy  directly from your source code repository, using </a:t>
              </a:r>
              <a:r>
                <a:rPr lang="en-US" sz="1000" spc="-32" dirty="0" err="1">
                  <a:gradFill>
                    <a:gsLst>
                      <a:gs pos="0">
                        <a:schemeClr val="bg1"/>
                      </a:gs>
                      <a:gs pos="100000">
                        <a:schemeClr val="bg1"/>
                      </a:gs>
                    </a:gsLst>
                    <a:lin ang="16200000" scaled="0"/>
                  </a:gradFill>
                </a:rPr>
                <a:t>Git</a:t>
              </a:r>
              <a:r>
                <a:rPr lang="en-US" sz="1000" spc="-32" dirty="0">
                  <a:gradFill>
                    <a:gsLst>
                      <a:gs pos="0">
                        <a:schemeClr val="bg1"/>
                      </a:gs>
                      <a:gs pos="100000">
                        <a:schemeClr val="bg1"/>
                      </a:gs>
                    </a:gsLst>
                    <a:lin ang="16200000" scaled="0"/>
                  </a:gradFill>
                </a:rPr>
                <a:t> or Team Foundation Service.</a:t>
              </a:r>
            </a:p>
          </p:txBody>
        </p:sp>
        <p:sp>
          <p:nvSpPr>
            <p:cNvPr id="11" name="Rounded Rectangle 10"/>
            <p:cNvSpPr/>
            <p:nvPr/>
          </p:nvSpPr>
          <p:spPr bwMode="auto">
            <a:xfrm>
              <a:off x="206566" y="1611169"/>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200" spc="-62" dirty="0">
                  <a:gradFill>
                    <a:gsLst>
                      <a:gs pos="0">
                        <a:schemeClr val="bg1"/>
                      </a:gs>
                      <a:gs pos="100000">
                        <a:schemeClr val="bg1"/>
                      </a:gs>
                    </a:gsLst>
                    <a:lin ang="16200000" scaled="0"/>
                  </a:gradFill>
                  <a:latin typeface="Segoe UI Light" pitchFamily="34" charset="0"/>
                </a:rPr>
                <a:t>Modern web apps</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Perfect if your app consists of client side markup and scripting, server side scripting and a database. Powerful capability to scale out and up as needed.</a:t>
              </a:r>
            </a:p>
          </p:txBody>
        </p:sp>
        <p:grpSp>
          <p:nvGrpSpPr>
            <p:cNvPr id="6" name="Group 5"/>
            <p:cNvGrpSpPr/>
            <p:nvPr/>
          </p:nvGrpSpPr>
          <p:grpSpPr>
            <a:xfrm>
              <a:off x="206566" y="952500"/>
              <a:ext cx="2736683" cy="598255"/>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sz="1400"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389821"/>
              </a:xfrm>
              <a:prstGeom prst="rect">
                <a:avLst/>
              </a:prstGeom>
              <a:noFill/>
            </p:spPr>
            <p:txBody>
              <a:bodyPr wrap="square" lIns="76179" tIns="38089" rIns="76179" bIns="38089" rtlCol="0">
                <a:spAutoFit/>
              </a:bodyPr>
              <a:lstStyle/>
              <a:p>
                <a:r>
                  <a:rPr lang="en-US" sz="1200" b="1" spc="-62" dirty="0">
                    <a:gradFill>
                      <a:gsLst>
                        <a:gs pos="0">
                          <a:schemeClr val="bg1"/>
                        </a:gs>
                        <a:gs pos="100000">
                          <a:schemeClr val="bg1"/>
                        </a:gs>
                      </a:gsLst>
                      <a:lin ang="16200000" scaled="0"/>
                    </a:gradFill>
                    <a:latin typeface="Segoe UI Light" pitchFamily="34" charset="0"/>
                  </a:rPr>
                  <a:t>Web Sites</a:t>
                </a:r>
                <a:endParaRPr lang="en-US" sz="1200" spc="-62"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3006391" y="2688424"/>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200" spc="-62" dirty="0">
                  <a:gradFill>
                    <a:gsLst>
                      <a:gs pos="0">
                        <a:schemeClr val="bg1"/>
                      </a:gs>
                      <a:gs pos="100000">
                        <a:schemeClr val="bg1"/>
                      </a:gs>
                    </a:gsLst>
                    <a:lin ang="16200000" scaled="0"/>
                  </a:gradFill>
                  <a:latin typeface="Segoe UI Light" pitchFamily="34" charset="0"/>
                </a:rPr>
                <a:t>Apps that require advanced administration</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Cloud-based applications that require admin access, remote desktop access or elevated permissions</a:t>
              </a:r>
            </a:p>
          </p:txBody>
        </p:sp>
        <p:grpSp>
          <p:nvGrpSpPr>
            <p:cNvPr id="7" name="Group 6"/>
            <p:cNvGrpSpPr/>
            <p:nvPr/>
          </p:nvGrpSpPr>
          <p:grpSpPr>
            <a:xfrm>
              <a:off x="2986531" y="948591"/>
              <a:ext cx="3020432" cy="602164"/>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sz="1400"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389821"/>
              </a:xfrm>
              <a:prstGeom prst="rect">
                <a:avLst/>
              </a:prstGeom>
              <a:noFill/>
            </p:spPr>
            <p:txBody>
              <a:bodyPr wrap="square" lIns="76179" tIns="38089" rIns="76179" bIns="38089" rtlCol="0">
                <a:spAutoFit/>
              </a:bodyPr>
              <a:lstStyle/>
              <a:p>
                <a:r>
                  <a:rPr lang="en-US" sz="1200" b="1" spc="-62" dirty="0">
                    <a:gradFill>
                      <a:gsLst>
                        <a:gs pos="0">
                          <a:schemeClr val="bg1"/>
                        </a:gs>
                        <a:gs pos="100000">
                          <a:schemeClr val="bg1"/>
                        </a:gs>
                      </a:gsLst>
                      <a:lin ang="16200000" scaled="0"/>
                    </a:gradFill>
                    <a:latin typeface="Segoe UI Light" pitchFamily="34" charset="0"/>
                  </a:rPr>
                  <a:t>Cloud Services</a:t>
                </a:r>
              </a:p>
            </p:txBody>
          </p:sp>
        </p:grpSp>
        <p:sp>
          <p:nvSpPr>
            <p:cNvPr id="10" name="Rounded Rectangle 9"/>
            <p:cNvSpPr/>
            <p:nvPr/>
          </p:nvSpPr>
          <p:spPr bwMode="auto">
            <a:xfrm>
              <a:off x="3006391" y="161116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200" spc="-62" dirty="0">
                  <a:gradFill>
                    <a:gsLst>
                      <a:gs pos="0">
                        <a:schemeClr val="bg1"/>
                      </a:gs>
                      <a:gs pos="100000">
                        <a:schemeClr val="bg1"/>
                      </a:gs>
                    </a:gsLst>
                    <a:lin ang="16200000" scaled="0"/>
                  </a:gradFill>
                  <a:latin typeface="Segoe UI Light" pitchFamily="34" charset="0"/>
                </a:rPr>
                <a:t>Multi-tier applications</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3006390" y="376567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200" spc="-62" dirty="0">
                  <a:gradFill>
                    <a:gsLst>
                      <a:gs pos="0">
                        <a:schemeClr val="bg1"/>
                      </a:gs>
                      <a:gs pos="100000">
                        <a:schemeClr val="bg1"/>
                      </a:gs>
                    </a:gsLst>
                    <a:lin ang="16200000" scaled="0"/>
                  </a:gradFill>
                  <a:latin typeface="Segoe UI Light" pitchFamily="34" charset="0"/>
                </a:rPr>
                <a:t>Apps that require advanced networking</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Cloud-based applications that require network isolation for use with Windows Azure Connect or Windows Azure Virtual Network</a:t>
              </a:r>
            </a:p>
          </p:txBody>
        </p:sp>
        <p:sp>
          <p:nvSpPr>
            <p:cNvPr id="13" name="Rounded Rectangle 12"/>
            <p:cNvSpPr/>
            <p:nvPr/>
          </p:nvSpPr>
          <p:spPr bwMode="auto">
            <a:xfrm>
              <a:off x="6013850" y="2688424"/>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200" spc="-62" dirty="0">
                  <a:gradFill>
                    <a:gsLst>
                      <a:gs pos="0">
                        <a:schemeClr val="bg1"/>
                      </a:gs>
                      <a:gs pos="100000">
                        <a:schemeClr val="bg1"/>
                      </a:gs>
                    </a:gsLst>
                    <a:lin ang="16200000" scaled="0"/>
                  </a:gradFill>
                  <a:latin typeface="Segoe UI Light" pitchFamily="34" charset="0"/>
                </a:rPr>
                <a:t>Porting existing line of business apps</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Choose an image from the library or upload your own </a:t>
              </a:r>
              <a:r>
                <a:rPr lang="en-US" sz="1000" spc="-32" dirty="0" err="1">
                  <a:gradFill>
                    <a:gsLst>
                      <a:gs pos="0">
                        <a:schemeClr val="bg1"/>
                      </a:gs>
                      <a:gs pos="100000">
                        <a:schemeClr val="bg1"/>
                      </a:gs>
                    </a:gsLst>
                    <a:lin ang="16200000" scaled="0"/>
                  </a:gradFill>
                </a:rPr>
                <a:t>VHD</a:t>
              </a:r>
              <a:r>
                <a:rPr lang="en-US" sz="1000" spc="-32" dirty="0">
                  <a:gradFill>
                    <a:gsLst>
                      <a:gs pos="0">
                        <a:schemeClr val="bg1"/>
                      </a:gs>
                      <a:gs pos="100000">
                        <a:schemeClr val="bg1"/>
                      </a:gs>
                    </a:gsLst>
                    <a:lin ang="16200000" scaled="0"/>
                  </a:gradFill>
                </a:rPr>
                <a:t>. </a:t>
              </a:r>
            </a:p>
          </p:txBody>
        </p:sp>
        <p:sp>
          <p:nvSpPr>
            <p:cNvPr id="17" name="Rounded Rectangle 16"/>
            <p:cNvSpPr/>
            <p:nvPr/>
          </p:nvSpPr>
          <p:spPr bwMode="auto">
            <a:xfrm>
              <a:off x="6013850" y="161116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200" spc="-62" dirty="0">
                  <a:gradFill>
                    <a:gsLst>
                      <a:gs pos="0">
                        <a:schemeClr val="bg1"/>
                      </a:gs>
                      <a:gs pos="100000">
                        <a:schemeClr val="bg1"/>
                      </a:gs>
                    </a:gsLst>
                    <a:lin ang="16200000" scaled="0"/>
                  </a:gradFill>
                  <a:latin typeface="Segoe UI Light" pitchFamily="34" charset="0"/>
                </a:rPr>
                <a:t>Enterprise server applications</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Run your existing enterprise applications in the cloud, such as SQL Server, SharePoint Server or Active Directory.</a:t>
              </a:r>
            </a:p>
          </p:txBody>
        </p:sp>
        <p:sp>
          <p:nvSpPr>
            <p:cNvPr id="19" name="Rounded Rectangle 18"/>
            <p:cNvSpPr/>
            <p:nvPr/>
          </p:nvSpPr>
          <p:spPr bwMode="auto">
            <a:xfrm>
              <a:off x="6013849" y="376567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200" spc="-62" dirty="0">
                  <a:gradFill>
                    <a:gsLst>
                      <a:gs pos="0">
                        <a:schemeClr val="bg1"/>
                      </a:gs>
                      <a:gs pos="100000">
                        <a:schemeClr val="bg1"/>
                      </a:gs>
                    </a:gsLst>
                    <a:lin ang="16200000" scaled="0"/>
                  </a:gradFill>
                  <a:latin typeface="Segoe UI Light" pitchFamily="34" charset="0"/>
                </a:rPr>
                <a:t>Windows or Linux operating system </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Support for Windows Server, along with community and commercial versions of Linux. Connect virtual machines with cloud services to take full advantage of </a:t>
              </a:r>
              <a:r>
                <a:rPr lang="en-US" sz="1000" spc="-32" dirty="0" err="1">
                  <a:gradFill>
                    <a:gsLst>
                      <a:gs pos="0">
                        <a:schemeClr val="bg1"/>
                      </a:gs>
                      <a:gs pos="100000">
                        <a:schemeClr val="bg1"/>
                      </a:gs>
                    </a:gsLst>
                    <a:lin ang="16200000" scaled="0"/>
                  </a:gradFill>
                </a:rPr>
                <a:t>PaaS</a:t>
              </a:r>
              <a:r>
                <a:rPr lang="en-US" sz="1000" spc="-32" dirty="0">
                  <a:gradFill>
                    <a:gsLst>
                      <a:gs pos="0">
                        <a:schemeClr val="bg1"/>
                      </a:gs>
                      <a:gs pos="100000">
                        <a:schemeClr val="bg1"/>
                      </a:gs>
                    </a:gsLst>
                    <a:lin ang="16200000" scaled="0"/>
                  </a:gradFill>
                </a:rPr>
                <a:t> services.</a:t>
              </a:r>
            </a:p>
          </p:txBody>
        </p:sp>
        <p:grpSp>
          <p:nvGrpSpPr>
            <p:cNvPr id="9" name="Group 8"/>
            <p:cNvGrpSpPr/>
            <p:nvPr/>
          </p:nvGrpSpPr>
          <p:grpSpPr>
            <a:xfrm>
              <a:off x="6007190" y="952500"/>
              <a:ext cx="2995747" cy="602164"/>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sz="1400"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389821"/>
              </a:xfrm>
              <a:prstGeom prst="rect">
                <a:avLst/>
              </a:prstGeom>
              <a:noFill/>
            </p:spPr>
            <p:txBody>
              <a:bodyPr wrap="square" lIns="76179" tIns="38089" rIns="76179" bIns="38089" rtlCol="0">
                <a:spAutoFit/>
              </a:bodyPr>
              <a:lstStyle/>
              <a:p>
                <a:r>
                  <a:rPr lang="en-US" sz="1200" b="1" spc="-62" dirty="0">
                    <a:gradFill>
                      <a:gsLst>
                        <a:gs pos="0">
                          <a:schemeClr val="bg1"/>
                        </a:gs>
                        <a:gs pos="100000">
                          <a:schemeClr val="bg1"/>
                        </a:gs>
                      </a:gsLst>
                      <a:lin ang="16200000" scaled="0"/>
                    </a:gradFill>
                    <a:latin typeface="Segoe UI Light" pitchFamily="34" charset="0"/>
                  </a:rPr>
                  <a:t>Virtual Machines</a:t>
                </a:r>
              </a:p>
            </p:txBody>
          </p:sp>
        </p:grpSp>
      </p:grpSp>
    </p:spTree>
    <p:extLst>
      <p:ext uri="{BB962C8B-B14F-4D97-AF65-F5344CB8AC3E}">
        <p14:creationId xmlns:p14="http://schemas.microsoft.com/office/powerpoint/2010/main" val="2894629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319" y="347271"/>
            <a:ext cx="8229362" cy="792157"/>
          </a:xfrm>
        </p:spPr>
        <p:txBody>
          <a:bodyPr>
            <a:normAutofit/>
          </a:bodyPr>
          <a:lstStyle/>
          <a:p>
            <a:r>
              <a:rPr lang="en-US" sz="3600" dirty="0" smtClean="0"/>
              <a:t>Global Footprint</a:t>
            </a:r>
            <a:endParaRPr lang="en-US" sz="3600" dirty="0"/>
          </a:p>
        </p:txBody>
      </p:sp>
      <p:grpSp>
        <p:nvGrpSpPr>
          <p:cNvPr id="3" name="Group 2"/>
          <p:cNvGrpSpPr/>
          <p:nvPr/>
        </p:nvGrpSpPr>
        <p:grpSpPr>
          <a:xfrm>
            <a:off x="1615830" y="1494528"/>
            <a:ext cx="6042091" cy="3345872"/>
            <a:chOff x="395371" y="1139688"/>
            <a:chExt cx="8399866" cy="4651514"/>
          </a:xfrm>
          <a:solidFill>
            <a:schemeClr val="tx1"/>
          </a:solidFill>
        </p:grpSpPr>
        <p:sp>
          <p:nvSpPr>
            <p:cNvPr id="26"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914240"/>
              <a:endParaRPr lang="en-US" dirty="0">
                <a:solidFill>
                  <a:srgbClr val="292929"/>
                </a:solidFill>
              </a:endParaRPr>
            </a:p>
          </p:txBody>
        </p:sp>
        <p:sp>
          <p:nvSpPr>
            <p:cNvPr id="39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914240"/>
              <a:endParaRPr lang="en-US">
                <a:solidFill>
                  <a:srgbClr val="292929"/>
                </a:solidFill>
              </a:endParaRPr>
            </a:p>
          </p:txBody>
        </p:sp>
        <p:sp>
          <p:nvSpPr>
            <p:cNvPr id="40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914240"/>
              <a:endParaRPr lang="en-US" dirty="0">
                <a:solidFill>
                  <a:srgbClr val="292929"/>
                </a:solidFill>
              </a:endParaRPr>
            </a:p>
          </p:txBody>
        </p:sp>
        <p:sp>
          <p:nvSpPr>
            <p:cNvPr id="44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914240"/>
              <a:endParaRPr lang="en-US">
                <a:solidFill>
                  <a:srgbClr val="292929"/>
                </a:solidFill>
              </a:endParaRPr>
            </a:p>
          </p:txBody>
        </p:sp>
        <p:sp>
          <p:nvSpPr>
            <p:cNvPr id="54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914240"/>
              <a:endParaRPr lang="en-US">
                <a:solidFill>
                  <a:srgbClr val="292929"/>
                </a:solidFill>
              </a:endParaRPr>
            </a:p>
          </p:txBody>
        </p:sp>
        <p:sp>
          <p:nvSpPr>
            <p:cNvPr id="59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914240"/>
              <a:endParaRPr lang="en-US">
                <a:solidFill>
                  <a:srgbClr val="292929"/>
                </a:solidFill>
              </a:endParaRPr>
            </a:p>
          </p:txBody>
        </p:sp>
        <p:sp>
          <p:nvSpPr>
            <p:cNvPr id="64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914240"/>
              <a:endParaRPr lang="en-US">
                <a:solidFill>
                  <a:srgbClr val="292929"/>
                </a:solidFill>
              </a:endParaRPr>
            </a:p>
          </p:txBody>
        </p:sp>
        <p:sp>
          <p:nvSpPr>
            <p:cNvPr id="66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914240"/>
              <a:endParaRPr lang="en-US">
                <a:solidFill>
                  <a:srgbClr val="292929"/>
                </a:solidFill>
              </a:endParaRPr>
            </a:p>
          </p:txBody>
        </p:sp>
        <p:sp>
          <p:nvSpPr>
            <p:cNvPr id="76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914240"/>
              <a:endParaRPr lang="en-US">
                <a:solidFill>
                  <a:srgbClr val="292929"/>
                </a:solidFill>
              </a:endParaRPr>
            </a:p>
          </p:txBody>
        </p:sp>
        <p:sp>
          <p:nvSpPr>
            <p:cNvPr id="78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914240"/>
              <a:endParaRPr lang="en-US">
                <a:solidFill>
                  <a:srgbClr val="292929"/>
                </a:solidFill>
              </a:endParaRPr>
            </a:p>
          </p:txBody>
        </p:sp>
        <p:sp>
          <p:nvSpPr>
            <p:cNvPr id="97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914240"/>
              <a:endParaRPr lang="en-US">
                <a:solidFill>
                  <a:srgbClr val="292929"/>
                </a:solidFill>
              </a:endParaRPr>
            </a:p>
          </p:txBody>
        </p:sp>
        <p:sp>
          <p:nvSpPr>
            <p:cNvPr id="105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914240"/>
              <a:endParaRPr lang="en-US">
                <a:solidFill>
                  <a:srgbClr val="292929"/>
                </a:solidFill>
              </a:endParaRPr>
            </a:p>
          </p:txBody>
        </p:sp>
        <p:sp>
          <p:nvSpPr>
            <p:cNvPr id="111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914240"/>
              <a:endParaRPr lang="en-US">
                <a:solidFill>
                  <a:srgbClr val="292929"/>
                </a:solidFill>
              </a:endParaRPr>
            </a:p>
          </p:txBody>
        </p:sp>
        <p:sp>
          <p:nvSpPr>
            <p:cNvPr id="121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6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6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grpSp>
      <p:sp>
        <p:nvSpPr>
          <p:cNvPr id="1315" name="Oval 1314"/>
          <p:cNvSpPr/>
          <p:nvPr/>
        </p:nvSpPr>
        <p:spPr bwMode="auto">
          <a:xfrm>
            <a:off x="3092045" y="267036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19" name="Oval 1318"/>
          <p:cNvSpPr/>
          <p:nvPr/>
        </p:nvSpPr>
        <p:spPr bwMode="auto">
          <a:xfrm>
            <a:off x="2321503" y="2751162"/>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0" name="Oval 1319"/>
          <p:cNvSpPr/>
          <p:nvPr/>
        </p:nvSpPr>
        <p:spPr bwMode="auto">
          <a:xfrm>
            <a:off x="2989565" y="290487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1" name="Oval 1320"/>
          <p:cNvSpPr/>
          <p:nvPr/>
        </p:nvSpPr>
        <p:spPr bwMode="auto">
          <a:xfrm>
            <a:off x="3226048" y="2577740"/>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2" name="Oval 1321"/>
          <p:cNvSpPr/>
          <p:nvPr/>
        </p:nvSpPr>
        <p:spPr bwMode="auto">
          <a:xfrm>
            <a:off x="2254498" y="2406290"/>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3" name="Oval 1322"/>
          <p:cNvSpPr/>
          <p:nvPr/>
        </p:nvSpPr>
        <p:spPr bwMode="auto">
          <a:xfrm>
            <a:off x="4997698" y="2234840"/>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5" name="Oval 1324"/>
          <p:cNvSpPr/>
          <p:nvPr/>
        </p:nvSpPr>
        <p:spPr bwMode="auto">
          <a:xfrm>
            <a:off x="4353283" y="245358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6" name="Oval 1325"/>
          <p:cNvSpPr/>
          <p:nvPr/>
        </p:nvSpPr>
        <p:spPr bwMode="auto">
          <a:xfrm>
            <a:off x="4605530" y="216192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7" name="Oval 1326"/>
          <p:cNvSpPr/>
          <p:nvPr/>
        </p:nvSpPr>
        <p:spPr bwMode="auto">
          <a:xfrm>
            <a:off x="4696183" y="244767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8" name="Oval 1327"/>
          <p:cNvSpPr/>
          <p:nvPr/>
        </p:nvSpPr>
        <p:spPr bwMode="auto">
          <a:xfrm>
            <a:off x="4599620" y="2520590"/>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9" name="Oval 1328"/>
          <p:cNvSpPr/>
          <p:nvPr/>
        </p:nvSpPr>
        <p:spPr bwMode="auto">
          <a:xfrm>
            <a:off x="3646458" y="3817653"/>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0" name="Oval 1329"/>
          <p:cNvSpPr/>
          <p:nvPr/>
        </p:nvSpPr>
        <p:spPr bwMode="auto">
          <a:xfrm>
            <a:off x="6320030" y="296202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1" name="Oval 1330"/>
          <p:cNvSpPr/>
          <p:nvPr/>
        </p:nvSpPr>
        <p:spPr bwMode="auto">
          <a:xfrm>
            <a:off x="6540748" y="2692040"/>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2" name="Oval 1331"/>
          <p:cNvSpPr/>
          <p:nvPr/>
        </p:nvSpPr>
        <p:spPr bwMode="auto">
          <a:xfrm>
            <a:off x="6140698" y="3549290"/>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3" name="Oval 1332"/>
          <p:cNvSpPr/>
          <p:nvPr/>
        </p:nvSpPr>
        <p:spPr bwMode="auto">
          <a:xfrm>
            <a:off x="6901385" y="4179912"/>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4" name="Oval 1333"/>
          <p:cNvSpPr/>
          <p:nvPr/>
        </p:nvSpPr>
        <p:spPr bwMode="auto">
          <a:xfrm>
            <a:off x="6712198" y="2601387"/>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5" name="Oval 1334"/>
          <p:cNvSpPr/>
          <p:nvPr/>
        </p:nvSpPr>
        <p:spPr bwMode="auto">
          <a:xfrm>
            <a:off x="6753583" y="273342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6" name="Oval 1335"/>
          <p:cNvSpPr/>
          <p:nvPr/>
        </p:nvSpPr>
        <p:spPr bwMode="auto">
          <a:xfrm>
            <a:off x="5249945" y="2944287"/>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grpSp>
        <p:nvGrpSpPr>
          <p:cNvPr id="10" name="Group 9"/>
          <p:cNvGrpSpPr/>
          <p:nvPr/>
        </p:nvGrpSpPr>
        <p:grpSpPr>
          <a:xfrm>
            <a:off x="2297035" y="2279117"/>
            <a:ext cx="4346399" cy="1430599"/>
            <a:chOff x="1067332" y="2443650"/>
            <a:chExt cx="5795198" cy="1907465"/>
          </a:xfrm>
        </p:grpSpPr>
        <p:sp>
          <p:nvSpPr>
            <p:cNvPr id="1269" name="Oval 1268"/>
            <p:cNvSpPr/>
            <p:nvPr/>
          </p:nvSpPr>
          <p:spPr bwMode="auto">
            <a:xfrm>
              <a:off x="1067332" y="274876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265" name="Oval 1264"/>
            <p:cNvSpPr/>
            <p:nvPr/>
          </p:nvSpPr>
          <p:spPr bwMode="auto">
            <a:xfrm>
              <a:off x="2239742" y="286407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270" name="Oval 1269"/>
            <p:cNvSpPr/>
            <p:nvPr/>
          </p:nvSpPr>
          <p:spPr bwMode="auto">
            <a:xfrm>
              <a:off x="1901814" y="25902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271" name="Oval 1270"/>
            <p:cNvSpPr/>
            <p:nvPr/>
          </p:nvSpPr>
          <p:spPr bwMode="auto">
            <a:xfrm>
              <a:off x="1614712" y="3172729"/>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273" name="Oval 1272"/>
            <p:cNvSpPr/>
            <p:nvPr/>
          </p:nvSpPr>
          <p:spPr bwMode="auto">
            <a:xfrm>
              <a:off x="3982820" y="2466847"/>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09" name="Oval 1308"/>
            <p:cNvSpPr/>
            <p:nvPr/>
          </p:nvSpPr>
          <p:spPr bwMode="auto">
            <a:xfrm>
              <a:off x="3649160" y="244365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10" name="Oval 1309"/>
            <p:cNvSpPr/>
            <p:nvPr/>
          </p:nvSpPr>
          <p:spPr bwMode="auto">
            <a:xfrm>
              <a:off x="6550015" y="33500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dirty="0">
                <a:solidFill>
                  <a:srgbClr val="FFFFFF"/>
                </a:solidFill>
              </a:endParaRPr>
            </a:p>
          </p:txBody>
        </p:sp>
        <p:sp>
          <p:nvSpPr>
            <p:cNvPr id="1311" name="Oval 1310"/>
            <p:cNvSpPr/>
            <p:nvPr/>
          </p:nvSpPr>
          <p:spPr bwMode="auto">
            <a:xfrm>
              <a:off x="6139082" y="403860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dirty="0">
                <a:solidFill>
                  <a:srgbClr val="FFFFFF"/>
                </a:solidFill>
              </a:endParaRPr>
            </a:p>
          </p:txBody>
        </p:sp>
      </p:grpSp>
    </p:spTree>
    <p:extLst>
      <p:ext uri="{BB962C8B-B14F-4D97-AF65-F5344CB8AC3E}">
        <p14:creationId xmlns:p14="http://schemas.microsoft.com/office/powerpoint/2010/main" val="406903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15"/>
                                        </p:tgtEl>
                                        <p:attrNameLst>
                                          <p:attrName>style.visibility</p:attrName>
                                        </p:attrNameLst>
                                      </p:cBhvr>
                                      <p:to>
                                        <p:strVal val="visible"/>
                                      </p:to>
                                    </p:set>
                                    <p:animEffect transition="in" filter="fade">
                                      <p:cBhvr>
                                        <p:cTn id="15" dur="250"/>
                                        <p:tgtEl>
                                          <p:spTgt spid="1315"/>
                                        </p:tgtEl>
                                      </p:cBhvr>
                                    </p:animEffect>
                                  </p:childTnLst>
                                </p:cTn>
                              </p:par>
                              <p:par>
                                <p:cTn id="16" presetID="10" presetClass="entr" presetSubtype="0" fill="hold" grpId="0" nodeType="withEffect">
                                  <p:stCondLst>
                                    <p:cond delay="350"/>
                                  </p:stCondLst>
                                  <p:childTnLst>
                                    <p:set>
                                      <p:cBhvr>
                                        <p:cTn id="17" dur="1" fill="hold">
                                          <p:stCondLst>
                                            <p:cond delay="0"/>
                                          </p:stCondLst>
                                        </p:cTn>
                                        <p:tgtEl>
                                          <p:spTgt spid="1319"/>
                                        </p:tgtEl>
                                        <p:attrNameLst>
                                          <p:attrName>style.visibility</p:attrName>
                                        </p:attrNameLst>
                                      </p:cBhvr>
                                      <p:to>
                                        <p:strVal val="visible"/>
                                      </p:to>
                                    </p:set>
                                    <p:animEffect transition="in" filter="fade">
                                      <p:cBhvr>
                                        <p:cTn id="18" dur="250"/>
                                        <p:tgtEl>
                                          <p:spTgt spid="1319"/>
                                        </p:tgtEl>
                                      </p:cBhvr>
                                    </p:animEffect>
                                  </p:childTnLst>
                                </p:cTn>
                              </p:par>
                              <p:par>
                                <p:cTn id="19" presetID="10" presetClass="entr" presetSubtype="0" fill="hold" grpId="0" nodeType="withEffect">
                                  <p:stCondLst>
                                    <p:cond delay="400"/>
                                  </p:stCondLst>
                                  <p:childTnLst>
                                    <p:set>
                                      <p:cBhvr>
                                        <p:cTn id="20" dur="1" fill="hold">
                                          <p:stCondLst>
                                            <p:cond delay="0"/>
                                          </p:stCondLst>
                                        </p:cTn>
                                        <p:tgtEl>
                                          <p:spTgt spid="1320"/>
                                        </p:tgtEl>
                                        <p:attrNameLst>
                                          <p:attrName>style.visibility</p:attrName>
                                        </p:attrNameLst>
                                      </p:cBhvr>
                                      <p:to>
                                        <p:strVal val="visible"/>
                                      </p:to>
                                    </p:set>
                                    <p:animEffect transition="in" filter="fade">
                                      <p:cBhvr>
                                        <p:cTn id="21" dur="250"/>
                                        <p:tgtEl>
                                          <p:spTgt spid="1320"/>
                                        </p:tgtEl>
                                      </p:cBhvr>
                                    </p:animEffect>
                                  </p:childTnLst>
                                </p:cTn>
                              </p:par>
                              <p:par>
                                <p:cTn id="22" presetID="10" presetClass="entr" presetSubtype="0" fill="hold" grpId="0" nodeType="withEffect">
                                  <p:stCondLst>
                                    <p:cond delay="450"/>
                                  </p:stCondLst>
                                  <p:childTnLst>
                                    <p:set>
                                      <p:cBhvr>
                                        <p:cTn id="23" dur="1" fill="hold">
                                          <p:stCondLst>
                                            <p:cond delay="0"/>
                                          </p:stCondLst>
                                        </p:cTn>
                                        <p:tgtEl>
                                          <p:spTgt spid="1321"/>
                                        </p:tgtEl>
                                        <p:attrNameLst>
                                          <p:attrName>style.visibility</p:attrName>
                                        </p:attrNameLst>
                                      </p:cBhvr>
                                      <p:to>
                                        <p:strVal val="visible"/>
                                      </p:to>
                                    </p:set>
                                    <p:animEffect transition="in" filter="fade">
                                      <p:cBhvr>
                                        <p:cTn id="24" dur="250"/>
                                        <p:tgtEl>
                                          <p:spTgt spid="1321"/>
                                        </p:tgtEl>
                                      </p:cBhvr>
                                    </p:animEffect>
                                  </p:childTnLst>
                                </p:cTn>
                              </p:par>
                              <p:par>
                                <p:cTn id="25" presetID="10" presetClass="entr" presetSubtype="0" fill="hold" grpId="0" nodeType="withEffect">
                                  <p:stCondLst>
                                    <p:cond delay="500"/>
                                  </p:stCondLst>
                                  <p:childTnLst>
                                    <p:set>
                                      <p:cBhvr>
                                        <p:cTn id="26" dur="1" fill="hold">
                                          <p:stCondLst>
                                            <p:cond delay="0"/>
                                          </p:stCondLst>
                                        </p:cTn>
                                        <p:tgtEl>
                                          <p:spTgt spid="1322"/>
                                        </p:tgtEl>
                                        <p:attrNameLst>
                                          <p:attrName>style.visibility</p:attrName>
                                        </p:attrNameLst>
                                      </p:cBhvr>
                                      <p:to>
                                        <p:strVal val="visible"/>
                                      </p:to>
                                    </p:set>
                                    <p:animEffect transition="in" filter="fade">
                                      <p:cBhvr>
                                        <p:cTn id="27" dur="250"/>
                                        <p:tgtEl>
                                          <p:spTgt spid="1322"/>
                                        </p:tgtEl>
                                      </p:cBhvr>
                                    </p:animEffect>
                                  </p:childTnLst>
                                </p:cTn>
                              </p:par>
                              <p:par>
                                <p:cTn id="28" presetID="10" presetClass="entr" presetSubtype="0" fill="hold" grpId="0" nodeType="withEffect">
                                  <p:stCondLst>
                                    <p:cond delay="550"/>
                                  </p:stCondLst>
                                  <p:childTnLst>
                                    <p:set>
                                      <p:cBhvr>
                                        <p:cTn id="29" dur="1" fill="hold">
                                          <p:stCondLst>
                                            <p:cond delay="0"/>
                                          </p:stCondLst>
                                        </p:cTn>
                                        <p:tgtEl>
                                          <p:spTgt spid="1329"/>
                                        </p:tgtEl>
                                        <p:attrNameLst>
                                          <p:attrName>style.visibility</p:attrName>
                                        </p:attrNameLst>
                                      </p:cBhvr>
                                      <p:to>
                                        <p:strVal val="visible"/>
                                      </p:to>
                                    </p:set>
                                    <p:animEffect transition="in" filter="fade">
                                      <p:cBhvr>
                                        <p:cTn id="30" dur="250"/>
                                        <p:tgtEl>
                                          <p:spTgt spid="132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23"/>
                                        </p:tgtEl>
                                        <p:attrNameLst>
                                          <p:attrName>style.visibility</p:attrName>
                                        </p:attrNameLst>
                                      </p:cBhvr>
                                      <p:to>
                                        <p:strVal val="visible"/>
                                      </p:to>
                                    </p:set>
                                    <p:animEffect transition="in" filter="fade">
                                      <p:cBhvr>
                                        <p:cTn id="33" dur="250"/>
                                        <p:tgtEl>
                                          <p:spTgt spid="13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25"/>
                                        </p:tgtEl>
                                        <p:attrNameLst>
                                          <p:attrName>style.visibility</p:attrName>
                                        </p:attrNameLst>
                                      </p:cBhvr>
                                      <p:to>
                                        <p:strVal val="visible"/>
                                      </p:to>
                                    </p:set>
                                    <p:animEffect transition="in" filter="fade">
                                      <p:cBhvr>
                                        <p:cTn id="36" dur="250"/>
                                        <p:tgtEl>
                                          <p:spTgt spid="13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26"/>
                                        </p:tgtEl>
                                        <p:attrNameLst>
                                          <p:attrName>style.visibility</p:attrName>
                                        </p:attrNameLst>
                                      </p:cBhvr>
                                      <p:to>
                                        <p:strVal val="visible"/>
                                      </p:to>
                                    </p:set>
                                    <p:animEffect transition="in" filter="fade">
                                      <p:cBhvr>
                                        <p:cTn id="39" dur="250"/>
                                        <p:tgtEl>
                                          <p:spTgt spid="13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27"/>
                                        </p:tgtEl>
                                        <p:attrNameLst>
                                          <p:attrName>style.visibility</p:attrName>
                                        </p:attrNameLst>
                                      </p:cBhvr>
                                      <p:to>
                                        <p:strVal val="visible"/>
                                      </p:to>
                                    </p:set>
                                    <p:animEffect transition="in" filter="fade">
                                      <p:cBhvr>
                                        <p:cTn id="42" dur="250"/>
                                        <p:tgtEl>
                                          <p:spTgt spid="13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28"/>
                                        </p:tgtEl>
                                        <p:attrNameLst>
                                          <p:attrName>style.visibility</p:attrName>
                                        </p:attrNameLst>
                                      </p:cBhvr>
                                      <p:to>
                                        <p:strVal val="visible"/>
                                      </p:to>
                                    </p:set>
                                    <p:animEffect transition="in" filter="fade">
                                      <p:cBhvr>
                                        <p:cTn id="45" dur="250"/>
                                        <p:tgtEl>
                                          <p:spTgt spid="13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36"/>
                                        </p:tgtEl>
                                        <p:attrNameLst>
                                          <p:attrName>style.visibility</p:attrName>
                                        </p:attrNameLst>
                                      </p:cBhvr>
                                      <p:to>
                                        <p:strVal val="visible"/>
                                      </p:to>
                                    </p:set>
                                    <p:animEffect transition="in" filter="fade">
                                      <p:cBhvr>
                                        <p:cTn id="48" dur="250"/>
                                        <p:tgtEl>
                                          <p:spTgt spid="133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30"/>
                                        </p:tgtEl>
                                        <p:attrNameLst>
                                          <p:attrName>style.visibility</p:attrName>
                                        </p:attrNameLst>
                                      </p:cBhvr>
                                      <p:to>
                                        <p:strVal val="visible"/>
                                      </p:to>
                                    </p:set>
                                    <p:animEffect transition="in" filter="fade">
                                      <p:cBhvr>
                                        <p:cTn id="51" dur="250"/>
                                        <p:tgtEl>
                                          <p:spTgt spid="13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331"/>
                                        </p:tgtEl>
                                        <p:attrNameLst>
                                          <p:attrName>style.visibility</p:attrName>
                                        </p:attrNameLst>
                                      </p:cBhvr>
                                      <p:to>
                                        <p:strVal val="visible"/>
                                      </p:to>
                                    </p:set>
                                    <p:animEffect transition="in" filter="fade">
                                      <p:cBhvr>
                                        <p:cTn id="54" dur="250"/>
                                        <p:tgtEl>
                                          <p:spTgt spid="133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332"/>
                                        </p:tgtEl>
                                        <p:attrNameLst>
                                          <p:attrName>style.visibility</p:attrName>
                                        </p:attrNameLst>
                                      </p:cBhvr>
                                      <p:to>
                                        <p:strVal val="visible"/>
                                      </p:to>
                                    </p:set>
                                    <p:animEffect transition="in" filter="fade">
                                      <p:cBhvr>
                                        <p:cTn id="57" dur="250"/>
                                        <p:tgtEl>
                                          <p:spTgt spid="133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333"/>
                                        </p:tgtEl>
                                        <p:attrNameLst>
                                          <p:attrName>style.visibility</p:attrName>
                                        </p:attrNameLst>
                                      </p:cBhvr>
                                      <p:to>
                                        <p:strVal val="visible"/>
                                      </p:to>
                                    </p:set>
                                    <p:animEffect transition="in" filter="fade">
                                      <p:cBhvr>
                                        <p:cTn id="60" dur="250"/>
                                        <p:tgtEl>
                                          <p:spTgt spid="133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334"/>
                                        </p:tgtEl>
                                        <p:attrNameLst>
                                          <p:attrName>style.visibility</p:attrName>
                                        </p:attrNameLst>
                                      </p:cBhvr>
                                      <p:to>
                                        <p:strVal val="visible"/>
                                      </p:to>
                                    </p:set>
                                    <p:animEffect transition="in" filter="fade">
                                      <p:cBhvr>
                                        <p:cTn id="63" dur="250"/>
                                        <p:tgtEl>
                                          <p:spTgt spid="133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335"/>
                                        </p:tgtEl>
                                        <p:attrNameLst>
                                          <p:attrName>style.visibility</p:attrName>
                                        </p:attrNameLst>
                                      </p:cBhvr>
                                      <p:to>
                                        <p:strVal val="visible"/>
                                      </p:to>
                                    </p:set>
                                    <p:animEffect transition="in" filter="fade">
                                      <p:cBhvr>
                                        <p:cTn id="66" dur="250"/>
                                        <p:tgtEl>
                                          <p:spTgt spid="1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15" grpId="0" animBg="1"/>
      <p:bldP spid="1319" grpId="0" animBg="1"/>
      <p:bldP spid="1320" grpId="0" animBg="1"/>
      <p:bldP spid="1321" grpId="0" animBg="1"/>
      <p:bldP spid="1322" grpId="0" animBg="1"/>
      <p:bldP spid="1323" grpId="0" animBg="1"/>
      <p:bldP spid="1325" grpId="0" animBg="1"/>
      <p:bldP spid="1326" grpId="0" animBg="1"/>
      <p:bldP spid="1327" grpId="0" animBg="1"/>
      <p:bldP spid="1328" grpId="0" animBg="1"/>
      <p:bldP spid="1329" grpId="0" animBg="1"/>
      <p:bldP spid="1330" grpId="0" animBg="1"/>
      <p:bldP spid="1331" grpId="0" animBg="1"/>
      <p:bldP spid="1332" grpId="0" animBg="1"/>
      <p:bldP spid="1333" grpId="0" animBg="1"/>
      <p:bldP spid="1334" grpId="0" animBg="1"/>
      <p:bldP spid="1335" grpId="0" animBg="1"/>
      <p:bldP spid="13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Run Your Code In Azure</a:t>
            </a:r>
            <a:endParaRPr lang="en-US" dirty="0"/>
          </a:p>
        </p:txBody>
      </p:sp>
      <p:grpSp>
        <p:nvGrpSpPr>
          <p:cNvPr id="52" name="Group 51"/>
          <p:cNvGrpSpPr/>
          <p:nvPr/>
        </p:nvGrpSpPr>
        <p:grpSpPr>
          <a:xfrm>
            <a:off x="2098229" y="2212285"/>
            <a:ext cx="5694491" cy="763457"/>
            <a:chOff x="2098229" y="2212285"/>
            <a:chExt cx="5694491" cy="763457"/>
          </a:xfrm>
        </p:grpSpPr>
        <p:sp>
          <p:nvSpPr>
            <p:cNvPr id="45" name="Text Placeholder 23"/>
            <p:cNvSpPr txBox="1">
              <a:spLocks/>
            </p:cNvSpPr>
            <p:nvPr/>
          </p:nvSpPr>
          <p:spPr>
            <a:xfrm>
              <a:off x="2860216" y="2212285"/>
              <a:ext cx="4932504" cy="763457"/>
            </a:xfrm>
            <a:prstGeom prst="rect">
              <a:avLst/>
            </a:prstGeom>
            <a:solidFill>
              <a:schemeClr val="bg1">
                <a:lumMod val="85000"/>
                <a:alpha val="64000"/>
              </a:schemeClr>
            </a:solidFill>
            <a:ln w="9525" cap="flat" cmpd="sng" algn="ctr">
              <a:noFill/>
              <a:prstDash val="solid"/>
            </a:ln>
            <a:effectLst/>
          </p:spPr>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lgn="l" defTabSz="342900" rtl="0" eaLnBrk="1" latinLnBrk="0" hangingPunct="1">
                <a:spcBef>
                  <a:spcPct val="20000"/>
                </a:spcBef>
                <a:buFont typeface="Arial"/>
                <a:buNone/>
                <a:defRPr lang="en-US" sz="1350" kern="1200" smtClean="0">
                  <a:solidFill>
                    <a:schemeClr val="tx1">
                      <a:lumMod val="75000"/>
                      <a:lumOff val="25000"/>
                    </a:schemeClr>
                  </a:solidFill>
                  <a:latin typeface="Segoe UI"/>
                  <a:ea typeface="+mn-ea"/>
                  <a:cs typeface="Segoe UI"/>
                </a:defRPr>
              </a:lvl1pPr>
              <a:lvl2pPr marL="128588"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2pPr>
              <a:lvl3pPr marL="5143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3pPr>
              <a:lvl4pPr marL="8572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4pPr>
              <a:lvl5pPr marL="1200150" indent="0" algn="l" defTabSz="342900" rtl="0" eaLnBrk="1" latinLnBrk="0" hangingPunct="1">
                <a:spcBef>
                  <a:spcPct val="20000"/>
                </a:spcBef>
                <a:buFont typeface="Arial"/>
                <a:buNone/>
                <a:defRPr lang="en-US" sz="1350" kern="1200">
                  <a:solidFill>
                    <a:schemeClr val="tx1">
                      <a:lumMod val="75000"/>
                      <a:lumOff val="25000"/>
                    </a:schemeClr>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lt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lt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lt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lt1"/>
                  </a:solidFill>
                  <a:latin typeface="+mn-lt"/>
                  <a:ea typeface="+mn-ea"/>
                  <a:cs typeface="+mn-cs"/>
                </a:defRPr>
              </a:lvl9pPr>
            </a:lstStyle>
            <a:p>
              <a:r>
                <a:rPr lang="en-US" dirty="0" smtClean="0"/>
                <a:t>Cloud Services</a:t>
              </a:r>
              <a:endParaRPr lang="en-US" dirty="0"/>
            </a:p>
          </p:txBody>
        </p:sp>
        <p:sp>
          <p:nvSpPr>
            <p:cNvPr id="46" name="Picture Placeholder 20"/>
            <p:cNvSpPr txBox="1">
              <a:spLocks/>
            </p:cNvSpPr>
            <p:nvPr/>
          </p:nvSpPr>
          <p:spPr>
            <a:xfrm>
              <a:off x="2098229" y="2212285"/>
              <a:ext cx="761987" cy="763457"/>
            </a:xfrm>
            <a:prstGeom prst="rect">
              <a:avLst/>
            </a:prstGeom>
            <a:solidFill>
              <a:schemeClr val="accent4">
                <a:lumMod val="60000"/>
                <a:lumOff val="40000"/>
              </a:schemeClr>
            </a:solidFill>
            <a:ln>
              <a:noFill/>
            </a:ln>
          </p:spPr>
        </p:sp>
        <p:sp>
          <p:nvSpPr>
            <p:cNvPr id="14" name="Cloud Services Icon"/>
            <p:cNvSpPr>
              <a:spLocks noChangeAspect="1"/>
            </p:cNvSpPr>
            <p:nvPr/>
          </p:nvSpPr>
          <p:spPr>
            <a:xfrm>
              <a:off x="2196140" y="2365155"/>
              <a:ext cx="539685" cy="456080"/>
            </a:xfrm>
            <a:custGeom>
              <a:avLst/>
              <a:gdLst>
                <a:gd name="connsiteX0" fmla="*/ 1288941 w 3334427"/>
                <a:gd name="connsiteY0" fmla="*/ 1538005 h 2817885"/>
                <a:gd name="connsiteX1" fmla="*/ 1444454 w 3334427"/>
                <a:gd name="connsiteY1" fmla="*/ 1693518 h 2817885"/>
                <a:gd name="connsiteX2" fmla="*/ 1288941 w 3334427"/>
                <a:gd name="connsiteY2" fmla="*/ 1849031 h 2817885"/>
                <a:gd name="connsiteX3" fmla="*/ 1133428 w 3334427"/>
                <a:gd name="connsiteY3" fmla="*/ 1693518 h 2817885"/>
                <a:gd name="connsiteX4" fmla="*/ 1288941 w 3334427"/>
                <a:gd name="connsiteY4" fmla="*/ 1538005 h 2817885"/>
                <a:gd name="connsiteX5" fmla="*/ 1256190 w 3334427"/>
                <a:gd name="connsiteY5" fmla="*/ 1221811 h 2817885"/>
                <a:gd name="connsiteX6" fmla="*/ 1228064 w 3334427"/>
                <a:gd name="connsiteY6" fmla="*/ 1349135 h 2817885"/>
                <a:gd name="connsiteX7" fmla="*/ 1218299 w 3334427"/>
                <a:gd name="connsiteY7" fmla="*/ 1350119 h 2817885"/>
                <a:gd name="connsiteX8" fmla="*/ 1092962 w 3334427"/>
                <a:gd name="connsiteY8" fmla="*/ 1402861 h 2817885"/>
                <a:gd name="connsiteX9" fmla="*/ 1088718 w 3334427"/>
                <a:gd name="connsiteY9" fmla="*/ 1406363 h 2817885"/>
                <a:gd name="connsiteX10" fmla="*/ 979011 w 3334427"/>
                <a:gd name="connsiteY10" fmla="*/ 1336354 h 2817885"/>
                <a:gd name="connsiteX11" fmla="*/ 932235 w 3334427"/>
                <a:gd name="connsiteY11" fmla="*/ 1383131 h 2817885"/>
                <a:gd name="connsiteX12" fmla="*/ 1002209 w 3334427"/>
                <a:gd name="connsiteY12" fmla="*/ 1492783 h 2817885"/>
                <a:gd name="connsiteX13" fmla="*/ 998285 w 3334427"/>
                <a:gd name="connsiteY13" fmla="*/ 1497539 h 2817885"/>
                <a:gd name="connsiteX14" fmla="*/ 945543 w 3334427"/>
                <a:gd name="connsiteY14" fmla="*/ 1622876 h 2817885"/>
                <a:gd name="connsiteX15" fmla="*/ 944625 w 3334427"/>
                <a:gd name="connsiteY15" fmla="*/ 1631978 h 2817885"/>
                <a:gd name="connsiteX16" fmla="*/ 817235 w 3334427"/>
                <a:gd name="connsiteY16" fmla="*/ 1660118 h 2817885"/>
                <a:gd name="connsiteX17" fmla="*/ 817234 w 3334427"/>
                <a:gd name="connsiteY17" fmla="*/ 1726269 h 2817885"/>
                <a:gd name="connsiteX18" fmla="*/ 944558 w 3334427"/>
                <a:gd name="connsiteY18" fmla="*/ 1754394 h 2817885"/>
                <a:gd name="connsiteX19" fmla="*/ 945543 w 3334427"/>
                <a:gd name="connsiteY19" fmla="*/ 1764160 h 2817885"/>
                <a:gd name="connsiteX20" fmla="*/ 998285 w 3334427"/>
                <a:gd name="connsiteY20" fmla="*/ 1889497 h 2817885"/>
                <a:gd name="connsiteX21" fmla="*/ 1001786 w 3334427"/>
                <a:gd name="connsiteY21" fmla="*/ 1893741 h 2817885"/>
                <a:gd name="connsiteX22" fmla="*/ 931776 w 3334427"/>
                <a:gd name="connsiteY22" fmla="*/ 2003448 h 2817885"/>
                <a:gd name="connsiteX23" fmla="*/ 978553 w 3334427"/>
                <a:gd name="connsiteY23" fmla="*/ 2050224 h 2817885"/>
                <a:gd name="connsiteX24" fmla="*/ 1088206 w 3334427"/>
                <a:gd name="connsiteY24" fmla="*/ 1980250 h 2817885"/>
                <a:gd name="connsiteX25" fmla="*/ 1092962 w 3334427"/>
                <a:gd name="connsiteY25" fmla="*/ 1984175 h 2817885"/>
                <a:gd name="connsiteX26" fmla="*/ 1218299 w 3334427"/>
                <a:gd name="connsiteY26" fmla="*/ 2036917 h 2817885"/>
                <a:gd name="connsiteX27" fmla="*/ 1227403 w 3334427"/>
                <a:gd name="connsiteY27" fmla="*/ 2037834 h 2817885"/>
                <a:gd name="connsiteX28" fmla="*/ 1255542 w 3334427"/>
                <a:gd name="connsiteY28" fmla="*/ 2165224 h 2817885"/>
                <a:gd name="connsiteX29" fmla="*/ 1321693 w 3334427"/>
                <a:gd name="connsiteY29" fmla="*/ 2165224 h 2817885"/>
                <a:gd name="connsiteX30" fmla="*/ 1349819 w 3334427"/>
                <a:gd name="connsiteY30" fmla="*/ 2037901 h 2817885"/>
                <a:gd name="connsiteX31" fmla="*/ 1359583 w 3334427"/>
                <a:gd name="connsiteY31" fmla="*/ 2036917 h 2817885"/>
                <a:gd name="connsiteX32" fmla="*/ 1484920 w 3334427"/>
                <a:gd name="connsiteY32" fmla="*/ 1984175 h 2817885"/>
                <a:gd name="connsiteX33" fmla="*/ 1489163 w 3334427"/>
                <a:gd name="connsiteY33" fmla="*/ 1980674 h 2817885"/>
                <a:gd name="connsiteX34" fmla="*/ 1598871 w 3334427"/>
                <a:gd name="connsiteY34" fmla="*/ 2050683 h 2817885"/>
                <a:gd name="connsiteX35" fmla="*/ 1645646 w 3334427"/>
                <a:gd name="connsiteY35" fmla="*/ 2003907 h 2817885"/>
                <a:gd name="connsiteX36" fmla="*/ 1575673 w 3334427"/>
                <a:gd name="connsiteY36" fmla="*/ 1894254 h 2817885"/>
                <a:gd name="connsiteX37" fmla="*/ 1579598 w 3334427"/>
                <a:gd name="connsiteY37" fmla="*/ 1889497 h 2817885"/>
                <a:gd name="connsiteX38" fmla="*/ 1632340 w 3334427"/>
                <a:gd name="connsiteY38" fmla="*/ 1764160 h 2817885"/>
                <a:gd name="connsiteX39" fmla="*/ 1633258 w 3334427"/>
                <a:gd name="connsiteY39" fmla="*/ 1755058 h 2817885"/>
                <a:gd name="connsiteX40" fmla="*/ 1760648 w 3334427"/>
                <a:gd name="connsiteY40" fmla="*/ 1726917 h 2817885"/>
                <a:gd name="connsiteX41" fmla="*/ 1760649 w 3334427"/>
                <a:gd name="connsiteY41" fmla="*/ 1660766 h 2817885"/>
                <a:gd name="connsiteX42" fmla="*/ 1633324 w 3334427"/>
                <a:gd name="connsiteY42" fmla="*/ 1632641 h 2817885"/>
                <a:gd name="connsiteX43" fmla="*/ 1632340 w 3334427"/>
                <a:gd name="connsiteY43" fmla="*/ 1622876 h 2817885"/>
                <a:gd name="connsiteX44" fmla="*/ 1579598 w 3334427"/>
                <a:gd name="connsiteY44" fmla="*/ 1497539 h 2817885"/>
                <a:gd name="connsiteX45" fmla="*/ 1576097 w 3334427"/>
                <a:gd name="connsiteY45" fmla="*/ 1493295 h 2817885"/>
                <a:gd name="connsiteX46" fmla="*/ 1646105 w 3334427"/>
                <a:gd name="connsiteY46" fmla="*/ 1383589 h 2817885"/>
                <a:gd name="connsiteX47" fmla="*/ 1599329 w 3334427"/>
                <a:gd name="connsiteY47" fmla="*/ 1336813 h 2817885"/>
                <a:gd name="connsiteX48" fmla="*/ 1489677 w 3334427"/>
                <a:gd name="connsiteY48" fmla="*/ 1406786 h 2817885"/>
                <a:gd name="connsiteX49" fmla="*/ 1484920 w 3334427"/>
                <a:gd name="connsiteY49" fmla="*/ 1402861 h 2817885"/>
                <a:gd name="connsiteX50" fmla="*/ 1359583 w 3334427"/>
                <a:gd name="connsiteY50" fmla="*/ 1350119 h 2817885"/>
                <a:gd name="connsiteX51" fmla="*/ 1350481 w 3334427"/>
                <a:gd name="connsiteY51" fmla="*/ 1349202 h 2817885"/>
                <a:gd name="connsiteX52" fmla="*/ 1322342 w 3334427"/>
                <a:gd name="connsiteY52" fmla="*/ 1221811 h 2817885"/>
                <a:gd name="connsiteX53" fmla="*/ 2115711 w 3334427"/>
                <a:gd name="connsiteY53" fmla="*/ 1016035 h 2817885"/>
                <a:gd name="connsiteX54" fmla="*/ 2271224 w 3334427"/>
                <a:gd name="connsiteY54" fmla="*/ 1171548 h 2817885"/>
                <a:gd name="connsiteX55" fmla="*/ 2115711 w 3334427"/>
                <a:gd name="connsiteY55" fmla="*/ 1327061 h 2817885"/>
                <a:gd name="connsiteX56" fmla="*/ 1960198 w 3334427"/>
                <a:gd name="connsiteY56" fmla="*/ 1171548 h 2817885"/>
                <a:gd name="connsiteX57" fmla="*/ 2115711 w 3334427"/>
                <a:gd name="connsiteY57" fmla="*/ 1016035 h 2817885"/>
                <a:gd name="connsiteX58" fmla="*/ 2082960 w 3334427"/>
                <a:gd name="connsiteY58" fmla="*/ 699841 h 2817885"/>
                <a:gd name="connsiteX59" fmla="*/ 2054834 w 3334427"/>
                <a:gd name="connsiteY59" fmla="*/ 827165 h 2817885"/>
                <a:gd name="connsiteX60" fmla="*/ 2045069 w 3334427"/>
                <a:gd name="connsiteY60" fmla="*/ 828149 h 2817885"/>
                <a:gd name="connsiteX61" fmla="*/ 1919732 w 3334427"/>
                <a:gd name="connsiteY61" fmla="*/ 880891 h 2817885"/>
                <a:gd name="connsiteX62" fmla="*/ 1915488 w 3334427"/>
                <a:gd name="connsiteY62" fmla="*/ 884393 h 2817885"/>
                <a:gd name="connsiteX63" fmla="*/ 1805781 w 3334427"/>
                <a:gd name="connsiteY63" fmla="*/ 814384 h 2817885"/>
                <a:gd name="connsiteX64" fmla="*/ 1759005 w 3334427"/>
                <a:gd name="connsiteY64" fmla="*/ 861161 h 2817885"/>
                <a:gd name="connsiteX65" fmla="*/ 1828979 w 3334427"/>
                <a:gd name="connsiteY65" fmla="*/ 970813 h 2817885"/>
                <a:gd name="connsiteX66" fmla="*/ 1825055 w 3334427"/>
                <a:gd name="connsiteY66" fmla="*/ 975569 h 2817885"/>
                <a:gd name="connsiteX67" fmla="*/ 1772313 w 3334427"/>
                <a:gd name="connsiteY67" fmla="*/ 1100906 h 2817885"/>
                <a:gd name="connsiteX68" fmla="*/ 1771395 w 3334427"/>
                <a:gd name="connsiteY68" fmla="*/ 1110008 h 2817885"/>
                <a:gd name="connsiteX69" fmla="*/ 1644005 w 3334427"/>
                <a:gd name="connsiteY69" fmla="*/ 1138148 h 2817885"/>
                <a:gd name="connsiteX70" fmla="*/ 1644004 w 3334427"/>
                <a:gd name="connsiteY70" fmla="*/ 1204299 h 2817885"/>
                <a:gd name="connsiteX71" fmla="*/ 1771328 w 3334427"/>
                <a:gd name="connsiteY71" fmla="*/ 1232424 h 2817885"/>
                <a:gd name="connsiteX72" fmla="*/ 1772313 w 3334427"/>
                <a:gd name="connsiteY72" fmla="*/ 1242190 h 2817885"/>
                <a:gd name="connsiteX73" fmla="*/ 1825055 w 3334427"/>
                <a:gd name="connsiteY73" fmla="*/ 1367527 h 2817885"/>
                <a:gd name="connsiteX74" fmla="*/ 1828556 w 3334427"/>
                <a:gd name="connsiteY74" fmla="*/ 1371771 h 2817885"/>
                <a:gd name="connsiteX75" fmla="*/ 1758546 w 3334427"/>
                <a:gd name="connsiteY75" fmla="*/ 1481478 h 2817885"/>
                <a:gd name="connsiteX76" fmla="*/ 1805323 w 3334427"/>
                <a:gd name="connsiteY76" fmla="*/ 1528254 h 2817885"/>
                <a:gd name="connsiteX77" fmla="*/ 1914976 w 3334427"/>
                <a:gd name="connsiteY77" fmla="*/ 1458280 h 2817885"/>
                <a:gd name="connsiteX78" fmla="*/ 1919732 w 3334427"/>
                <a:gd name="connsiteY78" fmla="*/ 1462205 h 2817885"/>
                <a:gd name="connsiteX79" fmla="*/ 2045069 w 3334427"/>
                <a:gd name="connsiteY79" fmla="*/ 1514947 h 2817885"/>
                <a:gd name="connsiteX80" fmla="*/ 2054173 w 3334427"/>
                <a:gd name="connsiteY80" fmla="*/ 1515864 h 2817885"/>
                <a:gd name="connsiteX81" fmla="*/ 2082312 w 3334427"/>
                <a:gd name="connsiteY81" fmla="*/ 1643254 h 2817885"/>
                <a:gd name="connsiteX82" fmla="*/ 2148463 w 3334427"/>
                <a:gd name="connsiteY82" fmla="*/ 1643254 h 2817885"/>
                <a:gd name="connsiteX83" fmla="*/ 2176589 w 3334427"/>
                <a:gd name="connsiteY83" fmla="*/ 1515931 h 2817885"/>
                <a:gd name="connsiteX84" fmla="*/ 2186353 w 3334427"/>
                <a:gd name="connsiteY84" fmla="*/ 1514947 h 2817885"/>
                <a:gd name="connsiteX85" fmla="*/ 2311690 w 3334427"/>
                <a:gd name="connsiteY85" fmla="*/ 1462205 h 2817885"/>
                <a:gd name="connsiteX86" fmla="*/ 2315933 w 3334427"/>
                <a:gd name="connsiteY86" fmla="*/ 1458704 h 2817885"/>
                <a:gd name="connsiteX87" fmla="*/ 2425641 w 3334427"/>
                <a:gd name="connsiteY87" fmla="*/ 1528713 h 2817885"/>
                <a:gd name="connsiteX88" fmla="*/ 2472416 w 3334427"/>
                <a:gd name="connsiteY88" fmla="*/ 1481937 h 2817885"/>
                <a:gd name="connsiteX89" fmla="*/ 2402443 w 3334427"/>
                <a:gd name="connsiteY89" fmla="*/ 1372284 h 2817885"/>
                <a:gd name="connsiteX90" fmla="*/ 2406368 w 3334427"/>
                <a:gd name="connsiteY90" fmla="*/ 1367527 h 2817885"/>
                <a:gd name="connsiteX91" fmla="*/ 2459110 w 3334427"/>
                <a:gd name="connsiteY91" fmla="*/ 1242190 h 2817885"/>
                <a:gd name="connsiteX92" fmla="*/ 2460028 w 3334427"/>
                <a:gd name="connsiteY92" fmla="*/ 1233088 h 2817885"/>
                <a:gd name="connsiteX93" fmla="*/ 2587418 w 3334427"/>
                <a:gd name="connsiteY93" fmla="*/ 1204947 h 2817885"/>
                <a:gd name="connsiteX94" fmla="*/ 2587419 w 3334427"/>
                <a:gd name="connsiteY94" fmla="*/ 1138796 h 2817885"/>
                <a:gd name="connsiteX95" fmla="*/ 2460094 w 3334427"/>
                <a:gd name="connsiteY95" fmla="*/ 1110671 h 2817885"/>
                <a:gd name="connsiteX96" fmla="*/ 2459110 w 3334427"/>
                <a:gd name="connsiteY96" fmla="*/ 1100906 h 2817885"/>
                <a:gd name="connsiteX97" fmla="*/ 2406368 w 3334427"/>
                <a:gd name="connsiteY97" fmla="*/ 975569 h 2817885"/>
                <a:gd name="connsiteX98" fmla="*/ 2402867 w 3334427"/>
                <a:gd name="connsiteY98" fmla="*/ 971325 h 2817885"/>
                <a:gd name="connsiteX99" fmla="*/ 2472875 w 3334427"/>
                <a:gd name="connsiteY99" fmla="*/ 861619 h 2817885"/>
                <a:gd name="connsiteX100" fmla="*/ 2426099 w 3334427"/>
                <a:gd name="connsiteY100" fmla="*/ 814843 h 2817885"/>
                <a:gd name="connsiteX101" fmla="*/ 2316447 w 3334427"/>
                <a:gd name="connsiteY101" fmla="*/ 884816 h 2817885"/>
                <a:gd name="connsiteX102" fmla="*/ 2311690 w 3334427"/>
                <a:gd name="connsiteY102" fmla="*/ 880891 h 2817885"/>
                <a:gd name="connsiteX103" fmla="*/ 2186353 w 3334427"/>
                <a:gd name="connsiteY103" fmla="*/ 828149 h 2817885"/>
                <a:gd name="connsiteX104" fmla="*/ 2177251 w 3334427"/>
                <a:gd name="connsiteY104" fmla="*/ 827232 h 2817885"/>
                <a:gd name="connsiteX105" fmla="*/ 2149112 w 3334427"/>
                <a:gd name="connsiteY105" fmla="*/ 699841 h 2817885"/>
                <a:gd name="connsiteX106" fmla="*/ 2115077 w 3334427"/>
                <a:gd name="connsiteY106" fmla="*/ 0 h 2817885"/>
                <a:gd name="connsiteX107" fmla="*/ 2908548 w 3334427"/>
                <a:gd name="connsiteY107" fmla="*/ 793471 h 2817885"/>
                <a:gd name="connsiteX108" fmla="*/ 2872875 w 3334427"/>
                <a:gd name="connsiteY108" fmla="*/ 1029425 h 2817885"/>
                <a:gd name="connsiteX109" fmla="*/ 2865385 w 3334427"/>
                <a:gd name="connsiteY109" fmla="*/ 1048435 h 2817885"/>
                <a:gd name="connsiteX110" fmla="*/ 2969193 w 3334427"/>
                <a:gd name="connsiteY110" fmla="*/ 1080658 h 2817885"/>
                <a:gd name="connsiteX111" fmla="*/ 3334427 w 3334427"/>
                <a:gd name="connsiteY111" fmla="*/ 1631669 h 2817885"/>
                <a:gd name="connsiteX112" fmla="*/ 2736422 w 3334427"/>
                <a:gd name="connsiteY112" fmla="*/ 2229674 h 2817885"/>
                <a:gd name="connsiteX113" fmla="*/ 2586971 w 3334427"/>
                <a:gd name="connsiteY113" fmla="*/ 2210847 h 2817885"/>
                <a:gd name="connsiteX114" fmla="*/ 2539957 w 3334427"/>
                <a:gd name="connsiteY114" fmla="*/ 2195594 h 2817885"/>
                <a:gd name="connsiteX115" fmla="*/ 2540132 w 3334427"/>
                <a:gd name="connsiteY115" fmla="*/ 2196159 h 2817885"/>
                <a:gd name="connsiteX116" fmla="*/ 2547732 w 3334427"/>
                <a:gd name="connsiteY116" fmla="*/ 2271548 h 2817885"/>
                <a:gd name="connsiteX117" fmla="*/ 2173657 w 3334427"/>
                <a:gd name="connsiteY117" fmla="*/ 2645623 h 2817885"/>
                <a:gd name="connsiteX118" fmla="*/ 1863468 w 3334427"/>
                <a:gd name="connsiteY118" fmla="*/ 2480697 h 2817885"/>
                <a:gd name="connsiteX119" fmla="*/ 1857542 w 3334427"/>
                <a:gd name="connsiteY119" fmla="*/ 2469779 h 2817885"/>
                <a:gd name="connsiteX120" fmla="*/ 1809360 w 3334427"/>
                <a:gd name="connsiteY120" fmla="*/ 2558549 h 2817885"/>
                <a:gd name="connsiteX121" fmla="*/ 1321606 w 3334427"/>
                <a:gd name="connsiteY121" fmla="*/ 2817885 h 2817885"/>
                <a:gd name="connsiteX122" fmla="*/ 733395 w 3334427"/>
                <a:gd name="connsiteY122" fmla="*/ 2229674 h 2817885"/>
                <a:gd name="connsiteX123" fmla="*/ 736863 w 3334427"/>
                <a:gd name="connsiteY123" fmla="*/ 2195267 h 2817885"/>
                <a:gd name="connsiteX124" fmla="*/ 718524 w 3334427"/>
                <a:gd name="connsiteY124" fmla="*/ 2200960 h 2817885"/>
                <a:gd name="connsiteX125" fmla="*/ 598005 w 3334427"/>
                <a:gd name="connsiteY125" fmla="*/ 2213109 h 2817885"/>
                <a:gd name="connsiteX126" fmla="*/ 0 w 3334427"/>
                <a:gd name="connsiteY126" fmla="*/ 1615104 h 2817885"/>
                <a:gd name="connsiteX127" fmla="*/ 477486 w 3334427"/>
                <a:gd name="connsiteY127" fmla="*/ 1029248 h 2817885"/>
                <a:gd name="connsiteX128" fmla="*/ 483507 w 3334427"/>
                <a:gd name="connsiteY128" fmla="*/ 1028642 h 2817885"/>
                <a:gd name="connsiteX129" fmla="*/ 451215 w 3334427"/>
                <a:gd name="connsiteY129" fmla="*/ 959422 h 2817885"/>
                <a:gd name="connsiteX130" fmla="*/ 420758 w 3334427"/>
                <a:gd name="connsiteY130" fmla="*/ 786843 h 2817885"/>
                <a:gd name="connsiteX131" fmla="*/ 922684 w 3334427"/>
                <a:gd name="connsiteY131" fmla="*/ 284917 h 2817885"/>
                <a:gd name="connsiteX132" fmla="*/ 1351945 w 3334427"/>
                <a:gd name="connsiteY132" fmla="*/ 526576 h 2817885"/>
                <a:gd name="connsiteX133" fmla="*/ 1363631 w 3334427"/>
                <a:gd name="connsiteY133" fmla="*/ 550110 h 2817885"/>
                <a:gd name="connsiteX134" fmla="*/ 1383961 w 3334427"/>
                <a:gd name="connsiteY134" fmla="*/ 484616 h 2817885"/>
                <a:gd name="connsiteX135" fmla="*/ 2115077 w 3334427"/>
                <a:gd name="connsiteY135" fmla="*/ 0 h 281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334427" h="2817885">
                  <a:moveTo>
                    <a:pt x="1288941" y="1538005"/>
                  </a:moveTo>
                  <a:cubicBezTo>
                    <a:pt x="1374828" y="1538005"/>
                    <a:pt x="1444454" y="1607631"/>
                    <a:pt x="1444454" y="1693518"/>
                  </a:cubicBezTo>
                  <a:cubicBezTo>
                    <a:pt x="1444454" y="1779405"/>
                    <a:pt x="1374828" y="1849031"/>
                    <a:pt x="1288941" y="1849031"/>
                  </a:cubicBezTo>
                  <a:cubicBezTo>
                    <a:pt x="1203054" y="1849031"/>
                    <a:pt x="1133428" y="1779405"/>
                    <a:pt x="1133428" y="1693518"/>
                  </a:cubicBezTo>
                  <a:cubicBezTo>
                    <a:pt x="1133428" y="1607631"/>
                    <a:pt x="1203054" y="1538005"/>
                    <a:pt x="1288941" y="1538005"/>
                  </a:cubicBezTo>
                  <a:close/>
                  <a:moveTo>
                    <a:pt x="1256190" y="1221811"/>
                  </a:moveTo>
                  <a:lnTo>
                    <a:pt x="1228064" y="1349135"/>
                  </a:lnTo>
                  <a:lnTo>
                    <a:pt x="1218299" y="1350119"/>
                  </a:lnTo>
                  <a:cubicBezTo>
                    <a:pt x="1172663" y="1359458"/>
                    <a:pt x="1130258" y="1377665"/>
                    <a:pt x="1092962" y="1402861"/>
                  </a:cubicBezTo>
                  <a:lnTo>
                    <a:pt x="1088718" y="1406363"/>
                  </a:lnTo>
                  <a:lnTo>
                    <a:pt x="979011" y="1336354"/>
                  </a:lnTo>
                  <a:lnTo>
                    <a:pt x="932235" y="1383131"/>
                  </a:lnTo>
                  <a:lnTo>
                    <a:pt x="1002209" y="1492783"/>
                  </a:lnTo>
                  <a:lnTo>
                    <a:pt x="998285" y="1497539"/>
                  </a:lnTo>
                  <a:cubicBezTo>
                    <a:pt x="973088" y="1534835"/>
                    <a:pt x="954881" y="1577240"/>
                    <a:pt x="945543" y="1622876"/>
                  </a:cubicBezTo>
                  <a:lnTo>
                    <a:pt x="944625" y="1631978"/>
                  </a:lnTo>
                  <a:lnTo>
                    <a:pt x="817235" y="1660118"/>
                  </a:lnTo>
                  <a:lnTo>
                    <a:pt x="817234" y="1726269"/>
                  </a:lnTo>
                  <a:lnTo>
                    <a:pt x="944558" y="1754394"/>
                  </a:lnTo>
                  <a:lnTo>
                    <a:pt x="945543" y="1764160"/>
                  </a:lnTo>
                  <a:cubicBezTo>
                    <a:pt x="954881" y="1809796"/>
                    <a:pt x="973088" y="1852202"/>
                    <a:pt x="998285" y="1889497"/>
                  </a:cubicBezTo>
                  <a:lnTo>
                    <a:pt x="1001786" y="1893741"/>
                  </a:lnTo>
                  <a:lnTo>
                    <a:pt x="931776" y="2003448"/>
                  </a:lnTo>
                  <a:lnTo>
                    <a:pt x="978553" y="2050224"/>
                  </a:lnTo>
                  <a:lnTo>
                    <a:pt x="1088206" y="1980250"/>
                  </a:lnTo>
                  <a:lnTo>
                    <a:pt x="1092962" y="1984175"/>
                  </a:lnTo>
                  <a:cubicBezTo>
                    <a:pt x="1130258" y="2009371"/>
                    <a:pt x="1172663" y="2027578"/>
                    <a:pt x="1218299" y="2036917"/>
                  </a:cubicBezTo>
                  <a:lnTo>
                    <a:pt x="1227403" y="2037834"/>
                  </a:lnTo>
                  <a:lnTo>
                    <a:pt x="1255542" y="2165224"/>
                  </a:lnTo>
                  <a:lnTo>
                    <a:pt x="1321693" y="2165224"/>
                  </a:lnTo>
                  <a:lnTo>
                    <a:pt x="1349819" y="2037901"/>
                  </a:lnTo>
                  <a:lnTo>
                    <a:pt x="1359583" y="2036917"/>
                  </a:lnTo>
                  <a:cubicBezTo>
                    <a:pt x="1405219" y="2027578"/>
                    <a:pt x="1447625" y="2009371"/>
                    <a:pt x="1484920" y="1984175"/>
                  </a:cubicBezTo>
                  <a:lnTo>
                    <a:pt x="1489163" y="1980674"/>
                  </a:lnTo>
                  <a:lnTo>
                    <a:pt x="1598871" y="2050683"/>
                  </a:lnTo>
                  <a:lnTo>
                    <a:pt x="1645646" y="2003907"/>
                  </a:lnTo>
                  <a:lnTo>
                    <a:pt x="1575673" y="1894254"/>
                  </a:lnTo>
                  <a:lnTo>
                    <a:pt x="1579598" y="1889497"/>
                  </a:lnTo>
                  <a:cubicBezTo>
                    <a:pt x="1604794" y="1852202"/>
                    <a:pt x="1623001" y="1809796"/>
                    <a:pt x="1632340" y="1764160"/>
                  </a:cubicBezTo>
                  <a:lnTo>
                    <a:pt x="1633258" y="1755058"/>
                  </a:lnTo>
                  <a:lnTo>
                    <a:pt x="1760648" y="1726917"/>
                  </a:lnTo>
                  <a:lnTo>
                    <a:pt x="1760649" y="1660766"/>
                  </a:lnTo>
                  <a:lnTo>
                    <a:pt x="1633324" y="1632641"/>
                  </a:lnTo>
                  <a:lnTo>
                    <a:pt x="1632340" y="1622876"/>
                  </a:lnTo>
                  <a:cubicBezTo>
                    <a:pt x="1623001" y="1577240"/>
                    <a:pt x="1604794" y="1534835"/>
                    <a:pt x="1579598" y="1497539"/>
                  </a:cubicBezTo>
                  <a:lnTo>
                    <a:pt x="1576097" y="1493295"/>
                  </a:lnTo>
                  <a:lnTo>
                    <a:pt x="1646105" y="1383589"/>
                  </a:lnTo>
                  <a:lnTo>
                    <a:pt x="1599329" y="1336813"/>
                  </a:lnTo>
                  <a:lnTo>
                    <a:pt x="1489677" y="1406786"/>
                  </a:lnTo>
                  <a:lnTo>
                    <a:pt x="1484920" y="1402861"/>
                  </a:lnTo>
                  <a:cubicBezTo>
                    <a:pt x="1447625" y="1377665"/>
                    <a:pt x="1405219" y="1359458"/>
                    <a:pt x="1359583" y="1350119"/>
                  </a:cubicBezTo>
                  <a:lnTo>
                    <a:pt x="1350481" y="1349202"/>
                  </a:lnTo>
                  <a:lnTo>
                    <a:pt x="1322342" y="1221811"/>
                  </a:lnTo>
                  <a:close/>
                  <a:moveTo>
                    <a:pt x="2115711" y="1016035"/>
                  </a:moveTo>
                  <a:cubicBezTo>
                    <a:pt x="2201598" y="1016035"/>
                    <a:pt x="2271224" y="1085661"/>
                    <a:pt x="2271224" y="1171548"/>
                  </a:cubicBezTo>
                  <a:cubicBezTo>
                    <a:pt x="2271224" y="1257435"/>
                    <a:pt x="2201598" y="1327061"/>
                    <a:pt x="2115711" y="1327061"/>
                  </a:cubicBezTo>
                  <a:cubicBezTo>
                    <a:pt x="2029824" y="1327061"/>
                    <a:pt x="1960198" y="1257435"/>
                    <a:pt x="1960198" y="1171548"/>
                  </a:cubicBezTo>
                  <a:cubicBezTo>
                    <a:pt x="1960198" y="1085661"/>
                    <a:pt x="2029824" y="1016035"/>
                    <a:pt x="2115711" y="1016035"/>
                  </a:cubicBezTo>
                  <a:close/>
                  <a:moveTo>
                    <a:pt x="2082960" y="699841"/>
                  </a:moveTo>
                  <a:lnTo>
                    <a:pt x="2054834" y="827165"/>
                  </a:lnTo>
                  <a:lnTo>
                    <a:pt x="2045069" y="828149"/>
                  </a:lnTo>
                  <a:cubicBezTo>
                    <a:pt x="1999433" y="837488"/>
                    <a:pt x="1957028" y="855695"/>
                    <a:pt x="1919732" y="880891"/>
                  </a:cubicBezTo>
                  <a:lnTo>
                    <a:pt x="1915488" y="884393"/>
                  </a:lnTo>
                  <a:lnTo>
                    <a:pt x="1805781" y="814384"/>
                  </a:lnTo>
                  <a:lnTo>
                    <a:pt x="1759005" y="861161"/>
                  </a:lnTo>
                  <a:lnTo>
                    <a:pt x="1828979" y="970813"/>
                  </a:lnTo>
                  <a:lnTo>
                    <a:pt x="1825055" y="975569"/>
                  </a:lnTo>
                  <a:cubicBezTo>
                    <a:pt x="1799858" y="1012865"/>
                    <a:pt x="1781651" y="1055270"/>
                    <a:pt x="1772313" y="1100906"/>
                  </a:cubicBezTo>
                  <a:lnTo>
                    <a:pt x="1771395" y="1110008"/>
                  </a:lnTo>
                  <a:lnTo>
                    <a:pt x="1644005" y="1138148"/>
                  </a:lnTo>
                  <a:lnTo>
                    <a:pt x="1644004" y="1204299"/>
                  </a:lnTo>
                  <a:lnTo>
                    <a:pt x="1771328" y="1232424"/>
                  </a:lnTo>
                  <a:lnTo>
                    <a:pt x="1772313" y="1242190"/>
                  </a:lnTo>
                  <a:cubicBezTo>
                    <a:pt x="1781651" y="1287826"/>
                    <a:pt x="1799858" y="1330232"/>
                    <a:pt x="1825055" y="1367527"/>
                  </a:cubicBezTo>
                  <a:lnTo>
                    <a:pt x="1828556" y="1371771"/>
                  </a:lnTo>
                  <a:lnTo>
                    <a:pt x="1758546" y="1481478"/>
                  </a:lnTo>
                  <a:lnTo>
                    <a:pt x="1805323" y="1528254"/>
                  </a:lnTo>
                  <a:lnTo>
                    <a:pt x="1914976" y="1458280"/>
                  </a:lnTo>
                  <a:lnTo>
                    <a:pt x="1919732" y="1462205"/>
                  </a:lnTo>
                  <a:cubicBezTo>
                    <a:pt x="1957028" y="1487401"/>
                    <a:pt x="1999433" y="1505608"/>
                    <a:pt x="2045069" y="1514947"/>
                  </a:cubicBezTo>
                  <a:lnTo>
                    <a:pt x="2054173" y="1515864"/>
                  </a:lnTo>
                  <a:lnTo>
                    <a:pt x="2082312" y="1643254"/>
                  </a:lnTo>
                  <a:lnTo>
                    <a:pt x="2148463" y="1643254"/>
                  </a:lnTo>
                  <a:lnTo>
                    <a:pt x="2176589" y="1515931"/>
                  </a:lnTo>
                  <a:lnTo>
                    <a:pt x="2186353" y="1514947"/>
                  </a:lnTo>
                  <a:cubicBezTo>
                    <a:pt x="2231989" y="1505608"/>
                    <a:pt x="2274395" y="1487401"/>
                    <a:pt x="2311690" y="1462205"/>
                  </a:cubicBezTo>
                  <a:lnTo>
                    <a:pt x="2315933" y="1458704"/>
                  </a:lnTo>
                  <a:lnTo>
                    <a:pt x="2425641" y="1528713"/>
                  </a:lnTo>
                  <a:lnTo>
                    <a:pt x="2472416" y="1481937"/>
                  </a:lnTo>
                  <a:lnTo>
                    <a:pt x="2402443" y="1372284"/>
                  </a:lnTo>
                  <a:lnTo>
                    <a:pt x="2406368" y="1367527"/>
                  </a:lnTo>
                  <a:cubicBezTo>
                    <a:pt x="2431564" y="1330232"/>
                    <a:pt x="2449771" y="1287826"/>
                    <a:pt x="2459110" y="1242190"/>
                  </a:cubicBezTo>
                  <a:lnTo>
                    <a:pt x="2460028" y="1233088"/>
                  </a:lnTo>
                  <a:lnTo>
                    <a:pt x="2587418" y="1204947"/>
                  </a:lnTo>
                  <a:lnTo>
                    <a:pt x="2587419" y="1138796"/>
                  </a:lnTo>
                  <a:lnTo>
                    <a:pt x="2460094" y="1110671"/>
                  </a:lnTo>
                  <a:lnTo>
                    <a:pt x="2459110" y="1100906"/>
                  </a:lnTo>
                  <a:cubicBezTo>
                    <a:pt x="2449771" y="1055270"/>
                    <a:pt x="2431564" y="1012865"/>
                    <a:pt x="2406368" y="975569"/>
                  </a:cubicBezTo>
                  <a:lnTo>
                    <a:pt x="2402867" y="971325"/>
                  </a:lnTo>
                  <a:lnTo>
                    <a:pt x="2472875" y="861619"/>
                  </a:lnTo>
                  <a:lnTo>
                    <a:pt x="2426099" y="814843"/>
                  </a:lnTo>
                  <a:lnTo>
                    <a:pt x="2316447" y="884816"/>
                  </a:lnTo>
                  <a:lnTo>
                    <a:pt x="2311690" y="880891"/>
                  </a:lnTo>
                  <a:cubicBezTo>
                    <a:pt x="2274395" y="855695"/>
                    <a:pt x="2231989" y="837488"/>
                    <a:pt x="2186353" y="828149"/>
                  </a:cubicBezTo>
                  <a:lnTo>
                    <a:pt x="2177251" y="827232"/>
                  </a:lnTo>
                  <a:lnTo>
                    <a:pt x="2149112" y="699841"/>
                  </a:lnTo>
                  <a:close/>
                  <a:moveTo>
                    <a:pt x="2115077" y="0"/>
                  </a:moveTo>
                  <a:cubicBezTo>
                    <a:pt x="2553299" y="0"/>
                    <a:pt x="2908548" y="355249"/>
                    <a:pt x="2908548" y="793471"/>
                  </a:cubicBezTo>
                  <a:cubicBezTo>
                    <a:pt x="2908548" y="875638"/>
                    <a:pt x="2896059" y="954887"/>
                    <a:pt x="2872875" y="1029425"/>
                  </a:cubicBezTo>
                  <a:lnTo>
                    <a:pt x="2865385" y="1048435"/>
                  </a:lnTo>
                  <a:lnTo>
                    <a:pt x="2969193" y="1080658"/>
                  </a:lnTo>
                  <a:cubicBezTo>
                    <a:pt x="3183826" y="1171440"/>
                    <a:pt x="3334427" y="1383967"/>
                    <a:pt x="3334427" y="1631669"/>
                  </a:cubicBezTo>
                  <a:cubicBezTo>
                    <a:pt x="3334427" y="1961938"/>
                    <a:pt x="3066691" y="2229674"/>
                    <a:pt x="2736422" y="2229674"/>
                  </a:cubicBezTo>
                  <a:cubicBezTo>
                    <a:pt x="2684818" y="2229674"/>
                    <a:pt x="2634740" y="2223138"/>
                    <a:pt x="2586971" y="2210847"/>
                  </a:cubicBezTo>
                  <a:lnTo>
                    <a:pt x="2539957" y="2195594"/>
                  </a:lnTo>
                  <a:lnTo>
                    <a:pt x="2540132" y="2196159"/>
                  </a:lnTo>
                  <a:cubicBezTo>
                    <a:pt x="2545115" y="2220510"/>
                    <a:pt x="2547732" y="2245724"/>
                    <a:pt x="2547732" y="2271548"/>
                  </a:cubicBezTo>
                  <a:cubicBezTo>
                    <a:pt x="2547732" y="2478144"/>
                    <a:pt x="2380253" y="2645623"/>
                    <a:pt x="2173657" y="2645623"/>
                  </a:cubicBezTo>
                  <a:cubicBezTo>
                    <a:pt x="2044535" y="2645623"/>
                    <a:pt x="1930692" y="2580202"/>
                    <a:pt x="1863468" y="2480697"/>
                  </a:cubicBezTo>
                  <a:lnTo>
                    <a:pt x="1857542" y="2469779"/>
                  </a:lnTo>
                  <a:lnTo>
                    <a:pt x="1809360" y="2558549"/>
                  </a:lnTo>
                  <a:cubicBezTo>
                    <a:pt x="1703654" y="2715014"/>
                    <a:pt x="1524644" y="2817885"/>
                    <a:pt x="1321606" y="2817885"/>
                  </a:cubicBezTo>
                  <a:cubicBezTo>
                    <a:pt x="996746" y="2817885"/>
                    <a:pt x="733395" y="2554534"/>
                    <a:pt x="733395" y="2229674"/>
                  </a:cubicBezTo>
                  <a:lnTo>
                    <a:pt x="736863" y="2195267"/>
                  </a:lnTo>
                  <a:lnTo>
                    <a:pt x="718524" y="2200960"/>
                  </a:lnTo>
                  <a:cubicBezTo>
                    <a:pt x="679595" y="2208926"/>
                    <a:pt x="639289" y="2213109"/>
                    <a:pt x="598005" y="2213109"/>
                  </a:cubicBezTo>
                  <a:cubicBezTo>
                    <a:pt x="267736" y="2213109"/>
                    <a:pt x="0" y="1945373"/>
                    <a:pt x="0" y="1615104"/>
                  </a:cubicBezTo>
                  <a:cubicBezTo>
                    <a:pt x="0" y="1326119"/>
                    <a:pt x="204985" y="1085010"/>
                    <a:pt x="477486" y="1029248"/>
                  </a:cubicBezTo>
                  <a:lnTo>
                    <a:pt x="483507" y="1028642"/>
                  </a:lnTo>
                  <a:lnTo>
                    <a:pt x="451215" y="959422"/>
                  </a:lnTo>
                  <a:cubicBezTo>
                    <a:pt x="431511" y="905609"/>
                    <a:pt x="420758" y="847482"/>
                    <a:pt x="420758" y="786843"/>
                  </a:cubicBezTo>
                  <a:cubicBezTo>
                    <a:pt x="420758" y="509637"/>
                    <a:pt x="645478" y="284917"/>
                    <a:pt x="922684" y="284917"/>
                  </a:cubicBezTo>
                  <a:cubicBezTo>
                    <a:pt x="1104601" y="284917"/>
                    <a:pt x="1263913" y="381696"/>
                    <a:pt x="1351945" y="526576"/>
                  </a:cubicBezTo>
                  <a:lnTo>
                    <a:pt x="1363631" y="550110"/>
                  </a:lnTo>
                  <a:lnTo>
                    <a:pt x="1383961" y="484616"/>
                  </a:lnTo>
                  <a:cubicBezTo>
                    <a:pt x="1504417" y="199828"/>
                    <a:pt x="1786411" y="0"/>
                    <a:pt x="21150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grpSp>
        <p:nvGrpSpPr>
          <p:cNvPr id="54" name="Group 53"/>
          <p:cNvGrpSpPr/>
          <p:nvPr/>
        </p:nvGrpSpPr>
        <p:grpSpPr>
          <a:xfrm>
            <a:off x="2098229" y="3899639"/>
            <a:ext cx="5694491" cy="763457"/>
            <a:chOff x="2098229" y="3899639"/>
            <a:chExt cx="5694491" cy="763457"/>
          </a:xfrm>
        </p:grpSpPr>
        <p:sp>
          <p:nvSpPr>
            <p:cNvPr id="28" name="Text Placeholder 23"/>
            <p:cNvSpPr txBox="1">
              <a:spLocks/>
            </p:cNvSpPr>
            <p:nvPr/>
          </p:nvSpPr>
          <p:spPr>
            <a:xfrm>
              <a:off x="2860216" y="3899639"/>
              <a:ext cx="4932504" cy="763457"/>
            </a:xfrm>
            <a:prstGeom prst="rect">
              <a:avLst/>
            </a:prstGeom>
            <a:solidFill>
              <a:schemeClr val="bg1">
                <a:lumMod val="85000"/>
                <a:alpha val="64000"/>
              </a:schemeClr>
            </a:solidFill>
            <a:ln w="9525" cap="flat" cmpd="sng" algn="ctr">
              <a:noFill/>
              <a:prstDash val="solid"/>
            </a:ln>
            <a:effectLst/>
          </p:spPr>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lgn="l" defTabSz="342900" rtl="0" eaLnBrk="1" latinLnBrk="0" hangingPunct="1">
                <a:spcBef>
                  <a:spcPct val="20000"/>
                </a:spcBef>
                <a:buFont typeface="Arial"/>
                <a:buNone/>
                <a:defRPr lang="en-US" sz="1350" kern="1200" smtClean="0">
                  <a:solidFill>
                    <a:schemeClr val="tx1">
                      <a:lumMod val="75000"/>
                      <a:lumOff val="25000"/>
                    </a:schemeClr>
                  </a:solidFill>
                  <a:latin typeface="Segoe UI"/>
                  <a:ea typeface="+mn-ea"/>
                  <a:cs typeface="Segoe UI"/>
                </a:defRPr>
              </a:lvl1pPr>
              <a:lvl2pPr marL="128588"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2pPr>
              <a:lvl3pPr marL="5143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3pPr>
              <a:lvl4pPr marL="8572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4pPr>
              <a:lvl5pPr marL="1200150" indent="0" algn="l" defTabSz="342900" rtl="0" eaLnBrk="1" latinLnBrk="0" hangingPunct="1">
                <a:spcBef>
                  <a:spcPct val="20000"/>
                </a:spcBef>
                <a:buFont typeface="Arial"/>
                <a:buNone/>
                <a:defRPr lang="en-US" sz="1350" kern="1200">
                  <a:solidFill>
                    <a:schemeClr val="tx1">
                      <a:lumMod val="75000"/>
                      <a:lumOff val="25000"/>
                    </a:schemeClr>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lt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lt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lt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lt1"/>
                  </a:solidFill>
                  <a:latin typeface="+mn-lt"/>
                  <a:ea typeface="+mn-ea"/>
                  <a:cs typeface="+mn-cs"/>
                </a:defRPr>
              </a:lvl9pPr>
            </a:lstStyle>
            <a:p>
              <a:r>
                <a:rPr lang="en-US" dirty="0" smtClean="0"/>
                <a:t>Mobile Services</a:t>
              </a:r>
            </a:p>
            <a:p>
              <a:endParaRPr lang="en-US" dirty="0"/>
            </a:p>
          </p:txBody>
        </p:sp>
        <p:sp>
          <p:nvSpPr>
            <p:cNvPr id="29" name="Picture Placeholder 20"/>
            <p:cNvSpPr txBox="1">
              <a:spLocks/>
            </p:cNvSpPr>
            <p:nvPr/>
          </p:nvSpPr>
          <p:spPr>
            <a:xfrm>
              <a:off x="2098229" y="3899639"/>
              <a:ext cx="761987" cy="763457"/>
            </a:xfrm>
            <a:prstGeom prst="rect">
              <a:avLst/>
            </a:prstGeom>
            <a:solidFill>
              <a:schemeClr val="accent4">
                <a:lumMod val="50000"/>
              </a:schemeClr>
            </a:solidFill>
            <a:ln>
              <a:noFill/>
            </a:ln>
          </p:spPr>
        </p:sp>
        <p:sp>
          <p:nvSpPr>
            <p:cNvPr id="15" name="Mobile Services Icon"/>
            <p:cNvSpPr>
              <a:spLocks noChangeAspect="1"/>
            </p:cNvSpPr>
            <p:nvPr/>
          </p:nvSpPr>
          <p:spPr>
            <a:xfrm>
              <a:off x="2301423" y="4030330"/>
              <a:ext cx="355599" cy="502075"/>
            </a:xfrm>
            <a:custGeom>
              <a:avLst/>
              <a:gdLst/>
              <a:ahLst/>
              <a:cxnLst/>
              <a:rect l="l" t="t" r="r" b="b"/>
              <a:pathLst>
                <a:path w="2575560" h="3794760">
                  <a:moveTo>
                    <a:pt x="1075399" y="3354705"/>
                  </a:moveTo>
                  <a:cubicBezTo>
                    <a:pt x="1012904" y="3354705"/>
                    <a:pt x="962241" y="3405368"/>
                    <a:pt x="962241" y="3467863"/>
                  </a:cubicBezTo>
                  <a:cubicBezTo>
                    <a:pt x="962241" y="3530358"/>
                    <a:pt x="1012904" y="3581021"/>
                    <a:pt x="1075399" y="3581021"/>
                  </a:cubicBezTo>
                  <a:lnTo>
                    <a:pt x="1500161" y="3581021"/>
                  </a:lnTo>
                  <a:cubicBezTo>
                    <a:pt x="1562656" y="3581021"/>
                    <a:pt x="1613319" y="3530358"/>
                    <a:pt x="1613319" y="3467863"/>
                  </a:cubicBezTo>
                  <a:cubicBezTo>
                    <a:pt x="1613319" y="3405368"/>
                    <a:pt x="1562656" y="3354705"/>
                    <a:pt x="1500161" y="3354705"/>
                  </a:cubicBezTo>
                  <a:close/>
                  <a:moveTo>
                    <a:pt x="1843022" y="1664517"/>
                  </a:moveTo>
                  <a:lnTo>
                    <a:pt x="1843022" y="2232936"/>
                  </a:lnTo>
                  <a:lnTo>
                    <a:pt x="1372553" y="2526918"/>
                  </a:lnTo>
                  <a:lnTo>
                    <a:pt x="1372553" y="1958498"/>
                  </a:lnTo>
                  <a:close/>
                  <a:moveTo>
                    <a:pt x="732539" y="1664517"/>
                  </a:moveTo>
                  <a:lnTo>
                    <a:pt x="1203008" y="1958498"/>
                  </a:lnTo>
                  <a:lnTo>
                    <a:pt x="1203008" y="2526918"/>
                  </a:lnTo>
                  <a:lnTo>
                    <a:pt x="732539" y="2232936"/>
                  </a:lnTo>
                  <a:close/>
                  <a:moveTo>
                    <a:pt x="1285777" y="1176401"/>
                  </a:moveTo>
                  <a:lnTo>
                    <a:pt x="1843022" y="1517481"/>
                  </a:lnTo>
                  <a:lnTo>
                    <a:pt x="1289783" y="1856111"/>
                  </a:lnTo>
                  <a:lnTo>
                    <a:pt x="732539" y="1515030"/>
                  </a:lnTo>
                  <a:close/>
                  <a:moveTo>
                    <a:pt x="211455" y="480060"/>
                  </a:moveTo>
                  <a:lnTo>
                    <a:pt x="211455" y="3211351"/>
                  </a:lnTo>
                  <a:lnTo>
                    <a:pt x="2364105" y="3211351"/>
                  </a:lnTo>
                  <a:lnTo>
                    <a:pt x="2364105" y="480060"/>
                  </a:lnTo>
                  <a:close/>
                  <a:moveTo>
                    <a:pt x="835534" y="167640"/>
                  </a:moveTo>
                  <a:cubicBezTo>
                    <a:pt x="802287" y="167640"/>
                    <a:pt x="775335" y="194592"/>
                    <a:pt x="775335" y="227839"/>
                  </a:cubicBezTo>
                  <a:cubicBezTo>
                    <a:pt x="775335" y="261086"/>
                    <a:pt x="802287" y="288038"/>
                    <a:pt x="835534" y="288038"/>
                  </a:cubicBezTo>
                  <a:lnTo>
                    <a:pt x="1740026" y="288038"/>
                  </a:lnTo>
                  <a:cubicBezTo>
                    <a:pt x="1773273" y="288038"/>
                    <a:pt x="1800225" y="261086"/>
                    <a:pt x="1800225" y="227839"/>
                  </a:cubicBezTo>
                  <a:cubicBezTo>
                    <a:pt x="1800225" y="194592"/>
                    <a:pt x="1773273" y="167640"/>
                    <a:pt x="1740026" y="167640"/>
                  </a:cubicBezTo>
                  <a:close/>
                  <a:moveTo>
                    <a:pt x="225052" y="0"/>
                  </a:moveTo>
                  <a:lnTo>
                    <a:pt x="2350508" y="0"/>
                  </a:lnTo>
                  <a:cubicBezTo>
                    <a:pt x="2474801" y="0"/>
                    <a:pt x="2575560" y="100759"/>
                    <a:pt x="2575560" y="225052"/>
                  </a:cubicBezTo>
                  <a:lnTo>
                    <a:pt x="2575560" y="3569708"/>
                  </a:lnTo>
                  <a:cubicBezTo>
                    <a:pt x="2575560" y="3694001"/>
                    <a:pt x="2474801" y="3794760"/>
                    <a:pt x="2350508" y="3794760"/>
                  </a:cubicBezTo>
                  <a:lnTo>
                    <a:pt x="225052" y="3794760"/>
                  </a:lnTo>
                  <a:cubicBezTo>
                    <a:pt x="100759" y="3794760"/>
                    <a:pt x="0" y="3694001"/>
                    <a:pt x="0" y="3569708"/>
                  </a:cubicBezTo>
                  <a:lnTo>
                    <a:pt x="0" y="225052"/>
                  </a:lnTo>
                  <a:cubicBezTo>
                    <a:pt x="0" y="100759"/>
                    <a:pt x="100759" y="0"/>
                    <a:pt x="22505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grpSp>
        <p:nvGrpSpPr>
          <p:cNvPr id="51" name="Group 50"/>
          <p:cNvGrpSpPr/>
          <p:nvPr/>
        </p:nvGrpSpPr>
        <p:grpSpPr>
          <a:xfrm>
            <a:off x="2098229" y="1368609"/>
            <a:ext cx="5694491" cy="763457"/>
            <a:chOff x="2098229" y="1368609"/>
            <a:chExt cx="5694491" cy="763457"/>
          </a:xfrm>
        </p:grpSpPr>
        <p:sp>
          <p:nvSpPr>
            <p:cNvPr id="48" name="Text Placeholder 23"/>
            <p:cNvSpPr txBox="1">
              <a:spLocks/>
            </p:cNvSpPr>
            <p:nvPr/>
          </p:nvSpPr>
          <p:spPr>
            <a:xfrm>
              <a:off x="2860216" y="1368609"/>
              <a:ext cx="4932504" cy="763457"/>
            </a:xfrm>
            <a:prstGeom prst="rect">
              <a:avLst/>
            </a:prstGeom>
            <a:solidFill>
              <a:schemeClr val="bg1">
                <a:lumMod val="85000"/>
                <a:alpha val="64000"/>
              </a:schemeClr>
            </a:solidFill>
            <a:ln w="9525" cap="flat" cmpd="sng" algn="ctr">
              <a:noFill/>
              <a:prstDash val="solid"/>
            </a:ln>
            <a:effectLst/>
          </p:spPr>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lgn="l" defTabSz="342900" rtl="0" eaLnBrk="1" latinLnBrk="0" hangingPunct="1">
                <a:spcBef>
                  <a:spcPct val="20000"/>
                </a:spcBef>
                <a:buFont typeface="Arial"/>
                <a:buNone/>
                <a:defRPr lang="en-US" sz="1350" kern="1200" smtClean="0">
                  <a:solidFill>
                    <a:schemeClr val="tx1">
                      <a:lumMod val="75000"/>
                      <a:lumOff val="25000"/>
                    </a:schemeClr>
                  </a:solidFill>
                  <a:latin typeface="Segoe UI"/>
                  <a:ea typeface="+mn-ea"/>
                  <a:cs typeface="Segoe UI"/>
                </a:defRPr>
              </a:lvl1pPr>
              <a:lvl2pPr marL="128588"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2pPr>
              <a:lvl3pPr marL="5143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3pPr>
              <a:lvl4pPr marL="8572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4pPr>
              <a:lvl5pPr marL="1200150" indent="0" algn="l" defTabSz="342900" rtl="0" eaLnBrk="1" latinLnBrk="0" hangingPunct="1">
                <a:spcBef>
                  <a:spcPct val="20000"/>
                </a:spcBef>
                <a:buFont typeface="Arial"/>
                <a:buNone/>
                <a:defRPr lang="en-US" sz="1350" kern="1200">
                  <a:solidFill>
                    <a:schemeClr val="tx1">
                      <a:lumMod val="75000"/>
                      <a:lumOff val="25000"/>
                    </a:schemeClr>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lt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lt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lt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lt1"/>
                  </a:solidFill>
                  <a:latin typeface="+mn-lt"/>
                  <a:ea typeface="+mn-ea"/>
                  <a:cs typeface="+mn-cs"/>
                </a:defRPr>
              </a:lvl9pPr>
            </a:lstStyle>
            <a:p>
              <a:r>
                <a:rPr lang="en-US" dirty="0" smtClean="0"/>
                <a:t>Virtual Machines</a:t>
              </a:r>
              <a:endParaRPr lang="en-US" dirty="0"/>
            </a:p>
          </p:txBody>
        </p:sp>
        <p:sp>
          <p:nvSpPr>
            <p:cNvPr id="49" name="Picture Placeholder 20"/>
            <p:cNvSpPr txBox="1">
              <a:spLocks/>
            </p:cNvSpPr>
            <p:nvPr/>
          </p:nvSpPr>
          <p:spPr>
            <a:xfrm>
              <a:off x="2098229" y="1368609"/>
              <a:ext cx="761987" cy="763457"/>
            </a:xfrm>
            <a:prstGeom prst="rect">
              <a:avLst/>
            </a:prstGeom>
            <a:solidFill>
              <a:schemeClr val="accent4">
                <a:lumMod val="40000"/>
                <a:lumOff val="60000"/>
              </a:schemeClr>
            </a:solidFill>
            <a:ln>
              <a:noFill/>
            </a:ln>
          </p:spPr>
        </p:sp>
        <p:sp>
          <p:nvSpPr>
            <p:cNvPr id="16" name="Virtual Machine Icon"/>
            <p:cNvSpPr>
              <a:spLocks noChangeAspect="1"/>
            </p:cNvSpPr>
            <p:nvPr/>
          </p:nvSpPr>
          <p:spPr>
            <a:xfrm>
              <a:off x="2244560" y="1542758"/>
              <a:ext cx="446855" cy="415159"/>
            </a:xfrm>
            <a:custGeom>
              <a:avLst/>
              <a:gdLst>
                <a:gd name="connsiteX0" fmla="*/ 669199 w 963385"/>
                <a:gd name="connsiteY0" fmla="*/ 282190 h 895047"/>
                <a:gd name="connsiteX1" fmla="*/ 669199 w 963385"/>
                <a:gd name="connsiteY1" fmla="*/ 458516 h 895047"/>
                <a:gd name="connsiteX2" fmla="*/ 509179 w 963385"/>
                <a:gd name="connsiteY2" fmla="*/ 560705 h 895047"/>
                <a:gd name="connsiteX3" fmla="*/ 509179 w 963385"/>
                <a:gd name="connsiteY3" fmla="*/ 374361 h 895047"/>
                <a:gd name="connsiteX4" fmla="*/ 326299 w 963385"/>
                <a:gd name="connsiteY4" fmla="*/ 282190 h 895047"/>
                <a:gd name="connsiteX5" fmla="*/ 486319 w 963385"/>
                <a:gd name="connsiteY5" fmla="*/ 374361 h 895047"/>
                <a:gd name="connsiteX6" fmla="*/ 486319 w 963385"/>
                <a:gd name="connsiteY6" fmla="*/ 560705 h 895047"/>
                <a:gd name="connsiteX7" fmla="*/ 326299 w 963385"/>
                <a:gd name="connsiteY7" fmla="*/ 458516 h 895047"/>
                <a:gd name="connsiteX8" fmla="*/ 505369 w 963385"/>
                <a:gd name="connsiteY8" fmla="*/ 173990 h 895047"/>
                <a:gd name="connsiteX9" fmla="*/ 648244 w 963385"/>
                <a:gd name="connsiteY9" fmla="*/ 258146 h 895047"/>
                <a:gd name="connsiteX10" fmla="*/ 497749 w 963385"/>
                <a:gd name="connsiteY10" fmla="*/ 344305 h 895047"/>
                <a:gd name="connsiteX11" fmla="*/ 347254 w 963385"/>
                <a:gd name="connsiteY11" fmla="*/ 252135 h 895047"/>
                <a:gd name="connsiteX12" fmla="*/ 72572 w 963385"/>
                <a:gd name="connsiteY12" fmla="*/ 74446 h 895047"/>
                <a:gd name="connsiteX13" fmla="*/ 72572 w 963385"/>
                <a:gd name="connsiteY13" fmla="*/ 621514 h 895047"/>
                <a:gd name="connsiteX14" fmla="*/ 890814 w 963385"/>
                <a:gd name="connsiteY14" fmla="*/ 621514 h 895047"/>
                <a:gd name="connsiteX15" fmla="*/ 890814 w 963385"/>
                <a:gd name="connsiteY15" fmla="*/ 74446 h 895047"/>
                <a:gd name="connsiteX16" fmla="*/ 0 w 963385"/>
                <a:gd name="connsiteY16" fmla="*/ 0 h 895047"/>
                <a:gd name="connsiteX17" fmla="*/ 963385 w 963385"/>
                <a:gd name="connsiteY17" fmla="*/ 0 h 895047"/>
                <a:gd name="connsiteX18" fmla="*/ 963385 w 963385"/>
                <a:gd name="connsiteY18" fmla="*/ 695325 h 895047"/>
                <a:gd name="connsiteX19" fmla="*/ 654276 w 963385"/>
                <a:gd name="connsiteY19" fmla="*/ 695325 h 895047"/>
                <a:gd name="connsiteX20" fmla="*/ 601324 w 963385"/>
                <a:gd name="connsiteY20" fmla="*/ 730424 h 895047"/>
                <a:gd name="connsiteX21" fmla="*/ 596808 w 963385"/>
                <a:gd name="connsiteY21" fmla="*/ 752793 h 895047"/>
                <a:gd name="connsiteX22" fmla="*/ 601324 w 963385"/>
                <a:gd name="connsiteY22" fmla="*/ 775161 h 895047"/>
                <a:gd name="connsiteX23" fmla="*/ 654276 w 963385"/>
                <a:gd name="connsiteY23" fmla="*/ 810260 h 895047"/>
                <a:gd name="connsiteX24" fmla="*/ 890814 w 963385"/>
                <a:gd name="connsiteY24" fmla="*/ 810261 h 895047"/>
                <a:gd name="connsiteX25" fmla="*/ 890814 w 963385"/>
                <a:gd name="connsiteY25" fmla="*/ 895047 h 895047"/>
                <a:gd name="connsiteX26" fmla="*/ 72572 w 963385"/>
                <a:gd name="connsiteY26" fmla="*/ 895047 h 895047"/>
                <a:gd name="connsiteX27" fmla="*/ 72572 w 963385"/>
                <a:gd name="connsiteY27" fmla="*/ 810261 h 895047"/>
                <a:gd name="connsiteX28" fmla="*/ 297405 w 963385"/>
                <a:gd name="connsiteY28" fmla="*/ 810261 h 895047"/>
                <a:gd name="connsiteX29" fmla="*/ 309991 w 963385"/>
                <a:gd name="connsiteY29" fmla="*/ 807720 h 895047"/>
                <a:gd name="connsiteX30" fmla="*/ 311332 w 963385"/>
                <a:gd name="connsiteY30" fmla="*/ 807720 h 895047"/>
                <a:gd name="connsiteX31" fmla="*/ 311332 w 963385"/>
                <a:gd name="connsiteY31" fmla="*/ 807449 h 895047"/>
                <a:gd name="connsiteX32" fmla="*/ 319775 w 963385"/>
                <a:gd name="connsiteY32" fmla="*/ 805745 h 895047"/>
                <a:gd name="connsiteX33" fmla="*/ 354873 w 963385"/>
                <a:gd name="connsiteY33" fmla="*/ 752793 h 895047"/>
                <a:gd name="connsiteX34" fmla="*/ 354874 w 963385"/>
                <a:gd name="connsiteY34" fmla="*/ 752793 h 895047"/>
                <a:gd name="connsiteX35" fmla="*/ 319776 w 963385"/>
                <a:gd name="connsiteY35" fmla="*/ 699841 h 895047"/>
                <a:gd name="connsiteX36" fmla="*/ 311332 w 963385"/>
                <a:gd name="connsiteY36" fmla="*/ 698137 h 895047"/>
                <a:gd name="connsiteX37" fmla="*/ 311332 w 963385"/>
                <a:gd name="connsiteY37" fmla="*/ 695959 h 895047"/>
                <a:gd name="connsiteX38" fmla="*/ 300547 w 963385"/>
                <a:gd name="connsiteY38" fmla="*/ 695959 h 895047"/>
                <a:gd name="connsiteX39" fmla="*/ 297406 w 963385"/>
                <a:gd name="connsiteY39" fmla="*/ 695325 h 895047"/>
                <a:gd name="connsiteX40" fmla="*/ 0 w 963385"/>
                <a:gd name="connsiteY40" fmla="*/ 695325 h 89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3385" h="895047">
                  <a:moveTo>
                    <a:pt x="669199" y="282190"/>
                  </a:moveTo>
                  <a:lnTo>
                    <a:pt x="669199" y="458516"/>
                  </a:lnTo>
                  <a:lnTo>
                    <a:pt x="509179" y="560705"/>
                  </a:lnTo>
                  <a:lnTo>
                    <a:pt x="509179" y="374361"/>
                  </a:lnTo>
                  <a:close/>
                  <a:moveTo>
                    <a:pt x="326299" y="282190"/>
                  </a:moveTo>
                  <a:lnTo>
                    <a:pt x="486319" y="374361"/>
                  </a:lnTo>
                  <a:lnTo>
                    <a:pt x="486319" y="560705"/>
                  </a:lnTo>
                  <a:lnTo>
                    <a:pt x="326299" y="458516"/>
                  </a:lnTo>
                  <a:close/>
                  <a:moveTo>
                    <a:pt x="505369" y="173990"/>
                  </a:moveTo>
                  <a:lnTo>
                    <a:pt x="648244" y="258146"/>
                  </a:lnTo>
                  <a:lnTo>
                    <a:pt x="497749" y="344305"/>
                  </a:lnTo>
                  <a:lnTo>
                    <a:pt x="347254" y="252135"/>
                  </a:lnTo>
                  <a:close/>
                  <a:moveTo>
                    <a:pt x="72572" y="74446"/>
                  </a:moveTo>
                  <a:lnTo>
                    <a:pt x="72572" y="621514"/>
                  </a:lnTo>
                  <a:lnTo>
                    <a:pt x="890814" y="621514"/>
                  </a:lnTo>
                  <a:lnTo>
                    <a:pt x="890814" y="74446"/>
                  </a:lnTo>
                  <a:close/>
                  <a:moveTo>
                    <a:pt x="0" y="0"/>
                  </a:moveTo>
                  <a:lnTo>
                    <a:pt x="963385" y="0"/>
                  </a:lnTo>
                  <a:lnTo>
                    <a:pt x="963385" y="695325"/>
                  </a:lnTo>
                  <a:lnTo>
                    <a:pt x="654276" y="695325"/>
                  </a:lnTo>
                  <a:cubicBezTo>
                    <a:pt x="630472" y="695325"/>
                    <a:pt x="610048" y="709798"/>
                    <a:pt x="601324" y="730424"/>
                  </a:cubicBezTo>
                  <a:lnTo>
                    <a:pt x="596808" y="752793"/>
                  </a:lnTo>
                  <a:lnTo>
                    <a:pt x="601324" y="775161"/>
                  </a:lnTo>
                  <a:cubicBezTo>
                    <a:pt x="610048" y="795788"/>
                    <a:pt x="630472" y="810260"/>
                    <a:pt x="654276" y="810260"/>
                  </a:cubicBezTo>
                  <a:lnTo>
                    <a:pt x="890814" y="810261"/>
                  </a:lnTo>
                  <a:lnTo>
                    <a:pt x="890814" y="895047"/>
                  </a:lnTo>
                  <a:lnTo>
                    <a:pt x="72572" y="895047"/>
                  </a:lnTo>
                  <a:lnTo>
                    <a:pt x="72572" y="810261"/>
                  </a:lnTo>
                  <a:lnTo>
                    <a:pt x="297405" y="810261"/>
                  </a:lnTo>
                  <a:lnTo>
                    <a:pt x="309991" y="807720"/>
                  </a:lnTo>
                  <a:lnTo>
                    <a:pt x="311332" y="807720"/>
                  </a:lnTo>
                  <a:lnTo>
                    <a:pt x="311332" y="807449"/>
                  </a:lnTo>
                  <a:lnTo>
                    <a:pt x="319775" y="805745"/>
                  </a:lnTo>
                  <a:cubicBezTo>
                    <a:pt x="340401" y="797021"/>
                    <a:pt x="354873" y="776597"/>
                    <a:pt x="354873" y="752793"/>
                  </a:cubicBezTo>
                  <a:lnTo>
                    <a:pt x="354874" y="752793"/>
                  </a:lnTo>
                  <a:cubicBezTo>
                    <a:pt x="354874" y="728989"/>
                    <a:pt x="340402" y="708565"/>
                    <a:pt x="319776" y="699841"/>
                  </a:cubicBezTo>
                  <a:lnTo>
                    <a:pt x="311332" y="698137"/>
                  </a:lnTo>
                  <a:lnTo>
                    <a:pt x="311332" y="695959"/>
                  </a:lnTo>
                  <a:lnTo>
                    <a:pt x="300547" y="695959"/>
                  </a:lnTo>
                  <a:lnTo>
                    <a:pt x="297406" y="695325"/>
                  </a:lnTo>
                  <a:lnTo>
                    <a:pt x="0" y="6953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3200"/>
            </a:p>
          </p:txBody>
        </p:sp>
      </p:grpSp>
      <p:grpSp>
        <p:nvGrpSpPr>
          <p:cNvPr id="53" name="Group 52"/>
          <p:cNvGrpSpPr/>
          <p:nvPr/>
        </p:nvGrpSpPr>
        <p:grpSpPr>
          <a:xfrm>
            <a:off x="2098229" y="3055962"/>
            <a:ext cx="5694491" cy="763457"/>
            <a:chOff x="2098229" y="3055962"/>
            <a:chExt cx="5694491" cy="763457"/>
          </a:xfrm>
        </p:grpSpPr>
        <p:sp>
          <p:nvSpPr>
            <p:cNvPr id="42" name="Text Placeholder 23"/>
            <p:cNvSpPr txBox="1">
              <a:spLocks/>
            </p:cNvSpPr>
            <p:nvPr/>
          </p:nvSpPr>
          <p:spPr>
            <a:xfrm>
              <a:off x="2860216" y="3055962"/>
              <a:ext cx="4932504" cy="763457"/>
            </a:xfrm>
            <a:prstGeom prst="rect">
              <a:avLst/>
            </a:prstGeom>
            <a:solidFill>
              <a:schemeClr val="bg1">
                <a:lumMod val="85000"/>
                <a:alpha val="64000"/>
              </a:schemeClr>
            </a:solidFill>
            <a:ln w="9525" cap="flat" cmpd="sng" algn="ctr">
              <a:noFill/>
              <a:prstDash val="solid"/>
            </a:ln>
            <a:effectLst/>
          </p:spPr>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lgn="l" defTabSz="342900" rtl="0" eaLnBrk="1" latinLnBrk="0" hangingPunct="1">
                <a:spcBef>
                  <a:spcPct val="20000"/>
                </a:spcBef>
                <a:buFont typeface="Arial"/>
                <a:buNone/>
                <a:defRPr lang="en-US" sz="1350" kern="1200" smtClean="0">
                  <a:solidFill>
                    <a:schemeClr val="tx1">
                      <a:lumMod val="75000"/>
                      <a:lumOff val="25000"/>
                    </a:schemeClr>
                  </a:solidFill>
                  <a:latin typeface="Segoe UI"/>
                  <a:ea typeface="+mn-ea"/>
                  <a:cs typeface="Segoe UI"/>
                </a:defRPr>
              </a:lvl1pPr>
              <a:lvl2pPr marL="128588"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2pPr>
              <a:lvl3pPr marL="5143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3pPr>
              <a:lvl4pPr marL="8572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4pPr>
              <a:lvl5pPr marL="1200150" indent="0" algn="l" defTabSz="342900" rtl="0" eaLnBrk="1" latinLnBrk="0" hangingPunct="1">
                <a:spcBef>
                  <a:spcPct val="20000"/>
                </a:spcBef>
                <a:buFont typeface="Arial"/>
                <a:buNone/>
                <a:defRPr lang="en-US" sz="1350" kern="1200">
                  <a:solidFill>
                    <a:schemeClr val="tx1">
                      <a:lumMod val="75000"/>
                      <a:lumOff val="25000"/>
                    </a:schemeClr>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lt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lt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lt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lt1"/>
                  </a:solidFill>
                  <a:latin typeface="+mn-lt"/>
                  <a:ea typeface="+mn-ea"/>
                  <a:cs typeface="+mn-cs"/>
                </a:defRPr>
              </a:lvl9pPr>
            </a:lstStyle>
            <a:p>
              <a:r>
                <a:rPr lang="en-US" dirty="0" smtClean="0"/>
                <a:t>Web Sites</a:t>
              </a:r>
              <a:endParaRPr lang="en-US" dirty="0"/>
            </a:p>
          </p:txBody>
        </p:sp>
        <p:sp>
          <p:nvSpPr>
            <p:cNvPr id="43" name="Picture Placeholder 20"/>
            <p:cNvSpPr txBox="1">
              <a:spLocks/>
            </p:cNvSpPr>
            <p:nvPr/>
          </p:nvSpPr>
          <p:spPr>
            <a:xfrm>
              <a:off x="2098229" y="3055962"/>
              <a:ext cx="761987" cy="763457"/>
            </a:xfrm>
            <a:prstGeom prst="rect">
              <a:avLst/>
            </a:prstGeom>
            <a:solidFill>
              <a:schemeClr val="accent4">
                <a:lumMod val="75000"/>
              </a:schemeClr>
            </a:solidFill>
            <a:ln>
              <a:noFill/>
            </a:ln>
          </p:spPr>
        </p:sp>
        <p:sp>
          <p:nvSpPr>
            <p:cNvPr id="17" name="Web Sites Icon"/>
            <p:cNvSpPr>
              <a:spLocks noChangeAspect="1"/>
            </p:cNvSpPr>
            <p:nvPr/>
          </p:nvSpPr>
          <p:spPr>
            <a:xfrm>
              <a:off x="2244560" y="3203027"/>
              <a:ext cx="469325" cy="469325"/>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spTree>
    <p:extLst>
      <p:ext uri="{BB962C8B-B14F-4D97-AF65-F5344CB8AC3E}">
        <p14:creationId xmlns:p14="http://schemas.microsoft.com/office/powerpoint/2010/main" val="47063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Full Menu Bar"/>
          <p:cNvGrpSpPr/>
          <p:nvPr/>
        </p:nvGrpSpPr>
        <p:grpSpPr>
          <a:xfrm>
            <a:off x="8061001" y="1"/>
            <a:ext cx="1109126" cy="5143499"/>
            <a:chOff x="10747042" y="1"/>
            <a:chExt cx="1478894" cy="6858272"/>
          </a:xfrm>
        </p:grpSpPr>
        <p:grpSp>
          <p:nvGrpSpPr>
            <p:cNvPr id="4" name="Original Menu Source"/>
            <p:cNvGrpSpPr/>
            <p:nvPr/>
          </p:nvGrpSpPr>
          <p:grpSpPr>
            <a:xfrm>
              <a:off x="10747042" y="1"/>
              <a:ext cx="1444958" cy="6858272"/>
              <a:chOff x="10756682" y="1"/>
              <a:chExt cx="1435608" cy="6813894"/>
            </a:xfrm>
          </p:grpSpPr>
          <p:pic>
            <p:nvPicPr>
              <p:cNvPr id="95" name="Bottom"/>
              <p:cNvPicPr>
                <a:picLocks noChangeAspect="1"/>
              </p:cNvPicPr>
              <p:nvPr/>
            </p:nvPicPr>
            <p:blipFill>
              <a:blip r:embed="rId2"/>
              <a:stretch>
                <a:fillRect/>
              </a:stretch>
            </p:blipFill>
            <p:spPr>
              <a:xfrm>
                <a:off x="10756682" y="3745283"/>
                <a:ext cx="1435608" cy="3068612"/>
              </a:xfrm>
              <a:prstGeom prst="rect">
                <a:avLst/>
              </a:prstGeom>
            </p:spPr>
          </p:pic>
          <p:pic>
            <p:nvPicPr>
              <p:cNvPr id="96" name="Top"/>
              <p:cNvPicPr>
                <a:picLocks noChangeAspect="1"/>
              </p:cNvPicPr>
              <p:nvPr/>
            </p:nvPicPr>
            <p:blipFill>
              <a:blip r:embed="rId3"/>
              <a:stretch>
                <a:fillRect/>
              </a:stretch>
            </p:blipFill>
            <p:spPr>
              <a:xfrm>
                <a:off x="10756682" y="1"/>
                <a:ext cx="1435318" cy="3745282"/>
              </a:xfrm>
              <a:prstGeom prst="rect">
                <a:avLst/>
              </a:prstGeom>
            </p:spPr>
          </p:pic>
        </p:grpSp>
        <p:sp>
          <p:nvSpPr>
            <p:cNvPr id="5" name="Azure Menu Blue Background"/>
            <p:cNvSpPr/>
            <p:nvPr/>
          </p:nvSpPr>
          <p:spPr>
            <a:xfrm>
              <a:off x="10747042" y="1"/>
              <a:ext cx="1444958" cy="6857999"/>
            </a:xfrm>
            <a:prstGeom prst="rect">
              <a:avLst/>
            </a:prstGeom>
            <a:solidFill>
              <a:srgbClr val="71B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3C454F"/>
                </a:solidFill>
              </a:endParaRPr>
            </a:p>
          </p:txBody>
        </p:sp>
        <p:grpSp>
          <p:nvGrpSpPr>
            <p:cNvPr id="6" name="Settings Group"/>
            <p:cNvGrpSpPr/>
            <p:nvPr/>
          </p:nvGrpSpPr>
          <p:grpSpPr>
            <a:xfrm>
              <a:off x="10856179" y="6310710"/>
              <a:ext cx="1369757" cy="251609"/>
              <a:chOff x="10856179" y="6310710"/>
              <a:chExt cx="1369757" cy="251609"/>
            </a:xfrm>
          </p:grpSpPr>
          <p:sp>
            <p:nvSpPr>
              <p:cNvPr id="94" name="Settings Name"/>
              <p:cNvSpPr txBox="1"/>
              <p:nvPr/>
            </p:nvSpPr>
            <p:spPr>
              <a:xfrm>
                <a:off x="11138536" y="6310710"/>
                <a:ext cx="1087400"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SETTINGS</a:t>
                </a:r>
                <a:endParaRPr lang="en-US" sz="500" dirty="0">
                  <a:solidFill>
                    <a:srgbClr val="FFFFFF"/>
                  </a:solidFill>
                  <a:latin typeface="Segoe UI" panose="020B0502040204020203" pitchFamily="34" charset="0"/>
                  <a:cs typeface="Segoe UI" panose="020B0502040204020203" pitchFamily="34" charset="0"/>
                </a:endParaRPr>
              </a:p>
            </p:txBody>
          </p:sp>
          <p:sp>
            <p:nvSpPr>
              <p:cNvPr id="92" name="Settings Icon"/>
              <p:cNvSpPr>
                <a:spLocks noChangeAspect="1"/>
              </p:cNvSpPr>
              <p:nvPr/>
            </p:nvSpPr>
            <p:spPr>
              <a:xfrm>
                <a:off x="10856179" y="6348478"/>
                <a:ext cx="213827" cy="213841"/>
              </a:xfrm>
              <a:custGeom>
                <a:avLst/>
                <a:gdLst>
                  <a:gd name="connsiteX0" fmla="*/ 1340099 w 2680224"/>
                  <a:gd name="connsiteY0" fmla="*/ 739851 h 2680403"/>
                  <a:gd name="connsiteX1" fmla="*/ 739750 w 2680224"/>
                  <a:gd name="connsiteY1" fmla="*/ 1340200 h 2680403"/>
                  <a:gd name="connsiteX2" fmla="*/ 1340099 w 2680224"/>
                  <a:gd name="connsiteY2" fmla="*/ 1940549 h 2680403"/>
                  <a:gd name="connsiteX3" fmla="*/ 1940448 w 2680224"/>
                  <a:gd name="connsiteY3" fmla="*/ 1340200 h 2680403"/>
                  <a:gd name="connsiteX4" fmla="*/ 1340099 w 2680224"/>
                  <a:gd name="connsiteY4" fmla="*/ 739851 h 2680403"/>
                  <a:gd name="connsiteX5" fmla="*/ 1444875 w 2680224"/>
                  <a:gd name="connsiteY5" fmla="*/ 0 h 2680403"/>
                  <a:gd name="connsiteX6" fmla="*/ 1477668 w 2680224"/>
                  <a:gd name="connsiteY6" fmla="*/ 1656 h 2680403"/>
                  <a:gd name="connsiteX7" fmla="*/ 1863825 w 2680224"/>
                  <a:gd name="connsiteY7" fmla="*/ 100445 h 2680403"/>
                  <a:gd name="connsiteX8" fmla="*/ 1915681 w 2680224"/>
                  <a:gd name="connsiteY8" fmla="*/ 125425 h 2680403"/>
                  <a:gd name="connsiteX9" fmla="*/ 1902800 w 2680224"/>
                  <a:gd name="connsiteY9" fmla="*/ 183983 h 2680403"/>
                  <a:gd name="connsiteX10" fmla="*/ 2015862 w 2680224"/>
                  <a:gd name="connsiteY10" fmla="*/ 485877 h 2680403"/>
                  <a:gd name="connsiteX11" fmla="*/ 2337947 w 2680224"/>
                  <a:gd name="connsiteY11" fmla="*/ 499453 h 2680403"/>
                  <a:gd name="connsiteX12" fmla="*/ 2373193 w 2680224"/>
                  <a:gd name="connsiteY12" fmla="*/ 478673 h 2680403"/>
                  <a:gd name="connsiteX13" fmla="*/ 2378346 w 2680224"/>
                  <a:gd name="connsiteY13" fmla="*/ 484343 h 2680403"/>
                  <a:gd name="connsiteX14" fmla="*/ 2579856 w 2680224"/>
                  <a:gd name="connsiteY14" fmla="*/ 816475 h 2680403"/>
                  <a:gd name="connsiteX15" fmla="*/ 2601000 w 2680224"/>
                  <a:gd name="connsiteY15" fmla="*/ 874246 h 2680403"/>
                  <a:gd name="connsiteX16" fmla="*/ 2550843 w 2680224"/>
                  <a:gd name="connsiteY16" fmla="*/ 907104 h 2680403"/>
                  <a:gd name="connsiteX17" fmla="*/ 2420571 w 2680224"/>
                  <a:gd name="connsiteY17" fmla="*/ 1201980 h 2680403"/>
                  <a:gd name="connsiteX18" fmla="*/ 2641332 w 2680224"/>
                  <a:gd name="connsiteY18" fmla="*/ 1436902 h 2680403"/>
                  <a:gd name="connsiteX19" fmla="*/ 2680224 w 2680224"/>
                  <a:gd name="connsiteY19" fmla="*/ 1446486 h 2680403"/>
                  <a:gd name="connsiteX20" fmla="*/ 2678644 w 2680224"/>
                  <a:gd name="connsiteY20" fmla="*/ 1477770 h 2680403"/>
                  <a:gd name="connsiteX21" fmla="*/ 2579856 w 2680224"/>
                  <a:gd name="connsiteY21" fmla="*/ 1863927 h 2680403"/>
                  <a:gd name="connsiteX22" fmla="*/ 2541908 w 2680224"/>
                  <a:gd name="connsiteY22" fmla="*/ 1942702 h 2680403"/>
                  <a:gd name="connsiteX23" fmla="*/ 2483512 w 2680224"/>
                  <a:gd name="connsiteY23" fmla="*/ 1928488 h 2680403"/>
                  <a:gd name="connsiteX24" fmla="*/ 2411979 w 2680224"/>
                  <a:gd name="connsiteY24" fmla="*/ 1923852 h 2680403"/>
                  <a:gd name="connsiteX25" fmla="*/ 2179176 w 2680224"/>
                  <a:gd name="connsiteY25" fmla="*/ 2034804 h 2680403"/>
                  <a:gd name="connsiteX26" fmla="*/ 2158437 w 2680224"/>
                  <a:gd name="connsiteY26" fmla="*/ 2356508 h 2680403"/>
                  <a:gd name="connsiteX27" fmla="*/ 2178171 w 2680224"/>
                  <a:gd name="connsiteY27" fmla="*/ 2391748 h 2680403"/>
                  <a:gd name="connsiteX28" fmla="*/ 2092377 w 2680224"/>
                  <a:gd name="connsiteY28" fmla="*/ 2455904 h 2680403"/>
                  <a:gd name="connsiteX29" fmla="*/ 1863825 w 2680224"/>
                  <a:gd name="connsiteY29" fmla="*/ 2579958 h 2680403"/>
                  <a:gd name="connsiteX30" fmla="*/ 1807263 w 2680224"/>
                  <a:gd name="connsiteY30" fmla="*/ 2600660 h 2680403"/>
                  <a:gd name="connsiteX31" fmla="*/ 1790981 w 2680224"/>
                  <a:gd name="connsiteY31" fmla="*/ 2572775 h 2680403"/>
                  <a:gd name="connsiteX32" fmla="*/ 1545288 w 2680224"/>
                  <a:gd name="connsiteY32" fmla="*/ 2417535 h 2680403"/>
                  <a:gd name="connsiteX33" fmla="*/ 1479528 w 2680224"/>
                  <a:gd name="connsiteY33" fmla="*/ 2420517 h 2680403"/>
                  <a:gd name="connsiteX34" fmla="*/ 1244855 w 2680224"/>
                  <a:gd name="connsiteY34" fmla="*/ 2641540 h 2680403"/>
                  <a:gd name="connsiteX35" fmla="*/ 1235324 w 2680224"/>
                  <a:gd name="connsiteY35" fmla="*/ 2680403 h 2680403"/>
                  <a:gd name="connsiteX36" fmla="*/ 1202530 w 2680224"/>
                  <a:gd name="connsiteY36" fmla="*/ 2678747 h 2680403"/>
                  <a:gd name="connsiteX37" fmla="*/ 816373 w 2680224"/>
                  <a:gd name="connsiteY37" fmla="*/ 2579958 h 2680403"/>
                  <a:gd name="connsiteX38" fmla="*/ 764518 w 2680224"/>
                  <a:gd name="connsiteY38" fmla="*/ 2554978 h 2680403"/>
                  <a:gd name="connsiteX39" fmla="*/ 777399 w 2680224"/>
                  <a:gd name="connsiteY39" fmla="*/ 2496418 h 2680403"/>
                  <a:gd name="connsiteX40" fmla="*/ 664337 w 2680224"/>
                  <a:gd name="connsiteY40" fmla="*/ 2194524 h 2680403"/>
                  <a:gd name="connsiteX41" fmla="*/ 477152 w 2680224"/>
                  <a:gd name="connsiteY41" fmla="*/ 2144011 h 2680403"/>
                  <a:gd name="connsiteX42" fmla="*/ 309565 w 2680224"/>
                  <a:gd name="connsiteY42" fmla="*/ 2198379 h 2680403"/>
                  <a:gd name="connsiteX43" fmla="*/ 306216 w 2680224"/>
                  <a:gd name="connsiteY43" fmla="*/ 2200860 h 2680403"/>
                  <a:gd name="connsiteX44" fmla="*/ 301852 w 2680224"/>
                  <a:gd name="connsiteY44" fmla="*/ 2196059 h 2680403"/>
                  <a:gd name="connsiteX45" fmla="*/ 100343 w 2680224"/>
                  <a:gd name="connsiteY45" fmla="*/ 1863927 h 2680403"/>
                  <a:gd name="connsiteX46" fmla="*/ 79198 w 2680224"/>
                  <a:gd name="connsiteY46" fmla="*/ 1806155 h 2680403"/>
                  <a:gd name="connsiteX47" fmla="*/ 129356 w 2680224"/>
                  <a:gd name="connsiteY47" fmla="*/ 1773297 h 2680403"/>
                  <a:gd name="connsiteX48" fmla="*/ 259628 w 2680224"/>
                  <a:gd name="connsiteY48" fmla="*/ 1478420 h 2680403"/>
                  <a:gd name="connsiteX49" fmla="*/ 21297 w 2680224"/>
                  <a:gd name="connsiteY49" fmla="*/ 1237949 h 2680403"/>
                  <a:gd name="connsiteX50" fmla="*/ 0 w 2680224"/>
                  <a:gd name="connsiteY50" fmla="*/ 1233409 h 2680403"/>
                  <a:gd name="connsiteX51" fmla="*/ 1554 w 2680224"/>
                  <a:gd name="connsiteY51" fmla="*/ 1202632 h 2680403"/>
                  <a:gd name="connsiteX52" fmla="*/ 100343 w 2680224"/>
                  <a:gd name="connsiteY52" fmla="*/ 816475 h 2680403"/>
                  <a:gd name="connsiteX53" fmla="*/ 138291 w 2680224"/>
                  <a:gd name="connsiteY53" fmla="*/ 737699 h 2680403"/>
                  <a:gd name="connsiteX54" fmla="*/ 196689 w 2680224"/>
                  <a:gd name="connsiteY54" fmla="*/ 751913 h 2680403"/>
                  <a:gd name="connsiteX55" fmla="*/ 501024 w 2680224"/>
                  <a:gd name="connsiteY55" fmla="*/ 645597 h 2680403"/>
                  <a:gd name="connsiteX56" fmla="*/ 521763 w 2680224"/>
                  <a:gd name="connsiteY56" fmla="*/ 323894 h 2680403"/>
                  <a:gd name="connsiteX57" fmla="*/ 502029 w 2680224"/>
                  <a:gd name="connsiteY57" fmla="*/ 288653 h 2680403"/>
                  <a:gd name="connsiteX58" fmla="*/ 587822 w 2680224"/>
                  <a:gd name="connsiteY58" fmla="*/ 224498 h 2680403"/>
                  <a:gd name="connsiteX59" fmla="*/ 816373 w 2680224"/>
                  <a:gd name="connsiteY59" fmla="*/ 100445 h 2680403"/>
                  <a:gd name="connsiteX60" fmla="*/ 872732 w 2680224"/>
                  <a:gd name="connsiteY60" fmla="*/ 79817 h 2680403"/>
                  <a:gd name="connsiteX61" fmla="*/ 905649 w 2680224"/>
                  <a:gd name="connsiteY61" fmla="*/ 129943 h 2680403"/>
                  <a:gd name="connsiteX62" fmla="*/ 1200670 w 2680224"/>
                  <a:gd name="connsiteY62" fmla="*/ 259885 h 2680403"/>
                  <a:gd name="connsiteX63" fmla="*/ 1435345 w 2680224"/>
                  <a:gd name="connsiteY63" fmla="*/ 38861 h 2680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680224" h="2680403">
                    <a:moveTo>
                      <a:pt x="1340099" y="739851"/>
                    </a:moveTo>
                    <a:cubicBezTo>
                      <a:pt x="1008535" y="739851"/>
                      <a:pt x="739750" y="1008636"/>
                      <a:pt x="739750" y="1340200"/>
                    </a:cubicBezTo>
                    <a:cubicBezTo>
                      <a:pt x="739750" y="1671764"/>
                      <a:pt x="1008535" y="1940549"/>
                      <a:pt x="1340099" y="1940549"/>
                    </a:cubicBezTo>
                    <a:cubicBezTo>
                      <a:pt x="1671663" y="1940549"/>
                      <a:pt x="1940448" y="1671764"/>
                      <a:pt x="1940448" y="1340200"/>
                    </a:cubicBezTo>
                    <a:cubicBezTo>
                      <a:pt x="1940448" y="1008636"/>
                      <a:pt x="1671663" y="739851"/>
                      <a:pt x="1340099" y="739851"/>
                    </a:cubicBezTo>
                    <a:close/>
                    <a:moveTo>
                      <a:pt x="1444875" y="0"/>
                    </a:moveTo>
                    <a:lnTo>
                      <a:pt x="1477668" y="1656"/>
                    </a:lnTo>
                    <a:cubicBezTo>
                      <a:pt x="1613362" y="15436"/>
                      <a:pt x="1743096" y="49380"/>
                      <a:pt x="1863825" y="100445"/>
                    </a:cubicBezTo>
                    <a:lnTo>
                      <a:pt x="1915681" y="125425"/>
                    </a:lnTo>
                    <a:lnTo>
                      <a:pt x="1902800" y="183983"/>
                    </a:lnTo>
                    <a:cubicBezTo>
                      <a:pt x="1886898" y="305142"/>
                      <a:pt x="1925293" y="420217"/>
                      <a:pt x="2015862" y="485877"/>
                    </a:cubicBezTo>
                    <a:cubicBezTo>
                      <a:pt x="2106431" y="551537"/>
                      <a:pt x="2227740" y="552244"/>
                      <a:pt x="2337947" y="499453"/>
                    </a:cubicBezTo>
                    <a:lnTo>
                      <a:pt x="2373193" y="478673"/>
                    </a:lnTo>
                    <a:lnTo>
                      <a:pt x="2378346" y="484343"/>
                    </a:lnTo>
                    <a:cubicBezTo>
                      <a:pt x="2460607" y="584020"/>
                      <a:pt x="2528791" y="695746"/>
                      <a:pt x="2579856" y="816475"/>
                    </a:cubicBezTo>
                    <a:lnTo>
                      <a:pt x="2601000" y="874246"/>
                    </a:lnTo>
                    <a:lnTo>
                      <a:pt x="2550843" y="907104"/>
                    </a:lnTo>
                    <a:cubicBezTo>
                      <a:pt x="2454755" y="982599"/>
                      <a:pt x="2401737" y="1091711"/>
                      <a:pt x="2420571" y="1201980"/>
                    </a:cubicBezTo>
                    <a:cubicBezTo>
                      <a:pt x="2439405" y="1312250"/>
                      <a:pt x="2525633" y="1397580"/>
                      <a:pt x="2641332" y="1436902"/>
                    </a:cubicBezTo>
                    <a:lnTo>
                      <a:pt x="2680224" y="1446486"/>
                    </a:lnTo>
                    <a:lnTo>
                      <a:pt x="2678644" y="1477770"/>
                    </a:lnTo>
                    <a:cubicBezTo>
                      <a:pt x="2664864" y="1613464"/>
                      <a:pt x="2630920" y="1743198"/>
                      <a:pt x="2579856" y="1863927"/>
                    </a:cubicBezTo>
                    <a:lnTo>
                      <a:pt x="2541908" y="1942702"/>
                    </a:lnTo>
                    <a:lnTo>
                      <a:pt x="2483512" y="1928488"/>
                    </a:lnTo>
                    <a:cubicBezTo>
                      <a:pt x="2459357" y="1924769"/>
                      <a:pt x="2435397" y="1923226"/>
                      <a:pt x="2411979" y="1923852"/>
                    </a:cubicBezTo>
                    <a:cubicBezTo>
                      <a:pt x="2318306" y="1926354"/>
                      <a:pt x="2233305" y="1963536"/>
                      <a:pt x="2179176" y="2034804"/>
                    </a:cubicBezTo>
                    <a:cubicBezTo>
                      <a:pt x="2111517" y="2123890"/>
                      <a:pt x="2108111" y="2245153"/>
                      <a:pt x="2158437" y="2356508"/>
                    </a:cubicBezTo>
                    <a:lnTo>
                      <a:pt x="2178171" y="2391748"/>
                    </a:lnTo>
                    <a:lnTo>
                      <a:pt x="2092377" y="2455904"/>
                    </a:lnTo>
                    <a:cubicBezTo>
                      <a:pt x="2020796" y="2504263"/>
                      <a:pt x="1944312" y="2545915"/>
                      <a:pt x="1863825" y="2579958"/>
                    </a:cubicBezTo>
                    <a:lnTo>
                      <a:pt x="1807263" y="2600660"/>
                    </a:lnTo>
                    <a:lnTo>
                      <a:pt x="1790981" y="2572775"/>
                    </a:lnTo>
                    <a:cubicBezTo>
                      <a:pt x="1729394" y="2483255"/>
                      <a:pt x="1640241" y="2425089"/>
                      <a:pt x="1545288" y="2417535"/>
                    </a:cubicBezTo>
                    <a:cubicBezTo>
                      <a:pt x="1523583" y="2415808"/>
                      <a:pt x="1501578" y="2416725"/>
                      <a:pt x="1479528" y="2420517"/>
                    </a:cubicBezTo>
                    <a:cubicBezTo>
                      <a:pt x="1369280" y="2439474"/>
                      <a:pt x="1284047" y="2525797"/>
                      <a:pt x="1244855" y="2641540"/>
                    </a:cubicBezTo>
                    <a:lnTo>
                      <a:pt x="1235324" y="2680403"/>
                    </a:lnTo>
                    <a:lnTo>
                      <a:pt x="1202530" y="2678747"/>
                    </a:lnTo>
                    <a:cubicBezTo>
                      <a:pt x="1066836" y="2664966"/>
                      <a:pt x="937102" y="2631022"/>
                      <a:pt x="816373" y="2579958"/>
                    </a:cubicBezTo>
                    <a:lnTo>
                      <a:pt x="764518" y="2554978"/>
                    </a:lnTo>
                    <a:lnTo>
                      <a:pt x="777399" y="2496418"/>
                    </a:lnTo>
                    <a:cubicBezTo>
                      <a:pt x="793301" y="2375259"/>
                      <a:pt x="754906" y="2260185"/>
                      <a:pt x="664337" y="2194524"/>
                    </a:cubicBezTo>
                    <a:cubicBezTo>
                      <a:pt x="609996" y="2155128"/>
                      <a:pt x="544588" y="2139115"/>
                      <a:pt x="477152" y="2144011"/>
                    </a:cubicBezTo>
                    <a:cubicBezTo>
                      <a:pt x="420955" y="2148091"/>
                      <a:pt x="363349" y="2166691"/>
                      <a:pt x="309565" y="2198379"/>
                    </a:cubicBezTo>
                    <a:lnTo>
                      <a:pt x="306216" y="2200860"/>
                    </a:lnTo>
                    <a:lnTo>
                      <a:pt x="301852" y="2196059"/>
                    </a:lnTo>
                    <a:cubicBezTo>
                      <a:pt x="219591" y="2096382"/>
                      <a:pt x="151407" y="1984657"/>
                      <a:pt x="100343" y="1863927"/>
                    </a:cubicBezTo>
                    <a:lnTo>
                      <a:pt x="79198" y="1806155"/>
                    </a:lnTo>
                    <a:lnTo>
                      <a:pt x="129356" y="1773297"/>
                    </a:lnTo>
                    <a:cubicBezTo>
                      <a:pt x="225445" y="1697801"/>
                      <a:pt x="278462" y="1588690"/>
                      <a:pt x="259628" y="1478420"/>
                    </a:cubicBezTo>
                    <a:cubicBezTo>
                      <a:pt x="239853" y="1362637"/>
                      <a:pt x="145776" y="1274351"/>
                      <a:pt x="21297" y="1237949"/>
                    </a:cubicBezTo>
                    <a:lnTo>
                      <a:pt x="0" y="1233409"/>
                    </a:lnTo>
                    <a:lnTo>
                      <a:pt x="1554" y="1202632"/>
                    </a:lnTo>
                    <a:cubicBezTo>
                      <a:pt x="15334" y="1066938"/>
                      <a:pt x="49279" y="937204"/>
                      <a:pt x="100343" y="816475"/>
                    </a:cubicBezTo>
                    <a:lnTo>
                      <a:pt x="138291" y="737699"/>
                    </a:lnTo>
                    <a:lnTo>
                      <a:pt x="196689" y="751913"/>
                    </a:lnTo>
                    <a:cubicBezTo>
                      <a:pt x="317465" y="770507"/>
                      <a:pt x="433365" y="734683"/>
                      <a:pt x="501024" y="645597"/>
                    </a:cubicBezTo>
                    <a:cubicBezTo>
                      <a:pt x="568683" y="556511"/>
                      <a:pt x="572089" y="435249"/>
                      <a:pt x="521763" y="323894"/>
                    </a:cubicBezTo>
                    <a:lnTo>
                      <a:pt x="502029" y="288653"/>
                    </a:lnTo>
                    <a:lnTo>
                      <a:pt x="587822" y="224498"/>
                    </a:lnTo>
                    <a:cubicBezTo>
                      <a:pt x="659402" y="176139"/>
                      <a:pt x="735887" y="134487"/>
                      <a:pt x="816373" y="100445"/>
                    </a:cubicBezTo>
                    <a:lnTo>
                      <a:pt x="872732" y="79817"/>
                    </a:lnTo>
                    <a:lnTo>
                      <a:pt x="905649" y="129943"/>
                    </a:lnTo>
                    <a:cubicBezTo>
                      <a:pt x="981252" y="225947"/>
                      <a:pt x="1090423" y="278842"/>
                      <a:pt x="1200670" y="259885"/>
                    </a:cubicBezTo>
                    <a:cubicBezTo>
                      <a:pt x="1310919" y="240927"/>
                      <a:pt x="1396152" y="154604"/>
                      <a:pt x="1435345" y="3886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7" name="Add-Ons Group"/>
            <p:cNvGrpSpPr/>
            <p:nvPr/>
          </p:nvGrpSpPr>
          <p:grpSpPr>
            <a:xfrm>
              <a:off x="10841410" y="5951801"/>
              <a:ext cx="1384526" cy="265662"/>
              <a:chOff x="10841410" y="5951801"/>
              <a:chExt cx="1384526" cy="265662"/>
            </a:xfrm>
          </p:grpSpPr>
          <p:sp>
            <p:nvSpPr>
              <p:cNvPr id="90" name="Add-Ons Name"/>
              <p:cNvSpPr txBox="1"/>
              <p:nvPr/>
            </p:nvSpPr>
            <p:spPr>
              <a:xfrm>
                <a:off x="11138535" y="5951801"/>
                <a:ext cx="1087401"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ADD-ONS</a:t>
                </a:r>
                <a:endParaRPr lang="en-US" sz="500" dirty="0">
                  <a:solidFill>
                    <a:srgbClr val="FFFFFF"/>
                  </a:solidFill>
                  <a:latin typeface="Segoe UI" panose="020B0502040204020203" pitchFamily="34" charset="0"/>
                  <a:cs typeface="Segoe UI" panose="020B0502040204020203" pitchFamily="34" charset="0"/>
                </a:endParaRPr>
              </a:p>
            </p:txBody>
          </p:sp>
          <p:sp>
            <p:nvSpPr>
              <p:cNvPr id="88" name="Add-Ons Icon"/>
              <p:cNvSpPr>
                <a:spLocks noChangeAspect="1"/>
              </p:cNvSpPr>
              <p:nvPr/>
            </p:nvSpPr>
            <p:spPr>
              <a:xfrm>
                <a:off x="10841410" y="5974099"/>
                <a:ext cx="243364" cy="243364"/>
              </a:xfrm>
              <a:custGeom>
                <a:avLst/>
                <a:gdLst>
                  <a:gd name="connsiteX0" fmla="*/ 351753 w 2153776"/>
                  <a:gd name="connsiteY0" fmla="*/ 1122366 h 2085020"/>
                  <a:gd name="connsiteX1" fmla="*/ 142203 w 2153776"/>
                  <a:gd name="connsiteY1" fmla="*/ 1541466 h 2085020"/>
                  <a:gd name="connsiteX2" fmla="*/ 351753 w 2153776"/>
                  <a:gd name="connsiteY2" fmla="*/ 1960566 h 2085020"/>
                  <a:gd name="connsiteX3" fmla="*/ 924518 w 2153776"/>
                  <a:gd name="connsiteY3" fmla="*/ 1960566 h 2085020"/>
                  <a:gd name="connsiteX4" fmla="*/ 1134068 w 2153776"/>
                  <a:gd name="connsiteY4" fmla="*/ 1541466 h 2085020"/>
                  <a:gd name="connsiteX5" fmla="*/ 924518 w 2153776"/>
                  <a:gd name="connsiteY5" fmla="*/ 1122366 h 2085020"/>
                  <a:gd name="connsiteX6" fmla="*/ 1388075 w 2153776"/>
                  <a:gd name="connsiteY6" fmla="*/ 815802 h 2085020"/>
                  <a:gd name="connsiteX7" fmla="*/ 1699492 w 2153776"/>
                  <a:gd name="connsiteY7" fmla="*/ 815802 h 2085020"/>
                  <a:gd name="connsiteX8" fmla="*/ 1813426 w 2153776"/>
                  <a:gd name="connsiteY8" fmla="*/ 1043671 h 2085020"/>
                  <a:gd name="connsiteX9" fmla="*/ 1699492 w 2153776"/>
                  <a:gd name="connsiteY9" fmla="*/ 1271540 h 2085020"/>
                  <a:gd name="connsiteX10" fmla="*/ 1388075 w 2153776"/>
                  <a:gd name="connsiteY10" fmla="*/ 1271540 h 2085020"/>
                  <a:gd name="connsiteX11" fmla="*/ 1274140 w 2153776"/>
                  <a:gd name="connsiteY11" fmla="*/ 1043671 h 2085020"/>
                  <a:gd name="connsiteX12" fmla="*/ 1226453 w 2153776"/>
                  <a:gd name="connsiteY12" fmla="*/ 604594 h 2085020"/>
                  <a:gd name="connsiteX13" fmla="*/ 1016903 w 2153776"/>
                  <a:gd name="connsiteY13" fmla="*/ 1023694 h 2085020"/>
                  <a:gd name="connsiteX14" fmla="*/ 1226453 w 2153776"/>
                  <a:gd name="connsiteY14" fmla="*/ 1442794 h 2085020"/>
                  <a:gd name="connsiteX15" fmla="*/ 1799218 w 2153776"/>
                  <a:gd name="connsiteY15" fmla="*/ 1442794 h 2085020"/>
                  <a:gd name="connsiteX16" fmla="*/ 2008768 w 2153776"/>
                  <a:gd name="connsiteY16" fmla="*/ 1023694 h 2085020"/>
                  <a:gd name="connsiteX17" fmla="*/ 1799218 w 2153776"/>
                  <a:gd name="connsiteY17" fmla="*/ 604594 h 2085020"/>
                  <a:gd name="connsiteX18" fmla="*/ 561193 w 2153776"/>
                  <a:gd name="connsiteY18" fmla="*/ 155209 h 2085020"/>
                  <a:gd name="connsiteX19" fmla="*/ 561193 w 2153776"/>
                  <a:gd name="connsiteY19" fmla="*/ 421907 h 2085020"/>
                  <a:gd name="connsiteX20" fmla="*/ 294495 w 2153776"/>
                  <a:gd name="connsiteY20" fmla="*/ 421907 h 2085020"/>
                  <a:gd name="connsiteX21" fmla="*/ 294495 w 2153776"/>
                  <a:gd name="connsiteY21" fmla="*/ 623841 h 2085020"/>
                  <a:gd name="connsiteX22" fmla="*/ 561193 w 2153776"/>
                  <a:gd name="connsiteY22" fmla="*/ 623841 h 2085020"/>
                  <a:gd name="connsiteX23" fmla="*/ 561193 w 2153776"/>
                  <a:gd name="connsiteY23" fmla="*/ 890539 h 2085020"/>
                  <a:gd name="connsiteX24" fmla="*/ 759317 w 2153776"/>
                  <a:gd name="connsiteY24" fmla="*/ 890539 h 2085020"/>
                  <a:gd name="connsiteX25" fmla="*/ 759317 w 2153776"/>
                  <a:gd name="connsiteY25" fmla="*/ 623841 h 2085020"/>
                  <a:gd name="connsiteX26" fmla="*/ 1026015 w 2153776"/>
                  <a:gd name="connsiteY26" fmla="*/ 623841 h 2085020"/>
                  <a:gd name="connsiteX27" fmla="*/ 1026015 w 2153776"/>
                  <a:gd name="connsiteY27" fmla="*/ 421907 h 2085020"/>
                  <a:gd name="connsiteX28" fmla="*/ 759317 w 2153776"/>
                  <a:gd name="connsiteY28" fmla="*/ 421907 h 2085020"/>
                  <a:gd name="connsiteX29" fmla="*/ 759317 w 2153776"/>
                  <a:gd name="connsiteY29" fmla="*/ 155209 h 2085020"/>
                  <a:gd name="connsiteX30" fmla="*/ 270821 w 2153776"/>
                  <a:gd name="connsiteY30" fmla="*/ 0 h 2085020"/>
                  <a:gd name="connsiteX31" fmla="*/ 1011059 w 2153776"/>
                  <a:gd name="connsiteY31" fmla="*/ 0 h 2085020"/>
                  <a:gd name="connsiteX32" fmla="*/ 1262074 w 2153776"/>
                  <a:gd name="connsiteY32" fmla="*/ 502029 h 2085020"/>
                  <a:gd name="connsiteX33" fmla="*/ 1882955 w 2153776"/>
                  <a:gd name="connsiteY33" fmla="*/ 502029 h 2085020"/>
                  <a:gd name="connsiteX34" fmla="*/ 2153776 w 2153776"/>
                  <a:gd name="connsiteY34" fmla="*/ 1043671 h 2085020"/>
                  <a:gd name="connsiteX35" fmla="*/ 1882955 w 2153776"/>
                  <a:gd name="connsiteY35" fmla="*/ 1585313 h 2085020"/>
                  <a:gd name="connsiteX36" fmla="*/ 1261153 w 2153776"/>
                  <a:gd name="connsiteY36" fmla="*/ 1585313 h 2085020"/>
                  <a:gd name="connsiteX37" fmla="*/ 1011299 w 2153776"/>
                  <a:gd name="connsiteY37" fmla="*/ 2085020 h 2085020"/>
                  <a:gd name="connsiteX38" fmla="*/ 271061 w 2153776"/>
                  <a:gd name="connsiteY38" fmla="*/ 2085020 h 2085020"/>
                  <a:gd name="connsiteX39" fmla="*/ 240 w 2153776"/>
                  <a:gd name="connsiteY39" fmla="*/ 1543378 h 2085020"/>
                  <a:gd name="connsiteX40" fmla="*/ 250554 w 2153776"/>
                  <a:gd name="connsiteY40" fmla="*/ 1042750 h 2085020"/>
                  <a:gd name="connsiteX41" fmla="*/ 0 w 2153776"/>
                  <a:gd name="connsiteY41" fmla="*/ 541642 h 2085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153776" h="2085020">
                    <a:moveTo>
                      <a:pt x="351753" y="1122366"/>
                    </a:moveTo>
                    <a:lnTo>
                      <a:pt x="142203" y="1541466"/>
                    </a:lnTo>
                    <a:lnTo>
                      <a:pt x="351753" y="1960566"/>
                    </a:lnTo>
                    <a:lnTo>
                      <a:pt x="924518" y="1960566"/>
                    </a:lnTo>
                    <a:lnTo>
                      <a:pt x="1134068" y="1541466"/>
                    </a:lnTo>
                    <a:lnTo>
                      <a:pt x="924518" y="1122366"/>
                    </a:lnTo>
                    <a:close/>
                    <a:moveTo>
                      <a:pt x="1388075" y="815802"/>
                    </a:moveTo>
                    <a:lnTo>
                      <a:pt x="1699492" y="815802"/>
                    </a:lnTo>
                    <a:lnTo>
                      <a:pt x="1813426" y="1043671"/>
                    </a:lnTo>
                    <a:lnTo>
                      <a:pt x="1699492" y="1271540"/>
                    </a:lnTo>
                    <a:lnTo>
                      <a:pt x="1388075" y="1271540"/>
                    </a:lnTo>
                    <a:lnTo>
                      <a:pt x="1274140" y="1043671"/>
                    </a:lnTo>
                    <a:close/>
                    <a:moveTo>
                      <a:pt x="1226453" y="604594"/>
                    </a:moveTo>
                    <a:lnTo>
                      <a:pt x="1016903" y="1023694"/>
                    </a:lnTo>
                    <a:lnTo>
                      <a:pt x="1226453" y="1442794"/>
                    </a:lnTo>
                    <a:lnTo>
                      <a:pt x="1799218" y="1442794"/>
                    </a:lnTo>
                    <a:lnTo>
                      <a:pt x="2008768" y="1023694"/>
                    </a:lnTo>
                    <a:lnTo>
                      <a:pt x="1799218" y="604594"/>
                    </a:lnTo>
                    <a:close/>
                    <a:moveTo>
                      <a:pt x="561193" y="155209"/>
                    </a:moveTo>
                    <a:lnTo>
                      <a:pt x="561193" y="421907"/>
                    </a:lnTo>
                    <a:lnTo>
                      <a:pt x="294495" y="421907"/>
                    </a:lnTo>
                    <a:lnTo>
                      <a:pt x="294495" y="623841"/>
                    </a:lnTo>
                    <a:lnTo>
                      <a:pt x="561193" y="623841"/>
                    </a:lnTo>
                    <a:lnTo>
                      <a:pt x="561193" y="890539"/>
                    </a:lnTo>
                    <a:lnTo>
                      <a:pt x="759317" y="890539"/>
                    </a:lnTo>
                    <a:lnTo>
                      <a:pt x="759317" y="623841"/>
                    </a:lnTo>
                    <a:lnTo>
                      <a:pt x="1026015" y="623841"/>
                    </a:lnTo>
                    <a:lnTo>
                      <a:pt x="1026015" y="421907"/>
                    </a:lnTo>
                    <a:lnTo>
                      <a:pt x="759317" y="421907"/>
                    </a:lnTo>
                    <a:lnTo>
                      <a:pt x="759317" y="155209"/>
                    </a:lnTo>
                    <a:close/>
                    <a:moveTo>
                      <a:pt x="270821" y="0"/>
                    </a:moveTo>
                    <a:lnTo>
                      <a:pt x="1011059" y="0"/>
                    </a:lnTo>
                    <a:lnTo>
                      <a:pt x="1262074" y="502029"/>
                    </a:lnTo>
                    <a:lnTo>
                      <a:pt x="1882955" y="502029"/>
                    </a:lnTo>
                    <a:lnTo>
                      <a:pt x="2153776" y="1043671"/>
                    </a:lnTo>
                    <a:lnTo>
                      <a:pt x="1882955" y="1585313"/>
                    </a:lnTo>
                    <a:lnTo>
                      <a:pt x="1261153" y="1585313"/>
                    </a:lnTo>
                    <a:lnTo>
                      <a:pt x="1011299" y="2085020"/>
                    </a:lnTo>
                    <a:lnTo>
                      <a:pt x="271061" y="2085020"/>
                    </a:lnTo>
                    <a:lnTo>
                      <a:pt x="240" y="1543378"/>
                    </a:lnTo>
                    <a:lnTo>
                      <a:pt x="250554" y="1042750"/>
                    </a:lnTo>
                    <a:lnTo>
                      <a:pt x="0" y="54164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8" name="Active Directory Group"/>
            <p:cNvGrpSpPr/>
            <p:nvPr/>
          </p:nvGrpSpPr>
          <p:grpSpPr>
            <a:xfrm>
              <a:off x="10842957" y="5590971"/>
              <a:ext cx="1382979" cy="272138"/>
              <a:chOff x="10842957" y="5590971"/>
              <a:chExt cx="1382979" cy="272138"/>
            </a:xfrm>
          </p:grpSpPr>
          <p:sp>
            <p:nvSpPr>
              <p:cNvPr id="86" name="Active Directory Name"/>
              <p:cNvSpPr txBox="1"/>
              <p:nvPr/>
            </p:nvSpPr>
            <p:spPr>
              <a:xfrm>
                <a:off x="11138535" y="5590971"/>
                <a:ext cx="1087401"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ACTIVE DIRECTORY</a:t>
                </a:r>
                <a:endParaRPr lang="en-US" sz="500" dirty="0">
                  <a:solidFill>
                    <a:srgbClr val="FFFFFF"/>
                  </a:solidFill>
                  <a:latin typeface="Segoe UI" panose="020B0502040204020203" pitchFamily="34" charset="0"/>
                  <a:cs typeface="Segoe UI" panose="020B0502040204020203" pitchFamily="34" charset="0"/>
                </a:endParaRPr>
              </a:p>
            </p:txBody>
          </p:sp>
          <p:sp>
            <p:nvSpPr>
              <p:cNvPr id="84" name="Active Directory Icon"/>
              <p:cNvSpPr>
                <a:spLocks noChangeAspect="1"/>
              </p:cNvSpPr>
              <p:nvPr/>
            </p:nvSpPr>
            <p:spPr>
              <a:xfrm>
                <a:off x="10842957" y="5612799"/>
                <a:ext cx="240271" cy="250310"/>
              </a:xfrm>
              <a:custGeom>
                <a:avLst/>
                <a:gdLst>
                  <a:gd name="connsiteX0" fmla="*/ 227817 w 430087"/>
                  <a:gd name="connsiteY0" fmla="*/ 190781 h 448056"/>
                  <a:gd name="connsiteX1" fmla="*/ 278783 w 430087"/>
                  <a:gd name="connsiteY1" fmla="*/ 246846 h 448056"/>
                  <a:gd name="connsiteX2" fmla="*/ 276735 w 430087"/>
                  <a:gd name="connsiteY2" fmla="*/ 256988 h 448056"/>
                  <a:gd name="connsiteX3" fmla="*/ 277791 w 430087"/>
                  <a:gd name="connsiteY3" fmla="*/ 262217 h 448056"/>
                  <a:gd name="connsiteX4" fmla="*/ 224432 w 430087"/>
                  <a:gd name="connsiteY4" fmla="*/ 306139 h 448056"/>
                  <a:gd name="connsiteX5" fmla="*/ 221132 w 430087"/>
                  <a:gd name="connsiteY5" fmla="*/ 305472 h 448056"/>
                  <a:gd name="connsiteX6" fmla="*/ 221132 w 430087"/>
                  <a:gd name="connsiteY6" fmla="*/ 192687 h 448056"/>
                  <a:gd name="connsiteX7" fmla="*/ 221938 w 430087"/>
                  <a:gd name="connsiteY7" fmla="*/ 192605 h 448056"/>
                  <a:gd name="connsiteX8" fmla="*/ 197960 w 430087"/>
                  <a:gd name="connsiteY8" fmla="*/ 188072 h 448056"/>
                  <a:gd name="connsiteX9" fmla="*/ 201727 w 430087"/>
                  <a:gd name="connsiteY9" fmla="*/ 190612 h 448056"/>
                  <a:gd name="connsiteX10" fmla="*/ 203867 w 430087"/>
                  <a:gd name="connsiteY10" fmla="*/ 191276 h 448056"/>
                  <a:gd name="connsiteX11" fmla="*/ 203867 w 430087"/>
                  <a:gd name="connsiteY11" fmla="*/ 306873 h 448056"/>
                  <a:gd name="connsiteX12" fmla="*/ 155627 w 430087"/>
                  <a:gd name="connsiteY12" fmla="*/ 267164 h 448056"/>
                  <a:gd name="connsiteX13" fmla="*/ 156887 w 430087"/>
                  <a:gd name="connsiteY13" fmla="*/ 263103 h 448056"/>
                  <a:gd name="connsiteX14" fmla="*/ 157504 w 430087"/>
                  <a:gd name="connsiteY14" fmla="*/ 256988 h 448056"/>
                  <a:gd name="connsiteX15" fmla="*/ 155119 w 430087"/>
                  <a:gd name="connsiteY15" fmla="*/ 245177 h 448056"/>
                  <a:gd name="connsiteX16" fmla="*/ 151257 w 430087"/>
                  <a:gd name="connsiteY16" fmla="*/ 239449 h 448056"/>
                  <a:gd name="connsiteX17" fmla="*/ 215044 w 430087"/>
                  <a:gd name="connsiteY17" fmla="*/ 124878 h 448056"/>
                  <a:gd name="connsiteX18" fmla="*/ 180833 w 430087"/>
                  <a:gd name="connsiteY18" fmla="*/ 159089 h 448056"/>
                  <a:gd name="connsiteX19" fmla="*/ 183521 w 430087"/>
                  <a:gd name="connsiteY19" fmla="*/ 172406 h 448056"/>
                  <a:gd name="connsiteX20" fmla="*/ 185798 w 430087"/>
                  <a:gd name="connsiteY20" fmla="*/ 175783 h 448056"/>
                  <a:gd name="connsiteX21" fmla="*/ 137742 w 430087"/>
                  <a:gd name="connsiteY21" fmla="*/ 228648 h 448056"/>
                  <a:gd name="connsiteX22" fmla="*/ 133277 w 430087"/>
                  <a:gd name="connsiteY22" fmla="*/ 227262 h 448056"/>
                  <a:gd name="connsiteX23" fmla="*/ 127161 w 430087"/>
                  <a:gd name="connsiteY23" fmla="*/ 226646 h 448056"/>
                  <a:gd name="connsiteX24" fmla="*/ 96819 w 430087"/>
                  <a:gd name="connsiteY24" fmla="*/ 256988 h 448056"/>
                  <a:gd name="connsiteX25" fmla="*/ 127161 w 430087"/>
                  <a:gd name="connsiteY25" fmla="*/ 287331 h 448056"/>
                  <a:gd name="connsiteX26" fmla="*/ 138972 w 430087"/>
                  <a:gd name="connsiteY26" fmla="*/ 284946 h 448056"/>
                  <a:gd name="connsiteX27" fmla="*/ 145069 w 430087"/>
                  <a:gd name="connsiteY27" fmla="*/ 280836 h 448056"/>
                  <a:gd name="connsiteX28" fmla="*/ 191749 w 430087"/>
                  <a:gd name="connsiteY28" fmla="*/ 319260 h 448056"/>
                  <a:gd name="connsiteX29" fmla="*/ 191233 w 430087"/>
                  <a:gd name="connsiteY29" fmla="*/ 320026 h 448056"/>
                  <a:gd name="connsiteX30" fmla="*/ 189202 w 430087"/>
                  <a:gd name="connsiteY30" fmla="*/ 330085 h 448056"/>
                  <a:gd name="connsiteX31" fmla="*/ 215044 w 430087"/>
                  <a:gd name="connsiteY31" fmla="*/ 355926 h 448056"/>
                  <a:gd name="connsiteX32" fmla="*/ 240885 w 430087"/>
                  <a:gd name="connsiteY32" fmla="*/ 330085 h 448056"/>
                  <a:gd name="connsiteX33" fmla="*/ 238855 w 430087"/>
                  <a:gd name="connsiteY33" fmla="*/ 320026 h 448056"/>
                  <a:gd name="connsiteX34" fmla="*/ 237382 w 430087"/>
                  <a:gd name="connsiteY34" fmla="*/ 317841 h 448056"/>
                  <a:gd name="connsiteX35" fmla="*/ 285487 w 430087"/>
                  <a:gd name="connsiteY35" fmla="*/ 278244 h 448056"/>
                  <a:gd name="connsiteX36" fmla="*/ 285622 w 430087"/>
                  <a:gd name="connsiteY36" fmla="*/ 278444 h 448056"/>
                  <a:gd name="connsiteX37" fmla="*/ 307078 w 430087"/>
                  <a:gd name="connsiteY37" fmla="*/ 287331 h 448056"/>
                  <a:gd name="connsiteX38" fmla="*/ 337420 w 430087"/>
                  <a:gd name="connsiteY38" fmla="*/ 256988 h 448056"/>
                  <a:gd name="connsiteX39" fmla="*/ 307078 w 430087"/>
                  <a:gd name="connsiteY39" fmla="*/ 226646 h 448056"/>
                  <a:gd name="connsiteX40" fmla="*/ 295267 w 430087"/>
                  <a:gd name="connsiteY40" fmla="*/ 229030 h 448056"/>
                  <a:gd name="connsiteX41" fmla="*/ 289471 w 430087"/>
                  <a:gd name="connsiteY41" fmla="*/ 232937 h 448056"/>
                  <a:gd name="connsiteX42" fmla="*/ 241405 w 430087"/>
                  <a:gd name="connsiteY42" fmla="*/ 180061 h 448056"/>
                  <a:gd name="connsiteX43" fmla="*/ 246566 w 430087"/>
                  <a:gd name="connsiteY43" fmla="*/ 172406 h 448056"/>
                  <a:gd name="connsiteX44" fmla="*/ 249255 w 430087"/>
                  <a:gd name="connsiteY44" fmla="*/ 159089 h 448056"/>
                  <a:gd name="connsiteX45" fmla="*/ 215044 w 430087"/>
                  <a:gd name="connsiteY45" fmla="*/ 124878 h 448056"/>
                  <a:gd name="connsiteX46" fmla="*/ 215044 w 430087"/>
                  <a:gd name="connsiteY46" fmla="*/ 0 h 448056"/>
                  <a:gd name="connsiteX47" fmla="*/ 430087 w 430087"/>
                  <a:gd name="connsiteY47" fmla="*/ 270047 h 448056"/>
                  <a:gd name="connsiteX48" fmla="*/ 215044 w 430087"/>
                  <a:gd name="connsiteY48" fmla="*/ 448056 h 448056"/>
                  <a:gd name="connsiteX49" fmla="*/ 0 w 430087"/>
                  <a:gd name="connsiteY49" fmla="*/ 270047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30087" h="448056">
                    <a:moveTo>
                      <a:pt x="227817" y="190781"/>
                    </a:moveTo>
                    <a:lnTo>
                      <a:pt x="278783" y="246846"/>
                    </a:lnTo>
                    <a:lnTo>
                      <a:pt x="276735" y="256988"/>
                    </a:lnTo>
                    <a:lnTo>
                      <a:pt x="277791" y="262217"/>
                    </a:lnTo>
                    <a:lnTo>
                      <a:pt x="224432" y="306139"/>
                    </a:lnTo>
                    <a:lnTo>
                      <a:pt x="221132" y="305472"/>
                    </a:lnTo>
                    <a:lnTo>
                      <a:pt x="221132" y="192687"/>
                    </a:lnTo>
                    <a:lnTo>
                      <a:pt x="221938" y="192605"/>
                    </a:lnTo>
                    <a:close/>
                    <a:moveTo>
                      <a:pt x="197960" y="188072"/>
                    </a:moveTo>
                    <a:lnTo>
                      <a:pt x="201727" y="190612"/>
                    </a:lnTo>
                    <a:lnTo>
                      <a:pt x="203867" y="191276"/>
                    </a:lnTo>
                    <a:lnTo>
                      <a:pt x="203867" y="306873"/>
                    </a:lnTo>
                    <a:lnTo>
                      <a:pt x="155627" y="267164"/>
                    </a:lnTo>
                    <a:lnTo>
                      <a:pt x="156887" y="263103"/>
                    </a:lnTo>
                    <a:cubicBezTo>
                      <a:pt x="157292" y="261128"/>
                      <a:pt x="157504" y="259083"/>
                      <a:pt x="157504" y="256988"/>
                    </a:cubicBezTo>
                    <a:cubicBezTo>
                      <a:pt x="157504" y="252799"/>
                      <a:pt x="156655" y="248808"/>
                      <a:pt x="155119" y="245177"/>
                    </a:cubicBezTo>
                    <a:lnTo>
                      <a:pt x="151257" y="239449"/>
                    </a:lnTo>
                    <a:close/>
                    <a:moveTo>
                      <a:pt x="215044" y="124878"/>
                    </a:moveTo>
                    <a:cubicBezTo>
                      <a:pt x="196150" y="124878"/>
                      <a:pt x="180833" y="140195"/>
                      <a:pt x="180833" y="159089"/>
                    </a:cubicBezTo>
                    <a:cubicBezTo>
                      <a:pt x="180833" y="163813"/>
                      <a:pt x="181790" y="168313"/>
                      <a:pt x="183521" y="172406"/>
                    </a:cubicBezTo>
                    <a:lnTo>
                      <a:pt x="185798" y="175783"/>
                    </a:lnTo>
                    <a:lnTo>
                      <a:pt x="137742" y="228648"/>
                    </a:lnTo>
                    <a:lnTo>
                      <a:pt x="133277" y="227262"/>
                    </a:lnTo>
                    <a:cubicBezTo>
                      <a:pt x="131301" y="226858"/>
                      <a:pt x="129256" y="226646"/>
                      <a:pt x="127161" y="226646"/>
                    </a:cubicBezTo>
                    <a:cubicBezTo>
                      <a:pt x="110404" y="226646"/>
                      <a:pt x="96819" y="240230"/>
                      <a:pt x="96819" y="256988"/>
                    </a:cubicBezTo>
                    <a:cubicBezTo>
                      <a:pt x="96819" y="273746"/>
                      <a:pt x="110404" y="287331"/>
                      <a:pt x="127161" y="287331"/>
                    </a:cubicBezTo>
                    <a:cubicBezTo>
                      <a:pt x="131351" y="287331"/>
                      <a:pt x="135342" y="286482"/>
                      <a:pt x="138972" y="284946"/>
                    </a:cubicBezTo>
                    <a:lnTo>
                      <a:pt x="145069" y="280836"/>
                    </a:lnTo>
                    <a:lnTo>
                      <a:pt x="191749" y="319260"/>
                    </a:lnTo>
                    <a:lnTo>
                      <a:pt x="191233" y="320026"/>
                    </a:lnTo>
                    <a:cubicBezTo>
                      <a:pt x="189925" y="323118"/>
                      <a:pt x="189202" y="326517"/>
                      <a:pt x="189202" y="330085"/>
                    </a:cubicBezTo>
                    <a:cubicBezTo>
                      <a:pt x="189202" y="344357"/>
                      <a:pt x="200772" y="355926"/>
                      <a:pt x="215044" y="355926"/>
                    </a:cubicBezTo>
                    <a:cubicBezTo>
                      <a:pt x="229316" y="355926"/>
                      <a:pt x="240885" y="344357"/>
                      <a:pt x="240885" y="330085"/>
                    </a:cubicBezTo>
                    <a:cubicBezTo>
                      <a:pt x="240885" y="326517"/>
                      <a:pt x="240162" y="323118"/>
                      <a:pt x="238855" y="320026"/>
                    </a:cubicBezTo>
                    <a:lnTo>
                      <a:pt x="237382" y="317841"/>
                    </a:lnTo>
                    <a:lnTo>
                      <a:pt x="285487" y="278244"/>
                    </a:lnTo>
                    <a:lnTo>
                      <a:pt x="285622" y="278444"/>
                    </a:lnTo>
                    <a:cubicBezTo>
                      <a:pt x="291113" y="283935"/>
                      <a:pt x="298699" y="287331"/>
                      <a:pt x="307078" y="287331"/>
                    </a:cubicBezTo>
                    <a:cubicBezTo>
                      <a:pt x="323835" y="287331"/>
                      <a:pt x="337420" y="273746"/>
                      <a:pt x="337420" y="256988"/>
                    </a:cubicBezTo>
                    <a:cubicBezTo>
                      <a:pt x="337420" y="240230"/>
                      <a:pt x="323835" y="226646"/>
                      <a:pt x="307078" y="226646"/>
                    </a:cubicBezTo>
                    <a:cubicBezTo>
                      <a:pt x="302888" y="226646"/>
                      <a:pt x="298897" y="227495"/>
                      <a:pt x="295267" y="229030"/>
                    </a:cubicBezTo>
                    <a:lnTo>
                      <a:pt x="289471" y="232937"/>
                    </a:lnTo>
                    <a:lnTo>
                      <a:pt x="241405" y="180061"/>
                    </a:lnTo>
                    <a:lnTo>
                      <a:pt x="246566" y="172406"/>
                    </a:lnTo>
                    <a:cubicBezTo>
                      <a:pt x="248298" y="168313"/>
                      <a:pt x="249255" y="163813"/>
                      <a:pt x="249255" y="159089"/>
                    </a:cubicBezTo>
                    <a:cubicBezTo>
                      <a:pt x="249255" y="140195"/>
                      <a:pt x="233938" y="124878"/>
                      <a:pt x="215044" y="124878"/>
                    </a:cubicBezTo>
                    <a:close/>
                    <a:moveTo>
                      <a:pt x="215044" y="0"/>
                    </a:moveTo>
                    <a:lnTo>
                      <a:pt x="430087" y="270047"/>
                    </a:lnTo>
                    <a:lnTo>
                      <a:pt x="215044" y="448056"/>
                    </a:lnTo>
                    <a:lnTo>
                      <a:pt x="0" y="27004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9" name="Management Services Group"/>
            <p:cNvGrpSpPr/>
            <p:nvPr/>
          </p:nvGrpSpPr>
          <p:grpSpPr>
            <a:xfrm>
              <a:off x="10833106" y="5229569"/>
              <a:ext cx="1392830" cy="249851"/>
              <a:chOff x="10833106" y="5229569"/>
              <a:chExt cx="1392830" cy="249851"/>
            </a:xfrm>
          </p:grpSpPr>
          <p:sp>
            <p:nvSpPr>
              <p:cNvPr id="82" name="Management Services Name"/>
              <p:cNvSpPr txBox="1"/>
              <p:nvPr/>
            </p:nvSpPr>
            <p:spPr>
              <a:xfrm>
                <a:off x="11138535" y="5229569"/>
                <a:ext cx="1087401" cy="225711"/>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MANAGEMENT SERVICES</a:t>
                </a:r>
                <a:endParaRPr lang="en-US" sz="500" dirty="0">
                  <a:solidFill>
                    <a:srgbClr val="FFFFFF"/>
                  </a:solidFill>
                  <a:latin typeface="Segoe UI" panose="020B0502040204020203" pitchFamily="34" charset="0"/>
                  <a:cs typeface="Segoe UI" panose="020B0502040204020203" pitchFamily="34" charset="0"/>
                </a:endParaRPr>
              </a:p>
            </p:txBody>
          </p:sp>
          <p:sp>
            <p:nvSpPr>
              <p:cNvPr id="80" name="Management Services Icon"/>
              <p:cNvSpPr>
                <a:spLocks noChangeAspect="1"/>
              </p:cNvSpPr>
              <p:nvPr/>
            </p:nvSpPr>
            <p:spPr>
              <a:xfrm>
                <a:off x="10833106" y="5280812"/>
                <a:ext cx="259973" cy="198608"/>
              </a:xfrm>
              <a:custGeom>
                <a:avLst/>
                <a:gdLst>
                  <a:gd name="connsiteX0" fmla="*/ 150263 w 448056"/>
                  <a:gd name="connsiteY0" fmla="*/ 146018 h 342296"/>
                  <a:gd name="connsiteX1" fmla="*/ 392835 w 448056"/>
                  <a:gd name="connsiteY1" fmla="*/ 146018 h 342296"/>
                  <a:gd name="connsiteX2" fmla="*/ 392835 w 448056"/>
                  <a:gd name="connsiteY2" fmla="*/ 291034 h 342296"/>
                  <a:gd name="connsiteX3" fmla="*/ 375392 w 448056"/>
                  <a:gd name="connsiteY3" fmla="*/ 291034 h 342296"/>
                  <a:gd name="connsiteX4" fmla="*/ 375392 w 448056"/>
                  <a:gd name="connsiteY4" fmla="*/ 181587 h 342296"/>
                  <a:gd name="connsiteX5" fmla="*/ 359580 w 448056"/>
                  <a:gd name="connsiteY5" fmla="*/ 181587 h 342296"/>
                  <a:gd name="connsiteX6" fmla="*/ 359580 w 448056"/>
                  <a:gd name="connsiteY6" fmla="*/ 291034 h 342296"/>
                  <a:gd name="connsiteX7" fmla="*/ 337190 w 448056"/>
                  <a:gd name="connsiteY7" fmla="*/ 291034 h 342296"/>
                  <a:gd name="connsiteX8" fmla="*/ 337190 w 448056"/>
                  <a:gd name="connsiteY8" fmla="*/ 217552 h 342296"/>
                  <a:gd name="connsiteX9" fmla="*/ 321377 w 448056"/>
                  <a:gd name="connsiteY9" fmla="*/ 217552 h 342296"/>
                  <a:gd name="connsiteX10" fmla="*/ 321377 w 448056"/>
                  <a:gd name="connsiteY10" fmla="*/ 291034 h 342296"/>
                  <a:gd name="connsiteX11" fmla="*/ 301127 w 448056"/>
                  <a:gd name="connsiteY11" fmla="*/ 291034 h 342296"/>
                  <a:gd name="connsiteX12" fmla="*/ 301127 w 448056"/>
                  <a:gd name="connsiteY12" fmla="*/ 205318 h 342296"/>
                  <a:gd name="connsiteX13" fmla="*/ 285314 w 448056"/>
                  <a:gd name="connsiteY13" fmla="*/ 205318 h 342296"/>
                  <a:gd name="connsiteX14" fmla="*/ 285314 w 448056"/>
                  <a:gd name="connsiteY14" fmla="*/ 291034 h 342296"/>
                  <a:gd name="connsiteX15" fmla="*/ 262597 w 448056"/>
                  <a:gd name="connsiteY15" fmla="*/ 291034 h 342296"/>
                  <a:gd name="connsiteX16" fmla="*/ 262597 w 448056"/>
                  <a:gd name="connsiteY16" fmla="*/ 251876 h 342296"/>
                  <a:gd name="connsiteX17" fmla="*/ 246784 w 448056"/>
                  <a:gd name="connsiteY17" fmla="*/ 251876 h 342296"/>
                  <a:gd name="connsiteX18" fmla="*/ 246784 w 448056"/>
                  <a:gd name="connsiteY18" fmla="*/ 291034 h 342296"/>
                  <a:gd name="connsiteX19" fmla="*/ 225824 w 448056"/>
                  <a:gd name="connsiteY19" fmla="*/ 291034 h 342296"/>
                  <a:gd name="connsiteX20" fmla="*/ 225824 w 448056"/>
                  <a:gd name="connsiteY20" fmla="*/ 169495 h 342296"/>
                  <a:gd name="connsiteX21" fmla="*/ 210012 w 448056"/>
                  <a:gd name="connsiteY21" fmla="*/ 169495 h 342296"/>
                  <a:gd name="connsiteX22" fmla="*/ 210012 w 448056"/>
                  <a:gd name="connsiteY22" fmla="*/ 291034 h 342296"/>
                  <a:gd name="connsiteX23" fmla="*/ 188618 w 448056"/>
                  <a:gd name="connsiteY23" fmla="*/ 291034 h 342296"/>
                  <a:gd name="connsiteX24" fmla="*/ 188618 w 448056"/>
                  <a:gd name="connsiteY24" fmla="*/ 205318 h 342296"/>
                  <a:gd name="connsiteX25" fmla="*/ 172805 w 448056"/>
                  <a:gd name="connsiteY25" fmla="*/ 205318 h 342296"/>
                  <a:gd name="connsiteX26" fmla="*/ 172805 w 448056"/>
                  <a:gd name="connsiteY26" fmla="*/ 291034 h 342296"/>
                  <a:gd name="connsiteX27" fmla="*/ 150263 w 448056"/>
                  <a:gd name="connsiteY27" fmla="*/ 291034 h 342296"/>
                  <a:gd name="connsiteX28" fmla="*/ 362452 w 448056"/>
                  <a:gd name="connsiteY28" fmla="*/ 71404 h 342296"/>
                  <a:gd name="connsiteX29" fmla="*/ 347879 w 448056"/>
                  <a:gd name="connsiteY29" fmla="*/ 85976 h 342296"/>
                  <a:gd name="connsiteX30" fmla="*/ 362452 w 448056"/>
                  <a:gd name="connsiteY30" fmla="*/ 100549 h 342296"/>
                  <a:gd name="connsiteX31" fmla="*/ 377024 w 448056"/>
                  <a:gd name="connsiteY31" fmla="*/ 85976 h 342296"/>
                  <a:gd name="connsiteX32" fmla="*/ 362452 w 448056"/>
                  <a:gd name="connsiteY32" fmla="*/ 71404 h 342296"/>
                  <a:gd name="connsiteX33" fmla="*/ 302256 w 448056"/>
                  <a:gd name="connsiteY33" fmla="*/ 71404 h 342296"/>
                  <a:gd name="connsiteX34" fmla="*/ 287684 w 448056"/>
                  <a:gd name="connsiteY34" fmla="*/ 85976 h 342296"/>
                  <a:gd name="connsiteX35" fmla="*/ 302256 w 448056"/>
                  <a:gd name="connsiteY35" fmla="*/ 100549 h 342296"/>
                  <a:gd name="connsiteX36" fmla="*/ 316828 w 448056"/>
                  <a:gd name="connsiteY36" fmla="*/ 85976 h 342296"/>
                  <a:gd name="connsiteX37" fmla="*/ 302256 w 448056"/>
                  <a:gd name="connsiteY37" fmla="*/ 71404 h 342296"/>
                  <a:gd name="connsiteX38" fmla="*/ 242060 w 448056"/>
                  <a:gd name="connsiteY38" fmla="*/ 71404 h 342296"/>
                  <a:gd name="connsiteX39" fmla="*/ 227488 w 448056"/>
                  <a:gd name="connsiteY39" fmla="*/ 85976 h 342296"/>
                  <a:gd name="connsiteX40" fmla="*/ 242060 w 448056"/>
                  <a:gd name="connsiteY40" fmla="*/ 100549 h 342296"/>
                  <a:gd name="connsiteX41" fmla="*/ 256632 w 448056"/>
                  <a:gd name="connsiteY41" fmla="*/ 85976 h 342296"/>
                  <a:gd name="connsiteX42" fmla="*/ 242060 w 448056"/>
                  <a:gd name="connsiteY42" fmla="*/ 71404 h 342296"/>
                  <a:gd name="connsiteX43" fmla="*/ 181864 w 448056"/>
                  <a:gd name="connsiteY43" fmla="*/ 71404 h 342296"/>
                  <a:gd name="connsiteX44" fmla="*/ 167292 w 448056"/>
                  <a:gd name="connsiteY44" fmla="*/ 85976 h 342296"/>
                  <a:gd name="connsiteX45" fmla="*/ 181864 w 448056"/>
                  <a:gd name="connsiteY45" fmla="*/ 100549 h 342296"/>
                  <a:gd name="connsiteX46" fmla="*/ 196436 w 448056"/>
                  <a:gd name="connsiteY46" fmla="*/ 85976 h 342296"/>
                  <a:gd name="connsiteX47" fmla="*/ 181864 w 448056"/>
                  <a:gd name="connsiteY47" fmla="*/ 71404 h 342296"/>
                  <a:gd name="connsiteX48" fmla="*/ 50831 w 448056"/>
                  <a:gd name="connsiteY48" fmla="*/ 56884 h 342296"/>
                  <a:gd name="connsiteX49" fmla="*/ 124251 w 448056"/>
                  <a:gd name="connsiteY49" fmla="*/ 56884 h 342296"/>
                  <a:gd name="connsiteX50" fmla="*/ 124251 w 448056"/>
                  <a:gd name="connsiteY50" fmla="*/ 291034 h 342296"/>
                  <a:gd name="connsiteX51" fmla="*/ 50831 w 448056"/>
                  <a:gd name="connsiteY51" fmla="*/ 291034 h 342296"/>
                  <a:gd name="connsiteX52" fmla="*/ 150263 w 448056"/>
                  <a:gd name="connsiteY52" fmla="*/ 56884 h 342296"/>
                  <a:gd name="connsiteX53" fmla="*/ 392835 w 448056"/>
                  <a:gd name="connsiteY53" fmla="*/ 56884 h 342296"/>
                  <a:gd name="connsiteX54" fmla="*/ 392835 w 448056"/>
                  <a:gd name="connsiteY54" fmla="*/ 115069 h 342296"/>
                  <a:gd name="connsiteX55" fmla="*/ 150263 w 448056"/>
                  <a:gd name="connsiteY55" fmla="*/ 115069 h 342296"/>
                  <a:gd name="connsiteX56" fmla="*/ 44709 w 448056"/>
                  <a:gd name="connsiteY56" fmla="*/ 28111 h 342296"/>
                  <a:gd name="connsiteX57" fmla="*/ 25164 w 448056"/>
                  <a:gd name="connsiteY57" fmla="*/ 47656 h 342296"/>
                  <a:gd name="connsiteX58" fmla="*/ 25164 w 448056"/>
                  <a:gd name="connsiteY58" fmla="*/ 294640 h 342296"/>
                  <a:gd name="connsiteX59" fmla="*/ 44709 w 448056"/>
                  <a:gd name="connsiteY59" fmla="*/ 314185 h 342296"/>
                  <a:gd name="connsiteX60" fmla="*/ 403348 w 448056"/>
                  <a:gd name="connsiteY60" fmla="*/ 314185 h 342296"/>
                  <a:gd name="connsiteX61" fmla="*/ 422892 w 448056"/>
                  <a:gd name="connsiteY61" fmla="*/ 294640 h 342296"/>
                  <a:gd name="connsiteX62" fmla="*/ 422892 w 448056"/>
                  <a:gd name="connsiteY62" fmla="*/ 47656 h 342296"/>
                  <a:gd name="connsiteX63" fmla="*/ 403348 w 448056"/>
                  <a:gd name="connsiteY63" fmla="*/ 28111 h 342296"/>
                  <a:gd name="connsiteX64" fmla="*/ 47128 w 448056"/>
                  <a:gd name="connsiteY64" fmla="*/ 0 h 342296"/>
                  <a:gd name="connsiteX65" fmla="*/ 400929 w 448056"/>
                  <a:gd name="connsiteY65" fmla="*/ 0 h 342296"/>
                  <a:gd name="connsiteX66" fmla="*/ 448056 w 448056"/>
                  <a:gd name="connsiteY66" fmla="*/ 47128 h 342296"/>
                  <a:gd name="connsiteX67" fmla="*/ 448056 w 448056"/>
                  <a:gd name="connsiteY67" fmla="*/ 295169 h 342296"/>
                  <a:gd name="connsiteX68" fmla="*/ 400929 w 448056"/>
                  <a:gd name="connsiteY68" fmla="*/ 342296 h 342296"/>
                  <a:gd name="connsiteX69" fmla="*/ 47128 w 448056"/>
                  <a:gd name="connsiteY69" fmla="*/ 342296 h 342296"/>
                  <a:gd name="connsiteX70" fmla="*/ 0 w 448056"/>
                  <a:gd name="connsiteY70" fmla="*/ 295169 h 342296"/>
                  <a:gd name="connsiteX71" fmla="*/ 0 w 448056"/>
                  <a:gd name="connsiteY71" fmla="*/ 47128 h 342296"/>
                  <a:gd name="connsiteX72" fmla="*/ 47128 w 448056"/>
                  <a:gd name="connsiteY72" fmla="*/ 0 h 34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48056" h="342296">
                    <a:moveTo>
                      <a:pt x="150263" y="146018"/>
                    </a:moveTo>
                    <a:lnTo>
                      <a:pt x="392835" y="146018"/>
                    </a:lnTo>
                    <a:lnTo>
                      <a:pt x="392835" y="291034"/>
                    </a:lnTo>
                    <a:lnTo>
                      <a:pt x="375392" y="291034"/>
                    </a:lnTo>
                    <a:lnTo>
                      <a:pt x="375392" y="181587"/>
                    </a:lnTo>
                    <a:lnTo>
                      <a:pt x="359580" y="181587"/>
                    </a:lnTo>
                    <a:lnTo>
                      <a:pt x="359580" y="291034"/>
                    </a:lnTo>
                    <a:lnTo>
                      <a:pt x="337190" y="291034"/>
                    </a:lnTo>
                    <a:lnTo>
                      <a:pt x="337190" y="217552"/>
                    </a:lnTo>
                    <a:lnTo>
                      <a:pt x="321377" y="217552"/>
                    </a:lnTo>
                    <a:lnTo>
                      <a:pt x="321377" y="291034"/>
                    </a:lnTo>
                    <a:lnTo>
                      <a:pt x="301127" y="291034"/>
                    </a:lnTo>
                    <a:lnTo>
                      <a:pt x="301127" y="205318"/>
                    </a:lnTo>
                    <a:lnTo>
                      <a:pt x="285314" y="205318"/>
                    </a:lnTo>
                    <a:lnTo>
                      <a:pt x="285314" y="291034"/>
                    </a:lnTo>
                    <a:lnTo>
                      <a:pt x="262597" y="291034"/>
                    </a:lnTo>
                    <a:lnTo>
                      <a:pt x="262597" y="251876"/>
                    </a:lnTo>
                    <a:lnTo>
                      <a:pt x="246784" y="251876"/>
                    </a:lnTo>
                    <a:lnTo>
                      <a:pt x="246784" y="291034"/>
                    </a:lnTo>
                    <a:lnTo>
                      <a:pt x="225824" y="291034"/>
                    </a:lnTo>
                    <a:lnTo>
                      <a:pt x="225824" y="169495"/>
                    </a:lnTo>
                    <a:lnTo>
                      <a:pt x="210012" y="169495"/>
                    </a:lnTo>
                    <a:lnTo>
                      <a:pt x="210012" y="291034"/>
                    </a:lnTo>
                    <a:lnTo>
                      <a:pt x="188618" y="291034"/>
                    </a:lnTo>
                    <a:lnTo>
                      <a:pt x="188618" y="205318"/>
                    </a:lnTo>
                    <a:lnTo>
                      <a:pt x="172805" y="205318"/>
                    </a:lnTo>
                    <a:lnTo>
                      <a:pt x="172805" y="291034"/>
                    </a:lnTo>
                    <a:lnTo>
                      <a:pt x="150263" y="291034"/>
                    </a:lnTo>
                    <a:close/>
                    <a:moveTo>
                      <a:pt x="362452" y="71404"/>
                    </a:moveTo>
                    <a:cubicBezTo>
                      <a:pt x="354404" y="71404"/>
                      <a:pt x="347879" y="77928"/>
                      <a:pt x="347879" y="85976"/>
                    </a:cubicBezTo>
                    <a:cubicBezTo>
                      <a:pt x="347879" y="94024"/>
                      <a:pt x="354404" y="100549"/>
                      <a:pt x="362452" y="100549"/>
                    </a:cubicBezTo>
                    <a:cubicBezTo>
                      <a:pt x="370500" y="100549"/>
                      <a:pt x="377024" y="94024"/>
                      <a:pt x="377024" y="85976"/>
                    </a:cubicBezTo>
                    <a:cubicBezTo>
                      <a:pt x="377024" y="77928"/>
                      <a:pt x="370500" y="71404"/>
                      <a:pt x="362452" y="71404"/>
                    </a:cubicBezTo>
                    <a:close/>
                    <a:moveTo>
                      <a:pt x="302256" y="71404"/>
                    </a:moveTo>
                    <a:cubicBezTo>
                      <a:pt x="294208" y="71404"/>
                      <a:pt x="287684" y="77928"/>
                      <a:pt x="287684" y="85976"/>
                    </a:cubicBezTo>
                    <a:cubicBezTo>
                      <a:pt x="287684" y="94024"/>
                      <a:pt x="294208" y="100549"/>
                      <a:pt x="302256" y="100549"/>
                    </a:cubicBezTo>
                    <a:cubicBezTo>
                      <a:pt x="310304" y="100549"/>
                      <a:pt x="316828" y="94024"/>
                      <a:pt x="316828" y="85976"/>
                    </a:cubicBezTo>
                    <a:cubicBezTo>
                      <a:pt x="316828" y="77928"/>
                      <a:pt x="310304" y="71404"/>
                      <a:pt x="302256" y="71404"/>
                    </a:cubicBezTo>
                    <a:close/>
                    <a:moveTo>
                      <a:pt x="242060" y="71404"/>
                    </a:moveTo>
                    <a:cubicBezTo>
                      <a:pt x="234012" y="71404"/>
                      <a:pt x="227488" y="77928"/>
                      <a:pt x="227488" y="85976"/>
                    </a:cubicBezTo>
                    <a:cubicBezTo>
                      <a:pt x="227488" y="94024"/>
                      <a:pt x="234012" y="100549"/>
                      <a:pt x="242060" y="100549"/>
                    </a:cubicBezTo>
                    <a:cubicBezTo>
                      <a:pt x="250108" y="100549"/>
                      <a:pt x="256632" y="94024"/>
                      <a:pt x="256632" y="85976"/>
                    </a:cubicBezTo>
                    <a:cubicBezTo>
                      <a:pt x="256632" y="77928"/>
                      <a:pt x="250108" y="71404"/>
                      <a:pt x="242060" y="71404"/>
                    </a:cubicBezTo>
                    <a:close/>
                    <a:moveTo>
                      <a:pt x="181864" y="71404"/>
                    </a:moveTo>
                    <a:cubicBezTo>
                      <a:pt x="173816" y="71404"/>
                      <a:pt x="167292" y="77928"/>
                      <a:pt x="167292" y="85976"/>
                    </a:cubicBezTo>
                    <a:cubicBezTo>
                      <a:pt x="167292" y="94024"/>
                      <a:pt x="173816" y="100549"/>
                      <a:pt x="181864" y="100549"/>
                    </a:cubicBezTo>
                    <a:cubicBezTo>
                      <a:pt x="189912" y="100549"/>
                      <a:pt x="196436" y="94024"/>
                      <a:pt x="196436" y="85976"/>
                    </a:cubicBezTo>
                    <a:cubicBezTo>
                      <a:pt x="196436" y="77928"/>
                      <a:pt x="189912" y="71404"/>
                      <a:pt x="181864" y="71404"/>
                    </a:cubicBezTo>
                    <a:close/>
                    <a:moveTo>
                      <a:pt x="50831" y="56884"/>
                    </a:moveTo>
                    <a:lnTo>
                      <a:pt x="124251" y="56884"/>
                    </a:lnTo>
                    <a:lnTo>
                      <a:pt x="124251" y="291034"/>
                    </a:lnTo>
                    <a:lnTo>
                      <a:pt x="50831" y="291034"/>
                    </a:lnTo>
                    <a:close/>
                    <a:moveTo>
                      <a:pt x="150263" y="56884"/>
                    </a:moveTo>
                    <a:lnTo>
                      <a:pt x="392835" y="56884"/>
                    </a:lnTo>
                    <a:lnTo>
                      <a:pt x="392835" y="115069"/>
                    </a:lnTo>
                    <a:lnTo>
                      <a:pt x="150263" y="115069"/>
                    </a:lnTo>
                    <a:close/>
                    <a:moveTo>
                      <a:pt x="44709" y="28111"/>
                    </a:moveTo>
                    <a:cubicBezTo>
                      <a:pt x="33915" y="28111"/>
                      <a:pt x="25164" y="36862"/>
                      <a:pt x="25164" y="47656"/>
                    </a:cubicBezTo>
                    <a:lnTo>
                      <a:pt x="25164" y="294640"/>
                    </a:lnTo>
                    <a:cubicBezTo>
                      <a:pt x="25164" y="305434"/>
                      <a:pt x="33915" y="314185"/>
                      <a:pt x="44709" y="314185"/>
                    </a:cubicBezTo>
                    <a:lnTo>
                      <a:pt x="403348" y="314185"/>
                    </a:lnTo>
                    <a:cubicBezTo>
                      <a:pt x="414142" y="314185"/>
                      <a:pt x="422892" y="305434"/>
                      <a:pt x="422892" y="294640"/>
                    </a:cubicBezTo>
                    <a:lnTo>
                      <a:pt x="422892" y="47656"/>
                    </a:lnTo>
                    <a:cubicBezTo>
                      <a:pt x="422892" y="36862"/>
                      <a:pt x="414142" y="28111"/>
                      <a:pt x="403348" y="28111"/>
                    </a:cubicBezTo>
                    <a:close/>
                    <a:moveTo>
                      <a:pt x="47128" y="0"/>
                    </a:moveTo>
                    <a:lnTo>
                      <a:pt x="400929" y="0"/>
                    </a:lnTo>
                    <a:cubicBezTo>
                      <a:pt x="426956" y="0"/>
                      <a:pt x="448056" y="21100"/>
                      <a:pt x="448056" y="47128"/>
                    </a:cubicBezTo>
                    <a:lnTo>
                      <a:pt x="448056" y="295169"/>
                    </a:lnTo>
                    <a:cubicBezTo>
                      <a:pt x="448056" y="321196"/>
                      <a:pt x="426956" y="342296"/>
                      <a:pt x="400929" y="342296"/>
                    </a:cubicBezTo>
                    <a:lnTo>
                      <a:pt x="47128" y="342296"/>
                    </a:lnTo>
                    <a:cubicBezTo>
                      <a:pt x="21100" y="342296"/>
                      <a:pt x="0" y="321196"/>
                      <a:pt x="0" y="295169"/>
                    </a:cubicBezTo>
                    <a:lnTo>
                      <a:pt x="0" y="47128"/>
                    </a:lnTo>
                    <a:cubicBezTo>
                      <a:pt x="0" y="21100"/>
                      <a:pt x="21100" y="0"/>
                      <a:pt x="47128"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0" name="Traffic Manager Group"/>
            <p:cNvGrpSpPr/>
            <p:nvPr/>
          </p:nvGrpSpPr>
          <p:grpSpPr>
            <a:xfrm>
              <a:off x="10839974" y="4866549"/>
              <a:ext cx="1347356" cy="271236"/>
              <a:chOff x="10839974" y="4866549"/>
              <a:chExt cx="1347356" cy="271236"/>
            </a:xfrm>
          </p:grpSpPr>
          <p:sp>
            <p:nvSpPr>
              <p:cNvPr id="78" name="Traffic Manager Name"/>
              <p:cNvSpPr txBox="1"/>
              <p:nvPr/>
            </p:nvSpPr>
            <p:spPr>
              <a:xfrm>
                <a:off x="11138527" y="4866549"/>
                <a:ext cx="1048803"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TRAFFIC MANAGER</a:t>
                </a:r>
                <a:endParaRPr lang="en-US" sz="500" dirty="0">
                  <a:solidFill>
                    <a:srgbClr val="FFFFFF"/>
                  </a:solidFill>
                  <a:latin typeface="Segoe UI" panose="020B0502040204020203" pitchFamily="34" charset="0"/>
                  <a:cs typeface="Segoe UI" panose="020B0502040204020203" pitchFamily="34" charset="0"/>
                </a:endParaRPr>
              </a:p>
            </p:txBody>
          </p:sp>
          <p:sp>
            <p:nvSpPr>
              <p:cNvPr id="76" name="Traffic Manager Icon"/>
              <p:cNvSpPr>
                <a:spLocks noChangeAspect="1"/>
              </p:cNvSpPr>
              <p:nvPr/>
            </p:nvSpPr>
            <p:spPr>
              <a:xfrm>
                <a:off x="10839974" y="4891548"/>
                <a:ext cx="246237" cy="246237"/>
              </a:xfrm>
              <a:custGeom>
                <a:avLst/>
                <a:gdLst>
                  <a:gd name="connsiteX0" fmla="*/ 619326 w 2114534"/>
                  <a:gd name="connsiteY0" fmla="*/ 0 h 2114534"/>
                  <a:gd name="connsiteX1" fmla="*/ 1495208 w 2114534"/>
                  <a:gd name="connsiteY1" fmla="*/ 0 h 2114534"/>
                  <a:gd name="connsiteX2" fmla="*/ 2114534 w 2114534"/>
                  <a:gd name="connsiteY2" fmla="*/ 619326 h 2114534"/>
                  <a:gd name="connsiteX3" fmla="*/ 2114534 w 2114534"/>
                  <a:gd name="connsiteY3" fmla="*/ 1495208 h 2114534"/>
                  <a:gd name="connsiteX4" fmla="*/ 2096995 w 2114534"/>
                  <a:gd name="connsiteY4" fmla="*/ 1512747 h 2114534"/>
                  <a:gd name="connsiteX5" fmla="*/ 1672823 w 2114534"/>
                  <a:gd name="connsiteY5" fmla="*/ 1088575 h 2114534"/>
                  <a:gd name="connsiteX6" fmla="*/ 1824272 w 2114534"/>
                  <a:gd name="connsiteY6" fmla="*/ 937126 h 2114534"/>
                  <a:gd name="connsiteX7" fmla="*/ 1345897 w 2114534"/>
                  <a:gd name="connsiteY7" fmla="*/ 927641 h 2114534"/>
                  <a:gd name="connsiteX8" fmla="*/ 1355382 w 2114534"/>
                  <a:gd name="connsiteY8" fmla="*/ 1406016 h 2114534"/>
                  <a:gd name="connsiteX9" fmla="*/ 1506831 w 2114534"/>
                  <a:gd name="connsiteY9" fmla="*/ 1254567 h 2114534"/>
                  <a:gd name="connsiteX10" fmla="*/ 1931003 w 2114534"/>
                  <a:gd name="connsiteY10" fmla="*/ 1678739 h 2114534"/>
                  <a:gd name="connsiteX11" fmla="*/ 1559272 w 2114534"/>
                  <a:gd name="connsiteY11" fmla="*/ 2050471 h 2114534"/>
                  <a:gd name="connsiteX12" fmla="*/ 920323 w 2114534"/>
                  <a:gd name="connsiteY12" fmla="*/ 1411522 h 2114534"/>
                  <a:gd name="connsiteX13" fmla="*/ 1026249 w 2114534"/>
                  <a:gd name="connsiteY13" fmla="*/ 1305596 h 2114534"/>
                  <a:gd name="connsiteX14" fmla="*/ 691664 w 2114534"/>
                  <a:gd name="connsiteY14" fmla="*/ 1298962 h 2114534"/>
                  <a:gd name="connsiteX15" fmla="*/ 698298 w 2114534"/>
                  <a:gd name="connsiteY15" fmla="*/ 1633547 h 2114534"/>
                  <a:gd name="connsiteX16" fmla="*/ 804224 w 2114534"/>
                  <a:gd name="connsiteY16" fmla="*/ 1527621 h 2114534"/>
                  <a:gd name="connsiteX17" fmla="*/ 1391138 w 2114534"/>
                  <a:gd name="connsiteY17" fmla="*/ 2114534 h 2114534"/>
                  <a:gd name="connsiteX18" fmla="*/ 619326 w 2114534"/>
                  <a:gd name="connsiteY18" fmla="*/ 2114534 h 2114534"/>
                  <a:gd name="connsiteX19" fmla="*/ 0 w 2114534"/>
                  <a:gd name="connsiteY19" fmla="*/ 1495208 h 2114534"/>
                  <a:gd name="connsiteX20" fmla="*/ 0 w 2114534"/>
                  <a:gd name="connsiteY20" fmla="*/ 619326 h 2114534"/>
                  <a:gd name="connsiteX21" fmla="*/ 215912 w 2114534"/>
                  <a:gd name="connsiteY21" fmla="*/ 403415 h 2114534"/>
                  <a:gd name="connsiteX22" fmla="*/ 707126 w 2114534"/>
                  <a:gd name="connsiteY22" fmla="*/ 894629 h 2114534"/>
                  <a:gd name="connsiteX23" fmla="*/ 482335 w 2114534"/>
                  <a:gd name="connsiteY23" fmla="*/ 1119420 h 2114534"/>
                  <a:gd name="connsiteX24" fmla="*/ 1192371 w 2114534"/>
                  <a:gd name="connsiteY24" fmla="*/ 1133499 h 2114534"/>
                  <a:gd name="connsiteX25" fmla="*/ 1178292 w 2114534"/>
                  <a:gd name="connsiteY25" fmla="*/ 423462 h 2114534"/>
                  <a:gd name="connsiteX26" fmla="*/ 953501 w 2114534"/>
                  <a:gd name="connsiteY26" fmla="*/ 648253 h 2114534"/>
                  <a:gd name="connsiteX27" fmla="*/ 462287 w 2114534"/>
                  <a:gd name="connsiteY27" fmla="*/ 157039 h 21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14534" h="2114534">
                    <a:moveTo>
                      <a:pt x="619326" y="0"/>
                    </a:moveTo>
                    <a:lnTo>
                      <a:pt x="1495208" y="0"/>
                    </a:lnTo>
                    <a:lnTo>
                      <a:pt x="2114534" y="619326"/>
                    </a:lnTo>
                    <a:lnTo>
                      <a:pt x="2114534" y="1495208"/>
                    </a:lnTo>
                    <a:lnTo>
                      <a:pt x="2096995" y="1512747"/>
                    </a:lnTo>
                    <a:lnTo>
                      <a:pt x="1672823" y="1088575"/>
                    </a:lnTo>
                    <a:lnTo>
                      <a:pt x="1824272" y="937126"/>
                    </a:lnTo>
                    <a:lnTo>
                      <a:pt x="1345897" y="927641"/>
                    </a:lnTo>
                    <a:lnTo>
                      <a:pt x="1355382" y="1406016"/>
                    </a:lnTo>
                    <a:lnTo>
                      <a:pt x="1506831" y="1254567"/>
                    </a:lnTo>
                    <a:lnTo>
                      <a:pt x="1931003" y="1678739"/>
                    </a:lnTo>
                    <a:lnTo>
                      <a:pt x="1559272" y="2050471"/>
                    </a:lnTo>
                    <a:lnTo>
                      <a:pt x="920323" y="1411522"/>
                    </a:lnTo>
                    <a:lnTo>
                      <a:pt x="1026249" y="1305596"/>
                    </a:lnTo>
                    <a:lnTo>
                      <a:pt x="691664" y="1298962"/>
                    </a:lnTo>
                    <a:lnTo>
                      <a:pt x="698298" y="1633547"/>
                    </a:lnTo>
                    <a:lnTo>
                      <a:pt x="804224" y="1527621"/>
                    </a:lnTo>
                    <a:lnTo>
                      <a:pt x="1391138" y="2114534"/>
                    </a:lnTo>
                    <a:lnTo>
                      <a:pt x="619326" y="2114534"/>
                    </a:lnTo>
                    <a:lnTo>
                      <a:pt x="0" y="1495208"/>
                    </a:lnTo>
                    <a:lnTo>
                      <a:pt x="0" y="619326"/>
                    </a:lnTo>
                    <a:lnTo>
                      <a:pt x="215912" y="403415"/>
                    </a:lnTo>
                    <a:lnTo>
                      <a:pt x="707126" y="894629"/>
                    </a:lnTo>
                    <a:lnTo>
                      <a:pt x="482335" y="1119420"/>
                    </a:lnTo>
                    <a:lnTo>
                      <a:pt x="1192371" y="1133499"/>
                    </a:lnTo>
                    <a:lnTo>
                      <a:pt x="1178292" y="423462"/>
                    </a:lnTo>
                    <a:lnTo>
                      <a:pt x="953501" y="648253"/>
                    </a:lnTo>
                    <a:lnTo>
                      <a:pt x="462287" y="15703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1" name="Networks Group"/>
            <p:cNvGrpSpPr/>
            <p:nvPr/>
          </p:nvGrpSpPr>
          <p:grpSpPr>
            <a:xfrm>
              <a:off x="10825025" y="4505876"/>
              <a:ext cx="1362305" cy="225712"/>
              <a:chOff x="10825025" y="4505876"/>
              <a:chExt cx="1362305" cy="225712"/>
            </a:xfrm>
          </p:grpSpPr>
          <p:sp>
            <p:nvSpPr>
              <p:cNvPr id="74" name="Networks Name"/>
              <p:cNvSpPr txBox="1"/>
              <p:nvPr/>
            </p:nvSpPr>
            <p:spPr>
              <a:xfrm>
                <a:off x="11138527" y="4505876"/>
                <a:ext cx="1048803"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NETWORKS</a:t>
                </a:r>
                <a:endParaRPr lang="en-US" sz="500" dirty="0">
                  <a:solidFill>
                    <a:srgbClr val="FFFFFF"/>
                  </a:solidFill>
                  <a:latin typeface="Segoe UI" panose="020B0502040204020203" pitchFamily="34" charset="0"/>
                  <a:cs typeface="Segoe UI" panose="020B0502040204020203" pitchFamily="34" charset="0"/>
                </a:endParaRPr>
              </a:p>
            </p:txBody>
          </p:sp>
          <p:sp>
            <p:nvSpPr>
              <p:cNvPr id="72" name="Networks Icon"/>
              <p:cNvSpPr>
                <a:spLocks noChangeAspect="1"/>
              </p:cNvSpPr>
              <p:nvPr/>
            </p:nvSpPr>
            <p:spPr>
              <a:xfrm>
                <a:off x="10825025" y="4572823"/>
                <a:ext cx="276134" cy="153482"/>
              </a:xfrm>
              <a:custGeom>
                <a:avLst/>
                <a:gdLst>
                  <a:gd name="connsiteX0" fmla="*/ 1744898 w 2580805"/>
                  <a:gd name="connsiteY0" fmla="*/ 547589 h 1434470"/>
                  <a:gd name="connsiteX1" fmla="*/ 1914544 w 2580805"/>
                  <a:gd name="connsiteY1" fmla="*/ 717233 h 1434470"/>
                  <a:gd name="connsiteX2" fmla="*/ 1744898 w 2580805"/>
                  <a:gd name="connsiteY2" fmla="*/ 886877 h 1434470"/>
                  <a:gd name="connsiteX3" fmla="*/ 1575253 w 2580805"/>
                  <a:gd name="connsiteY3" fmla="*/ 717233 h 1434470"/>
                  <a:gd name="connsiteX4" fmla="*/ 1744898 w 2580805"/>
                  <a:gd name="connsiteY4" fmla="*/ 547589 h 1434470"/>
                  <a:gd name="connsiteX5" fmla="*/ 1290403 w 2580805"/>
                  <a:gd name="connsiteY5" fmla="*/ 547589 h 1434470"/>
                  <a:gd name="connsiteX6" fmla="*/ 1460047 w 2580805"/>
                  <a:gd name="connsiteY6" fmla="*/ 717233 h 1434470"/>
                  <a:gd name="connsiteX7" fmla="*/ 1290403 w 2580805"/>
                  <a:gd name="connsiteY7" fmla="*/ 886877 h 1434470"/>
                  <a:gd name="connsiteX8" fmla="*/ 1120757 w 2580805"/>
                  <a:gd name="connsiteY8" fmla="*/ 717233 h 1434470"/>
                  <a:gd name="connsiteX9" fmla="*/ 1290403 w 2580805"/>
                  <a:gd name="connsiteY9" fmla="*/ 547589 h 1434470"/>
                  <a:gd name="connsiteX10" fmla="*/ 835907 w 2580805"/>
                  <a:gd name="connsiteY10" fmla="*/ 547589 h 1434470"/>
                  <a:gd name="connsiteX11" fmla="*/ 1005551 w 2580805"/>
                  <a:gd name="connsiteY11" fmla="*/ 717233 h 1434470"/>
                  <a:gd name="connsiteX12" fmla="*/ 835906 w 2580805"/>
                  <a:gd name="connsiteY12" fmla="*/ 886877 h 1434470"/>
                  <a:gd name="connsiteX13" fmla="*/ 666261 w 2580805"/>
                  <a:gd name="connsiteY13" fmla="*/ 717233 h 1434470"/>
                  <a:gd name="connsiteX14" fmla="*/ 835907 w 2580805"/>
                  <a:gd name="connsiteY14" fmla="*/ 547589 h 1434470"/>
                  <a:gd name="connsiteX15" fmla="*/ 1863569 w 2580805"/>
                  <a:gd name="connsiteY15" fmla="*/ 5 h 1434470"/>
                  <a:gd name="connsiteX16" fmla="*/ 2580805 w 2580805"/>
                  <a:gd name="connsiteY16" fmla="*/ 717241 h 1434470"/>
                  <a:gd name="connsiteX17" fmla="*/ 1863576 w 2580805"/>
                  <a:gd name="connsiteY17" fmla="*/ 1434470 h 1434470"/>
                  <a:gd name="connsiteX18" fmla="*/ 1756750 w 2580805"/>
                  <a:gd name="connsiteY18" fmla="*/ 1327645 h 1434470"/>
                  <a:gd name="connsiteX19" fmla="*/ 2367165 w 2580805"/>
                  <a:gd name="connsiteY19" fmla="*/ 717230 h 1434470"/>
                  <a:gd name="connsiteX20" fmla="*/ 1756754 w 2580805"/>
                  <a:gd name="connsiteY20" fmla="*/ 106819 h 1434470"/>
                  <a:gd name="connsiteX21" fmla="*/ 717236 w 2580805"/>
                  <a:gd name="connsiteY21" fmla="*/ 0 h 1434470"/>
                  <a:gd name="connsiteX22" fmla="*/ 824051 w 2580805"/>
                  <a:gd name="connsiteY22" fmla="*/ 106815 h 1434470"/>
                  <a:gd name="connsiteX23" fmla="*/ 213640 w 2580805"/>
                  <a:gd name="connsiteY23" fmla="*/ 717226 h 1434470"/>
                  <a:gd name="connsiteX24" fmla="*/ 824054 w 2580805"/>
                  <a:gd name="connsiteY24" fmla="*/ 1327640 h 1434470"/>
                  <a:gd name="connsiteX25" fmla="*/ 717229 w 2580805"/>
                  <a:gd name="connsiteY25" fmla="*/ 1434465 h 1434470"/>
                  <a:gd name="connsiteX26" fmla="*/ 0 w 2580805"/>
                  <a:gd name="connsiteY26" fmla="*/ 717236 h 143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80805" h="1434470">
                    <a:moveTo>
                      <a:pt x="1744898" y="547589"/>
                    </a:moveTo>
                    <a:cubicBezTo>
                      <a:pt x="1838590" y="547589"/>
                      <a:pt x="1914543" y="623541"/>
                      <a:pt x="1914544" y="717233"/>
                    </a:cubicBezTo>
                    <a:cubicBezTo>
                      <a:pt x="1914543" y="810926"/>
                      <a:pt x="1838590" y="886877"/>
                      <a:pt x="1744898" y="886877"/>
                    </a:cubicBezTo>
                    <a:cubicBezTo>
                      <a:pt x="1651207" y="886877"/>
                      <a:pt x="1575253" y="810925"/>
                      <a:pt x="1575253" y="717233"/>
                    </a:cubicBezTo>
                    <a:cubicBezTo>
                      <a:pt x="1575253" y="623541"/>
                      <a:pt x="1651207" y="547589"/>
                      <a:pt x="1744898" y="547589"/>
                    </a:cubicBezTo>
                    <a:close/>
                    <a:moveTo>
                      <a:pt x="1290403" y="547589"/>
                    </a:moveTo>
                    <a:cubicBezTo>
                      <a:pt x="1384094" y="547589"/>
                      <a:pt x="1460047" y="623541"/>
                      <a:pt x="1460047" y="717233"/>
                    </a:cubicBezTo>
                    <a:cubicBezTo>
                      <a:pt x="1460047" y="810926"/>
                      <a:pt x="1384094" y="886877"/>
                      <a:pt x="1290403" y="886877"/>
                    </a:cubicBezTo>
                    <a:cubicBezTo>
                      <a:pt x="1196710" y="886877"/>
                      <a:pt x="1120757" y="810925"/>
                      <a:pt x="1120757" y="717233"/>
                    </a:cubicBezTo>
                    <a:cubicBezTo>
                      <a:pt x="1120757" y="623542"/>
                      <a:pt x="1196710" y="547589"/>
                      <a:pt x="1290403" y="547589"/>
                    </a:cubicBezTo>
                    <a:close/>
                    <a:moveTo>
                      <a:pt x="835907" y="547589"/>
                    </a:moveTo>
                    <a:cubicBezTo>
                      <a:pt x="929599" y="547589"/>
                      <a:pt x="1005552" y="623541"/>
                      <a:pt x="1005551" y="717233"/>
                    </a:cubicBezTo>
                    <a:cubicBezTo>
                      <a:pt x="1005551" y="810925"/>
                      <a:pt x="929599" y="886877"/>
                      <a:pt x="835906" y="886877"/>
                    </a:cubicBezTo>
                    <a:cubicBezTo>
                      <a:pt x="742214" y="886877"/>
                      <a:pt x="666261" y="810925"/>
                      <a:pt x="666261" y="717233"/>
                    </a:cubicBezTo>
                    <a:cubicBezTo>
                      <a:pt x="666261" y="623542"/>
                      <a:pt x="742214" y="547589"/>
                      <a:pt x="835907" y="547589"/>
                    </a:cubicBezTo>
                    <a:close/>
                    <a:moveTo>
                      <a:pt x="1863569" y="5"/>
                    </a:moveTo>
                    <a:lnTo>
                      <a:pt x="2580805" y="717241"/>
                    </a:lnTo>
                    <a:lnTo>
                      <a:pt x="1863576" y="1434470"/>
                    </a:lnTo>
                    <a:lnTo>
                      <a:pt x="1756750" y="1327645"/>
                    </a:lnTo>
                    <a:lnTo>
                      <a:pt x="2367165" y="717230"/>
                    </a:lnTo>
                    <a:lnTo>
                      <a:pt x="1756754" y="106819"/>
                    </a:lnTo>
                    <a:close/>
                    <a:moveTo>
                      <a:pt x="717236" y="0"/>
                    </a:moveTo>
                    <a:lnTo>
                      <a:pt x="824051" y="106815"/>
                    </a:lnTo>
                    <a:lnTo>
                      <a:pt x="213640" y="717226"/>
                    </a:lnTo>
                    <a:lnTo>
                      <a:pt x="824054" y="1327640"/>
                    </a:lnTo>
                    <a:lnTo>
                      <a:pt x="717229" y="1434465"/>
                    </a:lnTo>
                    <a:lnTo>
                      <a:pt x="0" y="71723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2" name="SQL Reporting Group"/>
            <p:cNvGrpSpPr/>
            <p:nvPr/>
          </p:nvGrpSpPr>
          <p:grpSpPr>
            <a:xfrm>
              <a:off x="10865349" y="4147646"/>
              <a:ext cx="1321981" cy="265486"/>
              <a:chOff x="10865349" y="4147646"/>
              <a:chExt cx="1321981" cy="265486"/>
            </a:xfrm>
          </p:grpSpPr>
          <p:sp>
            <p:nvSpPr>
              <p:cNvPr id="70" name="SQL Reporting Name"/>
              <p:cNvSpPr txBox="1"/>
              <p:nvPr/>
            </p:nvSpPr>
            <p:spPr>
              <a:xfrm>
                <a:off x="11138527" y="4147646"/>
                <a:ext cx="1048803" cy="225713"/>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SQL REPORTING</a:t>
                </a:r>
                <a:endParaRPr lang="en-US" sz="500" dirty="0">
                  <a:solidFill>
                    <a:srgbClr val="FFFFFF"/>
                  </a:solidFill>
                  <a:latin typeface="Segoe UI" panose="020B0502040204020203" pitchFamily="34" charset="0"/>
                  <a:cs typeface="Segoe UI" panose="020B0502040204020203" pitchFamily="34" charset="0"/>
                </a:endParaRPr>
              </a:p>
            </p:txBody>
          </p:sp>
          <p:sp>
            <p:nvSpPr>
              <p:cNvPr id="68" name="SQL Reporting Icon"/>
              <p:cNvSpPr>
                <a:spLocks noChangeAspect="1"/>
              </p:cNvSpPr>
              <p:nvPr/>
            </p:nvSpPr>
            <p:spPr>
              <a:xfrm>
                <a:off x="10865349" y="4167456"/>
                <a:ext cx="195486" cy="245676"/>
              </a:xfrm>
              <a:custGeom>
                <a:avLst/>
                <a:gdLst>
                  <a:gd name="connsiteX0" fmla="*/ 1350195 w 1848712"/>
                  <a:gd name="connsiteY0" fmla="*/ 1954361 h 2323360"/>
                  <a:gd name="connsiteX1" fmla="*/ 1569270 w 1848712"/>
                  <a:gd name="connsiteY1" fmla="*/ 1954361 h 2323360"/>
                  <a:gd name="connsiteX2" fmla="*/ 1569270 w 1848712"/>
                  <a:gd name="connsiteY2" fmla="*/ 2028656 h 2323360"/>
                  <a:gd name="connsiteX3" fmla="*/ 1350195 w 1848712"/>
                  <a:gd name="connsiteY3" fmla="*/ 2028656 h 2323360"/>
                  <a:gd name="connsiteX4" fmla="*/ 1061946 w 1848712"/>
                  <a:gd name="connsiteY4" fmla="*/ 1954361 h 2323360"/>
                  <a:gd name="connsiteX5" fmla="*/ 1281021 w 1848712"/>
                  <a:gd name="connsiteY5" fmla="*/ 1954361 h 2323360"/>
                  <a:gd name="connsiteX6" fmla="*/ 1281021 w 1848712"/>
                  <a:gd name="connsiteY6" fmla="*/ 2028656 h 2323360"/>
                  <a:gd name="connsiteX7" fmla="*/ 1061946 w 1848712"/>
                  <a:gd name="connsiteY7" fmla="*/ 2028656 h 2323360"/>
                  <a:gd name="connsiteX8" fmla="*/ 1350195 w 1848712"/>
                  <a:gd name="connsiteY8" fmla="*/ 1817100 h 2323360"/>
                  <a:gd name="connsiteX9" fmla="*/ 1569270 w 1848712"/>
                  <a:gd name="connsiteY9" fmla="*/ 1817100 h 2323360"/>
                  <a:gd name="connsiteX10" fmla="*/ 1569270 w 1848712"/>
                  <a:gd name="connsiteY10" fmla="*/ 1891395 h 2323360"/>
                  <a:gd name="connsiteX11" fmla="*/ 1350195 w 1848712"/>
                  <a:gd name="connsiteY11" fmla="*/ 1891395 h 2323360"/>
                  <a:gd name="connsiteX12" fmla="*/ 1061946 w 1848712"/>
                  <a:gd name="connsiteY12" fmla="*/ 1817100 h 2323360"/>
                  <a:gd name="connsiteX13" fmla="*/ 1281021 w 1848712"/>
                  <a:gd name="connsiteY13" fmla="*/ 1817100 h 2323360"/>
                  <a:gd name="connsiteX14" fmla="*/ 1281021 w 1848712"/>
                  <a:gd name="connsiteY14" fmla="*/ 1891395 h 2323360"/>
                  <a:gd name="connsiteX15" fmla="*/ 1061946 w 1848712"/>
                  <a:gd name="connsiteY15" fmla="*/ 1891395 h 2323360"/>
                  <a:gd name="connsiteX16" fmla="*/ 1350195 w 1848712"/>
                  <a:gd name="connsiteY16" fmla="*/ 1679839 h 2323360"/>
                  <a:gd name="connsiteX17" fmla="*/ 1569270 w 1848712"/>
                  <a:gd name="connsiteY17" fmla="*/ 1679839 h 2323360"/>
                  <a:gd name="connsiteX18" fmla="*/ 1569270 w 1848712"/>
                  <a:gd name="connsiteY18" fmla="*/ 1754134 h 2323360"/>
                  <a:gd name="connsiteX19" fmla="*/ 1350195 w 1848712"/>
                  <a:gd name="connsiteY19" fmla="*/ 1754134 h 2323360"/>
                  <a:gd name="connsiteX20" fmla="*/ 1061946 w 1848712"/>
                  <a:gd name="connsiteY20" fmla="*/ 1679839 h 2323360"/>
                  <a:gd name="connsiteX21" fmla="*/ 1281021 w 1848712"/>
                  <a:gd name="connsiteY21" fmla="*/ 1679839 h 2323360"/>
                  <a:gd name="connsiteX22" fmla="*/ 1281021 w 1848712"/>
                  <a:gd name="connsiteY22" fmla="*/ 1754134 h 2323360"/>
                  <a:gd name="connsiteX23" fmla="*/ 1061946 w 1848712"/>
                  <a:gd name="connsiteY23" fmla="*/ 1754134 h 2323360"/>
                  <a:gd name="connsiteX24" fmla="*/ 1350195 w 1848712"/>
                  <a:gd name="connsiteY24" fmla="*/ 1539558 h 2323360"/>
                  <a:gd name="connsiteX25" fmla="*/ 1569270 w 1848712"/>
                  <a:gd name="connsiteY25" fmla="*/ 1539558 h 2323360"/>
                  <a:gd name="connsiteX26" fmla="*/ 1569270 w 1848712"/>
                  <a:gd name="connsiteY26" fmla="*/ 1613853 h 2323360"/>
                  <a:gd name="connsiteX27" fmla="*/ 1350195 w 1848712"/>
                  <a:gd name="connsiteY27" fmla="*/ 1613853 h 2323360"/>
                  <a:gd name="connsiteX28" fmla="*/ 1061946 w 1848712"/>
                  <a:gd name="connsiteY28" fmla="*/ 1539558 h 2323360"/>
                  <a:gd name="connsiteX29" fmla="*/ 1281021 w 1848712"/>
                  <a:gd name="connsiteY29" fmla="*/ 1539558 h 2323360"/>
                  <a:gd name="connsiteX30" fmla="*/ 1281021 w 1848712"/>
                  <a:gd name="connsiteY30" fmla="*/ 1613853 h 2323360"/>
                  <a:gd name="connsiteX31" fmla="*/ 1061946 w 1848712"/>
                  <a:gd name="connsiteY31" fmla="*/ 1613853 h 2323360"/>
                  <a:gd name="connsiteX32" fmla="*/ 1061946 w 1848712"/>
                  <a:gd name="connsiteY32" fmla="*/ 1399277 h 2323360"/>
                  <a:gd name="connsiteX33" fmla="*/ 1281021 w 1848712"/>
                  <a:gd name="connsiteY33" fmla="*/ 1399277 h 2323360"/>
                  <a:gd name="connsiteX34" fmla="*/ 1281021 w 1848712"/>
                  <a:gd name="connsiteY34" fmla="*/ 1473572 h 2323360"/>
                  <a:gd name="connsiteX35" fmla="*/ 1061946 w 1848712"/>
                  <a:gd name="connsiteY35" fmla="*/ 1473572 h 2323360"/>
                  <a:gd name="connsiteX36" fmla="*/ 1061946 w 1848712"/>
                  <a:gd name="connsiteY36" fmla="*/ 1258996 h 2323360"/>
                  <a:gd name="connsiteX37" fmla="*/ 1281021 w 1848712"/>
                  <a:gd name="connsiteY37" fmla="*/ 1258996 h 2323360"/>
                  <a:gd name="connsiteX38" fmla="*/ 1281021 w 1848712"/>
                  <a:gd name="connsiteY38" fmla="*/ 1333291 h 2323360"/>
                  <a:gd name="connsiteX39" fmla="*/ 1061946 w 1848712"/>
                  <a:gd name="connsiteY39" fmla="*/ 1333291 h 2323360"/>
                  <a:gd name="connsiteX40" fmla="*/ 879780 w 1848712"/>
                  <a:gd name="connsiteY40" fmla="*/ 1087839 h 2323360"/>
                  <a:gd name="connsiteX41" fmla="*/ 879780 w 1848712"/>
                  <a:gd name="connsiteY41" fmla="*/ 2196257 h 2323360"/>
                  <a:gd name="connsiteX42" fmla="*/ 1782872 w 1848712"/>
                  <a:gd name="connsiteY42" fmla="*/ 2196257 h 2323360"/>
                  <a:gd name="connsiteX43" fmla="*/ 1782872 w 1848712"/>
                  <a:gd name="connsiteY43" fmla="*/ 1457029 h 2323360"/>
                  <a:gd name="connsiteX44" fmla="*/ 1739146 w 1848712"/>
                  <a:gd name="connsiteY44" fmla="*/ 1413303 h 2323360"/>
                  <a:gd name="connsiteX45" fmla="*/ 1419754 w 1848712"/>
                  <a:gd name="connsiteY45" fmla="*/ 1413303 h 2323360"/>
                  <a:gd name="connsiteX46" fmla="*/ 1419754 w 1848712"/>
                  <a:gd name="connsiteY46" fmla="*/ 1093909 h 2323360"/>
                  <a:gd name="connsiteX47" fmla="*/ 1413684 w 1848712"/>
                  <a:gd name="connsiteY47" fmla="*/ 1087839 h 2323360"/>
                  <a:gd name="connsiteX48" fmla="*/ 813941 w 1848712"/>
                  <a:gd name="connsiteY48" fmla="*/ 1007033 h 2323360"/>
                  <a:gd name="connsiteX49" fmla="*/ 1425693 w 1848712"/>
                  <a:gd name="connsiteY49" fmla="*/ 1007033 h 2323360"/>
                  <a:gd name="connsiteX50" fmla="*/ 1848712 w 1848712"/>
                  <a:gd name="connsiteY50" fmla="*/ 1430053 h 2323360"/>
                  <a:gd name="connsiteX51" fmla="*/ 1848712 w 1848712"/>
                  <a:gd name="connsiteY51" fmla="*/ 2277064 h 2323360"/>
                  <a:gd name="connsiteX52" fmla="*/ 813941 w 1848712"/>
                  <a:gd name="connsiteY52" fmla="*/ 2277064 h 2323360"/>
                  <a:gd name="connsiteX53" fmla="*/ 880394 w 1848712"/>
                  <a:gd name="connsiteY53" fmla="*/ 113797 h 2323360"/>
                  <a:gd name="connsiteX54" fmla="*/ 247312 w 1848712"/>
                  <a:gd name="connsiteY54" fmla="*/ 321309 h 2323360"/>
                  <a:gd name="connsiteX55" fmla="*/ 880394 w 1848712"/>
                  <a:gd name="connsiteY55" fmla="*/ 528822 h 2323360"/>
                  <a:gd name="connsiteX56" fmla="*/ 1513477 w 1848712"/>
                  <a:gd name="connsiteY56" fmla="*/ 321309 h 2323360"/>
                  <a:gd name="connsiteX57" fmla="*/ 880394 w 1848712"/>
                  <a:gd name="connsiteY57" fmla="*/ 113797 h 2323360"/>
                  <a:gd name="connsiteX58" fmla="*/ 880394 w 1848712"/>
                  <a:gd name="connsiteY58" fmla="*/ 0 h 2323360"/>
                  <a:gd name="connsiteX59" fmla="*/ 1760788 w 1848712"/>
                  <a:gd name="connsiteY59" fmla="*/ 288577 h 2323360"/>
                  <a:gd name="connsiteX60" fmla="*/ 1760788 w 1848712"/>
                  <a:gd name="connsiteY60" fmla="*/ 1238657 h 2323360"/>
                  <a:gd name="connsiteX61" fmla="*/ 1457196 w 1848712"/>
                  <a:gd name="connsiteY61" fmla="*/ 935064 h 2323360"/>
                  <a:gd name="connsiteX62" fmla="*/ 746191 w 1848712"/>
                  <a:gd name="connsiteY62" fmla="*/ 935064 h 2323360"/>
                  <a:gd name="connsiteX63" fmla="*/ 746191 w 1848712"/>
                  <a:gd name="connsiteY63" fmla="*/ 2323360 h 2323360"/>
                  <a:gd name="connsiteX64" fmla="*/ 709386 w 1848712"/>
                  <a:gd name="connsiteY64" fmla="*/ 2322188 h 2323360"/>
                  <a:gd name="connsiteX65" fmla="*/ 5235 w 1848712"/>
                  <a:gd name="connsiteY65" fmla="*/ 2056073 h 2323360"/>
                  <a:gd name="connsiteX66" fmla="*/ 0 w 1848712"/>
                  <a:gd name="connsiteY66" fmla="*/ 2056073 h 2323360"/>
                  <a:gd name="connsiteX67" fmla="*/ 0 w 1848712"/>
                  <a:gd name="connsiteY67" fmla="*/ 2039053 h 2323360"/>
                  <a:gd name="connsiteX68" fmla="*/ 0 w 1848712"/>
                  <a:gd name="connsiteY68" fmla="*/ 288577 h 2323360"/>
                  <a:gd name="connsiteX69" fmla="*/ 880394 w 1848712"/>
                  <a:gd name="connsiteY69" fmla="*/ 0 h 232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848712" h="2323360">
                    <a:moveTo>
                      <a:pt x="1350195" y="1954361"/>
                    </a:moveTo>
                    <a:lnTo>
                      <a:pt x="1569270" y="1954361"/>
                    </a:lnTo>
                    <a:lnTo>
                      <a:pt x="1569270" y="2028656"/>
                    </a:lnTo>
                    <a:lnTo>
                      <a:pt x="1350195" y="2028656"/>
                    </a:lnTo>
                    <a:close/>
                    <a:moveTo>
                      <a:pt x="1061946" y="1954361"/>
                    </a:moveTo>
                    <a:lnTo>
                      <a:pt x="1281021" y="1954361"/>
                    </a:lnTo>
                    <a:lnTo>
                      <a:pt x="1281021" y="2028656"/>
                    </a:lnTo>
                    <a:lnTo>
                      <a:pt x="1061946" y="2028656"/>
                    </a:lnTo>
                    <a:close/>
                    <a:moveTo>
                      <a:pt x="1350195" y="1817100"/>
                    </a:moveTo>
                    <a:lnTo>
                      <a:pt x="1569270" y="1817100"/>
                    </a:lnTo>
                    <a:lnTo>
                      <a:pt x="1569270" y="1891395"/>
                    </a:lnTo>
                    <a:lnTo>
                      <a:pt x="1350195" y="1891395"/>
                    </a:lnTo>
                    <a:close/>
                    <a:moveTo>
                      <a:pt x="1061946" y="1817100"/>
                    </a:moveTo>
                    <a:lnTo>
                      <a:pt x="1281021" y="1817100"/>
                    </a:lnTo>
                    <a:lnTo>
                      <a:pt x="1281021" y="1891395"/>
                    </a:lnTo>
                    <a:lnTo>
                      <a:pt x="1061946" y="1891395"/>
                    </a:lnTo>
                    <a:close/>
                    <a:moveTo>
                      <a:pt x="1350195" y="1679839"/>
                    </a:moveTo>
                    <a:lnTo>
                      <a:pt x="1569270" y="1679839"/>
                    </a:lnTo>
                    <a:lnTo>
                      <a:pt x="1569270" y="1754134"/>
                    </a:lnTo>
                    <a:lnTo>
                      <a:pt x="1350195" y="1754134"/>
                    </a:lnTo>
                    <a:close/>
                    <a:moveTo>
                      <a:pt x="1061946" y="1679839"/>
                    </a:moveTo>
                    <a:lnTo>
                      <a:pt x="1281021" y="1679839"/>
                    </a:lnTo>
                    <a:lnTo>
                      <a:pt x="1281021" y="1754134"/>
                    </a:lnTo>
                    <a:lnTo>
                      <a:pt x="1061946" y="1754134"/>
                    </a:lnTo>
                    <a:close/>
                    <a:moveTo>
                      <a:pt x="1350195" y="1539558"/>
                    </a:moveTo>
                    <a:lnTo>
                      <a:pt x="1569270" y="1539558"/>
                    </a:lnTo>
                    <a:lnTo>
                      <a:pt x="1569270" y="1613853"/>
                    </a:lnTo>
                    <a:lnTo>
                      <a:pt x="1350195" y="1613853"/>
                    </a:lnTo>
                    <a:close/>
                    <a:moveTo>
                      <a:pt x="1061946" y="1539558"/>
                    </a:moveTo>
                    <a:lnTo>
                      <a:pt x="1281021" y="1539558"/>
                    </a:lnTo>
                    <a:lnTo>
                      <a:pt x="1281021" y="1613853"/>
                    </a:lnTo>
                    <a:lnTo>
                      <a:pt x="1061946" y="1613853"/>
                    </a:lnTo>
                    <a:close/>
                    <a:moveTo>
                      <a:pt x="1061946" y="1399277"/>
                    </a:moveTo>
                    <a:lnTo>
                      <a:pt x="1281021" y="1399277"/>
                    </a:lnTo>
                    <a:lnTo>
                      <a:pt x="1281021" y="1473572"/>
                    </a:lnTo>
                    <a:lnTo>
                      <a:pt x="1061946" y="1473572"/>
                    </a:lnTo>
                    <a:close/>
                    <a:moveTo>
                      <a:pt x="1061946" y="1258996"/>
                    </a:moveTo>
                    <a:lnTo>
                      <a:pt x="1281021" y="1258996"/>
                    </a:lnTo>
                    <a:lnTo>
                      <a:pt x="1281021" y="1333291"/>
                    </a:lnTo>
                    <a:lnTo>
                      <a:pt x="1061946" y="1333291"/>
                    </a:lnTo>
                    <a:close/>
                    <a:moveTo>
                      <a:pt x="879780" y="1087839"/>
                    </a:moveTo>
                    <a:lnTo>
                      <a:pt x="879780" y="2196257"/>
                    </a:lnTo>
                    <a:lnTo>
                      <a:pt x="1782872" y="2196257"/>
                    </a:lnTo>
                    <a:lnTo>
                      <a:pt x="1782872" y="1457029"/>
                    </a:lnTo>
                    <a:lnTo>
                      <a:pt x="1739146" y="1413303"/>
                    </a:lnTo>
                    <a:lnTo>
                      <a:pt x="1419754" y="1413303"/>
                    </a:lnTo>
                    <a:lnTo>
                      <a:pt x="1419754" y="1093909"/>
                    </a:lnTo>
                    <a:lnTo>
                      <a:pt x="1413684" y="1087839"/>
                    </a:lnTo>
                    <a:close/>
                    <a:moveTo>
                      <a:pt x="813941" y="1007033"/>
                    </a:moveTo>
                    <a:lnTo>
                      <a:pt x="1425693" y="1007033"/>
                    </a:lnTo>
                    <a:lnTo>
                      <a:pt x="1848712" y="1430053"/>
                    </a:lnTo>
                    <a:lnTo>
                      <a:pt x="1848712" y="2277064"/>
                    </a:lnTo>
                    <a:lnTo>
                      <a:pt x="813941" y="2277064"/>
                    </a:lnTo>
                    <a:close/>
                    <a:moveTo>
                      <a:pt x="880394" y="113797"/>
                    </a:moveTo>
                    <a:cubicBezTo>
                      <a:pt x="530752" y="113797"/>
                      <a:pt x="247312" y="206703"/>
                      <a:pt x="247312" y="321309"/>
                    </a:cubicBezTo>
                    <a:cubicBezTo>
                      <a:pt x="247312" y="435915"/>
                      <a:pt x="530752" y="528822"/>
                      <a:pt x="880394" y="528822"/>
                    </a:cubicBezTo>
                    <a:cubicBezTo>
                      <a:pt x="1230036" y="528822"/>
                      <a:pt x="1513477" y="435915"/>
                      <a:pt x="1513477" y="321309"/>
                    </a:cubicBezTo>
                    <a:cubicBezTo>
                      <a:pt x="1513477" y="206703"/>
                      <a:pt x="1230036" y="113797"/>
                      <a:pt x="880394" y="113797"/>
                    </a:cubicBezTo>
                    <a:close/>
                    <a:moveTo>
                      <a:pt x="880394" y="0"/>
                    </a:moveTo>
                    <a:cubicBezTo>
                      <a:pt x="1366623" y="0"/>
                      <a:pt x="1760788" y="129200"/>
                      <a:pt x="1760788" y="288577"/>
                    </a:cubicBezTo>
                    <a:lnTo>
                      <a:pt x="1760788" y="1238657"/>
                    </a:lnTo>
                    <a:lnTo>
                      <a:pt x="1457196" y="935064"/>
                    </a:lnTo>
                    <a:lnTo>
                      <a:pt x="746191" y="935064"/>
                    </a:lnTo>
                    <a:lnTo>
                      <a:pt x="746191" y="2323360"/>
                    </a:lnTo>
                    <a:lnTo>
                      <a:pt x="709386" y="2322188"/>
                    </a:lnTo>
                    <a:cubicBezTo>
                      <a:pt x="322191" y="2297192"/>
                      <a:pt x="26471" y="2188905"/>
                      <a:pt x="5235" y="2056073"/>
                    </a:cubicBezTo>
                    <a:lnTo>
                      <a:pt x="0" y="2056073"/>
                    </a:lnTo>
                    <a:lnTo>
                      <a:pt x="0" y="2039053"/>
                    </a:lnTo>
                    <a:lnTo>
                      <a:pt x="0" y="288577"/>
                    </a:lnTo>
                    <a:cubicBezTo>
                      <a:pt x="0" y="129200"/>
                      <a:pt x="394166" y="0"/>
                      <a:pt x="880394"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3" name="BizTalk Services Group"/>
            <p:cNvGrpSpPr/>
            <p:nvPr/>
          </p:nvGrpSpPr>
          <p:grpSpPr>
            <a:xfrm>
              <a:off x="10825381" y="3784572"/>
              <a:ext cx="1361963" cy="290140"/>
              <a:chOff x="10825381" y="3784572"/>
              <a:chExt cx="1361963" cy="290140"/>
            </a:xfrm>
          </p:grpSpPr>
          <p:sp>
            <p:nvSpPr>
              <p:cNvPr id="66" name="BizTalk Services Name"/>
              <p:cNvSpPr txBox="1"/>
              <p:nvPr/>
            </p:nvSpPr>
            <p:spPr>
              <a:xfrm>
                <a:off x="11138539" y="3784572"/>
                <a:ext cx="1048805"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BIZTALK SERVICES</a:t>
                </a:r>
                <a:endParaRPr lang="en-US" sz="500" dirty="0">
                  <a:solidFill>
                    <a:srgbClr val="FFFFFF"/>
                  </a:solidFill>
                  <a:latin typeface="Segoe UI" panose="020B0502040204020203" pitchFamily="34" charset="0"/>
                  <a:cs typeface="Segoe UI" panose="020B0502040204020203" pitchFamily="34" charset="0"/>
                </a:endParaRPr>
              </a:p>
            </p:txBody>
          </p:sp>
          <p:sp>
            <p:nvSpPr>
              <p:cNvPr id="64" name="Biztalk Services Icon"/>
              <p:cNvSpPr>
                <a:spLocks noChangeAspect="1"/>
              </p:cNvSpPr>
              <p:nvPr/>
            </p:nvSpPr>
            <p:spPr bwMode="auto">
              <a:xfrm>
                <a:off x="10825381" y="3807533"/>
                <a:ext cx="275422" cy="267179"/>
              </a:xfrm>
              <a:custGeom>
                <a:avLst/>
                <a:gdLst>
                  <a:gd name="connsiteX0" fmla="*/ 1673975 w 3309434"/>
                  <a:gd name="connsiteY0" fmla="*/ 1257349 h 3210388"/>
                  <a:gd name="connsiteX1" fmla="*/ 1954745 w 3309434"/>
                  <a:gd name="connsiteY1" fmla="*/ 1538119 h 3210388"/>
                  <a:gd name="connsiteX2" fmla="*/ 1673975 w 3309434"/>
                  <a:gd name="connsiteY2" fmla="*/ 1818889 h 3210388"/>
                  <a:gd name="connsiteX3" fmla="*/ 1393205 w 3309434"/>
                  <a:gd name="connsiteY3" fmla="*/ 1538119 h 3210388"/>
                  <a:gd name="connsiteX4" fmla="*/ 1673975 w 3309434"/>
                  <a:gd name="connsiteY4" fmla="*/ 1257349 h 3210388"/>
                  <a:gd name="connsiteX5" fmla="*/ 2106918 w 3309434"/>
                  <a:gd name="connsiteY5" fmla="*/ 0 h 3210388"/>
                  <a:gd name="connsiteX6" fmla="*/ 2884238 w 3309434"/>
                  <a:gd name="connsiteY6" fmla="*/ 777320 h 3210388"/>
                  <a:gd name="connsiteX7" fmla="*/ 2854173 w 3309434"/>
                  <a:gd name="connsiteY7" fmla="*/ 979964 h 3210388"/>
                  <a:gd name="connsiteX8" fmla="*/ 3309434 w 3309434"/>
                  <a:gd name="connsiteY8" fmla="*/ 1598558 h 3210388"/>
                  <a:gd name="connsiteX9" fmla="*/ 2649521 w 3309434"/>
                  <a:gd name="connsiteY9" fmla="*/ 2258471 h 3210388"/>
                  <a:gd name="connsiteX10" fmla="*/ 2649501 w 3309434"/>
                  <a:gd name="connsiteY10" fmla="*/ 2258467 h 3210388"/>
                  <a:gd name="connsiteX11" fmla="*/ 1763246 w 3309434"/>
                  <a:gd name="connsiteY11" fmla="*/ 2258467 h 3210388"/>
                  <a:gd name="connsiteX12" fmla="*/ 1763246 w 3309434"/>
                  <a:gd name="connsiteY12" fmla="*/ 2015630 h 3210388"/>
                  <a:gd name="connsiteX13" fmla="*/ 1772024 w 3309434"/>
                  <a:gd name="connsiteY13" fmla="*/ 2014745 h 3210388"/>
                  <a:gd name="connsiteX14" fmla="*/ 2017990 w 3309434"/>
                  <a:gd name="connsiteY14" fmla="*/ 1882134 h 3210388"/>
                  <a:gd name="connsiteX15" fmla="*/ 2052965 w 3309434"/>
                  <a:gd name="connsiteY15" fmla="*/ 1839743 h 3210388"/>
                  <a:gd name="connsiteX16" fmla="*/ 2317440 w 3309434"/>
                  <a:gd name="connsiteY16" fmla="*/ 1992438 h 3210388"/>
                  <a:gd name="connsiteX17" fmla="*/ 2236929 w 3309434"/>
                  <a:gd name="connsiteY17" fmla="*/ 2131887 h 3210388"/>
                  <a:gd name="connsiteX18" fmla="*/ 2574490 w 3309434"/>
                  <a:gd name="connsiteY18" fmla="*/ 2048736 h 3210388"/>
                  <a:gd name="connsiteX19" fmla="*/ 2477721 w 3309434"/>
                  <a:gd name="connsiteY19" fmla="*/ 1714823 h 3210388"/>
                  <a:gd name="connsiteX20" fmla="*/ 2397210 w 3309434"/>
                  <a:gd name="connsiteY20" fmla="*/ 1854272 h 3210388"/>
                  <a:gd name="connsiteX21" fmla="*/ 2130667 w 3309434"/>
                  <a:gd name="connsiteY21" fmla="*/ 1700384 h 3210388"/>
                  <a:gd name="connsiteX22" fmla="*/ 2150601 w 3309434"/>
                  <a:gd name="connsiteY22" fmla="*/ 1636168 h 3210388"/>
                  <a:gd name="connsiteX23" fmla="*/ 2160485 w 3309434"/>
                  <a:gd name="connsiteY23" fmla="*/ 1538119 h 3210388"/>
                  <a:gd name="connsiteX24" fmla="*/ 2150601 w 3309434"/>
                  <a:gd name="connsiteY24" fmla="*/ 1440071 h 3210388"/>
                  <a:gd name="connsiteX25" fmla="*/ 2127329 w 3309434"/>
                  <a:gd name="connsiteY25" fmla="*/ 1365100 h 3210388"/>
                  <a:gd name="connsiteX26" fmla="*/ 2398569 w 3309434"/>
                  <a:gd name="connsiteY26" fmla="*/ 1208499 h 3210388"/>
                  <a:gd name="connsiteX27" fmla="*/ 2479080 w 3309434"/>
                  <a:gd name="connsiteY27" fmla="*/ 1347948 h 3210388"/>
                  <a:gd name="connsiteX28" fmla="*/ 2575849 w 3309434"/>
                  <a:gd name="connsiteY28" fmla="*/ 1014036 h 3210388"/>
                  <a:gd name="connsiteX29" fmla="*/ 2238288 w 3309434"/>
                  <a:gd name="connsiteY29" fmla="*/ 930884 h 3210388"/>
                  <a:gd name="connsiteX30" fmla="*/ 2318799 w 3309434"/>
                  <a:gd name="connsiteY30" fmla="*/ 1070333 h 3210388"/>
                  <a:gd name="connsiteX31" fmla="*/ 2045877 w 3309434"/>
                  <a:gd name="connsiteY31" fmla="*/ 1227905 h 3210388"/>
                  <a:gd name="connsiteX32" fmla="*/ 2017990 w 3309434"/>
                  <a:gd name="connsiteY32" fmla="*/ 1194105 h 3210388"/>
                  <a:gd name="connsiteX33" fmla="*/ 1772024 w 3309434"/>
                  <a:gd name="connsiteY33" fmla="*/ 1061493 h 3210388"/>
                  <a:gd name="connsiteX34" fmla="*/ 1748359 w 3309434"/>
                  <a:gd name="connsiteY34" fmla="*/ 1059108 h 3210388"/>
                  <a:gd name="connsiteX35" fmla="*/ 1748359 w 3309434"/>
                  <a:gd name="connsiteY35" fmla="*/ 766561 h 3210388"/>
                  <a:gd name="connsiteX36" fmla="*/ 1909381 w 3309434"/>
                  <a:gd name="connsiteY36" fmla="*/ 766561 h 3210388"/>
                  <a:gd name="connsiteX37" fmla="*/ 1668589 w 3309434"/>
                  <a:gd name="connsiteY37" fmla="*/ 515800 h 3210388"/>
                  <a:gd name="connsiteX38" fmla="*/ 1427797 w 3309434"/>
                  <a:gd name="connsiteY38" fmla="*/ 766561 h 3210388"/>
                  <a:gd name="connsiteX39" fmla="*/ 1588819 w 3309434"/>
                  <a:gd name="connsiteY39" fmla="*/ 766561 h 3210388"/>
                  <a:gd name="connsiteX40" fmla="*/ 1588819 w 3309434"/>
                  <a:gd name="connsiteY40" fmla="*/ 1060194 h 3210388"/>
                  <a:gd name="connsiteX41" fmla="*/ 1575927 w 3309434"/>
                  <a:gd name="connsiteY41" fmla="*/ 1061493 h 3210388"/>
                  <a:gd name="connsiteX42" fmla="*/ 1329960 w 3309434"/>
                  <a:gd name="connsiteY42" fmla="*/ 1194105 h 3210388"/>
                  <a:gd name="connsiteX43" fmla="*/ 1287232 w 3309434"/>
                  <a:gd name="connsiteY43" fmla="*/ 1245892 h 3210388"/>
                  <a:gd name="connsiteX44" fmla="*/ 1026832 w 3309434"/>
                  <a:gd name="connsiteY44" fmla="*/ 1095549 h 3210388"/>
                  <a:gd name="connsiteX45" fmla="*/ 1107343 w 3309434"/>
                  <a:gd name="connsiteY45" fmla="*/ 956100 h 3210388"/>
                  <a:gd name="connsiteX46" fmla="*/ 769782 w 3309434"/>
                  <a:gd name="connsiteY46" fmla="*/ 1039252 h 3210388"/>
                  <a:gd name="connsiteX47" fmla="*/ 866551 w 3309434"/>
                  <a:gd name="connsiteY47" fmla="*/ 1373164 h 3210388"/>
                  <a:gd name="connsiteX48" fmla="*/ 947062 w 3309434"/>
                  <a:gd name="connsiteY48" fmla="*/ 1233715 h 3210388"/>
                  <a:gd name="connsiteX49" fmla="*/ 1213631 w 3309434"/>
                  <a:gd name="connsiteY49" fmla="*/ 1387619 h 3210388"/>
                  <a:gd name="connsiteX50" fmla="*/ 1197349 w 3309434"/>
                  <a:gd name="connsiteY50" fmla="*/ 1440071 h 3210388"/>
                  <a:gd name="connsiteX51" fmla="*/ 1187465 w 3309434"/>
                  <a:gd name="connsiteY51" fmla="*/ 1538119 h 3210388"/>
                  <a:gd name="connsiteX52" fmla="*/ 1197349 w 3309434"/>
                  <a:gd name="connsiteY52" fmla="*/ 1636168 h 3210388"/>
                  <a:gd name="connsiteX53" fmla="*/ 1222347 w 3309434"/>
                  <a:gd name="connsiteY53" fmla="*/ 1716700 h 3210388"/>
                  <a:gd name="connsiteX54" fmla="*/ 968458 w 3309434"/>
                  <a:gd name="connsiteY54" fmla="*/ 1863283 h 3210388"/>
                  <a:gd name="connsiteX55" fmla="*/ 887947 w 3309434"/>
                  <a:gd name="connsiteY55" fmla="*/ 1723834 h 3210388"/>
                  <a:gd name="connsiteX56" fmla="*/ 791178 w 3309434"/>
                  <a:gd name="connsiteY56" fmla="*/ 2057747 h 3210388"/>
                  <a:gd name="connsiteX57" fmla="*/ 1128739 w 3309434"/>
                  <a:gd name="connsiteY57" fmla="*/ 2140898 h 3210388"/>
                  <a:gd name="connsiteX58" fmla="*/ 1048228 w 3309434"/>
                  <a:gd name="connsiteY58" fmla="*/ 2001449 h 3210388"/>
                  <a:gd name="connsiteX59" fmla="*/ 1305738 w 3309434"/>
                  <a:gd name="connsiteY59" fmla="*/ 1852776 h 3210388"/>
                  <a:gd name="connsiteX60" fmla="*/ 1329960 w 3309434"/>
                  <a:gd name="connsiteY60" fmla="*/ 1882134 h 3210388"/>
                  <a:gd name="connsiteX61" fmla="*/ 1575927 w 3309434"/>
                  <a:gd name="connsiteY61" fmla="*/ 2014745 h 3210388"/>
                  <a:gd name="connsiteX62" fmla="*/ 1583476 w 3309434"/>
                  <a:gd name="connsiteY62" fmla="*/ 2015506 h 3210388"/>
                  <a:gd name="connsiteX63" fmla="*/ 1583476 w 3309434"/>
                  <a:gd name="connsiteY63" fmla="*/ 2257267 h 3210388"/>
                  <a:gd name="connsiteX64" fmla="*/ 1758474 w 3309434"/>
                  <a:gd name="connsiteY64" fmla="*/ 2257267 h 3210388"/>
                  <a:gd name="connsiteX65" fmla="*/ 1758474 w 3309434"/>
                  <a:gd name="connsiteY65" fmla="*/ 2692027 h 3210388"/>
                  <a:gd name="connsiteX66" fmla="*/ 1772705 w 3309434"/>
                  <a:gd name="connsiteY66" fmla="*/ 2696444 h 3210388"/>
                  <a:gd name="connsiteX67" fmla="*/ 1936071 w 3309434"/>
                  <a:gd name="connsiteY67" fmla="*/ 2942906 h 3210388"/>
                  <a:gd name="connsiteX68" fmla="*/ 1668589 w 3309434"/>
                  <a:gd name="connsiteY68" fmla="*/ 3210388 h 3210388"/>
                  <a:gd name="connsiteX69" fmla="*/ 1401107 w 3309434"/>
                  <a:gd name="connsiteY69" fmla="*/ 2942906 h 3210388"/>
                  <a:gd name="connsiteX70" fmla="*/ 1564473 w 3309434"/>
                  <a:gd name="connsiteY70" fmla="*/ 2696444 h 3210388"/>
                  <a:gd name="connsiteX71" fmla="*/ 1578704 w 3309434"/>
                  <a:gd name="connsiteY71" fmla="*/ 2692027 h 3210388"/>
                  <a:gd name="connsiteX72" fmla="*/ 1578704 w 3309434"/>
                  <a:gd name="connsiteY72" fmla="*/ 2258467 h 3210388"/>
                  <a:gd name="connsiteX73" fmla="*/ 659954 w 3309434"/>
                  <a:gd name="connsiteY73" fmla="*/ 2258467 h 3210388"/>
                  <a:gd name="connsiteX74" fmla="*/ 659913 w 3309434"/>
                  <a:gd name="connsiteY74" fmla="*/ 2258475 h 3210388"/>
                  <a:gd name="connsiteX75" fmla="*/ 0 w 3309434"/>
                  <a:gd name="connsiteY75" fmla="*/ 1598563 h 3210388"/>
                  <a:gd name="connsiteX76" fmla="*/ 453504 w 3309434"/>
                  <a:gd name="connsiteY76" fmla="*/ 980322 h 3210388"/>
                  <a:gd name="connsiteX77" fmla="*/ 420413 w 3309434"/>
                  <a:gd name="connsiteY77" fmla="*/ 816422 h 3210388"/>
                  <a:gd name="connsiteX78" fmla="*/ 962984 w 3309434"/>
                  <a:gd name="connsiteY78" fmla="*/ 273851 h 3210388"/>
                  <a:gd name="connsiteX79" fmla="*/ 1385721 w 3309434"/>
                  <a:gd name="connsiteY79" fmla="*/ 490734 h 3210388"/>
                  <a:gd name="connsiteX80" fmla="*/ 2106918 w 3309434"/>
                  <a:gd name="connsiteY80" fmla="*/ 0 h 321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309434" h="3210388">
                    <a:moveTo>
                      <a:pt x="1673975" y="1257349"/>
                    </a:moveTo>
                    <a:cubicBezTo>
                      <a:pt x="1829040" y="1257349"/>
                      <a:pt x="1954745" y="1383054"/>
                      <a:pt x="1954745" y="1538119"/>
                    </a:cubicBezTo>
                    <a:cubicBezTo>
                      <a:pt x="1954745" y="1693184"/>
                      <a:pt x="1829040" y="1818889"/>
                      <a:pt x="1673975" y="1818889"/>
                    </a:cubicBezTo>
                    <a:cubicBezTo>
                      <a:pt x="1518910" y="1818889"/>
                      <a:pt x="1393205" y="1693184"/>
                      <a:pt x="1393205" y="1538119"/>
                    </a:cubicBezTo>
                    <a:cubicBezTo>
                      <a:pt x="1393205" y="1383054"/>
                      <a:pt x="1518910" y="1257349"/>
                      <a:pt x="1673975" y="1257349"/>
                    </a:cubicBezTo>
                    <a:close/>
                    <a:moveTo>
                      <a:pt x="2106918" y="0"/>
                    </a:moveTo>
                    <a:cubicBezTo>
                      <a:pt x="2536219" y="0"/>
                      <a:pt x="2884238" y="348019"/>
                      <a:pt x="2884238" y="777320"/>
                    </a:cubicBezTo>
                    <a:cubicBezTo>
                      <a:pt x="2884238" y="847731"/>
                      <a:pt x="2874877" y="915954"/>
                      <a:pt x="2854173" y="979964"/>
                    </a:cubicBezTo>
                    <a:cubicBezTo>
                      <a:pt x="3119739" y="1058796"/>
                      <a:pt x="3309434" y="1306528"/>
                      <a:pt x="3309434" y="1598558"/>
                    </a:cubicBezTo>
                    <a:cubicBezTo>
                      <a:pt x="3309434" y="1963016"/>
                      <a:pt x="3013979" y="2258471"/>
                      <a:pt x="2649521" y="2258471"/>
                    </a:cubicBezTo>
                    <a:lnTo>
                      <a:pt x="2649501" y="2258467"/>
                    </a:lnTo>
                    <a:lnTo>
                      <a:pt x="1763246" y="2258467"/>
                    </a:lnTo>
                    <a:lnTo>
                      <a:pt x="1763246" y="2015630"/>
                    </a:lnTo>
                    <a:lnTo>
                      <a:pt x="1772024" y="2014745"/>
                    </a:lnTo>
                    <a:cubicBezTo>
                      <a:pt x="1867036" y="1995303"/>
                      <a:pt x="1951959" y="1948165"/>
                      <a:pt x="2017990" y="1882134"/>
                    </a:cubicBezTo>
                    <a:lnTo>
                      <a:pt x="2052965" y="1839743"/>
                    </a:lnTo>
                    <a:lnTo>
                      <a:pt x="2317440" y="1992438"/>
                    </a:lnTo>
                    <a:lnTo>
                      <a:pt x="2236929" y="2131887"/>
                    </a:lnTo>
                    <a:lnTo>
                      <a:pt x="2574490" y="2048736"/>
                    </a:lnTo>
                    <a:lnTo>
                      <a:pt x="2477721" y="1714823"/>
                    </a:lnTo>
                    <a:lnTo>
                      <a:pt x="2397210" y="1854272"/>
                    </a:lnTo>
                    <a:lnTo>
                      <a:pt x="2130667" y="1700384"/>
                    </a:lnTo>
                    <a:lnTo>
                      <a:pt x="2150601" y="1636168"/>
                    </a:lnTo>
                    <a:cubicBezTo>
                      <a:pt x="2157082" y="1604497"/>
                      <a:pt x="2160485" y="1571706"/>
                      <a:pt x="2160485" y="1538119"/>
                    </a:cubicBezTo>
                    <a:cubicBezTo>
                      <a:pt x="2160485" y="1504533"/>
                      <a:pt x="2157082" y="1471741"/>
                      <a:pt x="2150601" y="1440071"/>
                    </a:cubicBezTo>
                    <a:lnTo>
                      <a:pt x="2127329" y="1365100"/>
                    </a:lnTo>
                    <a:lnTo>
                      <a:pt x="2398569" y="1208499"/>
                    </a:lnTo>
                    <a:lnTo>
                      <a:pt x="2479080" y="1347948"/>
                    </a:lnTo>
                    <a:lnTo>
                      <a:pt x="2575849" y="1014036"/>
                    </a:lnTo>
                    <a:lnTo>
                      <a:pt x="2238288" y="930884"/>
                    </a:lnTo>
                    <a:lnTo>
                      <a:pt x="2318799" y="1070333"/>
                    </a:lnTo>
                    <a:lnTo>
                      <a:pt x="2045877" y="1227905"/>
                    </a:lnTo>
                    <a:lnTo>
                      <a:pt x="2017990" y="1194105"/>
                    </a:lnTo>
                    <a:cubicBezTo>
                      <a:pt x="1951959" y="1128074"/>
                      <a:pt x="1867036" y="1080936"/>
                      <a:pt x="1772024" y="1061493"/>
                    </a:cubicBezTo>
                    <a:lnTo>
                      <a:pt x="1748359" y="1059108"/>
                    </a:lnTo>
                    <a:lnTo>
                      <a:pt x="1748359" y="766561"/>
                    </a:lnTo>
                    <a:lnTo>
                      <a:pt x="1909381" y="766561"/>
                    </a:lnTo>
                    <a:lnTo>
                      <a:pt x="1668589" y="515800"/>
                    </a:lnTo>
                    <a:lnTo>
                      <a:pt x="1427797" y="766561"/>
                    </a:lnTo>
                    <a:lnTo>
                      <a:pt x="1588819" y="766561"/>
                    </a:lnTo>
                    <a:lnTo>
                      <a:pt x="1588819" y="1060194"/>
                    </a:lnTo>
                    <a:lnTo>
                      <a:pt x="1575927" y="1061493"/>
                    </a:lnTo>
                    <a:cubicBezTo>
                      <a:pt x="1480915" y="1080936"/>
                      <a:pt x="1395991" y="1128074"/>
                      <a:pt x="1329960" y="1194105"/>
                    </a:cubicBezTo>
                    <a:lnTo>
                      <a:pt x="1287232" y="1245892"/>
                    </a:lnTo>
                    <a:lnTo>
                      <a:pt x="1026832" y="1095549"/>
                    </a:lnTo>
                    <a:lnTo>
                      <a:pt x="1107343" y="956100"/>
                    </a:lnTo>
                    <a:lnTo>
                      <a:pt x="769782" y="1039252"/>
                    </a:lnTo>
                    <a:lnTo>
                      <a:pt x="866551" y="1373164"/>
                    </a:lnTo>
                    <a:lnTo>
                      <a:pt x="947062" y="1233715"/>
                    </a:lnTo>
                    <a:lnTo>
                      <a:pt x="1213631" y="1387619"/>
                    </a:lnTo>
                    <a:lnTo>
                      <a:pt x="1197349" y="1440071"/>
                    </a:lnTo>
                    <a:cubicBezTo>
                      <a:pt x="1190868" y="1471741"/>
                      <a:pt x="1187465" y="1504533"/>
                      <a:pt x="1187465" y="1538119"/>
                    </a:cubicBezTo>
                    <a:cubicBezTo>
                      <a:pt x="1187465" y="1571706"/>
                      <a:pt x="1190868" y="1604497"/>
                      <a:pt x="1197349" y="1636168"/>
                    </a:cubicBezTo>
                    <a:lnTo>
                      <a:pt x="1222347" y="1716700"/>
                    </a:lnTo>
                    <a:lnTo>
                      <a:pt x="968458" y="1863283"/>
                    </a:lnTo>
                    <a:lnTo>
                      <a:pt x="887947" y="1723834"/>
                    </a:lnTo>
                    <a:lnTo>
                      <a:pt x="791178" y="2057747"/>
                    </a:lnTo>
                    <a:lnTo>
                      <a:pt x="1128739" y="2140898"/>
                    </a:lnTo>
                    <a:lnTo>
                      <a:pt x="1048228" y="2001449"/>
                    </a:lnTo>
                    <a:lnTo>
                      <a:pt x="1305738" y="1852776"/>
                    </a:lnTo>
                    <a:lnTo>
                      <a:pt x="1329960" y="1882134"/>
                    </a:lnTo>
                    <a:cubicBezTo>
                      <a:pt x="1395991" y="1948165"/>
                      <a:pt x="1480915" y="1995303"/>
                      <a:pt x="1575927" y="2014745"/>
                    </a:cubicBezTo>
                    <a:lnTo>
                      <a:pt x="1583476" y="2015506"/>
                    </a:lnTo>
                    <a:lnTo>
                      <a:pt x="1583476" y="2257267"/>
                    </a:lnTo>
                    <a:lnTo>
                      <a:pt x="1758474" y="2257267"/>
                    </a:lnTo>
                    <a:lnTo>
                      <a:pt x="1758474" y="2692027"/>
                    </a:lnTo>
                    <a:lnTo>
                      <a:pt x="1772705" y="2696444"/>
                    </a:lnTo>
                    <a:cubicBezTo>
                      <a:pt x="1868709" y="2737050"/>
                      <a:pt x="1936071" y="2832112"/>
                      <a:pt x="1936071" y="2942906"/>
                    </a:cubicBezTo>
                    <a:cubicBezTo>
                      <a:pt x="1936071" y="3090632"/>
                      <a:pt x="1816315" y="3210388"/>
                      <a:pt x="1668589" y="3210388"/>
                    </a:cubicBezTo>
                    <a:cubicBezTo>
                      <a:pt x="1520863" y="3210388"/>
                      <a:pt x="1401107" y="3090632"/>
                      <a:pt x="1401107" y="2942906"/>
                    </a:cubicBezTo>
                    <a:cubicBezTo>
                      <a:pt x="1401107" y="2832112"/>
                      <a:pt x="1468470" y="2737050"/>
                      <a:pt x="1564473" y="2696444"/>
                    </a:cubicBezTo>
                    <a:lnTo>
                      <a:pt x="1578704" y="2692027"/>
                    </a:lnTo>
                    <a:lnTo>
                      <a:pt x="1578704" y="2258467"/>
                    </a:lnTo>
                    <a:lnTo>
                      <a:pt x="659954" y="2258467"/>
                    </a:lnTo>
                    <a:cubicBezTo>
                      <a:pt x="659942" y="2258475"/>
                      <a:pt x="659925" y="2258475"/>
                      <a:pt x="659913" y="2258475"/>
                    </a:cubicBezTo>
                    <a:cubicBezTo>
                      <a:pt x="295455" y="2258475"/>
                      <a:pt x="0" y="1963020"/>
                      <a:pt x="0" y="1598563"/>
                    </a:cubicBezTo>
                    <a:cubicBezTo>
                      <a:pt x="0" y="1307168"/>
                      <a:pt x="188874" y="1059880"/>
                      <a:pt x="453504" y="980322"/>
                    </a:cubicBezTo>
                    <a:cubicBezTo>
                      <a:pt x="429507" y="930246"/>
                      <a:pt x="420413" y="874397"/>
                      <a:pt x="420413" y="816422"/>
                    </a:cubicBezTo>
                    <a:cubicBezTo>
                      <a:pt x="420413" y="516767"/>
                      <a:pt x="663329" y="273851"/>
                      <a:pt x="962984" y="273851"/>
                    </a:cubicBezTo>
                    <a:cubicBezTo>
                      <a:pt x="1137960" y="273851"/>
                      <a:pt x="1293591" y="356678"/>
                      <a:pt x="1385721" y="490734"/>
                    </a:cubicBezTo>
                    <a:cubicBezTo>
                      <a:pt x="1498567" y="203005"/>
                      <a:pt x="1779037" y="0"/>
                      <a:pt x="2106918"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8" rIns="45720" bIns="45718"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ndParaRPr>
              </a:p>
            </p:txBody>
          </p:sp>
        </p:grpSp>
        <p:grpSp>
          <p:nvGrpSpPr>
            <p:cNvPr id="14" name="Service Bus Group"/>
            <p:cNvGrpSpPr/>
            <p:nvPr/>
          </p:nvGrpSpPr>
          <p:grpSpPr>
            <a:xfrm>
              <a:off x="10844897" y="3425090"/>
              <a:ext cx="1342433" cy="293939"/>
              <a:chOff x="10844897" y="3425090"/>
              <a:chExt cx="1342433" cy="293939"/>
            </a:xfrm>
          </p:grpSpPr>
          <p:sp>
            <p:nvSpPr>
              <p:cNvPr id="62" name="Service Bus Name"/>
              <p:cNvSpPr txBox="1"/>
              <p:nvPr/>
            </p:nvSpPr>
            <p:spPr>
              <a:xfrm>
                <a:off x="11138528" y="3425090"/>
                <a:ext cx="1048802"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SERVICE BUS</a:t>
                </a:r>
                <a:endParaRPr lang="en-US" sz="500" dirty="0">
                  <a:solidFill>
                    <a:srgbClr val="FFFFFF"/>
                  </a:solidFill>
                  <a:latin typeface="Segoe UI" panose="020B0502040204020203" pitchFamily="34" charset="0"/>
                  <a:cs typeface="Segoe UI" panose="020B0502040204020203" pitchFamily="34" charset="0"/>
                </a:endParaRPr>
              </a:p>
            </p:txBody>
          </p:sp>
          <p:sp>
            <p:nvSpPr>
              <p:cNvPr id="60" name="Service Bus Icon"/>
              <p:cNvSpPr>
                <a:spLocks noChangeAspect="1"/>
              </p:cNvSpPr>
              <p:nvPr/>
            </p:nvSpPr>
            <p:spPr>
              <a:xfrm>
                <a:off x="10844897" y="3449954"/>
                <a:ext cx="236391" cy="269075"/>
              </a:xfrm>
              <a:custGeom>
                <a:avLst/>
                <a:gdLst>
                  <a:gd name="connsiteX0" fmla="*/ 109937 w 393631"/>
                  <a:gd name="connsiteY0" fmla="*/ 255147 h 448056"/>
                  <a:gd name="connsiteX1" fmla="*/ 159550 w 393631"/>
                  <a:gd name="connsiteY1" fmla="*/ 255147 h 448056"/>
                  <a:gd name="connsiteX2" fmla="*/ 159550 w 393631"/>
                  <a:gd name="connsiteY2" fmla="*/ 356612 h 448056"/>
                  <a:gd name="connsiteX3" fmla="*/ 193061 w 393631"/>
                  <a:gd name="connsiteY3" fmla="*/ 356612 h 448056"/>
                  <a:gd name="connsiteX4" fmla="*/ 134430 w 393631"/>
                  <a:gd name="connsiteY4" fmla="*/ 448056 h 448056"/>
                  <a:gd name="connsiteX5" fmla="*/ 75800 w 393631"/>
                  <a:gd name="connsiteY5" fmla="*/ 356612 h 448056"/>
                  <a:gd name="connsiteX6" fmla="*/ 109937 w 393631"/>
                  <a:gd name="connsiteY6" fmla="*/ 356612 h 448056"/>
                  <a:gd name="connsiteX7" fmla="*/ 85131 w 393631"/>
                  <a:gd name="connsiteY7" fmla="*/ 207227 h 448056"/>
                  <a:gd name="connsiteX8" fmla="*/ 197505 w 393631"/>
                  <a:gd name="connsiteY8" fmla="*/ 207227 h 448056"/>
                  <a:gd name="connsiteX9" fmla="*/ 197505 w 393631"/>
                  <a:gd name="connsiteY9" fmla="*/ 233451 h 448056"/>
                  <a:gd name="connsiteX10" fmla="*/ 85131 w 393631"/>
                  <a:gd name="connsiteY10" fmla="*/ 233451 h 448056"/>
                  <a:gd name="connsiteX11" fmla="*/ 85131 w 393631"/>
                  <a:gd name="connsiteY11" fmla="*/ 170997 h 448056"/>
                  <a:gd name="connsiteX12" fmla="*/ 197505 w 393631"/>
                  <a:gd name="connsiteY12" fmla="*/ 170997 h 448056"/>
                  <a:gd name="connsiteX13" fmla="*/ 197505 w 393631"/>
                  <a:gd name="connsiteY13" fmla="*/ 197220 h 448056"/>
                  <a:gd name="connsiteX14" fmla="*/ 85131 w 393631"/>
                  <a:gd name="connsiteY14" fmla="*/ 197220 h 448056"/>
                  <a:gd name="connsiteX15" fmla="*/ 85131 w 393631"/>
                  <a:gd name="connsiteY15" fmla="*/ 134440 h 448056"/>
                  <a:gd name="connsiteX16" fmla="*/ 197505 w 393631"/>
                  <a:gd name="connsiteY16" fmla="*/ 134440 h 448056"/>
                  <a:gd name="connsiteX17" fmla="*/ 197505 w 393631"/>
                  <a:gd name="connsiteY17" fmla="*/ 160663 h 448056"/>
                  <a:gd name="connsiteX18" fmla="*/ 85131 w 393631"/>
                  <a:gd name="connsiteY18" fmla="*/ 160663 h 448056"/>
                  <a:gd name="connsiteX19" fmla="*/ 184780 w 393631"/>
                  <a:gd name="connsiteY19" fmla="*/ 33581 h 448056"/>
                  <a:gd name="connsiteX20" fmla="*/ 306050 w 393631"/>
                  <a:gd name="connsiteY20" fmla="*/ 165478 h 448056"/>
                  <a:gd name="connsiteX21" fmla="*/ 306020 w 393631"/>
                  <a:gd name="connsiteY21" fmla="*/ 182421 h 448056"/>
                  <a:gd name="connsiteX22" fmla="*/ 323294 w 393631"/>
                  <a:gd name="connsiteY22" fmla="*/ 182360 h 448056"/>
                  <a:gd name="connsiteX23" fmla="*/ 323488 w 393631"/>
                  <a:gd name="connsiteY23" fmla="*/ 182529 h 448056"/>
                  <a:gd name="connsiteX24" fmla="*/ 323884 w 393631"/>
                  <a:gd name="connsiteY24" fmla="*/ 182479 h 448056"/>
                  <a:gd name="connsiteX25" fmla="*/ 392213 w 393631"/>
                  <a:gd name="connsiteY25" fmla="*/ 238169 h 448056"/>
                  <a:gd name="connsiteX26" fmla="*/ 393429 w 393631"/>
                  <a:gd name="connsiteY26" fmla="*/ 250233 h 448056"/>
                  <a:gd name="connsiteX27" fmla="*/ 393631 w 393631"/>
                  <a:gd name="connsiteY27" fmla="*/ 250276 h 448056"/>
                  <a:gd name="connsiteX28" fmla="*/ 393630 w 393631"/>
                  <a:gd name="connsiteY28" fmla="*/ 331260 h 448056"/>
                  <a:gd name="connsiteX29" fmla="*/ 344017 w 393631"/>
                  <a:gd name="connsiteY29" fmla="*/ 331260 h 448056"/>
                  <a:gd name="connsiteX30" fmla="*/ 184779 w 393631"/>
                  <a:gd name="connsiteY30" fmla="*/ 331260 h 448056"/>
                  <a:gd name="connsiteX31" fmla="*/ 184779 w 393631"/>
                  <a:gd name="connsiteY31" fmla="*/ 281647 h 448056"/>
                  <a:gd name="connsiteX32" fmla="*/ 343713 w 393631"/>
                  <a:gd name="connsiteY32" fmla="*/ 281647 h 448056"/>
                  <a:gd name="connsiteX33" fmla="*/ 343607 w 393631"/>
                  <a:gd name="connsiteY33" fmla="*/ 274792 h 448056"/>
                  <a:gd name="connsiteX34" fmla="*/ 343896 w 393631"/>
                  <a:gd name="connsiteY34" fmla="*/ 272497 h 448056"/>
                  <a:gd name="connsiteX35" fmla="*/ 311588 w 393631"/>
                  <a:gd name="connsiteY35" fmla="*/ 232857 h 448056"/>
                  <a:gd name="connsiteX36" fmla="*/ 306587 w 393631"/>
                  <a:gd name="connsiteY36" fmla="*/ 232353 h 448056"/>
                  <a:gd name="connsiteX37" fmla="*/ 306020 w 393631"/>
                  <a:gd name="connsiteY37" fmla="*/ 232034 h 448056"/>
                  <a:gd name="connsiteX38" fmla="*/ 256407 w 393631"/>
                  <a:gd name="connsiteY38" fmla="*/ 232034 h 448056"/>
                  <a:gd name="connsiteX39" fmla="*/ 256407 w 393631"/>
                  <a:gd name="connsiteY39" fmla="*/ 232034 h 448056"/>
                  <a:gd name="connsiteX40" fmla="*/ 256407 w 393631"/>
                  <a:gd name="connsiteY40" fmla="*/ 185664 h 448056"/>
                  <a:gd name="connsiteX41" fmla="*/ 256224 w 393631"/>
                  <a:gd name="connsiteY41" fmla="*/ 169895 h 448056"/>
                  <a:gd name="connsiteX42" fmla="*/ 184780 w 393631"/>
                  <a:gd name="connsiteY42" fmla="*/ 82923 h 448056"/>
                  <a:gd name="connsiteX43" fmla="*/ 0 w 393631"/>
                  <a:gd name="connsiteY43" fmla="*/ 0 h 448056"/>
                  <a:gd name="connsiteX44" fmla="*/ 159659 w 393631"/>
                  <a:gd name="connsiteY44" fmla="*/ 0 h 448056"/>
                  <a:gd name="connsiteX45" fmla="*/ 159659 w 393631"/>
                  <a:gd name="connsiteY45" fmla="*/ 49613 h 448056"/>
                  <a:gd name="connsiteX46" fmla="*/ 159237 w 393631"/>
                  <a:gd name="connsiteY46" fmla="*/ 49613 h 448056"/>
                  <a:gd name="connsiteX47" fmla="*/ 159237 w 393631"/>
                  <a:gd name="connsiteY47" fmla="*/ 110480 h 448056"/>
                  <a:gd name="connsiteX48" fmla="*/ 109624 w 393631"/>
                  <a:gd name="connsiteY48" fmla="*/ 110480 h 448056"/>
                  <a:gd name="connsiteX49" fmla="*/ 109624 w 393631"/>
                  <a:gd name="connsiteY49" fmla="*/ 49613 h 448056"/>
                  <a:gd name="connsiteX50" fmla="*/ 49613 w 393631"/>
                  <a:gd name="connsiteY50" fmla="*/ 49613 h 448056"/>
                  <a:gd name="connsiteX51" fmla="*/ 49613 w 393631"/>
                  <a:gd name="connsiteY51" fmla="*/ 281647 h 448056"/>
                  <a:gd name="connsiteX52" fmla="*/ 84708 w 393631"/>
                  <a:gd name="connsiteY52" fmla="*/ 281647 h 448056"/>
                  <a:gd name="connsiteX53" fmla="*/ 84708 w 393631"/>
                  <a:gd name="connsiteY53" fmla="*/ 331260 h 448056"/>
                  <a:gd name="connsiteX54" fmla="*/ 49613 w 393631"/>
                  <a:gd name="connsiteY54" fmla="*/ 331260 h 448056"/>
                  <a:gd name="connsiteX55" fmla="*/ 49613 w 393631"/>
                  <a:gd name="connsiteY55" fmla="*/ 331261 h 448056"/>
                  <a:gd name="connsiteX56" fmla="*/ 0 w 393631"/>
                  <a:gd name="connsiteY56" fmla="*/ 331261 h 448056"/>
                  <a:gd name="connsiteX57" fmla="*/ 0 w 393631"/>
                  <a:gd name="connsiteY57" fmla="*/ 49613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93631" h="448056">
                    <a:moveTo>
                      <a:pt x="109937" y="255147"/>
                    </a:moveTo>
                    <a:lnTo>
                      <a:pt x="159550" y="255147"/>
                    </a:lnTo>
                    <a:lnTo>
                      <a:pt x="159550" y="356612"/>
                    </a:lnTo>
                    <a:lnTo>
                      <a:pt x="193061" y="356612"/>
                    </a:lnTo>
                    <a:lnTo>
                      <a:pt x="134430" y="448056"/>
                    </a:lnTo>
                    <a:lnTo>
                      <a:pt x="75800" y="356612"/>
                    </a:lnTo>
                    <a:lnTo>
                      <a:pt x="109937" y="356612"/>
                    </a:lnTo>
                    <a:close/>
                    <a:moveTo>
                      <a:pt x="85131" y="207227"/>
                    </a:moveTo>
                    <a:lnTo>
                      <a:pt x="197505" y="207227"/>
                    </a:lnTo>
                    <a:lnTo>
                      <a:pt x="197505" y="233451"/>
                    </a:lnTo>
                    <a:lnTo>
                      <a:pt x="85131" y="233451"/>
                    </a:lnTo>
                    <a:close/>
                    <a:moveTo>
                      <a:pt x="85131" y="170997"/>
                    </a:moveTo>
                    <a:lnTo>
                      <a:pt x="197505" y="170997"/>
                    </a:lnTo>
                    <a:lnTo>
                      <a:pt x="197505" y="197220"/>
                    </a:lnTo>
                    <a:lnTo>
                      <a:pt x="85131" y="197220"/>
                    </a:lnTo>
                    <a:close/>
                    <a:moveTo>
                      <a:pt x="85131" y="134440"/>
                    </a:moveTo>
                    <a:lnTo>
                      <a:pt x="197505" y="134440"/>
                    </a:lnTo>
                    <a:lnTo>
                      <a:pt x="197505" y="160663"/>
                    </a:lnTo>
                    <a:lnTo>
                      <a:pt x="85131" y="160663"/>
                    </a:lnTo>
                    <a:close/>
                    <a:moveTo>
                      <a:pt x="184780" y="33581"/>
                    </a:moveTo>
                    <a:cubicBezTo>
                      <a:pt x="261578" y="34045"/>
                      <a:pt x="305265" y="121522"/>
                      <a:pt x="306050" y="165478"/>
                    </a:cubicBezTo>
                    <a:lnTo>
                      <a:pt x="306020" y="182421"/>
                    </a:lnTo>
                    <a:cubicBezTo>
                      <a:pt x="316588" y="182400"/>
                      <a:pt x="312726" y="182381"/>
                      <a:pt x="323294" y="182360"/>
                    </a:cubicBezTo>
                    <a:lnTo>
                      <a:pt x="323488" y="182529"/>
                    </a:lnTo>
                    <a:cubicBezTo>
                      <a:pt x="323620" y="182512"/>
                      <a:pt x="323752" y="182496"/>
                      <a:pt x="323884" y="182479"/>
                    </a:cubicBezTo>
                    <a:cubicBezTo>
                      <a:pt x="357589" y="182479"/>
                      <a:pt x="385710" y="206387"/>
                      <a:pt x="392213" y="238169"/>
                    </a:cubicBezTo>
                    <a:lnTo>
                      <a:pt x="393429" y="250233"/>
                    </a:lnTo>
                    <a:lnTo>
                      <a:pt x="393631" y="250276"/>
                    </a:lnTo>
                    <a:lnTo>
                      <a:pt x="393630" y="331260"/>
                    </a:lnTo>
                    <a:lnTo>
                      <a:pt x="344017" y="331260"/>
                    </a:lnTo>
                    <a:lnTo>
                      <a:pt x="184779" y="331260"/>
                    </a:lnTo>
                    <a:lnTo>
                      <a:pt x="184779" y="281647"/>
                    </a:lnTo>
                    <a:lnTo>
                      <a:pt x="343713" y="281647"/>
                    </a:lnTo>
                    <a:lnTo>
                      <a:pt x="343607" y="274792"/>
                    </a:lnTo>
                    <a:lnTo>
                      <a:pt x="343896" y="272497"/>
                    </a:lnTo>
                    <a:cubicBezTo>
                      <a:pt x="343896" y="252944"/>
                      <a:pt x="330026" y="236630"/>
                      <a:pt x="311588" y="232857"/>
                    </a:cubicBezTo>
                    <a:lnTo>
                      <a:pt x="306587" y="232353"/>
                    </a:lnTo>
                    <a:lnTo>
                      <a:pt x="306020" y="232034"/>
                    </a:lnTo>
                    <a:cubicBezTo>
                      <a:pt x="289483" y="232034"/>
                      <a:pt x="272945" y="232034"/>
                      <a:pt x="256407" y="232034"/>
                    </a:cubicBezTo>
                    <a:lnTo>
                      <a:pt x="256407" y="232034"/>
                    </a:lnTo>
                    <a:lnTo>
                      <a:pt x="256407" y="185664"/>
                    </a:lnTo>
                    <a:lnTo>
                      <a:pt x="256224" y="169895"/>
                    </a:lnTo>
                    <a:cubicBezTo>
                      <a:pt x="255813" y="119010"/>
                      <a:pt x="206943" y="83044"/>
                      <a:pt x="184780" y="82923"/>
                    </a:cubicBezTo>
                    <a:close/>
                    <a:moveTo>
                      <a:pt x="0" y="0"/>
                    </a:moveTo>
                    <a:lnTo>
                      <a:pt x="159659" y="0"/>
                    </a:lnTo>
                    <a:lnTo>
                      <a:pt x="159659" y="49613"/>
                    </a:lnTo>
                    <a:lnTo>
                      <a:pt x="159237" y="49613"/>
                    </a:lnTo>
                    <a:lnTo>
                      <a:pt x="159237" y="110480"/>
                    </a:lnTo>
                    <a:lnTo>
                      <a:pt x="109624" y="110480"/>
                    </a:lnTo>
                    <a:lnTo>
                      <a:pt x="109624" y="49613"/>
                    </a:lnTo>
                    <a:lnTo>
                      <a:pt x="49613" y="49613"/>
                    </a:lnTo>
                    <a:lnTo>
                      <a:pt x="49613" y="281647"/>
                    </a:lnTo>
                    <a:lnTo>
                      <a:pt x="84708" y="281647"/>
                    </a:lnTo>
                    <a:lnTo>
                      <a:pt x="84708" y="331260"/>
                    </a:lnTo>
                    <a:lnTo>
                      <a:pt x="49613" y="331260"/>
                    </a:lnTo>
                    <a:lnTo>
                      <a:pt x="49613" y="331261"/>
                    </a:lnTo>
                    <a:lnTo>
                      <a:pt x="0" y="331261"/>
                    </a:lnTo>
                    <a:lnTo>
                      <a:pt x="0" y="4961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5" name="Media Services Group"/>
            <p:cNvGrpSpPr/>
            <p:nvPr/>
          </p:nvGrpSpPr>
          <p:grpSpPr>
            <a:xfrm>
              <a:off x="10849999" y="3067114"/>
              <a:ext cx="1337331" cy="278241"/>
              <a:chOff x="10849999" y="3067114"/>
              <a:chExt cx="1337331" cy="278241"/>
            </a:xfrm>
          </p:grpSpPr>
          <p:sp>
            <p:nvSpPr>
              <p:cNvPr id="58" name="Media Services Name"/>
              <p:cNvSpPr txBox="1"/>
              <p:nvPr/>
            </p:nvSpPr>
            <p:spPr>
              <a:xfrm>
                <a:off x="11138527" y="3067114"/>
                <a:ext cx="1048803"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MEDIA SERVICES</a:t>
                </a:r>
                <a:endParaRPr lang="en-US" sz="500" dirty="0">
                  <a:solidFill>
                    <a:srgbClr val="FFFFFF"/>
                  </a:solidFill>
                  <a:latin typeface="Segoe UI" panose="020B0502040204020203" pitchFamily="34" charset="0"/>
                  <a:cs typeface="Segoe UI" panose="020B0502040204020203" pitchFamily="34" charset="0"/>
                </a:endParaRPr>
              </a:p>
            </p:txBody>
          </p:sp>
          <p:sp>
            <p:nvSpPr>
              <p:cNvPr id="56" name="Media Services Icon"/>
              <p:cNvSpPr>
                <a:spLocks noChangeAspect="1"/>
              </p:cNvSpPr>
              <p:nvPr/>
            </p:nvSpPr>
            <p:spPr>
              <a:xfrm>
                <a:off x="10849999" y="3082978"/>
                <a:ext cx="226187" cy="262377"/>
              </a:xfrm>
              <a:custGeom>
                <a:avLst/>
                <a:gdLst>
                  <a:gd name="connsiteX0" fmla="*/ 0 w 2757610"/>
                  <a:gd name="connsiteY0" fmla="*/ 1770686 h 3198830"/>
                  <a:gd name="connsiteX1" fmla="*/ 342940 w 2757610"/>
                  <a:gd name="connsiteY1" fmla="*/ 1770686 h 3198830"/>
                  <a:gd name="connsiteX2" fmla="*/ 347071 w 2757610"/>
                  <a:gd name="connsiteY2" fmla="*/ 1811658 h 3198830"/>
                  <a:gd name="connsiteX3" fmla="*/ 1378805 w 2757610"/>
                  <a:gd name="connsiteY3" fmla="*/ 2652545 h 3198830"/>
                  <a:gd name="connsiteX4" fmla="*/ 2410539 w 2757610"/>
                  <a:gd name="connsiteY4" fmla="*/ 1811658 h 3198830"/>
                  <a:gd name="connsiteX5" fmla="*/ 2414669 w 2757610"/>
                  <a:gd name="connsiteY5" fmla="*/ 1770686 h 3198830"/>
                  <a:gd name="connsiteX6" fmla="*/ 2757610 w 2757610"/>
                  <a:gd name="connsiteY6" fmla="*/ 1770686 h 3198830"/>
                  <a:gd name="connsiteX7" fmla="*/ 2757610 w 2757610"/>
                  <a:gd name="connsiteY7" fmla="*/ 2394324 h 3198830"/>
                  <a:gd name="connsiteX8" fmla="*/ 1378805 w 2757610"/>
                  <a:gd name="connsiteY8" fmla="*/ 3198830 h 3198830"/>
                  <a:gd name="connsiteX9" fmla="*/ 0 w 2757610"/>
                  <a:gd name="connsiteY9" fmla="*/ 2394324 h 3198830"/>
                  <a:gd name="connsiteX10" fmla="*/ 1135257 w 2757610"/>
                  <a:gd name="connsiteY10" fmla="*/ 1183744 h 3198830"/>
                  <a:gd name="connsiteX11" fmla="*/ 1135257 w 2757610"/>
                  <a:gd name="connsiteY11" fmla="*/ 2015086 h 3198830"/>
                  <a:gd name="connsiteX12" fmla="*/ 1761253 w 2757610"/>
                  <a:gd name="connsiteY12" fmla="*/ 1599415 h 3198830"/>
                  <a:gd name="connsiteX13" fmla="*/ 1378805 w 2757610"/>
                  <a:gd name="connsiteY13" fmla="*/ 852338 h 3198830"/>
                  <a:gd name="connsiteX14" fmla="*/ 2125882 w 2757610"/>
                  <a:gd name="connsiteY14" fmla="*/ 1599415 h 3198830"/>
                  <a:gd name="connsiteX15" fmla="*/ 1378805 w 2757610"/>
                  <a:gd name="connsiteY15" fmla="*/ 2346492 h 3198830"/>
                  <a:gd name="connsiteX16" fmla="*/ 631728 w 2757610"/>
                  <a:gd name="connsiteY16" fmla="*/ 1599415 h 3198830"/>
                  <a:gd name="connsiteX17" fmla="*/ 1378805 w 2757610"/>
                  <a:gd name="connsiteY17" fmla="*/ 852338 h 3198830"/>
                  <a:gd name="connsiteX18" fmla="*/ 1378805 w 2757610"/>
                  <a:gd name="connsiteY18" fmla="*/ 0 h 3198830"/>
                  <a:gd name="connsiteX19" fmla="*/ 2757610 w 2757610"/>
                  <a:gd name="connsiteY19" fmla="*/ 804506 h 3198830"/>
                  <a:gd name="connsiteX20" fmla="*/ 2757610 w 2757610"/>
                  <a:gd name="connsiteY20" fmla="*/ 1428144 h 3198830"/>
                  <a:gd name="connsiteX21" fmla="*/ 2414669 w 2757610"/>
                  <a:gd name="connsiteY21" fmla="*/ 1428144 h 3198830"/>
                  <a:gd name="connsiteX22" fmla="*/ 2410539 w 2757610"/>
                  <a:gd name="connsiteY22" fmla="*/ 1387173 h 3198830"/>
                  <a:gd name="connsiteX23" fmla="*/ 1378805 w 2757610"/>
                  <a:gd name="connsiteY23" fmla="*/ 546285 h 3198830"/>
                  <a:gd name="connsiteX24" fmla="*/ 347071 w 2757610"/>
                  <a:gd name="connsiteY24" fmla="*/ 1387173 h 3198830"/>
                  <a:gd name="connsiteX25" fmla="*/ 342940 w 2757610"/>
                  <a:gd name="connsiteY25" fmla="*/ 1428144 h 3198830"/>
                  <a:gd name="connsiteX26" fmla="*/ 0 w 2757610"/>
                  <a:gd name="connsiteY26" fmla="*/ 1428144 h 3198830"/>
                  <a:gd name="connsiteX27" fmla="*/ 0 w 2757610"/>
                  <a:gd name="connsiteY27" fmla="*/ 804506 h 319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57610" h="3198830">
                    <a:moveTo>
                      <a:pt x="0" y="1770686"/>
                    </a:moveTo>
                    <a:lnTo>
                      <a:pt x="342940" y="1770686"/>
                    </a:lnTo>
                    <a:lnTo>
                      <a:pt x="347071" y="1811658"/>
                    </a:lnTo>
                    <a:cubicBezTo>
                      <a:pt x="445271" y="2291551"/>
                      <a:pt x="869880" y="2652545"/>
                      <a:pt x="1378805" y="2652545"/>
                    </a:cubicBezTo>
                    <a:cubicBezTo>
                      <a:pt x="1887729" y="2652545"/>
                      <a:pt x="2312339" y="2291551"/>
                      <a:pt x="2410539" y="1811658"/>
                    </a:cubicBezTo>
                    <a:lnTo>
                      <a:pt x="2414669" y="1770686"/>
                    </a:lnTo>
                    <a:lnTo>
                      <a:pt x="2757610" y="1770686"/>
                    </a:lnTo>
                    <a:lnTo>
                      <a:pt x="2757610" y="2394324"/>
                    </a:lnTo>
                    <a:lnTo>
                      <a:pt x="1378805" y="3198830"/>
                    </a:lnTo>
                    <a:lnTo>
                      <a:pt x="0" y="2394324"/>
                    </a:lnTo>
                    <a:close/>
                    <a:moveTo>
                      <a:pt x="1135257" y="1183744"/>
                    </a:moveTo>
                    <a:lnTo>
                      <a:pt x="1135257" y="2015086"/>
                    </a:lnTo>
                    <a:lnTo>
                      <a:pt x="1761253" y="1599415"/>
                    </a:lnTo>
                    <a:close/>
                    <a:moveTo>
                      <a:pt x="1378805" y="852338"/>
                    </a:moveTo>
                    <a:cubicBezTo>
                      <a:pt x="1791404" y="852338"/>
                      <a:pt x="2125882" y="1186816"/>
                      <a:pt x="2125882" y="1599415"/>
                    </a:cubicBezTo>
                    <a:cubicBezTo>
                      <a:pt x="2125882" y="2012014"/>
                      <a:pt x="1791404" y="2346492"/>
                      <a:pt x="1378805" y="2346492"/>
                    </a:cubicBezTo>
                    <a:cubicBezTo>
                      <a:pt x="966206" y="2346492"/>
                      <a:pt x="631728" y="2012014"/>
                      <a:pt x="631728" y="1599415"/>
                    </a:cubicBezTo>
                    <a:cubicBezTo>
                      <a:pt x="631728" y="1186816"/>
                      <a:pt x="966206" y="852338"/>
                      <a:pt x="1378805" y="852338"/>
                    </a:cubicBezTo>
                    <a:close/>
                    <a:moveTo>
                      <a:pt x="1378805" y="0"/>
                    </a:moveTo>
                    <a:lnTo>
                      <a:pt x="2757610" y="804506"/>
                    </a:lnTo>
                    <a:lnTo>
                      <a:pt x="2757610" y="1428144"/>
                    </a:lnTo>
                    <a:lnTo>
                      <a:pt x="2414669" y="1428144"/>
                    </a:lnTo>
                    <a:lnTo>
                      <a:pt x="2410539" y="1387173"/>
                    </a:lnTo>
                    <a:cubicBezTo>
                      <a:pt x="2312339" y="907279"/>
                      <a:pt x="1887729" y="546285"/>
                      <a:pt x="1378805" y="546285"/>
                    </a:cubicBezTo>
                    <a:cubicBezTo>
                      <a:pt x="869880" y="546285"/>
                      <a:pt x="445271" y="907279"/>
                      <a:pt x="347071" y="1387173"/>
                    </a:cubicBezTo>
                    <a:lnTo>
                      <a:pt x="342940" y="1428144"/>
                    </a:lnTo>
                    <a:lnTo>
                      <a:pt x="0" y="1428144"/>
                    </a:lnTo>
                    <a:lnTo>
                      <a:pt x="0" y="80450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6" name="HDInsight Group"/>
            <p:cNvGrpSpPr/>
            <p:nvPr/>
          </p:nvGrpSpPr>
          <p:grpSpPr>
            <a:xfrm>
              <a:off x="10844108" y="2704448"/>
              <a:ext cx="1343222" cy="270732"/>
              <a:chOff x="10844108" y="2704448"/>
              <a:chExt cx="1343222" cy="270732"/>
            </a:xfrm>
          </p:grpSpPr>
          <p:sp>
            <p:nvSpPr>
              <p:cNvPr id="54" name="HDInsight Name"/>
              <p:cNvSpPr txBox="1"/>
              <p:nvPr/>
            </p:nvSpPr>
            <p:spPr>
              <a:xfrm>
                <a:off x="11138527" y="2704448"/>
                <a:ext cx="1048803"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HDINSIGHT</a:t>
                </a:r>
                <a:endParaRPr lang="en-US" sz="500" dirty="0">
                  <a:solidFill>
                    <a:srgbClr val="FFFFFF"/>
                  </a:solidFill>
                  <a:latin typeface="Segoe UI" panose="020B0502040204020203" pitchFamily="34" charset="0"/>
                  <a:cs typeface="Segoe UI" panose="020B0502040204020203" pitchFamily="34" charset="0"/>
                </a:endParaRPr>
              </a:p>
            </p:txBody>
          </p:sp>
          <p:sp>
            <p:nvSpPr>
              <p:cNvPr id="52" name="HDInsight Icon"/>
              <p:cNvSpPr>
                <a:spLocks noChangeAspect="1"/>
              </p:cNvSpPr>
              <p:nvPr/>
            </p:nvSpPr>
            <p:spPr>
              <a:xfrm>
                <a:off x="10844108" y="2732430"/>
                <a:ext cx="237969" cy="242750"/>
              </a:xfrm>
              <a:custGeom>
                <a:avLst/>
                <a:gdLst>
                  <a:gd name="connsiteX0" fmla="*/ 1588738 w 4072037"/>
                  <a:gd name="connsiteY0" fmla="*/ 3292794 h 4153852"/>
                  <a:gd name="connsiteX1" fmla="*/ 1933251 w 4072037"/>
                  <a:gd name="connsiteY1" fmla="*/ 3292794 h 4153852"/>
                  <a:gd name="connsiteX2" fmla="*/ 1933251 w 4072037"/>
                  <a:gd name="connsiteY2" fmla="*/ 3526474 h 4153852"/>
                  <a:gd name="connsiteX3" fmla="*/ 1588738 w 4072037"/>
                  <a:gd name="connsiteY3" fmla="*/ 3526474 h 4153852"/>
                  <a:gd name="connsiteX4" fmla="*/ 1038478 w 4072037"/>
                  <a:gd name="connsiteY4" fmla="*/ 2835594 h 4153852"/>
                  <a:gd name="connsiteX5" fmla="*/ 1365218 w 4072037"/>
                  <a:gd name="connsiteY5" fmla="*/ 2835594 h 4153852"/>
                  <a:gd name="connsiteX6" fmla="*/ 1365218 w 4072037"/>
                  <a:gd name="connsiteY6" fmla="*/ 3069274 h 4153852"/>
                  <a:gd name="connsiteX7" fmla="*/ 840634 w 4072037"/>
                  <a:gd name="connsiteY7" fmla="*/ 3069274 h 4153852"/>
                  <a:gd name="connsiteX8" fmla="*/ 2156771 w 4072037"/>
                  <a:gd name="connsiteY8" fmla="*/ 2378394 h 4153852"/>
                  <a:gd name="connsiteX9" fmla="*/ 2375211 w 4072037"/>
                  <a:gd name="connsiteY9" fmla="*/ 2378394 h 4153852"/>
                  <a:gd name="connsiteX10" fmla="*/ 2375211 w 4072037"/>
                  <a:gd name="connsiteY10" fmla="*/ 3069274 h 4153852"/>
                  <a:gd name="connsiteX11" fmla="*/ 2156771 w 4072037"/>
                  <a:gd name="connsiteY11" fmla="*/ 3069274 h 4153852"/>
                  <a:gd name="connsiteX12" fmla="*/ 1425564 w 4072037"/>
                  <a:gd name="connsiteY12" fmla="*/ 2378394 h 4153852"/>
                  <a:gd name="connsiteX13" fmla="*/ 1933251 w 4072037"/>
                  <a:gd name="connsiteY13" fmla="*/ 2378394 h 4153852"/>
                  <a:gd name="connsiteX14" fmla="*/ 1933251 w 4072037"/>
                  <a:gd name="connsiteY14" fmla="*/ 3069274 h 4153852"/>
                  <a:gd name="connsiteX15" fmla="*/ 1588738 w 4072037"/>
                  <a:gd name="connsiteY15" fmla="*/ 3069274 h 4153852"/>
                  <a:gd name="connsiteX16" fmla="*/ 1588738 w 4072037"/>
                  <a:gd name="connsiteY16" fmla="*/ 2612074 h 4153852"/>
                  <a:gd name="connsiteX17" fmla="*/ 1587811 w 4072037"/>
                  <a:gd name="connsiteY17" fmla="*/ 2612074 h 4153852"/>
                  <a:gd name="connsiteX18" fmla="*/ 1365218 w 4072037"/>
                  <a:gd name="connsiteY18" fmla="*/ 2612074 h 4153852"/>
                  <a:gd name="connsiteX19" fmla="*/ 1227720 w 4072037"/>
                  <a:gd name="connsiteY19" fmla="*/ 2612074 h 4153852"/>
                  <a:gd name="connsiteX20" fmla="*/ 3539294 w 4072037"/>
                  <a:gd name="connsiteY20" fmla="*/ 1958529 h 4153852"/>
                  <a:gd name="connsiteX21" fmla="*/ 4072037 w 4072037"/>
                  <a:gd name="connsiteY21" fmla="*/ 2267521 h 4153852"/>
                  <a:gd name="connsiteX22" fmla="*/ 3539294 w 4072037"/>
                  <a:gd name="connsiteY22" fmla="*/ 2576512 h 4153852"/>
                  <a:gd name="connsiteX23" fmla="*/ 3539294 w 4072037"/>
                  <a:gd name="connsiteY23" fmla="*/ 2378963 h 4153852"/>
                  <a:gd name="connsiteX24" fmla="*/ 3175311 w 4072037"/>
                  <a:gd name="connsiteY24" fmla="*/ 2378963 h 4153852"/>
                  <a:gd name="connsiteX25" fmla="*/ 3175311 w 4072037"/>
                  <a:gd name="connsiteY25" fmla="*/ 3638862 h 4153852"/>
                  <a:gd name="connsiteX26" fmla="*/ 3175311 w 4072037"/>
                  <a:gd name="connsiteY26" fmla="*/ 3669236 h 4153852"/>
                  <a:gd name="connsiteX27" fmla="*/ 3165871 w 4072037"/>
                  <a:gd name="connsiteY27" fmla="*/ 3669236 h 4153852"/>
                  <a:gd name="connsiteX28" fmla="*/ 1587656 w 4072037"/>
                  <a:gd name="connsiteY28" fmla="*/ 4153852 h 4153852"/>
                  <a:gd name="connsiteX29" fmla="*/ 9441 w 4072037"/>
                  <a:gd name="connsiteY29" fmla="*/ 3669236 h 4153852"/>
                  <a:gd name="connsiteX30" fmla="*/ 0 w 4072037"/>
                  <a:gd name="connsiteY30" fmla="*/ 3669236 h 4153852"/>
                  <a:gd name="connsiteX31" fmla="*/ 0 w 4072037"/>
                  <a:gd name="connsiteY31" fmla="*/ 3638862 h 4153852"/>
                  <a:gd name="connsiteX32" fmla="*/ 0 w 4072037"/>
                  <a:gd name="connsiteY32" fmla="*/ 2835594 h 4153852"/>
                  <a:gd name="connsiteX33" fmla="*/ 745607 w 4072037"/>
                  <a:gd name="connsiteY33" fmla="*/ 2835594 h 4153852"/>
                  <a:gd name="connsiteX34" fmla="*/ 564990 w 4072037"/>
                  <a:gd name="connsiteY34" fmla="*/ 3048928 h 4153852"/>
                  <a:gd name="connsiteX35" fmla="*/ 565533 w 4072037"/>
                  <a:gd name="connsiteY35" fmla="*/ 3049388 h 4153852"/>
                  <a:gd name="connsiteX36" fmla="*/ 358375 w 4072037"/>
                  <a:gd name="connsiteY36" fmla="*/ 3294070 h 4153852"/>
                  <a:gd name="connsiteX37" fmla="*/ 650312 w 4072037"/>
                  <a:gd name="connsiteY37" fmla="*/ 3294070 h 4153852"/>
                  <a:gd name="connsiteX38" fmla="*/ 651392 w 4072037"/>
                  <a:gd name="connsiteY38" fmla="*/ 3292794 h 4153852"/>
                  <a:gd name="connsiteX39" fmla="*/ 1365218 w 4072037"/>
                  <a:gd name="connsiteY39" fmla="*/ 3292794 h 4153852"/>
                  <a:gd name="connsiteX40" fmla="*/ 1365218 w 4072037"/>
                  <a:gd name="connsiteY40" fmla="*/ 3526474 h 4153852"/>
                  <a:gd name="connsiteX41" fmla="*/ 1361751 w 4072037"/>
                  <a:gd name="connsiteY41" fmla="*/ 3526474 h 4153852"/>
                  <a:gd name="connsiteX42" fmla="*/ 1361751 w 4072037"/>
                  <a:gd name="connsiteY42" fmla="*/ 3749994 h 4153852"/>
                  <a:gd name="connsiteX43" fmla="*/ 1365218 w 4072037"/>
                  <a:gd name="connsiteY43" fmla="*/ 3749994 h 4153852"/>
                  <a:gd name="connsiteX44" fmla="*/ 1588738 w 4072037"/>
                  <a:gd name="connsiteY44" fmla="*/ 3749994 h 4153852"/>
                  <a:gd name="connsiteX45" fmla="*/ 1933251 w 4072037"/>
                  <a:gd name="connsiteY45" fmla="*/ 3749994 h 4153852"/>
                  <a:gd name="connsiteX46" fmla="*/ 2156771 w 4072037"/>
                  <a:gd name="connsiteY46" fmla="*/ 3749994 h 4153852"/>
                  <a:gd name="connsiteX47" fmla="*/ 2156771 w 4072037"/>
                  <a:gd name="connsiteY47" fmla="*/ 3526474 h 4153852"/>
                  <a:gd name="connsiteX48" fmla="*/ 2156771 w 4072037"/>
                  <a:gd name="connsiteY48" fmla="*/ 3292794 h 4153852"/>
                  <a:gd name="connsiteX49" fmla="*/ 2375211 w 4072037"/>
                  <a:gd name="connsiteY49" fmla="*/ 3292794 h 4153852"/>
                  <a:gd name="connsiteX50" fmla="*/ 2598731 w 4072037"/>
                  <a:gd name="connsiteY50" fmla="*/ 3292794 h 4153852"/>
                  <a:gd name="connsiteX51" fmla="*/ 2598731 w 4072037"/>
                  <a:gd name="connsiteY51" fmla="*/ 3069274 h 4153852"/>
                  <a:gd name="connsiteX52" fmla="*/ 2598731 w 4072037"/>
                  <a:gd name="connsiteY52" fmla="*/ 2378394 h 4153852"/>
                  <a:gd name="connsiteX53" fmla="*/ 3175311 w 4072037"/>
                  <a:gd name="connsiteY53" fmla="*/ 2378394 h 4153852"/>
                  <a:gd name="connsiteX54" fmla="*/ 3175311 w 4072037"/>
                  <a:gd name="connsiteY54" fmla="*/ 2156077 h 4153852"/>
                  <a:gd name="connsiteX55" fmla="*/ 3539294 w 4072037"/>
                  <a:gd name="connsiteY55" fmla="*/ 2156077 h 4153852"/>
                  <a:gd name="connsiteX56" fmla="*/ 1933251 w 4072037"/>
                  <a:gd name="connsiteY56" fmla="*/ 1778749 h 4153852"/>
                  <a:gd name="connsiteX57" fmla="*/ 1933251 w 4072037"/>
                  <a:gd name="connsiteY57" fmla="*/ 2154874 h 4153852"/>
                  <a:gd name="connsiteX58" fmla="*/ 1614806 w 4072037"/>
                  <a:gd name="connsiteY58" fmla="*/ 2154874 h 4153852"/>
                  <a:gd name="connsiteX59" fmla="*/ 2156771 w 4072037"/>
                  <a:gd name="connsiteY59" fmla="*/ 1776416 h 4153852"/>
                  <a:gd name="connsiteX60" fmla="*/ 2375211 w 4072037"/>
                  <a:gd name="connsiteY60" fmla="*/ 1776416 h 4153852"/>
                  <a:gd name="connsiteX61" fmla="*/ 2375211 w 4072037"/>
                  <a:gd name="connsiteY61" fmla="*/ 2154874 h 4153852"/>
                  <a:gd name="connsiteX62" fmla="*/ 2156771 w 4072037"/>
                  <a:gd name="connsiteY62" fmla="*/ 2154874 h 4153852"/>
                  <a:gd name="connsiteX63" fmla="*/ 719131 w 4072037"/>
                  <a:gd name="connsiteY63" fmla="*/ 1776416 h 4153852"/>
                  <a:gd name="connsiteX64" fmla="*/ 1642355 w 4072037"/>
                  <a:gd name="connsiteY64" fmla="*/ 1776416 h 4153852"/>
                  <a:gd name="connsiteX65" fmla="*/ 1321935 w 4072037"/>
                  <a:gd name="connsiteY65" fmla="*/ 2154874 h 4153852"/>
                  <a:gd name="connsiteX66" fmla="*/ 719131 w 4072037"/>
                  <a:gd name="connsiteY66" fmla="*/ 2154874 h 4153852"/>
                  <a:gd name="connsiteX67" fmla="*/ 1587656 w 4072037"/>
                  <a:gd name="connsiteY67" fmla="*/ 203080 h 4153852"/>
                  <a:gd name="connsiteX68" fmla="*/ 445989 w 4072037"/>
                  <a:gd name="connsiteY68" fmla="*/ 573403 h 4153852"/>
                  <a:gd name="connsiteX69" fmla="*/ 1587656 w 4072037"/>
                  <a:gd name="connsiteY69" fmla="*/ 943727 h 4153852"/>
                  <a:gd name="connsiteX70" fmla="*/ 2729323 w 4072037"/>
                  <a:gd name="connsiteY70" fmla="*/ 573403 h 4153852"/>
                  <a:gd name="connsiteX71" fmla="*/ 1587656 w 4072037"/>
                  <a:gd name="connsiteY71" fmla="*/ 203080 h 4153852"/>
                  <a:gd name="connsiteX72" fmla="*/ 1587656 w 4072037"/>
                  <a:gd name="connsiteY72" fmla="*/ 0 h 4153852"/>
                  <a:gd name="connsiteX73" fmla="*/ 3175311 w 4072037"/>
                  <a:gd name="connsiteY73" fmla="*/ 514990 h 4153852"/>
                  <a:gd name="connsiteX74" fmla="*/ 3175311 w 4072037"/>
                  <a:gd name="connsiteY74" fmla="*/ 2154874 h 4153852"/>
                  <a:gd name="connsiteX75" fmla="*/ 2598731 w 4072037"/>
                  <a:gd name="connsiteY75" fmla="*/ 2154874 h 4153852"/>
                  <a:gd name="connsiteX76" fmla="*/ 2598731 w 4072037"/>
                  <a:gd name="connsiteY76" fmla="*/ 1776416 h 4153852"/>
                  <a:gd name="connsiteX77" fmla="*/ 2598731 w 4072037"/>
                  <a:gd name="connsiteY77" fmla="*/ 1552896 h 4153852"/>
                  <a:gd name="connsiteX78" fmla="*/ 2375211 w 4072037"/>
                  <a:gd name="connsiteY78" fmla="*/ 1552896 h 4153852"/>
                  <a:gd name="connsiteX79" fmla="*/ 2156771 w 4072037"/>
                  <a:gd name="connsiteY79" fmla="*/ 1552896 h 4153852"/>
                  <a:gd name="connsiteX80" fmla="*/ 2156771 w 4072037"/>
                  <a:gd name="connsiteY80" fmla="*/ 1514742 h 4153852"/>
                  <a:gd name="connsiteX81" fmla="*/ 2157289 w 4072037"/>
                  <a:gd name="connsiteY81" fmla="*/ 1514130 h 4153852"/>
                  <a:gd name="connsiteX82" fmla="*/ 2157289 w 4072037"/>
                  <a:gd name="connsiteY82" fmla="*/ 1168211 h 4153852"/>
                  <a:gd name="connsiteX83" fmla="*/ 2156323 w 4072037"/>
                  <a:gd name="connsiteY83" fmla="*/ 1169352 h 4153852"/>
                  <a:gd name="connsiteX84" fmla="*/ 2156321 w 4072037"/>
                  <a:gd name="connsiteY84" fmla="*/ 1169352 h 4153852"/>
                  <a:gd name="connsiteX85" fmla="*/ 1933251 w 4072037"/>
                  <a:gd name="connsiteY85" fmla="*/ 1432826 h 4153852"/>
                  <a:gd name="connsiteX86" fmla="*/ 1933251 w 4072037"/>
                  <a:gd name="connsiteY86" fmla="*/ 1432829 h 4153852"/>
                  <a:gd name="connsiteX87" fmla="*/ 1831597 w 4072037"/>
                  <a:gd name="connsiteY87" fmla="*/ 1552896 h 4153852"/>
                  <a:gd name="connsiteX88" fmla="*/ 719131 w 4072037"/>
                  <a:gd name="connsiteY88" fmla="*/ 1552896 h 4153852"/>
                  <a:gd name="connsiteX89" fmla="*/ 495611 w 4072037"/>
                  <a:gd name="connsiteY89" fmla="*/ 1552896 h 4153852"/>
                  <a:gd name="connsiteX90" fmla="*/ 495611 w 4072037"/>
                  <a:gd name="connsiteY90" fmla="*/ 1776416 h 4153852"/>
                  <a:gd name="connsiteX91" fmla="*/ 495611 w 4072037"/>
                  <a:gd name="connsiteY91" fmla="*/ 2154874 h 4153852"/>
                  <a:gd name="connsiteX92" fmla="*/ 495611 w 4072037"/>
                  <a:gd name="connsiteY92" fmla="*/ 2378394 h 4153852"/>
                  <a:gd name="connsiteX93" fmla="*/ 719131 w 4072037"/>
                  <a:gd name="connsiteY93" fmla="*/ 2378394 h 4153852"/>
                  <a:gd name="connsiteX94" fmla="*/ 1132693 w 4072037"/>
                  <a:gd name="connsiteY94" fmla="*/ 2378394 h 4153852"/>
                  <a:gd name="connsiteX95" fmla="*/ 934849 w 4072037"/>
                  <a:gd name="connsiteY95" fmla="*/ 2612074 h 4153852"/>
                  <a:gd name="connsiteX96" fmla="*/ 0 w 4072037"/>
                  <a:gd name="connsiteY96" fmla="*/ 2612074 h 4153852"/>
                  <a:gd name="connsiteX97" fmla="*/ 0 w 4072037"/>
                  <a:gd name="connsiteY97" fmla="*/ 514990 h 4153852"/>
                  <a:gd name="connsiteX98" fmla="*/ 1587656 w 4072037"/>
                  <a:gd name="connsiteY98" fmla="*/ 0 h 415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4072037" h="4153852">
                    <a:moveTo>
                      <a:pt x="1588738" y="3292794"/>
                    </a:moveTo>
                    <a:lnTo>
                      <a:pt x="1933251" y="3292794"/>
                    </a:lnTo>
                    <a:lnTo>
                      <a:pt x="1933251" y="3526474"/>
                    </a:lnTo>
                    <a:lnTo>
                      <a:pt x="1588738" y="3526474"/>
                    </a:lnTo>
                    <a:close/>
                    <a:moveTo>
                      <a:pt x="1038478" y="2835594"/>
                    </a:moveTo>
                    <a:lnTo>
                      <a:pt x="1365218" y="2835594"/>
                    </a:lnTo>
                    <a:lnTo>
                      <a:pt x="1365218" y="3069274"/>
                    </a:lnTo>
                    <a:lnTo>
                      <a:pt x="840634" y="3069274"/>
                    </a:lnTo>
                    <a:close/>
                    <a:moveTo>
                      <a:pt x="2156771" y="2378394"/>
                    </a:moveTo>
                    <a:lnTo>
                      <a:pt x="2375211" y="2378394"/>
                    </a:lnTo>
                    <a:lnTo>
                      <a:pt x="2375211" y="3069274"/>
                    </a:lnTo>
                    <a:lnTo>
                      <a:pt x="2156771" y="3069274"/>
                    </a:lnTo>
                    <a:close/>
                    <a:moveTo>
                      <a:pt x="1425564" y="2378394"/>
                    </a:moveTo>
                    <a:lnTo>
                      <a:pt x="1933251" y="2378394"/>
                    </a:lnTo>
                    <a:lnTo>
                      <a:pt x="1933251" y="3069274"/>
                    </a:lnTo>
                    <a:lnTo>
                      <a:pt x="1588738" y="3069274"/>
                    </a:lnTo>
                    <a:lnTo>
                      <a:pt x="1588738" y="2612074"/>
                    </a:lnTo>
                    <a:lnTo>
                      <a:pt x="1587811" y="2612074"/>
                    </a:lnTo>
                    <a:lnTo>
                      <a:pt x="1365218" y="2612074"/>
                    </a:lnTo>
                    <a:lnTo>
                      <a:pt x="1227720" y="2612074"/>
                    </a:lnTo>
                    <a:close/>
                    <a:moveTo>
                      <a:pt x="3539294" y="1958529"/>
                    </a:moveTo>
                    <a:lnTo>
                      <a:pt x="4072037" y="2267521"/>
                    </a:lnTo>
                    <a:lnTo>
                      <a:pt x="3539294" y="2576512"/>
                    </a:lnTo>
                    <a:lnTo>
                      <a:pt x="3539294" y="2378963"/>
                    </a:lnTo>
                    <a:lnTo>
                      <a:pt x="3175311" y="2378963"/>
                    </a:lnTo>
                    <a:lnTo>
                      <a:pt x="3175311" y="3638862"/>
                    </a:lnTo>
                    <a:lnTo>
                      <a:pt x="3175311" y="3669236"/>
                    </a:lnTo>
                    <a:lnTo>
                      <a:pt x="3165871" y="3669236"/>
                    </a:lnTo>
                    <a:cubicBezTo>
                      <a:pt x="3122109" y="3940150"/>
                      <a:pt x="2431821" y="4153852"/>
                      <a:pt x="1587656" y="4153852"/>
                    </a:cubicBezTo>
                    <a:cubicBezTo>
                      <a:pt x="743490" y="4153852"/>
                      <a:pt x="53206" y="3940150"/>
                      <a:pt x="9441" y="3669236"/>
                    </a:cubicBezTo>
                    <a:lnTo>
                      <a:pt x="0" y="3669236"/>
                    </a:lnTo>
                    <a:lnTo>
                      <a:pt x="0" y="3638862"/>
                    </a:lnTo>
                    <a:lnTo>
                      <a:pt x="0" y="2835594"/>
                    </a:lnTo>
                    <a:lnTo>
                      <a:pt x="745607" y="2835594"/>
                    </a:lnTo>
                    <a:lnTo>
                      <a:pt x="564990" y="3048928"/>
                    </a:lnTo>
                    <a:lnTo>
                      <a:pt x="565533" y="3049388"/>
                    </a:lnTo>
                    <a:lnTo>
                      <a:pt x="358375" y="3294070"/>
                    </a:lnTo>
                    <a:lnTo>
                      <a:pt x="650312" y="3294070"/>
                    </a:lnTo>
                    <a:lnTo>
                      <a:pt x="651392" y="3292794"/>
                    </a:lnTo>
                    <a:lnTo>
                      <a:pt x="1365218" y="3292794"/>
                    </a:lnTo>
                    <a:lnTo>
                      <a:pt x="1365218" y="3526474"/>
                    </a:lnTo>
                    <a:lnTo>
                      <a:pt x="1361751" y="3526474"/>
                    </a:lnTo>
                    <a:lnTo>
                      <a:pt x="1361751" y="3749994"/>
                    </a:lnTo>
                    <a:lnTo>
                      <a:pt x="1365218" y="3749994"/>
                    </a:lnTo>
                    <a:lnTo>
                      <a:pt x="1588738" y="3749994"/>
                    </a:lnTo>
                    <a:lnTo>
                      <a:pt x="1933251" y="3749994"/>
                    </a:lnTo>
                    <a:lnTo>
                      <a:pt x="2156771" y="3749994"/>
                    </a:lnTo>
                    <a:lnTo>
                      <a:pt x="2156771" y="3526474"/>
                    </a:lnTo>
                    <a:lnTo>
                      <a:pt x="2156771" y="3292794"/>
                    </a:lnTo>
                    <a:lnTo>
                      <a:pt x="2375211" y="3292794"/>
                    </a:lnTo>
                    <a:lnTo>
                      <a:pt x="2598731" y="3292794"/>
                    </a:lnTo>
                    <a:lnTo>
                      <a:pt x="2598731" y="3069274"/>
                    </a:lnTo>
                    <a:lnTo>
                      <a:pt x="2598731" y="2378394"/>
                    </a:lnTo>
                    <a:lnTo>
                      <a:pt x="3175311" y="2378394"/>
                    </a:lnTo>
                    <a:lnTo>
                      <a:pt x="3175311" y="2156077"/>
                    </a:lnTo>
                    <a:lnTo>
                      <a:pt x="3539294" y="2156077"/>
                    </a:lnTo>
                    <a:close/>
                    <a:moveTo>
                      <a:pt x="1933251" y="1778749"/>
                    </a:moveTo>
                    <a:lnTo>
                      <a:pt x="1933251" y="2154874"/>
                    </a:lnTo>
                    <a:lnTo>
                      <a:pt x="1614806" y="2154874"/>
                    </a:lnTo>
                    <a:close/>
                    <a:moveTo>
                      <a:pt x="2156771" y="1776416"/>
                    </a:moveTo>
                    <a:lnTo>
                      <a:pt x="2375211" y="1776416"/>
                    </a:lnTo>
                    <a:lnTo>
                      <a:pt x="2375211" y="2154874"/>
                    </a:lnTo>
                    <a:lnTo>
                      <a:pt x="2156771" y="2154874"/>
                    </a:lnTo>
                    <a:close/>
                    <a:moveTo>
                      <a:pt x="719131" y="1776416"/>
                    </a:moveTo>
                    <a:lnTo>
                      <a:pt x="1642355" y="1776416"/>
                    </a:lnTo>
                    <a:lnTo>
                      <a:pt x="1321935" y="2154874"/>
                    </a:lnTo>
                    <a:lnTo>
                      <a:pt x="719131" y="2154874"/>
                    </a:lnTo>
                    <a:close/>
                    <a:moveTo>
                      <a:pt x="1587656" y="203080"/>
                    </a:moveTo>
                    <a:cubicBezTo>
                      <a:pt x="957130" y="203080"/>
                      <a:pt x="445989" y="368879"/>
                      <a:pt x="445989" y="573403"/>
                    </a:cubicBezTo>
                    <a:cubicBezTo>
                      <a:pt x="445989" y="777928"/>
                      <a:pt x="957130" y="943727"/>
                      <a:pt x="1587656" y="943727"/>
                    </a:cubicBezTo>
                    <a:cubicBezTo>
                      <a:pt x="2218182" y="943727"/>
                      <a:pt x="2729323" y="777928"/>
                      <a:pt x="2729323" y="573403"/>
                    </a:cubicBezTo>
                    <a:cubicBezTo>
                      <a:pt x="2729323" y="368879"/>
                      <a:pt x="2218182" y="203080"/>
                      <a:pt x="1587656" y="203080"/>
                    </a:cubicBezTo>
                    <a:close/>
                    <a:moveTo>
                      <a:pt x="1587656" y="0"/>
                    </a:moveTo>
                    <a:cubicBezTo>
                      <a:pt x="2464494" y="0"/>
                      <a:pt x="3175311" y="230568"/>
                      <a:pt x="3175311" y="514990"/>
                    </a:cubicBezTo>
                    <a:lnTo>
                      <a:pt x="3175311" y="2154874"/>
                    </a:lnTo>
                    <a:lnTo>
                      <a:pt x="2598731" y="2154874"/>
                    </a:lnTo>
                    <a:lnTo>
                      <a:pt x="2598731" y="1776416"/>
                    </a:lnTo>
                    <a:lnTo>
                      <a:pt x="2598731" y="1552896"/>
                    </a:lnTo>
                    <a:lnTo>
                      <a:pt x="2375211" y="1552896"/>
                    </a:lnTo>
                    <a:lnTo>
                      <a:pt x="2156771" y="1552896"/>
                    </a:lnTo>
                    <a:lnTo>
                      <a:pt x="2156771" y="1514742"/>
                    </a:lnTo>
                    <a:lnTo>
                      <a:pt x="2157289" y="1514130"/>
                    </a:lnTo>
                    <a:lnTo>
                      <a:pt x="2157289" y="1168211"/>
                    </a:lnTo>
                    <a:lnTo>
                      <a:pt x="2156323" y="1169352"/>
                    </a:lnTo>
                    <a:lnTo>
                      <a:pt x="2156321" y="1169352"/>
                    </a:lnTo>
                    <a:lnTo>
                      <a:pt x="1933251" y="1432826"/>
                    </a:lnTo>
                    <a:lnTo>
                      <a:pt x="1933251" y="1432829"/>
                    </a:lnTo>
                    <a:lnTo>
                      <a:pt x="1831597" y="1552896"/>
                    </a:lnTo>
                    <a:lnTo>
                      <a:pt x="719131" y="1552896"/>
                    </a:lnTo>
                    <a:lnTo>
                      <a:pt x="495611" y="1552896"/>
                    </a:lnTo>
                    <a:lnTo>
                      <a:pt x="495611" y="1776416"/>
                    </a:lnTo>
                    <a:lnTo>
                      <a:pt x="495611" y="2154874"/>
                    </a:lnTo>
                    <a:lnTo>
                      <a:pt x="495611" y="2378394"/>
                    </a:lnTo>
                    <a:lnTo>
                      <a:pt x="719131" y="2378394"/>
                    </a:lnTo>
                    <a:lnTo>
                      <a:pt x="1132693" y="2378394"/>
                    </a:lnTo>
                    <a:lnTo>
                      <a:pt x="934849" y="2612074"/>
                    </a:lnTo>
                    <a:lnTo>
                      <a:pt x="0" y="2612074"/>
                    </a:lnTo>
                    <a:lnTo>
                      <a:pt x="0" y="514990"/>
                    </a:lnTo>
                    <a:cubicBezTo>
                      <a:pt x="0" y="230568"/>
                      <a:pt x="710817" y="0"/>
                      <a:pt x="15876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7" name="Storage Group"/>
            <p:cNvGrpSpPr/>
            <p:nvPr/>
          </p:nvGrpSpPr>
          <p:grpSpPr>
            <a:xfrm>
              <a:off x="10840829" y="2344331"/>
              <a:ext cx="1346513" cy="246469"/>
              <a:chOff x="10840829" y="2344331"/>
              <a:chExt cx="1346513" cy="246469"/>
            </a:xfrm>
          </p:grpSpPr>
          <p:sp>
            <p:nvSpPr>
              <p:cNvPr id="50" name="Storage Name"/>
              <p:cNvSpPr txBox="1"/>
              <p:nvPr/>
            </p:nvSpPr>
            <p:spPr>
              <a:xfrm>
                <a:off x="11138538" y="2344331"/>
                <a:ext cx="1048804"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STORAGE</a:t>
                </a:r>
                <a:endParaRPr lang="en-US" sz="500" dirty="0">
                  <a:solidFill>
                    <a:srgbClr val="FFFFFF"/>
                  </a:solidFill>
                  <a:latin typeface="Segoe UI" panose="020B0502040204020203" pitchFamily="34" charset="0"/>
                  <a:cs typeface="Segoe UI" panose="020B0502040204020203" pitchFamily="34" charset="0"/>
                </a:endParaRPr>
              </a:p>
            </p:txBody>
          </p:sp>
          <p:sp>
            <p:nvSpPr>
              <p:cNvPr id="48" name="Storage Icon"/>
              <p:cNvSpPr>
                <a:spLocks noChangeAspect="1"/>
              </p:cNvSpPr>
              <p:nvPr/>
            </p:nvSpPr>
            <p:spPr>
              <a:xfrm>
                <a:off x="10840829" y="2387873"/>
                <a:ext cx="244527" cy="202927"/>
              </a:xfrm>
              <a:custGeom>
                <a:avLst/>
                <a:gdLst>
                  <a:gd name="connsiteX0" fmla="*/ 2252121 w 3083700"/>
                  <a:gd name="connsiteY0" fmla="*/ 2007454 h 2559086"/>
                  <a:gd name="connsiteX1" fmla="*/ 2252121 w 3083700"/>
                  <a:gd name="connsiteY1" fmla="*/ 2359879 h 2559086"/>
                  <a:gd name="connsiteX2" fmla="*/ 2878866 w 3083700"/>
                  <a:gd name="connsiteY2" fmla="*/ 2359879 h 2559086"/>
                  <a:gd name="connsiteX3" fmla="*/ 2878866 w 3083700"/>
                  <a:gd name="connsiteY3" fmla="*/ 2007454 h 2559086"/>
                  <a:gd name="connsiteX4" fmla="*/ 1569692 w 3083700"/>
                  <a:gd name="connsiteY4" fmla="*/ 2007454 h 2559086"/>
                  <a:gd name="connsiteX5" fmla="*/ 1569692 w 3083700"/>
                  <a:gd name="connsiteY5" fmla="*/ 2359879 h 2559086"/>
                  <a:gd name="connsiteX6" fmla="*/ 2196437 w 3083700"/>
                  <a:gd name="connsiteY6" fmla="*/ 2359879 h 2559086"/>
                  <a:gd name="connsiteX7" fmla="*/ 2196437 w 3083700"/>
                  <a:gd name="connsiteY7" fmla="*/ 2007454 h 2559086"/>
                  <a:gd name="connsiteX8" fmla="*/ 887263 w 3083700"/>
                  <a:gd name="connsiteY8" fmla="*/ 2007454 h 2559086"/>
                  <a:gd name="connsiteX9" fmla="*/ 887263 w 3083700"/>
                  <a:gd name="connsiteY9" fmla="*/ 2359879 h 2559086"/>
                  <a:gd name="connsiteX10" fmla="*/ 1514008 w 3083700"/>
                  <a:gd name="connsiteY10" fmla="*/ 2359879 h 2559086"/>
                  <a:gd name="connsiteX11" fmla="*/ 1514008 w 3083700"/>
                  <a:gd name="connsiteY11" fmla="*/ 2007454 h 2559086"/>
                  <a:gd name="connsiteX12" fmla="*/ 204834 w 3083700"/>
                  <a:gd name="connsiteY12" fmla="*/ 2007454 h 2559086"/>
                  <a:gd name="connsiteX13" fmla="*/ 204834 w 3083700"/>
                  <a:gd name="connsiteY13" fmla="*/ 2359879 h 2559086"/>
                  <a:gd name="connsiteX14" fmla="*/ 831579 w 3083700"/>
                  <a:gd name="connsiteY14" fmla="*/ 2359879 h 2559086"/>
                  <a:gd name="connsiteX15" fmla="*/ 831579 w 3083700"/>
                  <a:gd name="connsiteY15" fmla="*/ 2007454 h 2559086"/>
                  <a:gd name="connsiteX16" fmla="*/ 2252121 w 3083700"/>
                  <a:gd name="connsiteY16" fmla="*/ 1570202 h 2559086"/>
                  <a:gd name="connsiteX17" fmla="*/ 2252121 w 3083700"/>
                  <a:gd name="connsiteY17" fmla="*/ 1922627 h 2559086"/>
                  <a:gd name="connsiteX18" fmla="*/ 2878866 w 3083700"/>
                  <a:gd name="connsiteY18" fmla="*/ 1922627 h 2559086"/>
                  <a:gd name="connsiteX19" fmla="*/ 2878866 w 3083700"/>
                  <a:gd name="connsiteY19" fmla="*/ 1570202 h 2559086"/>
                  <a:gd name="connsiteX20" fmla="*/ 1569692 w 3083700"/>
                  <a:gd name="connsiteY20" fmla="*/ 1570202 h 2559086"/>
                  <a:gd name="connsiteX21" fmla="*/ 1569692 w 3083700"/>
                  <a:gd name="connsiteY21" fmla="*/ 1922627 h 2559086"/>
                  <a:gd name="connsiteX22" fmla="*/ 2196437 w 3083700"/>
                  <a:gd name="connsiteY22" fmla="*/ 1922627 h 2559086"/>
                  <a:gd name="connsiteX23" fmla="*/ 2196437 w 3083700"/>
                  <a:gd name="connsiteY23" fmla="*/ 1570202 h 2559086"/>
                  <a:gd name="connsiteX24" fmla="*/ 887263 w 3083700"/>
                  <a:gd name="connsiteY24" fmla="*/ 1570202 h 2559086"/>
                  <a:gd name="connsiteX25" fmla="*/ 887263 w 3083700"/>
                  <a:gd name="connsiteY25" fmla="*/ 1922627 h 2559086"/>
                  <a:gd name="connsiteX26" fmla="*/ 1514008 w 3083700"/>
                  <a:gd name="connsiteY26" fmla="*/ 1922627 h 2559086"/>
                  <a:gd name="connsiteX27" fmla="*/ 1514008 w 3083700"/>
                  <a:gd name="connsiteY27" fmla="*/ 1570202 h 2559086"/>
                  <a:gd name="connsiteX28" fmla="*/ 204834 w 3083700"/>
                  <a:gd name="connsiteY28" fmla="*/ 1570202 h 2559086"/>
                  <a:gd name="connsiteX29" fmla="*/ 204834 w 3083700"/>
                  <a:gd name="connsiteY29" fmla="*/ 1922627 h 2559086"/>
                  <a:gd name="connsiteX30" fmla="*/ 831579 w 3083700"/>
                  <a:gd name="connsiteY30" fmla="*/ 1922627 h 2559086"/>
                  <a:gd name="connsiteX31" fmla="*/ 831579 w 3083700"/>
                  <a:gd name="connsiteY31" fmla="*/ 1570202 h 2559086"/>
                  <a:gd name="connsiteX32" fmla="*/ 2252121 w 3083700"/>
                  <a:gd name="connsiteY32" fmla="*/ 1132950 h 2559086"/>
                  <a:gd name="connsiteX33" fmla="*/ 2252121 w 3083700"/>
                  <a:gd name="connsiteY33" fmla="*/ 1485375 h 2559086"/>
                  <a:gd name="connsiteX34" fmla="*/ 2878866 w 3083700"/>
                  <a:gd name="connsiteY34" fmla="*/ 1485375 h 2559086"/>
                  <a:gd name="connsiteX35" fmla="*/ 2878866 w 3083700"/>
                  <a:gd name="connsiteY35" fmla="*/ 1132950 h 2559086"/>
                  <a:gd name="connsiteX36" fmla="*/ 1569692 w 3083700"/>
                  <a:gd name="connsiteY36" fmla="*/ 1132950 h 2559086"/>
                  <a:gd name="connsiteX37" fmla="*/ 1569692 w 3083700"/>
                  <a:gd name="connsiteY37" fmla="*/ 1485375 h 2559086"/>
                  <a:gd name="connsiteX38" fmla="*/ 2196437 w 3083700"/>
                  <a:gd name="connsiteY38" fmla="*/ 1485375 h 2559086"/>
                  <a:gd name="connsiteX39" fmla="*/ 2196437 w 3083700"/>
                  <a:gd name="connsiteY39" fmla="*/ 1132950 h 2559086"/>
                  <a:gd name="connsiteX40" fmla="*/ 887263 w 3083700"/>
                  <a:gd name="connsiteY40" fmla="*/ 1132950 h 2559086"/>
                  <a:gd name="connsiteX41" fmla="*/ 887263 w 3083700"/>
                  <a:gd name="connsiteY41" fmla="*/ 1485375 h 2559086"/>
                  <a:gd name="connsiteX42" fmla="*/ 1514008 w 3083700"/>
                  <a:gd name="connsiteY42" fmla="*/ 1485375 h 2559086"/>
                  <a:gd name="connsiteX43" fmla="*/ 1514008 w 3083700"/>
                  <a:gd name="connsiteY43" fmla="*/ 1132950 h 2559086"/>
                  <a:gd name="connsiteX44" fmla="*/ 204834 w 3083700"/>
                  <a:gd name="connsiteY44" fmla="*/ 1132950 h 2559086"/>
                  <a:gd name="connsiteX45" fmla="*/ 204834 w 3083700"/>
                  <a:gd name="connsiteY45" fmla="*/ 1485375 h 2559086"/>
                  <a:gd name="connsiteX46" fmla="*/ 831579 w 3083700"/>
                  <a:gd name="connsiteY46" fmla="*/ 1485375 h 2559086"/>
                  <a:gd name="connsiteX47" fmla="*/ 831579 w 3083700"/>
                  <a:gd name="connsiteY47" fmla="*/ 1132950 h 2559086"/>
                  <a:gd name="connsiteX48" fmla="*/ 2252121 w 3083700"/>
                  <a:gd name="connsiteY48" fmla="*/ 695698 h 2559086"/>
                  <a:gd name="connsiteX49" fmla="*/ 2252121 w 3083700"/>
                  <a:gd name="connsiteY49" fmla="*/ 1048123 h 2559086"/>
                  <a:gd name="connsiteX50" fmla="*/ 2878866 w 3083700"/>
                  <a:gd name="connsiteY50" fmla="*/ 1048123 h 2559086"/>
                  <a:gd name="connsiteX51" fmla="*/ 2878866 w 3083700"/>
                  <a:gd name="connsiteY51" fmla="*/ 695698 h 2559086"/>
                  <a:gd name="connsiteX52" fmla="*/ 1569692 w 3083700"/>
                  <a:gd name="connsiteY52" fmla="*/ 695698 h 2559086"/>
                  <a:gd name="connsiteX53" fmla="*/ 1569692 w 3083700"/>
                  <a:gd name="connsiteY53" fmla="*/ 1048123 h 2559086"/>
                  <a:gd name="connsiteX54" fmla="*/ 2196437 w 3083700"/>
                  <a:gd name="connsiteY54" fmla="*/ 1048123 h 2559086"/>
                  <a:gd name="connsiteX55" fmla="*/ 2196437 w 3083700"/>
                  <a:gd name="connsiteY55" fmla="*/ 695698 h 2559086"/>
                  <a:gd name="connsiteX56" fmla="*/ 887263 w 3083700"/>
                  <a:gd name="connsiteY56" fmla="*/ 695698 h 2559086"/>
                  <a:gd name="connsiteX57" fmla="*/ 887263 w 3083700"/>
                  <a:gd name="connsiteY57" fmla="*/ 1048123 h 2559086"/>
                  <a:gd name="connsiteX58" fmla="*/ 1514008 w 3083700"/>
                  <a:gd name="connsiteY58" fmla="*/ 1048123 h 2559086"/>
                  <a:gd name="connsiteX59" fmla="*/ 1514008 w 3083700"/>
                  <a:gd name="connsiteY59" fmla="*/ 695698 h 2559086"/>
                  <a:gd name="connsiteX60" fmla="*/ 204834 w 3083700"/>
                  <a:gd name="connsiteY60" fmla="*/ 695698 h 2559086"/>
                  <a:gd name="connsiteX61" fmla="*/ 204834 w 3083700"/>
                  <a:gd name="connsiteY61" fmla="*/ 1048123 h 2559086"/>
                  <a:gd name="connsiteX62" fmla="*/ 831579 w 3083700"/>
                  <a:gd name="connsiteY62" fmla="*/ 1048123 h 2559086"/>
                  <a:gd name="connsiteX63" fmla="*/ 831579 w 3083700"/>
                  <a:gd name="connsiteY63" fmla="*/ 695698 h 2559086"/>
                  <a:gd name="connsiteX64" fmla="*/ 130744 w 3083700"/>
                  <a:gd name="connsiteY64" fmla="*/ 0 h 2559086"/>
                  <a:gd name="connsiteX65" fmla="*/ 2952956 w 3083700"/>
                  <a:gd name="connsiteY65" fmla="*/ 0 h 2559086"/>
                  <a:gd name="connsiteX66" fmla="*/ 3083700 w 3083700"/>
                  <a:gd name="connsiteY66" fmla="*/ 130744 h 2559086"/>
                  <a:gd name="connsiteX67" fmla="*/ 3083700 w 3083700"/>
                  <a:gd name="connsiteY67" fmla="*/ 2428342 h 2559086"/>
                  <a:gd name="connsiteX68" fmla="*/ 2952956 w 3083700"/>
                  <a:gd name="connsiteY68" fmla="*/ 2559086 h 2559086"/>
                  <a:gd name="connsiteX69" fmla="*/ 130744 w 3083700"/>
                  <a:gd name="connsiteY69" fmla="*/ 2559086 h 2559086"/>
                  <a:gd name="connsiteX70" fmla="*/ 0 w 3083700"/>
                  <a:gd name="connsiteY70" fmla="*/ 2428342 h 2559086"/>
                  <a:gd name="connsiteX71" fmla="*/ 0 w 3083700"/>
                  <a:gd name="connsiteY71" fmla="*/ 130744 h 2559086"/>
                  <a:gd name="connsiteX72" fmla="*/ 130744 w 3083700"/>
                  <a:gd name="connsiteY72" fmla="*/ 0 h 255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083700" h="2559086">
                    <a:moveTo>
                      <a:pt x="2252121" y="2007454"/>
                    </a:moveTo>
                    <a:lnTo>
                      <a:pt x="2252121" y="2359879"/>
                    </a:lnTo>
                    <a:lnTo>
                      <a:pt x="2878866" y="2359879"/>
                    </a:lnTo>
                    <a:lnTo>
                      <a:pt x="2878866" y="2007454"/>
                    </a:lnTo>
                    <a:close/>
                    <a:moveTo>
                      <a:pt x="1569692" y="2007454"/>
                    </a:moveTo>
                    <a:lnTo>
                      <a:pt x="1569692" y="2359879"/>
                    </a:lnTo>
                    <a:lnTo>
                      <a:pt x="2196437" y="2359879"/>
                    </a:lnTo>
                    <a:lnTo>
                      <a:pt x="2196437" y="2007454"/>
                    </a:lnTo>
                    <a:close/>
                    <a:moveTo>
                      <a:pt x="887263" y="2007454"/>
                    </a:moveTo>
                    <a:lnTo>
                      <a:pt x="887263" y="2359879"/>
                    </a:lnTo>
                    <a:lnTo>
                      <a:pt x="1514008" y="2359879"/>
                    </a:lnTo>
                    <a:lnTo>
                      <a:pt x="1514008" y="2007454"/>
                    </a:lnTo>
                    <a:close/>
                    <a:moveTo>
                      <a:pt x="204834" y="2007454"/>
                    </a:moveTo>
                    <a:lnTo>
                      <a:pt x="204834" y="2359879"/>
                    </a:lnTo>
                    <a:lnTo>
                      <a:pt x="831579" y="2359879"/>
                    </a:lnTo>
                    <a:lnTo>
                      <a:pt x="831579" y="2007454"/>
                    </a:lnTo>
                    <a:close/>
                    <a:moveTo>
                      <a:pt x="2252121" y="1570202"/>
                    </a:moveTo>
                    <a:lnTo>
                      <a:pt x="2252121" y="1922627"/>
                    </a:lnTo>
                    <a:lnTo>
                      <a:pt x="2878866" y="1922627"/>
                    </a:lnTo>
                    <a:lnTo>
                      <a:pt x="2878866" y="1570202"/>
                    </a:lnTo>
                    <a:close/>
                    <a:moveTo>
                      <a:pt x="1569692" y="1570202"/>
                    </a:moveTo>
                    <a:lnTo>
                      <a:pt x="1569692" y="1922627"/>
                    </a:lnTo>
                    <a:lnTo>
                      <a:pt x="2196437" y="1922627"/>
                    </a:lnTo>
                    <a:lnTo>
                      <a:pt x="2196437" y="1570202"/>
                    </a:lnTo>
                    <a:close/>
                    <a:moveTo>
                      <a:pt x="887263" y="1570202"/>
                    </a:moveTo>
                    <a:lnTo>
                      <a:pt x="887263" y="1922627"/>
                    </a:lnTo>
                    <a:lnTo>
                      <a:pt x="1514008" y="1922627"/>
                    </a:lnTo>
                    <a:lnTo>
                      <a:pt x="1514008" y="1570202"/>
                    </a:lnTo>
                    <a:close/>
                    <a:moveTo>
                      <a:pt x="204834" y="1570202"/>
                    </a:moveTo>
                    <a:lnTo>
                      <a:pt x="204834" y="1922627"/>
                    </a:lnTo>
                    <a:lnTo>
                      <a:pt x="831579" y="1922627"/>
                    </a:lnTo>
                    <a:lnTo>
                      <a:pt x="831579" y="1570202"/>
                    </a:lnTo>
                    <a:close/>
                    <a:moveTo>
                      <a:pt x="2252121" y="1132950"/>
                    </a:moveTo>
                    <a:lnTo>
                      <a:pt x="2252121" y="1485375"/>
                    </a:lnTo>
                    <a:lnTo>
                      <a:pt x="2878866" y="1485375"/>
                    </a:lnTo>
                    <a:lnTo>
                      <a:pt x="2878866" y="1132950"/>
                    </a:lnTo>
                    <a:close/>
                    <a:moveTo>
                      <a:pt x="1569692" y="1132950"/>
                    </a:moveTo>
                    <a:lnTo>
                      <a:pt x="1569692" y="1485375"/>
                    </a:lnTo>
                    <a:lnTo>
                      <a:pt x="2196437" y="1485375"/>
                    </a:lnTo>
                    <a:lnTo>
                      <a:pt x="2196437" y="1132950"/>
                    </a:lnTo>
                    <a:close/>
                    <a:moveTo>
                      <a:pt x="887263" y="1132950"/>
                    </a:moveTo>
                    <a:lnTo>
                      <a:pt x="887263" y="1485375"/>
                    </a:lnTo>
                    <a:lnTo>
                      <a:pt x="1514008" y="1485375"/>
                    </a:lnTo>
                    <a:lnTo>
                      <a:pt x="1514008" y="1132950"/>
                    </a:lnTo>
                    <a:close/>
                    <a:moveTo>
                      <a:pt x="204834" y="1132950"/>
                    </a:moveTo>
                    <a:lnTo>
                      <a:pt x="204834" y="1485375"/>
                    </a:lnTo>
                    <a:lnTo>
                      <a:pt x="831579" y="1485375"/>
                    </a:lnTo>
                    <a:lnTo>
                      <a:pt x="831579" y="1132950"/>
                    </a:lnTo>
                    <a:close/>
                    <a:moveTo>
                      <a:pt x="2252121" y="695698"/>
                    </a:moveTo>
                    <a:lnTo>
                      <a:pt x="2252121" y="1048123"/>
                    </a:lnTo>
                    <a:lnTo>
                      <a:pt x="2878866" y="1048123"/>
                    </a:lnTo>
                    <a:lnTo>
                      <a:pt x="2878866" y="695698"/>
                    </a:lnTo>
                    <a:close/>
                    <a:moveTo>
                      <a:pt x="1569692" y="695698"/>
                    </a:moveTo>
                    <a:lnTo>
                      <a:pt x="1569692" y="1048123"/>
                    </a:lnTo>
                    <a:lnTo>
                      <a:pt x="2196437" y="1048123"/>
                    </a:lnTo>
                    <a:lnTo>
                      <a:pt x="2196437" y="695698"/>
                    </a:lnTo>
                    <a:close/>
                    <a:moveTo>
                      <a:pt x="887263" y="695698"/>
                    </a:moveTo>
                    <a:lnTo>
                      <a:pt x="887263" y="1048123"/>
                    </a:lnTo>
                    <a:lnTo>
                      <a:pt x="1514008" y="1048123"/>
                    </a:lnTo>
                    <a:lnTo>
                      <a:pt x="1514008" y="695698"/>
                    </a:lnTo>
                    <a:close/>
                    <a:moveTo>
                      <a:pt x="204834" y="695698"/>
                    </a:moveTo>
                    <a:lnTo>
                      <a:pt x="204834" y="1048123"/>
                    </a:lnTo>
                    <a:lnTo>
                      <a:pt x="831579" y="1048123"/>
                    </a:lnTo>
                    <a:lnTo>
                      <a:pt x="831579" y="695698"/>
                    </a:lnTo>
                    <a:close/>
                    <a:moveTo>
                      <a:pt x="130744" y="0"/>
                    </a:moveTo>
                    <a:lnTo>
                      <a:pt x="2952956" y="0"/>
                    </a:lnTo>
                    <a:cubicBezTo>
                      <a:pt x="3025164" y="0"/>
                      <a:pt x="3083700" y="58536"/>
                      <a:pt x="3083700" y="130744"/>
                    </a:cubicBezTo>
                    <a:lnTo>
                      <a:pt x="3083700" y="2428342"/>
                    </a:lnTo>
                    <a:cubicBezTo>
                      <a:pt x="3083700" y="2500550"/>
                      <a:pt x="3025164" y="2559086"/>
                      <a:pt x="2952956" y="2559086"/>
                    </a:cubicBezTo>
                    <a:lnTo>
                      <a:pt x="130744" y="2559086"/>
                    </a:lnTo>
                    <a:cubicBezTo>
                      <a:pt x="58536" y="2559086"/>
                      <a:pt x="0" y="2500550"/>
                      <a:pt x="0" y="2428342"/>
                    </a:cubicBezTo>
                    <a:lnTo>
                      <a:pt x="0" y="130744"/>
                    </a:lnTo>
                    <a:cubicBezTo>
                      <a:pt x="0" y="58536"/>
                      <a:pt x="58536" y="0"/>
                      <a:pt x="130744"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8" name="SQL Database Group"/>
            <p:cNvGrpSpPr/>
            <p:nvPr/>
          </p:nvGrpSpPr>
          <p:grpSpPr>
            <a:xfrm>
              <a:off x="10871701" y="1984227"/>
              <a:ext cx="1315641" cy="262217"/>
              <a:chOff x="10871701" y="1984227"/>
              <a:chExt cx="1315641" cy="262217"/>
            </a:xfrm>
          </p:grpSpPr>
          <p:sp>
            <p:nvSpPr>
              <p:cNvPr id="46" name="SQL Databases Name"/>
              <p:cNvSpPr txBox="1"/>
              <p:nvPr/>
            </p:nvSpPr>
            <p:spPr>
              <a:xfrm>
                <a:off x="11138538" y="1984227"/>
                <a:ext cx="1048804"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SQL DATABASES</a:t>
                </a:r>
                <a:endParaRPr lang="en-US" sz="500" dirty="0">
                  <a:solidFill>
                    <a:srgbClr val="FFFFFF"/>
                  </a:solidFill>
                  <a:latin typeface="Segoe UI" panose="020B0502040204020203" pitchFamily="34" charset="0"/>
                  <a:cs typeface="Segoe UI" panose="020B0502040204020203" pitchFamily="34" charset="0"/>
                </a:endParaRPr>
              </a:p>
            </p:txBody>
          </p:sp>
          <p:sp>
            <p:nvSpPr>
              <p:cNvPr id="44" name="SQL Database Icon"/>
              <p:cNvSpPr>
                <a:spLocks noChangeAspect="1"/>
              </p:cNvSpPr>
              <p:nvPr/>
            </p:nvSpPr>
            <p:spPr>
              <a:xfrm>
                <a:off x="10871701" y="2004820"/>
                <a:ext cx="182782" cy="241624"/>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600" dirty="0">
                  <a:solidFill>
                    <a:schemeClr val="tx2"/>
                  </a:solidFill>
                </a:endParaRPr>
              </a:p>
            </p:txBody>
          </p:sp>
        </p:grpSp>
        <p:grpSp>
          <p:nvGrpSpPr>
            <p:cNvPr id="19" name="Cloud Services Group"/>
            <p:cNvGrpSpPr/>
            <p:nvPr/>
          </p:nvGrpSpPr>
          <p:grpSpPr>
            <a:xfrm>
              <a:off x="10824390" y="1619383"/>
              <a:ext cx="1362950" cy="267453"/>
              <a:chOff x="10824390" y="1619383"/>
              <a:chExt cx="1362950" cy="267453"/>
            </a:xfrm>
          </p:grpSpPr>
          <p:sp>
            <p:nvSpPr>
              <p:cNvPr id="42" name="Cloud Services Name"/>
              <p:cNvSpPr txBox="1"/>
              <p:nvPr/>
            </p:nvSpPr>
            <p:spPr>
              <a:xfrm>
                <a:off x="11138536" y="1619383"/>
                <a:ext cx="1048804" cy="225711"/>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CLOUD SERVICES</a:t>
                </a:r>
                <a:endParaRPr lang="en-US" sz="500" dirty="0">
                  <a:solidFill>
                    <a:srgbClr val="FFFFFF"/>
                  </a:solidFill>
                  <a:latin typeface="Segoe UI" panose="020B0502040204020203" pitchFamily="34" charset="0"/>
                  <a:cs typeface="Segoe UI" panose="020B0502040204020203" pitchFamily="34" charset="0"/>
                </a:endParaRPr>
              </a:p>
            </p:txBody>
          </p:sp>
          <p:sp>
            <p:nvSpPr>
              <p:cNvPr id="40" name="Cloud Services Icon"/>
              <p:cNvSpPr>
                <a:spLocks noChangeAspect="1"/>
              </p:cNvSpPr>
              <p:nvPr/>
            </p:nvSpPr>
            <p:spPr>
              <a:xfrm>
                <a:off x="10824390" y="1652406"/>
                <a:ext cx="277404" cy="234430"/>
              </a:xfrm>
              <a:custGeom>
                <a:avLst/>
                <a:gdLst>
                  <a:gd name="connsiteX0" fmla="*/ 1288941 w 3334427"/>
                  <a:gd name="connsiteY0" fmla="*/ 1538005 h 2817885"/>
                  <a:gd name="connsiteX1" fmla="*/ 1444454 w 3334427"/>
                  <a:gd name="connsiteY1" fmla="*/ 1693518 h 2817885"/>
                  <a:gd name="connsiteX2" fmla="*/ 1288941 w 3334427"/>
                  <a:gd name="connsiteY2" fmla="*/ 1849031 h 2817885"/>
                  <a:gd name="connsiteX3" fmla="*/ 1133428 w 3334427"/>
                  <a:gd name="connsiteY3" fmla="*/ 1693518 h 2817885"/>
                  <a:gd name="connsiteX4" fmla="*/ 1288941 w 3334427"/>
                  <a:gd name="connsiteY4" fmla="*/ 1538005 h 2817885"/>
                  <a:gd name="connsiteX5" fmla="*/ 1256190 w 3334427"/>
                  <a:gd name="connsiteY5" fmla="*/ 1221811 h 2817885"/>
                  <a:gd name="connsiteX6" fmla="*/ 1228064 w 3334427"/>
                  <a:gd name="connsiteY6" fmla="*/ 1349135 h 2817885"/>
                  <a:gd name="connsiteX7" fmla="*/ 1218299 w 3334427"/>
                  <a:gd name="connsiteY7" fmla="*/ 1350119 h 2817885"/>
                  <a:gd name="connsiteX8" fmla="*/ 1092962 w 3334427"/>
                  <a:gd name="connsiteY8" fmla="*/ 1402861 h 2817885"/>
                  <a:gd name="connsiteX9" fmla="*/ 1088718 w 3334427"/>
                  <a:gd name="connsiteY9" fmla="*/ 1406363 h 2817885"/>
                  <a:gd name="connsiteX10" fmla="*/ 979011 w 3334427"/>
                  <a:gd name="connsiteY10" fmla="*/ 1336354 h 2817885"/>
                  <a:gd name="connsiteX11" fmla="*/ 932235 w 3334427"/>
                  <a:gd name="connsiteY11" fmla="*/ 1383131 h 2817885"/>
                  <a:gd name="connsiteX12" fmla="*/ 1002209 w 3334427"/>
                  <a:gd name="connsiteY12" fmla="*/ 1492783 h 2817885"/>
                  <a:gd name="connsiteX13" fmla="*/ 998285 w 3334427"/>
                  <a:gd name="connsiteY13" fmla="*/ 1497539 h 2817885"/>
                  <a:gd name="connsiteX14" fmla="*/ 945543 w 3334427"/>
                  <a:gd name="connsiteY14" fmla="*/ 1622876 h 2817885"/>
                  <a:gd name="connsiteX15" fmla="*/ 944625 w 3334427"/>
                  <a:gd name="connsiteY15" fmla="*/ 1631978 h 2817885"/>
                  <a:gd name="connsiteX16" fmla="*/ 817235 w 3334427"/>
                  <a:gd name="connsiteY16" fmla="*/ 1660118 h 2817885"/>
                  <a:gd name="connsiteX17" fmla="*/ 817234 w 3334427"/>
                  <a:gd name="connsiteY17" fmla="*/ 1726269 h 2817885"/>
                  <a:gd name="connsiteX18" fmla="*/ 944558 w 3334427"/>
                  <a:gd name="connsiteY18" fmla="*/ 1754394 h 2817885"/>
                  <a:gd name="connsiteX19" fmla="*/ 945543 w 3334427"/>
                  <a:gd name="connsiteY19" fmla="*/ 1764160 h 2817885"/>
                  <a:gd name="connsiteX20" fmla="*/ 998285 w 3334427"/>
                  <a:gd name="connsiteY20" fmla="*/ 1889497 h 2817885"/>
                  <a:gd name="connsiteX21" fmla="*/ 1001786 w 3334427"/>
                  <a:gd name="connsiteY21" fmla="*/ 1893741 h 2817885"/>
                  <a:gd name="connsiteX22" fmla="*/ 931776 w 3334427"/>
                  <a:gd name="connsiteY22" fmla="*/ 2003448 h 2817885"/>
                  <a:gd name="connsiteX23" fmla="*/ 978553 w 3334427"/>
                  <a:gd name="connsiteY23" fmla="*/ 2050224 h 2817885"/>
                  <a:gd name="connsiteX24" fmla="*/ 1088206 w 3334427"/>
                  <a:gd name="connsiteY24" fmla="*/ 1980250 h 2817885"/>
                  <a:gd name="connsiteX25" fmla="*/ 1092962 w 3334427"/>
                  <a:gd name="connsiteY25" fmla="*/ 1984175 h 2817885"/>
                  <a:gd name="connsiteX26" fmla="*/ 1218299 w 3334427"/>
                  <a:gd name="connsiteY26" fmla="*/ 2036917 h 2817885"/>
                  <a:gd name="connsiteX27" fmla="*/ 1227403 w 3334427"/>
                  <a:gd name="connsiteY27" fmla="*/ 2037834 h 2817885"/>
                  <a:gd name="connsiteX28" fmla="*/ 1255542 w 3334427"/>
                  <a:gd name="connsiteY28" fmla="*/ 2165224 h 2817885"/>
                  <a:gd name="connsiteX29" fmla="*/ 1321693 w 3334427"/>
                  <a:gd name="connsiteY29" fmla="*/ 2165224 h 2817885"/>
                  <a:gd name="connsiteX30" fmla="*/ 1349819 w 3334427"/>
                  <a:gd name="connsiteY30" fmla="*/ 2037901 h 2817885"/>
                  <a:gd name="connsiteX31" fmla="*/ 1359583 w 3334427"/>
                  <a:gd name="connsiteY31" fmla="*/ 2036917 h 2817885"/>
                  <a:gd name="connsiteX32" fmla="*/ 1484920 w 3334427"/>
                  <a:gd name="connsiteY32" fmla="*/ 1984175 h 2817885"/>
                  <a:gd name="connsiteX33" fmla="*/ 1489163 w 3334427"/>
                  <a:gd name="connsiteY33" fmla="*/ 1980674 h 2817885"/>
                  <a:gd name="connsiteX34" fmla="*/ 1598871 w 3334427"/>
                  <a:gd name="connsiteY34" fmla="*/ 2050683 h 2817885"/>
                  <a:gd name="connsiteX35" fmla="*/ 1645646 w 3334427"/>
                  <a:gd name="connsiteY35" fmla="*/ 2003907 h 2817885"/>
                  <a:gd name="connsiteX36" fmla="*/ 1575673 w 3334427"/>
                  <a:gd name="connsiteY36" fmla="*/ 1894254 h 2817885"/>
                  <a:gd name="connsiteX37" fmla="*/ 1579598 w 3334427"/>
                  <a:gd name="connsiteY37" fmla="*/ 1889497 h 2817885"/>
                  <a:gd name="connsiteX38" fmla="*/ 1632340 w 3334427"/>
                  <a:gd name="connsiteY38" fmla="*/ 1764160 h 2817885"/>
                  <a:gd name="connsiteX39" fmla="*/ 1633258 w 3334427"/>
                  <a:gd name="connsiteY39" fmla="*/ 1755058 h 2817885"/>
                  <a:gd name="connsiteX40" fmla="*/ 1760648 w 3334427"/>
                  <a:gd name="connsiteY40" fmla="*/ 1726917 h 2817885"/>
                  <a:gd name="connsiteX41" fmla="*/ 1760649 w 3334427"/>
                  <a:gd name="connsiteY41" fmla="*/ 1660766 h 2817885"/>
                  <a:gd name="connsiteX42" fmla="*/ 1633324 w 3334427"/>
                  <a:gd name="connsiteY42" fmla="*/ 1632641 h 2817885"/>
                  <a:gd name="connsiteX43" fmla="*/ 1632340 w 3334427"/>
                  <a:gd name="connsiteY43" fmla="*/ 1622876 h 2817885"/>
                  <a:gd name="connsiteX44" fmla="*/ 1579598 w 3334427"/>
                  <a:gd name="connsiteY44" fmla="*/ 1497539 h 2817885"/>
                  <a:gd name="connsiteX45" fmla="*/ 1576097 w 3334427"/>
                  <a:gd name="connsiteY45" fmla="*/ 1493295 h 2817885"/>
                  <a:gd name="connsiteX46" fmla="*/ 1646105 w 3334427"/>
                  <a:gd name="connsiteY46" fmla="*/ 1383589 h 2817885"/>
                  <a:gd name="connsiteX47" fmla="*/ 1599329 w 3334427"/>
                  <a:gd name="connsiteY47" fmla="*/ 1336813 h 2817885"/>
                  <a:gd name="connsiteX48" fmla="*/ 1489677 w 3334427"/>
                  <a:gd name="connsiteY48" fmla="*/ 1406786 h 2817885"/>
                  <a:gd name="connsiteX49" fmla="*/ 1484920 w 3334427"/>
                  <a:gd name="connsiteY49" fmla="*/ 1402861 h 2817885"/>
                  <a:gd name="connsiteX50" fmla="*/ 1359583 w 3334427"/>
                  <a:gd name="connsiteY50" fmla="*/ 1350119 h 2817885"/>
                  <a:gd name="connsiteX51" fmla="*/ 1350481 w 3334427"/>
                  <a:gd name="connsiteY51" fmla="*/ 1349202 h 2817885"/>
                  <a:gd name="connsiteX52" fmla="*/ 1322342 w 3334427"/>
                  <a:gd name="connsiteY52" fmla="*/ 1221811 h 2817885"/>
                  <a:gd name="connsiteX53" fmla="*/ 2115711 w 3334427"/>
                  <a:gd name="connsiteY53" fmla="*/ 1016035 h 2817885"/>
                  <a:gd name="connsiteX54" fmla="*/ 2271224 w 3334427"/>
                  <a:gd name="connsiteY54" fmla="*/ 1171548 h 2817885"/>
                  <a:gd name="connsiteX55" fmla="*/ 2115711 w 3334427"/>
                  <a:gd name="connsiteY55" fmla="*/ 1327061 h 2817885"/>
                  <a:gd name="connsiteX56" fmla="*/ 1960198 w 3334427"/>
                  <a:gd name="connsiteY56" fmla="*/ 1171548 h 2817885"/>
                  <a:gd name="connsiteX57" fmla="*/ 2115711 w 3334427"/>
                  <a:gd name="connsiteY57" fmla="*/ 1016035 h 2817885"/>
                  <a:gd name="connsiteX58" fmla="*/ 2082960 w 3334427"/>
                  <a:gd name="connsiteY58" fmla="*/ 699841 h 2817885"/>
                  <a:gd name="connsiteX59" fmla="*/ 2054834 w 3334427"/>
                  <a:gd name="connsiteY59" fmla="*/ 827165 h 2817885"/>
                  <a:gd name="connsiteX60" fmla="*/ 2045069 w 3334427"/>
                  <a:gd name="connsiteY60" fmla="*/ 828149 h 2817885"/>
                  <a:gd name="connsiteX61" fmla="*/ 1919732 w 3334427"/>
                  <a:gd name="connsiteY61" fmla="*/ 880891 h 2817885"/>
                  <a:gd name="connsiteX62" fmla="*/ 1915488 w 3334427"/>
                  <a:gd name="connsiteY62" fmla="*/ 884393 h 2817885"/>
                  <a:gd name="connsiteX63" fmla="*/ 1805781 w 3334427"/>
                  <a:gd name="connsiteY63" fmla="*/ 814384 h 2817885"/>
                  <a:gd name="connsiteX64" fmla="*/ 1759005 w 3334427"/>
                  <a:gd name="connsiteY64" fmla="*/ 861161 h 2817885"/>
                  <a:gd name="connsiteX65" fmla="*/ 1828979 w 3334427"/>
                  <a:gd name="connsiteY65" fmla="*/ 970813 h 2817885"/>
                  <a:gd name="connsiteX66" fmla="*/ 1825055 w 3334427"/>
                  <a:gd name="connsiteY66" fmla="*/ 975569 h 2817885"/>
                  <a:gd name="connsiteX67" fmla="*/ 1772313 w 3334427"/>
                  <a:gd name="connsiteY67" fmla="*/ 1100906 h 2817885"/>
                  <a:gd name="connsiteX68" fmla="*/ 1771395 w 3334427"/>
                  <a:gd name="connsiteY68" fmla="*/ 1110008 h 2817885"/>
                  <a:gd name="connsiteX69" fmla="*/ 1644005 w 3334427"/>
                  <a:gd name="connsiteY69" fmla="*/ 1138148 h 2817885"/>
                  <a:gd name="connsiteX70" fmla="*/ 1644004 w 3334427"/>
                  <a:gd name="connsiteY70" fmla="*/ 1204299 h 2817885"/>
                  <a:gd name="connsiteX71" fmla="*/ 1771328 w 3334427"/>
                  <a:gd name="connsiteY71" fmla="*/ 1232424 h 2817885"/>
                  <a:gd name="connsiteX72" fmla="*/ 1772313 w 3334427"/>
                  <a:gd name="connsiteY72" fmla="*/ 1242190 h 2817885"/>
                  <a:gd name="connsiteX73" fmla="*/ 1825055 w 3334427"/>
                  <a:gd name="connsiteY73" fmla="*/ 1367527 h 2817885"/>
                  <a:gd name="connsiteX74" fmla="*/ 1828556 w 3334427"/>
                  <a:gd name="connsiteY74" fmla="*/ 1371771 h 2817885"/>
                  <a:gd name="connsiteX75" fmla="*/ 1758546 w 3334427"/>
                  <a:gd name="connsiteY75" fmla="*/ 1481478 h 2817885"/>
                  <a:gd name="connsiteX76" fmla="*/ 1805323 w 3334427"/>
                  <a:gd name="connsiteY76" fmla="*/ 1528254 h 2817885"/>
                  <a:gd name="connsiteX77" fmla="*/ 1914976 w 3334427"/>
                  <a:gd name="connsiteY77" fmla="*/ 1458280 h 2817885"/>
                  <a:gd name="connsiteX78" fmla="*/ 1919732 w 3334427"/>
                  <a:gd name="connsiteY78" fmla="*/ 1462205 h 2817885"/>
                  <a:gd name="connsiteX79" fmla="*/ 2045069 w 3334427"/>
                  <a:gd name="connsiteY79" fmla="*/ 1514947 h 2817885"/>
                  <a:gd name="connsiteX80" fmla="*/ 2054173 w 3334427"/>
                  <a:gd name="connsiteY80" fmla="*/ 1515864 h 2817885"/>
                  <a:gd name="connsiteX81" fmla="*/ 2082312 w 3334427"/>
                  <a:gd name="connsiteY81" fmla="*/ 1643254 h 2817885"/>
                  <a:gd name="connsiteX82" fmla="*/ 2148463 w 3334427"/>
                  <a:gd name="connsiteY82" fmla="*/ 1643254 h 2817885"/>
                  <a:gd name="connsiteX83" fmla="*/ 2176589 w 3334427"/>
                  <a:gd name="connsiteY83" fmla="*/ 1515931 h 2817885"/>
                  <a:gd name="connsiteX84" fmla="*/ 2186353 w 3334427"/>
                  <a:gd name="connsiteY84" fmla="*/ 1514947 h 2817885"/>
                  <a:gd name="connsiteX85" fmla="*/ 2311690 w 3334427"/>
                  <a:gd name="connsiteY85" fmla="*/ 1462205 h 2817885"/>
                  <a:gd name="connsiteX86" fmla="*/ 2315933 w 3334427"/>
                  <a:gd name="connsiteY86" fmla="*/ 1458704 h 2817885"/>
                  <a:gd name="connsiteX87" fmla="*/ 2425641 w 3334427"/>
                  <a:gd name="connsiteY87" fmla="*/ 1528713 h 2817885"/>
                  <a:gd name="connsiteX88" fmla="*/ 2472416 w 3334427"/>
                  <a:gd name="connsiteY88" fmla="*/ 1481937 h 2817885"/>
                  <a:gd name="connsiteX89" fmla="*/ 2402443 w 3334427"/>
                  <a:gd name="connsiteY89" fmla="*/ 1372284 h 2817885"/>
                  <a:gd name="connsiteX90" fmla="*/ 2406368 w 3334427"/>
                  <a:gd name="connsiteY90" fmla="*/ 1367527 h 2817885"/>
                  <a:gd name="connsiteX91" fmla="*/ 2459110 w 3334427"/>
                  <a:gd name="connsiteY91" fmla="*/ 1242190 h 2817885"/>
                  <a:gd name="connsiteX92" fmla="*/ 2460028 w 3334427"/>
                  <a:gd name="connsiteY92" fmla="*/ 1233088 h 2817885"/>
                  <a:gd name="connsiteX93" fmla="*/ 2587418 w 3334427"/>
                  <a:gd name="connsiteY93" fmla="*/ 1204947 h 2817885"/>
                  <a:gd name="connsiteX94" fmla="*/ 2587419 w 3334427"/>
                  <a:gd name="connsiteY94" fmla="*/ 1138796 h 2817885"/>
                  <a:gd name="connsiteX95" fmla="*/ 2460094 w 3334427"/>
                  <a:gd name="connsiteY95" fmla="*/ 1110671 h 2817885"/>
                  <a:gd name="connsiteX96" fmla="*/ 2459110 w 3334427"/>
                  <a:gd name="connsiteY96" fmla="*/ 1100906 h 2817885"/>
                  <a:gd name="connsiteX97" fmla="*/ 2406368 w 3334427"/>
                  <a:gd name="connsiteY97" fmla="*/ 975569 h 2817885"/>
                  <a:gd name="connsiteX98" fmla="*/ 2402867 w 3334427"/>
                  <a:gd name="connsiteY98" fmla="*/ 971325 h 2817885"/>
                  <a:gd name="connsiteX99" fmla="*/ 2472875 w 3334427"/>
                  <a:gd name="connsiteY99" fmla="*/ 861619 h 2817885"/>
                  <a:gd name="connsiteX100" fmla="*/ 2426099 w 3334427"/>
                  <a:gd name="connsiteY100" fmla="*/ 814843 h 2817885"/>
                  <a:gd name="connsiteX101" fmla="*/ 2316447 w 3334427"/>
                  <a:gd name="connsiteY101" fmla="*/ 884816 h 2817885"/>
                  <a:gd name="connsiteX102" fmla="*/ 2311690 w 3334427"/>
                  <a:gd name="connsiteY102" fmla="*/ 880891 h 2817885"/>
                  <a:gd name="connsiteX103" fmla="*/ 2186353 w 3334427"/>
                  <a:gd name="connsiteY103" fmla="*/ 828149 h 2817885"/>
                  <a:gd name="connsiteX104" fmla="*/ 2177251 w 3334427"/>
                  <a:gd name="connsiteY104" fmla="*/ 827232 h 2817885"/>
                  <a:gd name="connsiteX105" fmla="*/ 2149112 w 3334427"/>
                  <a:gd name="connsiteY105" fmla="*/ 699841 h 2817885"/>
                  <a:gd name="connsiteX106" fmla="*/ 2115077 w 3334427"/>
                  <a:gd name="connsiteY106" fmla="*/ 0 h 2817885"/>
                  <a:gd name="connsiteX107" fmla="*/ 2908548 w 3334427"/>
                  <a:gd name="connsiteY107" fmla="*/ 793471 h 2817885"/>
                  <a:gd name="connsiteX108" fmla="*/ 2872875 w 3334427"/>
                  <a:gd name="connsiteY108" fmla="*/ 1029425 h 2817885"/>
                  <a:gd name="connsiteX109" fmla="*/ 2865385 w 3334427"/>
                  <a:gd name="connsiteY109" fmla="*/ 1048435 h 2817885"/>
                  <a:gd name="connsiteX110" fmla="*/ 2969193 w 3334427"/>
                  <a:gd name="connsiteY110" fmla="*/ 1080658 h 2817885"/>
                  <a:gd name="connsiteX111" fmla="*/ 3334427 w 3334427"/>
                  <a:gd name="connsiteY111" fmla="*/ 1631669 h 2817885"/>
                  <a:gd name="connsiteX112" fmla="*/ 2736422 w 3334427"/>
                  <a:gd name="connsiteY112" fmla="*/ 2229674 h 2817885"/>
                  <a:gd name="connsiteX113" fmla="*/ 2586971 w 3334427"/>
                  <a:gd name="connsiteY113" fmla="*/ 2210847 h 2817885"/>
                  <a:gd name="connsiteX114" fmla="*/ 2539957 w 3334427"/>
                  <a:gd name="connsiteY114" fmla="*/ 2195594 h 2817885"/>
                  <a:gd name="connsiteX115" fmla="*/ 2540132 w 3334427"/>
                  <a:gd name="connsiteY115" fmla="*/ 2196159 h 2817885"/>
                  <a:gd name="connsiteX116" fmla="*/ 2547732 w 3334427"/>
                  <a:gd name="connsiteY116" fmla="*/ 2271548 h 2817885"/>
                  <a:gd name="connsiteX117" fmla="*/ 2173657 w 3334427"/>
                  <a:gd name="connsiteY117" fmla="*/ 2645623 h 2817885"/>
                  <a:gd name="connsiteX118" fmla="*/ 1863468 w 3334427"/>
                  <a:gd name="connsiteY118" fmla="*/ 2480697 h 2817885"/>
                  <a:gd name="connsiteX119" fmla="*/ 1857542 w 3334427"/>
                  <a:gd name="connsiteY119" fmla="*/ 2469779 h 2817885"/>
                  <a:gd name="connsiteX120" fmla="*/ 1809360 w 3334427"/>
                  <a:gd name="connsiteY120" fmla="*/ 2558549 h 2817885"/>
                  <a:gd name="connsiteX121" fmla="*/ 1321606 w 3334427"/>
                  <a:gd name="connsiteY121" fmla="*/ 2817885 h 2817885"/>
                  <a:gd name="connsiteX122" fmla="*/ 733395 w 3334427"/>
                  <a:gd name="connsiteY122" fmla="*/ 2229674 h 2817885"/>
                  <a:gd name="connsiteX123" fmla="*/ 736863 w 3334427"/>
                  <a:gd name="connsiteY123" fmla="*/ 2195267 h 2817885"/>
                  <a:gd name="connsiteX124" fmla="*/ 718524 w 3334427"/>
                  <a:gd name="connsiteY124" fmla="*/ 2200960 h 2817885"/>
                  <a:gd name="connsiteX125" fmla="*/ 598005 w 3334427"/>
                  <a:gd name="connsiteY125" fmla="*/ 2213109 h 2817885"/>
                  <a:gd name="connsiteX126" fmla="*/ 0 w 3334427"/>
                  <a:gd name="connsiteY126" fmla="*/ 1615104 h 2817885"/>
                  <a:gd name="connsiteX127" fmla="*/ 477486 w 3334427"/>
                  <a:gd name="connsiteY127" fmla="*/ 1029248 h 2817885"/>
                  <a:gd name="connsiteX128" fmla="*/ 483507 w 3334427"/>
                  <a:gd name="connsiteY128" fmla="*/ 1028642 h 2817885"/>
                  <a:gd name="connsiteX129" fmla="*/ 451215 w 3334427"/>
                  <a:gd name="connsiteY129" fmla="*/ 959422 h 2817885"/>
                  <a:gd name="connsiteX130" fmla="*/ 420758 w 3334427"/>
                  <a:gd name="connsiteY130" fmla="*/ 786843 h 2817885"/>
                  <a:gd name="connsiteX131" fmla="*/ 922684 w 3334427"/>
                  <a:gd name="connsiteY131" fmla="*/ 284917 h 2817885"/>
                  <a:gd name="connsiteX132" fmla="*/ 1351945 w 3334427"/>
                  <a:gd name="connsiteY132" fmla="*/ 526576 h 2817885"/>
                  <a:gd name="connsiteX133" fmla="*/ 1363631 w 3334427"/>
                  <a:gd name="connsiteY133" fmla="*/ 550110 h 2817885"/>
                  <a:gd name="connsiteX134" fmla="*/ 1383961 w 3334427"/>
                  <a:gd name="connsiteY134" fmla="*/ 484616 h 2817885"/>
                  <a:gd name="connsiteX135" fmla="*/ 2115077 w 3334427"/>
                  <a:gd name="connsiteY135" fmla="*/ 0 h 281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334427" h="2817885">
                    <a:moveTo>
                      <a:pt x="1288941" y="1538005"/>
                    </a:moveTo>
                    <a:cubicBezTo>
                      <a:pt x="1374828" y="1538005"/>
                      <a:pt x="1444454" y="1607631"/>
                      <a:pt x="1444454" y="1693518"/>
                    </a:cubicBezTo>
                    <a:cubicBezTo>
                      <a:pt x="1444454" y="1779405"/>
                      <a:pt x="1374828" y="1849031"/>
                      <a:pt x="1288941" y="1849031"/>
                    </a:cubicBezTo>
                    <a:cubicBezTo>
                      <a:pt x="1203054" y="1849031"/>
                      <a:pt x="1133428" y="1779405"/>
                      <a:pt x="1133428" y="1693518"/>
                    </a:cubicBezTo>
                    <a:cubicBezTo>
                      <a:pt x="1133428" y="1607631"/>
                      <a:pt x="1203054" y="1538005"/>
                      <a:pt x="1288941" y="1538005"/>
                    </a:cubicBezTo>
                    <a:close/>
                    <a:moveTo>
                      <a:pt x="1256190" y="1221811"/>
                    </a:moveTo>
                    <a:lnTo>
                      <a:pt x="1228064" y="1349135"/>
                    </a:lnTo>
                    <a:lnTo>
                      <a:pt x="1218299" y="1350119"/>
                    </a:lnTo>
                    <a:cubicBezTo>
                      <a:pt x="1172663" y="1359458"/>
                      <a:pt x="1130258" y="1377665"/>
                      <a:pt x="1092962" y="1402861"/>
                    </a:cubicBezTo>
                    <a:lnTo>
                      <a:pt x="1088718" y="1406363"/>
                    </a:lnTo>
                    <a:lnTo>
                      <a:pt x="979011" y="1336354"/>
                    </a:lnTo>
                    <a:lnTo>
                      <a:pt x="932235" y="1383131"/>
                    </a:lnTo>
                    <a:lnTo>
                      <a:pt x="1002209" y="1492783"/>
                    </a:lnTo>
                    <a:lnTo>
                      <a:pt x="998285" y="1497539"/>
                    </a:lnTo>
                    <a:cubicBezTo>
                      <a:pt x="973088" y="1534835"/>
                      <a:pt x="954881" y="1577240"/>
                      <a:pt x="945543" y="1622876"/>
                    </a:cubicBezTo>
                    <a:lnTo>
                      <a:pt x="944625" y="1631978"/>
                    </a:lnTo>
                    <a:lnTo>
                      <a:pt x="817235" y="1660118"/>
                    </a:lnTo>
                    <a:lnTo>
                      <a:pt x="817234" y="1726269"/>
                    </a:lnTo>
                    <a:lnTo>
                      <a:pt x="944558" y="1754394"/>
                    </a:lnTo>
                    <a:lnTo>
                      <a:pt x="945543" y="1764160"/>
                    </a:lnTo>
                    <a:cubicBezTo>
                      <a:pt x="954881" y="1809796"/>
                      <a:pt x="973088" y="1852202"/>
                      <a:pt x="998285" y="1889497"/>
                    </a:cubicBezTo>
                    <a:lnTo>
                      <a:pt x="1001786" y="1893741"/>
                    </a:lnTo>
                    <a:lnTo>
                      <a:pt x="931776" y="2003448"/>
                    </a:lnTo>
                    <a:lnTo>
                      <a:pt x="978553" y="2050224"/>
                    </a:lnTo>
                    <a:lnTo>
                      <a:pt x="1088206" y="1980250"/>
                    </a:lnTo>
                    <a:lnTo>
                      <a:pt x="1092962" y="1984175"/>
                    </a:lnTo>
                    <a:cubicBezTo>
                      <a:pt x="1130258" y="2009371"/>
                      <a:pt x="1172663" y="2027578"/>
                      <a:pt x="1218299" y="2036917"/>
                    </a:cubicBezTo>
                    <a:lnTo>
                      <a:pt x="1227403" y="2037834"/>
                    </a:lnTo>
                    <a:lnTo>
                      <a:pt x="1255542" y="2165224"/>
                    </a:lnTo>
                    <a:lnTo>
                      <a:pt x="1321693" y="2165224"/>
                    </a:lnTo>
                    <a:lnTo>
                      <a:pt x="1349819" y="2037901"/>
                    </a:lnTo>
                    <a:lnTo>
                      <a:pt x="1359583" y="2036917"/>
                    </a:lnTo>
                    <a:cubicBezTo>
                      <a:pt x="1405219" y="2027578"/>
                      <a:pt x="1447625" y="2009371"/>
                      <a:pt x="1484920" y="1984175"/>
                    </a:cubicBezTo>
                    <a:lnTo>
                      <a:pt x="1489163" y="1980674"/>
                    </a:lnTo>
                    <a:lnTo>
                      <a:pt x="1598871" y="2050683"/>
                    </a:lnTo>
                    <a:lnTo>
                      <a:pt x="1645646" y="2003907"/>
                    </a:lnTo>
                    <a:lnTo>
                      <a:pt x="1575673" y="1894254"/>
                    </a:lnTo>
                    <a:lnTo>
                      <a:pt x="1579598" y="1889497"/>
                    </a:lnTo>
                    <a:cubicBezTo>
                      <a:pt x="1604794" y="1852202"/>
                      <a:pt x="1623001" y="1809796"/>
                      <a:pt x="1632340" y="1764160"/>
                    </a:cubicBezTo>
                    <a:lnTo>
                      <a:pt x="1633258" y="1755058"/>
                    </a:lnTo>
                    <a:lnTo>
                      <a:pt x="1760648" y="1726917"/>
                    </a:lnTo>
                    <a:lnTo>
                      <a:pt x="1760649" y="1660766"/>
                    </a:lnTo>
                    <a:lnTo>
                      <a:pt x="1633324" y="1632641"/>
                    </a:lnTo>
                    <a:lnTo>
                      <a:pt x="1632340" y="1622876"/>
                    </a:lnTo>
                    <a:cubicBezTo>
                      <a:pt x="1623001" y="1577240"/>
                      <a:pt x="1604794" y="1534835"/>
                      <a:pt x="1579598" y="1497539"/>
                    </a:cubicBezTo>
                    <a:lnTo>
                      <a:pt x="1576097" y="1493295"/>
                    </a:lnTo>
                    <a:lnTo>
                      <a:pt x="1646105" y="1383589"/>
                    </a:lnTo>
                    <a:lnTo>
                      <a:pt x="1599329" y="1336813"/>
                    </a:lnTo>
                    <a:lnTo>
                      <a:pt x="1489677" y="1406786"/>
                    </a:lnTo>
                    <a:lnTo>
                      <a:pt x="1484920" y="1402861"/>
                    </a:lnTo>
                    <a:cubicBezTo>
                      <a:pt x="1447625" y="1377665"/>
                      <a:pt x="1405219" y="1359458"/>
                      <a:pt x="1359583" y="1350119"/>
                    </a:cubicBezTo>
                    <a:lnTo>
                      <a:pt x="1350481" y="1349202"/>
                    </a:lnTo>
                    <a:lnTo>
                      <a:pt x="1322342" y="1221811"/>
                    </a:lnTo>
                    <a:close/>
                    <a:moveTo>
                      <a:pt x="2115711" y="1016035"/>
                    </a:moveTo>
                    <a:cubicBezTo>
                      <a:pt x="2201598" y="1016035"/>
                      <a:pt x="2271224" y="1085661"/>
                      <a:pt x="2271224" y="1171548"/>
                    </a:cubicBezTo>
                    <a:cubicBezTo>
                      <a:pt x="2271224" y="1257435"/>
                      <a:pt x="2201598" y="1327061"/>
                      <a:pt x="2115711" y="1327061"/>
                    </a:cubicBezTo>
                    <a:cubicBezTo>
                      <a:pt x="2029824" y="1327061"/>
                      <a:pt x="1960198" y="1257435"/>
                      <a:pt x="1960198" y="1171548"/>
                    </a:cubicBezTo>
                    <a:cubicBezTo>
                      <a:pt x="1960198" y="1085661"/>
                      <a:pt x="2029824" y="1016035"/>
                      <a:pt x="2115711" y="1016035"/>
                    </a:cubicBezTo>
                    <a:close/>
                    <a:moveTo>
                      <a:pt x="2082960" y="699841"/>
                    </a:moveTo>
                    <a:lnTo>
                      <a:pt x="2054834" y="827165"/>
                    </a:lnTo>
                    <a:lnTo>
                      <a:pt x="2045069" y="828149"/>
                    </a:lnTo>
                    <a:cubicBezTo>
                      <a:pt x="1999433" y="837488"/>
                      <a:pt x="1957028" y="855695"/>
                      <a:pt x="1919732" y="880891"/>
                    </a:cubicBezTo>
                    <a:lnTo>
                      <a:pt x="1915488" y="884393"/>
                    </a:lnTo>
                    <a:lnTo>
                      <a:pt x="1805781" y="814384"/>
                    </a:lnTo>
                    <a:lnTo>
                      <a:pt x="1759005" y="861161"/>
                    </a:lnTo>
                    <a:lnTo>
                      <a:pt x="1828979" y="970813"/>
                    </a:lnTo>
                    <a:lnTo>
                      <a:pt x="1825055" y="975569"/>
                    </a:lnTo>
                    <a:cubicBezTo>
                      <a:pt x="1799858" y="1012865"/>
                      <a:pt x="1781651" y="1055270"/>
                      <a:pt x="1772313" y="1100906"/>
                    </a:cubicBezTo>
                    <a:lnTo>
                      <a:pt x="1771395" y="1110008"/>
                    </a:lnTo>
                    <a:lnTo>
                      <a:pt x="1644005" y="1138148"/>
                    </a:lnTo>
                    <a:lnTo>
                      <a:pt x="1644004" y="1204299"/>
                    </a:lnTo>
                    <a:lnTo>
                      <a:pt x="1771328" y="1232424"/>
                    </a:lnTo>
                    <a:lnTo>
                      <a:pt x="1772313" y="1242190"/>
                    </a:lnTo>
                    <a:cubicBezTo>
                      <a:pt x="1781651" y="1287826"/>
                      <a:pt x="1799858" y="1330232"/>
                      <a:pt x="1825055" y="1367527"/>
                    </a:cubicBezTo>
                    <a:lnTo>
                      <a:pt x="1828556" y="1371771"/>
                    </a:lnTo>
                    <a:lnTo>
                      <a:pt x="1758546" y="1481478"/>
                    </a:lnTo>
                    <a:lnTo>
                      <a:pt x="1805323" y="1528254"/>
                    </a:lnTo>
                    <a:lnTo>
                      <a:pt x="1914976" y="1458280"/>
                    </a:lnTo>
                    <a:lnTo>
                      <a:pt x="1919732" y="1462205"/>
                    </a:lnTo>
                    <a:cubicBezTo>
                      <a:pt x="1957028" y="1487401"/>
                      <a:pt x="1999433" y="1505608"/>
                      <a:pt x="2045069" y="1514947"/>
                    </a:cubicBezTo>
                    <a:lnTo>
                      <a:pt x="2054173" y="1515864"/>
                    </a:lnTo>
                    <a:lnTo>
                      <a:pt x="2082312" y="1643254"/>
                    </a:lnTo>
                    <a:lnTo>
                      <a:pt x="2148463" y="1643254"/>
                    </a:lnTo>
                    <a:lnTo>
                      <a:pt x="2176589" y="1515931"/>
                    </a:lnTo>
                    <a:lnTo>
                      <a:pt x="2186353" y="1514947"/>
                    </a:lnTo>
                    <a:cubicBezTo>
                      <a:pt x="2231989" y="1505608"/>
                      <a:pt x="2274395" y="1487401"/>
                      <a:pt x="2311690" y="1462205"/>
                    </a:cubicBezTo>
                    <a:lnTo>
                      <a:pt x="2315933" y="1458704"/>
                    </a:lnTo>
                    <a:lnTo>
                      <a:pt x="2425641" y="1528713"/>
                    </a:lnTo>
                    <a:lnTo>
                      <a:pt x="2472416" y="1481937"/>
                    </a:lnTo>
                    <a:lnTo>
                      <a:pt x="2402443" y="1372284"/>
                    </a:lnTo>
                    <a:lnTo>
                      <a:pt x="2406368" y="1367527"/>
                    </a:lnTo>
                    <a:cubicBezTo>
                      <a:pt x="2431564" y="1330232"/>
                      <a:pt x="2449771" y="1287826"/>
                      <a:pt x="2459110" y="1242190"/>
                    </a:cubicBezTo>
                    <a:lnTo>
                      <a:pt x="2460028" y="1233088"/>
                    </a:lnTo>
                    <a:lnTo>
                      <a:pt x="2587418" y="1204947"/>
                    </a:lnTo>
                    <a:lnTo>
                      <a:pt x="2587419" y="1138796"/>
                    </a:lnTo>
                    <a:lnTo>
                      <a:pt x="2460094" y="1110671"/>
                    </a:lnTo>
                    <a:lnTo>
                      <a:pt x="2459110" y="1100906"/>
                    </a:lnTo>
                    <a:cubicBezTo>
                      <a:pt x="2449771" y="1055270"/>
                      <a:pt x="2431564" y="1012865"/>
                      <a:pt x="2406368" y="975569"/>
                    </a:cubicBezTo>
                    <a:lnTo>
                      <a:pt x="2402867" y="971325"/>
                    </a:lnTo>
                    <a:lnTo>
                      <a:pt x="2472875" y="861619"/>
                    </a:lnTo>
                    <a:lnTo>
                      <a:pt x="2426099" y="814843"/>
                    </a:lnTo>
                    <a:lnTo>
                      <a:pt x="2316447" y="884816"/>
                    </a:lnTo>
                    <a:lnTo>
                      <a:pt x="2311690" y="880891"/>
                    </a:lnTo>
                    <a:cubicBezTo>
                      <a:pt x="2274395" y="855695"/>
                      <a:pt x="2231989" y="837488"/>
                      <a:pt x="2186353" y="828149"/>
                    </a:cubicBezTo>
                    <a:lnTo>
                      <a:pt x="2177251" y="827232"/>
                    </a:lnTo>
                    <a:lnTo>
                      <a:pt x="2149112" y="699841"/>
                    </a:lnTo>
                    <a:close/>
                    <a:moveTo>
                      <a:pt x="2115077" y="0"/>
                    </a:moveTo>
                    <a:cubicBezTo>
                      <a:pt x="2553299" y="0"/>
                      <a:pt x="2908548" y="355249"/>
                      <a:pt x="2908548" y="793471"/>
                    </a:cubicBezTo>
                    <a:cubicBezTo>
                      <a:pt x="2908548" y="875638"/>
                      <a:pt x="2896059" y="954887"/>
                      <a:pt x="2872875" y="1029425"/>
                    </a:cubicBezTo>
                    <a:lnTo>
                      <a:pt x="2865385" y="1048435"/>
                    </a:lnTo>
                    <a:lnTo>
                      <a:pt x="2969193" y="1080658"/>
                    </a:lnTo>
                    <a:cubicBezTo>
                      <a:pt x="3183826" y="1171440"/>
                      <a:pt x="3334427" y="1383967"/>
                      <a:pt x="3334427" y="1631669"/>
                    </a:cubicBezTo>
                    <a:cubicBezTo>
                      <a:pt x="3334427" y="1961938"/>
                      <a:pt x="3066691" y="2229674"/>
                      <a:pt x="2736422" y="2229674"/>
                    </a:cubicBezTo>
                    <a:cubicBezTo>
                      <a:pt x="2684818" y="2229674"/>
                      <a:pt x="2634740" y="2223138"/>
                      <a:pt x="2586971" y="2210847"/>
                    </a:cubicBezTo>
                    <a:lnTo>
                      <a:pt x="2539957" y="2195594"/>
                    </a:lnTo>
                    <a:lnTo>
                      <a:pt x="2540132" y="2196159"/>
                    </a:lnTo>
                    <a:cubicBezTo>
                      <a:pt x="2545115" y="2220510"/>
                      <a:pt x="2547732" y="2245724"/>
                      <a:pt x="2547732" y="2271548"/>
                    </a:cubicBezTo>
                    <a:cubicBezTo>
                      <a:pt x="2547732" y="2478144"/>
                      <a:pt x="2380253" y="2645623"/>
                      <a:pt x="2173657" y="2645623"/>
                    </a:cubicBezTo>
                    <a:cubicBezTo>
                      <a:pt x="2044535" y="2645623"/>
                      <a:pt x="1930692" y="2580202"/>
                      <a:pt x="1863468" y="2480697"/>
                    </a:cubicBezTo>
                    <a:lnTo>
                      <a:pt x="1857542" y="2469779"/>
                    </a:lnTo>
                    <a:lnTo>
                      <a:pt x="1809360" y="2558549"/>
                    </a:lnTo>
                    <a:cubicBezTo>
                      <a:pt x="1703654" y="2715014"/>
                      <a:pt x="1524644" y="2817885"/>
                      <a:pt x="1321606" y="2817885"/>
                    </a:cubicBezTo>
                    <a:cubicBezTo>
                      <a:pt x="996746" y="2817885"/>
                      <a:pt x="733395" y="2554534"/>
                      <a:pt x="733395" y="2229674"/>
                    </a:cubicBezTo>
                    <a:lnTo>
                      <a:pt x="736863" y="2195267"/>
                    </a:lnTo>
                    <a:lnTo>
                      <a:pt x="718524" y="2200960"/>
                    </a:lnTo>
                    <a:cubicBezTo>
                      <a:pt x="679595" y="2208926"/>
                      <a:pt x="639289" y="2213109"/>
                      <a:pt x="598005" y="2213109"/>
                    </a:cubicBezTo>
                    <a:cubicBezTo>
                      <a:pt x="267736" y="2213109"/>
                      <a:pt x="0" y="1945373"/>
                      <a:pt x="0" y="1615104"/>
                    </a:cubicBezTo>
                    <a:cubicBezTo>
                      <a:pt x="0" y="1326119"/>
                      <a:pt x="204985" y="1085010"/>
                      <a:pt x="477486" y="1029248"/>
                    </a:cubicBezTo>
                    <a:lnTo>
                      <a:pt x="483507" y="1028642"/>
                    </a:lnTo>
                    <a:lnTo>
                      <a:pt x="451215" y="959422"/>
                    </a:lnTo>
                    <a:cubicBezTo>
                      <a:pt x="431511" y="905609"/>
                      <a:pt x="420758" y="847482"/>
                      <a:pt x="420758" y="786843"/>
                    </a:cubicBezTo>
                    <a:cubicBezTo>
                      <a:pt x="420758" y="509637"/>
                      <a:pt x="645478" y="284917"/>
                      <a:pt x="922684" y="284917"/>
                    </a:cubicBezTo>
                    <a:cubicBezTo>
                      <a:pt x="1104601" y="284917"/>
                      <a:pt x="1263913" y="381696"/>
                      <a:pt x="1351945" y="526576"/>
                    </a:cubicBezTo>
                    <a:lnTo>
                      <a:pt x="1363631" y="550110"/>
                    </a:lnTo>
                    <a:lnTo>
                      <a:pt x="1383961" y="484616"/>
                    </a:lnTo>
                    <a:cubicBezTo>
                      <a:pt x="1504417" y="199828"/>
                      <a:pt x="1786411" y="0"/>
                      <a:pt x="2115077"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20" name="Mobile Services Group"/>
            <p:cNvGrpSpPr/>
            <p:nvPr/>
          </p:nvGrpSpPr>
          <p:grpSpPr>
            <a:xfrm>
              <a:off x="10871701" y="1258710"/>
              <a:ext cx="1315641" cy="275712"/>
              <a:chOff x="10871701" y="1258710"/>
              <a:chExt cx="1315641" cy="275712"/>
            </a:xfrm>
          </p:grpSpPr>
          <p:sp>
            <p:nvSpPr>
              <p:cNvPr id="38" name="Mobile Services Name"/>
              <p:cNvSpPr txBox="1"/>
              <p:nvPr/>
            </p:nvSpPr>
            <p:spPr>
              <a:xfrm>
                <a:off x="11138538" y="1258710"/>
                <a:ext cx="1048804" cy="225711"/>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MOBILE SERVICES</a:t>
                </a:r>
                <a:endParaRPr lang="en-US" sz="500" dirty="0">
                  <a:solidFill>
                    <a:srgbClr val="FFFFFF"/>
                  </a:solidFill>
                  <a:latin typeface="Segoe UI" panose="020B0502040204020203" pitchFamily="34" charset="0"/>
                  <a:cs typeface="Segoe UI" panose="020B0502040204020203" pitchFamily="34" charset="0"/>
                </a:endParaRPr>
              </a:p>
            </p:txBody>
          </p:sp>
          <p:sp>
            <p:nvSpPr>
              <p:cNvPr id="36" name="Mobile Services Icon"/>
              <p:cNvSpPr>
                <a:spLocks noChangeAspect="1"/>
              </p:cNvSpPr>
              <p:nvPr/>
            </p:nvSpPr>
            <p:spPr>
              <a:xfrm>
                <a:off x="10871701" y="1276350"/>
                <a:ext cx="182782" cy="258072"/>
              </a:xfrm>
              <a:custGeom>
                <a:avLst/>
                <a:gdLst/>
                <a:ahLst/>
                <a:cxnLst/>
                <a:rect l="l" t="t" r="r" b="b"/>
                <a:pathLst>
                  <a:path w="2575560" h="3794760">
                    <a:moveTo>
                      <a:pt x="1075399" y="3354705"/>
                    </a:moveTo>
                    <a:cubicBezTo>
                      <a:pt x="1012904" y="3354705"/>
                      <a:pt x="962241" y="3405368"/>
                      <a:pt x="962241" y="3467863"/>
                    </a:cubicBezTo>
                    <a:cubicBezTo>
                      <a:pt x="962241" y="3530358"/>
                      <a:pt x="1012904" y="3581021"/>
                      <a:pt x="1075399" y="3581021"/>
                    </a:cubicBezTo>
                    <a:lnTo>
                      <a:pt x="1500161" y="3581021"/>
                    </a:lnTo>
                    <a:cubicBezTo>
                      <a:pt x="1562656" y="3581021"/>
                      <a:pt x="1613319" y="3530358"/>
                      <a:pt x="1613319" y="3467863"/>
                    </a:cubicBezTo>
                    <a:cubicBezTo>
                      <a:pt x="1613319" y="3405368"/>
                      <a:pt x="1562656" y="3354705"/>
                      <a:pt x="1500161" y="3354705"/>
                    </a:cubicBezTo>
                    <a:close/>
                    <a:moveTo>
                      <a:pt x="1843022" y="1664517"/>
                    </a:moveTo>
                    <a:lnTo>
                      <a:pt x="1843022" y="2232936"/>
                    </a:lnTo>
                    <a:lnTo>
                      <a:pt x="1372553" y="2526918"/>
                    </a:lnTo>
                    <a:lnTo>
                      <a:pt x="1372553" y="1958498"/>
                    </a:lnTo>
                    <a:close/>
                    <a:moveTo>
                      <a:pt x="732539" y="1664517"/>
                    </a:moveTo>
                    <a:lnTo>
                      <a:pt x="1203008" y="1958498"/>
                    </a:lnTo>
                    <a:lnTo>
                      <a:pt x="1203008" y="2526918"/>
                    </a:lnTo>
                    <a:lnTo>
                      <a:pt x="732539" y="2232936"/>
                    </a:lnTo>
                    <a:close/>
                    <a:moveTo>
                      <a:pt x="1285777" y="1176401"/>
                    </a:moveTo>
                    <a:lnTo>
                      <a:pt x="1843022" y="1517481"/>
                    </a:lnTo>
                    <a:lnTo>
                      <a:pt x="1289783" y="1856111"/>
                    </a:lnTo>
                    <a:lnTo>
                      <a:pt x="732539" y="1515030"/>
                    </a:lnTo>
                    <a:close/>
                    <a:moveTo>
                      <a:pt x="211455" y="480060"/>
                    </a:moveTo>
                    <a:lnTo>
                      <a:pt x="211455" y="3211351"/>
                    </a:lnTo>
                    <a:lnTo>
                      <a:pt x="2364105" y="3211351"/>
                    </a:lnTo>
                    <a:lnTo>
                      <a:pt x="2364105" y="480060"/>
                    </a:lnTo>
                    <a:close/>
                    <a:moveTo>
                      <a:pt x="835534" y="167640"/>
                    </a:moveTo>
                    <a:cubicBezTo>
                      <a:pt x="802287" y="167640"/>
                      <a:pt x="775335" y="194592"/>
                      <a:pt x="775335" y="227839"/>
                    </a:cubicBezTo>
                    <a:cubicBezTo>
                      <a:pt x="775335" y="261086"/>
                      <a:pt x="802287" y="288038"/>
                      <a:pt x="835534" y="288038"/>
                    </a:cubicBezTo>
                    <a:lnTo>
                      <a:pt x="1740026" y="288038"/>
                    </a:lnTo>
                    <a:cubicBezTo>
                      <a:pt x="1773273" y="288038"/>
                      <a:pt x="1800225" y="261086"/>
                      <a:pt x="1800225" y="227839"/>
                    </a:cubicBezTo>
                    <a:cubicBezTo>
                      <a:pt x="1800225" y="194592"/>
                      <a:pt x="1773273" y="167640"/>
                      <a:pt x="1740026" y="167640"/>
                    </a:cubicBezTo>
                    <a:close/>
                    <a:moveTo>
                      <a:pt x="225052" y="0"/>
                    </a:moveTo>
                    <a:lnTo>
                      <a:pt x="2350508" y="0"/>
                    </a:lnTo>
                    <a:cubicBezTo>
                      <a:pt x="2474801" y="0"/>
                      <a:pt x="2575560" y="100759"/>
                      <a:pt x="2575560" y="225052"/>
                    </a:cubicBezTo>
                    <a:lnTo>
                      <a:pt x="2575560" y="3569708"/>
                    </a:lnTo>
                    <a:cubicBezTo>
                      <a:pt x="2575560" y="3694001"/>
                      <a:pt x="2474801" y="3794760"/>
                      <a:pt x="2350508" y="3794760"/>
                    </a:cubicBezTo>
                    <a:lnTo>
                      <a:pt x="225052" y="3794760"/>
                    </a:lnTo>
                    <a:cubicBezTo>
                      <a:pt x="100759" y="3794760"/>
                      <a:pt x="0" y="3694001"/>
                      <a:pt x="0" y="3569708"/>
                    </a:cubicBezTo>
                    <a:lnTo>
                      <a:pt x="0" y="225052"/>
                    </a:lnTo>
                    <a:cubicBezTo>
                      <a:pt x="0" y="100759"/>
                      <a:pt x="100759" y="0"/>
                      <a:pt x="225052"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21" name="Virtual Machines Group"/>
            <p:cNvGrpSpPr/>
            <p:nvPr/>
          </p:nvGrpSpPr>
          <p:grpSpPr>
            <a:xfrm>
              <a:off x="10848248" y="899980"/>
              <a:ext cx="1339085" cy="260420"/>
              <a:chOff x="10848248" y="899980"/>
              <a:chExt cx="1339085" cy="260420"/>
            </a:xfrm>
          </p:grpSpPr>
          <p:sp>
            <p:nvSpPr>
              <p:cNvPr id="34" name="Virtual Machines Name"/>
              <p:cNvSpPr txBox="1"/>
              <p:nvPr/>
            </p:nvSpPr>
            <p:spPr>
              <a:xfrm>
                <a:off x="11138530" y="899980"/>
                <a:ext cx="1048803" cy="225711"/>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VIRTUAL MACHINES</a:t>
                </a:r>
                <a:endParaRPr lang="en-US" sz="500" dirty="0">
                  <a:solidFill>
                    <a:srgbClr val="FFFFFF"/>
                  </a:solidFill>
                  <a:latin typeface="Segoe UI" panose="020B0502040204020203" pitchFamily="34" charset="0"/>
                  <a:cs typeface="Segoe UI" panose="020B0502040204020203" pitchFamily="34" charset="0"/>
                </a:endParaRPr>
              </a:p>
            </p:txBody>
          </p:sp>
          <p:sp>
            <p:nvSpPr>
              <p:cNvPr id="32" name="Virtual Machine Icon"/>
              <p:cNvSpPr>
                <a:spLocks noChangeAspect="1"/>
              </p:cNvSpPr>
              <p:nvPr/>
            </p:nvSpPr>
            <p:spPr>
              <a:xfrm>
                <a:off x="10848248" y="947004"/>
                <a:ext cx="229688" cy="213396"/>
              </a:xfrm>
              <a:custGeom>
                <a:avLst/>
                <a:gdLst>
                  <a:gd name="connsiteX0" fmla="*/ 669199 w 963385"/>
                  <a:gd name="connsiteY0" fmla="*/ 282190 h 895047"/>
                  <a:gd name="connsiteX1" fmla="*/ 669199 w 963385"/>
                  <a:gd name="connsiteY1" fmla="*/ 458516 h 895047"/>
                  <a:gd name="connsiteX2" fmla="*/ 509179 w 963385"/>
                  <a:gd name="connsiteY2" fmla="*/ 560705 h 895047"/>
                  <a:gd name="connsiteX3" fmla="*/ 509179 w 963385"/>
                  <a:gd name="connsiteY3" fmla="*/ 374361 h 895047"/>
                  <a:gd name="connsiteX4" fmla="*/ 326299 w 963385"/>
                  <a:gd name="connsiteY4" fmla="*/ 282190 h 895047"/>
                  <a:gd name="connsiteX5" fmla="*/ 486319 w 963385"/>
                  <a:gd name="connsiteY5" fmla="*/ 374361 h 895047"/>
                  <a:gd name="connsiteX6" fmla="*/ 486319 w 963385"/>
                  <a:gd name="connsiteY6" fmla="*/ 560705 h 895047"/>
                  <a:gd name="connsiteX7" fmla="*/ 326299 w 963385"/>
                  <a:gd name="connsiteY7" fmla="*/ 458516 h 895047"/>
                  <a:gd name="connsiteX8" fmla="*/ 505369 w 963385"/>
                  <a:gd name="connsiteY8" fmla="*/ 173990 h 895047"/>
                  <a:gd name="connsiteX9" fmla="*/ 648244 w 963385"/>
                  <a:gd name="connsiteY9" fmla="*/ 258146 h 895047"/>
                  <a:gd name="connsiteX10" fmla="*/ 497749 w 963385"/>
                  <a:gd name="connsiteY10" fmla="*/ 344305 h 895047"/>
                  <a:gd name="connsiteX11" fmla="*/ 347254 w 963385"/>
                  <a:gd name="connsiteY11" fmla="*/ 252135 h 895047"/>
                  <a:gd name="connsiteX12" fmla="*/ 72572 w 963385"/>
                  <a:gd name="connsiteY12" fmla="*/ 74446 h 895047"/>
                  <a:gd name="connsiteX13" fmla="*/ 72572 w 963385"/>
                  <a:gd name="connsiteY13" fmla="*/ 621514 h 895047"/>
                  <a:gd name="connsiteX14" fmla="*/ 890814 w 963385"/>
                  <a:gd name="connsiteY14" fmla="*/ 621514 h 895047"/>
                  <a:gd name="connsiteX15" fmla="*/ 890814 w 963385"/>
                  <a:gd name="connsiteY15" fmla="*/ 74446 h 895047"/>
                  <a:gd name="connsiteX16" fmla="*/ 0 w 963385"/>
                  <a:gd name="connsiteY16" fmla="*/ 0 h 895047"/>
                  <a:gd name="connsiteX17" fmla="*/ 963385 w 963385"/>
                  <a:gd name="connsiteY17" fmla="*/ 0 h 895047"/>
                  <a:gd name="connsiteX18" fmla="*/ 963385 w 963385"/>
                  <a:gd name="connsiteY18" fmla="*/ 695325 h 895047"/>
                  <a:gd name="connsiteX19" fmla="*/ 654276 w 963385"/>
                  <a:gd name="connsiteY19" fmla="*/ 695325 h 895047"/>
                  <a:gd name="connsiteX20" fmla="*/ 601324 w 963385"/>
                  <a:gd name="connsiteY20" fmla="*/ 730424 h 895047"/>
                  <a:gd name="connsiteX21" fmla="*/ 596808 w 963385"/>
                  <a:gd name="connsiteY21" fmla="*/ 752793 h 895047"/>
                  <a:gd name="connsiteX22" fmla="*/ 601324 w 963385"/>
                  <a:gd name="connsiteY22" fmla="*/ 775161 h 895047"/>
                  <a:gd name="connsiteX23" fmla="*/ 654276 w 963385"/>
                  <a:gd name="connsiteY23" fmla="*/ 810260 h 895047"/>
                  <a:gd name="connsiteX24" fmla="*/ 890814 w 963385"/>
                  <a:gd name="connsiteY24" fmla="*/ 810261 h 895047"/>
                  <a:gd name="connsiteX25" fmla="*/ 890814 w 963385"/>
                  <a:gd name="connsiteY25" fmla="*/ 895047 h 895047"/>
                  <a:gd name="connsiteX26" fmla="*/ 72572 w 963385"/>
                  <a:gd name="connsiteY26" fmla="*/ 895047 h 895047"/>
                  <a:gd name="connsiteX27" fmla="*/ 72572 w 963385"/>
                  <a:gd name="connsiteY27" fmla="*/ 810261 h 895047"/>
                  <a:gd name="connsiteX28" fmla="*/ 297405 w 963385"/>
                  <a:gd name="connsiteY28" fmla="*/ 810261 h 895047"/>
                  <a:gd name="connsiteX29" fmla="*/ 309991 w 963385"/>
                  <a:gd name="connsiteY29" fmla="*/ 807720 h 895047"/>
                  <a:gd name="connsiteX30" fmla="*/ 311332 w 963385"/>
                  <a:gd name="connsiteY30" fmla="*/ 807720 h 895047"/>
                  <a:gd name="connsiteX31" fmla="*/ 311332 w 963385"/>
                  <a:gd name="connsiteY31" fmla="*/ 807449 h 895047"/>
                  <a:gd name="connsiteX32" fmla="*/ 319775 w 963385"/>
                  <a:gd name="connsiteY32" fmla="*/ 805745 h 895047"/>
                  <a:gd name="connsiteX33" fmla="*/ 354873 w 963385"/>
                  <a:gd name="connsiteY33" fmla="*/ 752793 h 895047"/>
                  <a:gd name="connsiteX34" fmla="*/ 354874 w 963385"/>
                  <a:gd name="connsiteY34" fmla="*/ 752793 h 895047"/>
                  <a:gd name="connsiteX35" fmla="*/ 319776 w 963385"/>
                  <a:gd name="connsiteY35" fmla="*/ 699841 h 895047"/>
                  <a:gd name="connsiteX36" fmla="*/ 311332 w 963385"/>
                  <a:gd name="connsiteY36" fmla="*/ 698137 h 895047"/>
                  <a:gd name="connsiteX37" fmla="*/ 311332 w 963385"/>
                  <a:gd name="connsiteY37" fmla="*/ 695959 h 895047"/>
                  <a:gd name="connsiteX38" fmla="*/ 300547 w 963385"/>
                  <a:gd name="connsiteY38" fmla="*/ 695959 h 895047"/>
                  <a:gd name="connsiteX39" fmla="*/ 297406 w 963385"/>
                  <a:gd name="connsiteY39" fmla="*/ 695325 h 895047"/>
                  <a:gd name="connsiteX40" fmla="*/ 0 w 963385"/>
                  <a:gd name="connsiteY40" fmla="*/ 695325 h 89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3385" h="895047">
                    <a:moveTo>
                      <a:pt x="669199" y="282190"/>
                    </a:moveTo>
                    <a:lnTo>
                      <a:pt x="669199" y="458516"/>
                    </a:lnTo>
                    <a:lnTo>
                      <a:pt x="509179" y="560705"/>
                    </a:lnTo>
                    <a:lnTo>
                      <a:pt x="509179" y="374361"/>
                    </a:lnTo>
                    <a:close/>
                    <a:moveTo>
                      <a:pt x="326299" y="282190"/>
                    </a:moveTo>
                    <a:lnTo>
                      <a:pt x="486319" y="374361"/>
                    </a:lnTo>
                    <a:lnTo>
                      <a:pt x="486319" y="560705"/>
                    </a:lnTo>
                    <a:lnTo>
                      <a:pt x="326299" y="458516"/>
                    </a:lnTo>
                    <a:close/>
                    <a:moveTo>
                      <a:pt x="505369" y="173990"/>
                    </a:moveTo>
                    <a:lnTo>
                      <a:pt x="648244" y="258146"/>
                    </a:lnTo>
                    <a:lnTo>
                      <a:pt x="497749" y="344305"/>
                    </a:lnTo>
                    <a:lnTo>
                      <a:pt x="347254" y="252135"/>
                    </a:lnTo>
                    <a:close/>
                    <a:moveTo>
                      <a:pt x="72572" y="74446"/>
                    </a:moveTo>
                    <a:lnTo>
                      <a:pt x="72572" y="621514"/>
                    </a:lnTo>
                    <a:lnTo>
                      <a:pt x="890814" y="621514"/>
                    </a:lnTo>
                    <a:lnTo>
                      <a:pt x="890814" y="74446"/>
                    </a:lnTo>
                    <a:close/>
                    <a:moveTo>
                      <a:pt x="0" y="0"/>
                    </a:moveTo>
                    <a:lnTo>
                      <a:pt x="963385" y="0"/>
                    </a:lnTo>
                    <a:lnTo>
                      <a:pt x="963385" y="695325"/>
                    </a:lnTo>
                    <a:lnTo>
                      <a:pt x="654276" y="695325"/>
                    </a:lnTo>
                    <a:cubicBezTo>
                      <a:pt x="630472" y="695325"/>
                      <a:pt x="610048" y="709798"/>
                      <a:pt x="601324" y="730424"/>
                    </a:cubicBezTo>
                    <a:lnTo>
                      <a:pt x="596808" y="752793"/>
                    </a:lnTo>
                    <a:lnTo>
                      <a:pt x="601324" y="775161"/>
                    </a:lnTo>
                    <a:cubicBezTo>
                      <a:pt x="610048" y="795788"/>
                      <a:pt x="630472" y="810260"/>
                      <a:pt x="654276" y="810260"/>
                    </a:cubicBezTo>
                    <a:lnTo>
                      <a:pt x="890814" y="810261"/>
                    </a:lnTo>
                    <a:lnTo>
                      <a:pt x="890814" y="895047"/>
                    </a:lnTo>
                    <a:lnTo>
                      <a:pt x="72572" y="895047"/>
                    </a:lnTo>
                    <a:lnTo>
                      <a:pt x="72572" y="810261"/>
                    </a:lnTo>
                    <a:lnTo>
                      <a:pt x="297405" y="810261"/>
                    </a:lnTo>
                    <a:lnTo>
                      <a:pt x="309991" y="807720"/>
                    </a:lnTo>
                    <a:lnTo>
                      <a:pt x="311332" y="807720"/>
                    </a:lnTo>
                    <a:lnTo>
                      <a:pt x="311332" y="807449"/>
                    </a:lnTo>
                    <a:lnTo>
                      <a:pt x="319775" y="805745"/>
                    </a:lnTo>
                    <a:cubicBezTo>
                      <a:pt x="340401" y="797021"/>
                      <a:pt x="354873" y="776597"/>
                      <a:pt x="354873" y="752793"/>
                    </a:cubicBezTo>
                    <a:lnTo>
                      <a:pt x="354874" y="752793"/>
                    </a:lnTo>
                    <a:cubicBezTo>
                      <a:pt x="354874" y="728989"/>
                      <a:pt x="340402" y="708565"/>
                      <a:pt x="319776" y="699841"/>
                    </a:cubicBezTo>
                    <a:lnTo>
                      <a:pt x="311332" y="698137"/>
                    </a:lnTo>
                    <a:lnTo>
                      <a:pt x="311332" y="695959"/>
                    </a:lnTo>
                    <a:lnTo>
                      <a:pt x="300547" y="695959"/>
                    </a:lnTo>
                    <a:lnTo>
                      <a:pt x="297406" y="695325"/>
                    </a:lnTo>
                    <a:lnTo>
                      <a:pt x="0" y="69532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2400"/>
              </a:p>
            </p:txBody>
          </p:sp>
        </p:grpSp>
        <p:grpSp>
          <p:nvGrpSpPr>
            <p:cNvPr id="22" name="Web Sites Group"/>
            <p:cNvGrpSpPr/>
            <p:nvPr/>
          </p:nvGrpSpPr>
          <p:grpSpPr>
            <a:xfrm>
              <a:off x="10842473" y="539138"/>
              <a:ext cx="1344869" cy="267885"/>
              <a:chOff x="10842473" y="539138"/>
              <a:chExt cx="1344869" cy="267885"/>
            </a:xfrm>
          </p:grpSpPr>
          <p:sp>
            <p:nvSpPr>
              <p:cNvPr id="30" name="Web Sites Name"/>
              <p:cNvSpPr txBox="1"/>
              <p:nvPr/>
            </p:nvSpPr>
            <p:spPr>
              <a:xfrm>
                <a:off x="11138538" y="539138"/>
                <a:ext cx="1048804" cy="225711"/>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WEB SITES</a:t>
                </a:r>
                <a:endParaRPr lang="en-US" sz="500" dirty="0">
                  <a:solidFill>
                    <a:srgbClr val="FFFFFF"/>
                  </a:solidFill>
                  <a:latin typeface="Segoe UI" panose="020B0502040204020203" pitchFamily="34" charset="0"/>
                  <a:cs typeface="Segoe UI" panose="020B0502040204020203" pitchFamily="34" charset="0"/>
                </a:endParaRPr>
              </a:p>
            </p:txBody>
          </p:sp>
          <p:sp>
            <p:nvSpPr>
              <p:cNvPr id="28" name="Web Sites Icon"/>
              <p:cNvSpPr>
                <a:spLocks noChangeAspect="1"/>
              </p:cNvSpPr>
              <p:nvPr/>
            </p:nvSpPr>
            <p:spPr>
              <a:xfrm>
                <a:off x="10842473" y="565785"/>
                <a:ext cx="241238" cy="241238"/>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sp>
          <p:nvSpPr>
            <p:cNvPr id="23" name="Azure Menu Selected Item White Background"/>
            <p:cNvSpPr/>
            <p:nvPr/>
          </p:nvSpPr>
          <p:spPr>
            <a:xfrm>
              <a:off x="10747042" y="143835"/>
              <a:ext cx="1444666" cy="35864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nvGrpSpPr>
            <p:cNvPr id="24" name="All Items Group"/>
            <p:cNvGrpSpPr/>
            <p:nvPr/>
          </p:nvGrpSpPr>
          <p:grpSpPr>
            <a:xfrm>
              <a:off x="10870268" y="174660"/>
              <a:ext cx="1313896" cy="242347"/>
              <a:chOff x="10870268" y="174660"/>
              <a:chExt cx="1313896" cy="242347"/>
            </a:xfrm>
          </p:grpSpPr>
          <p:sp>
            <p:nvSpPr>
              <p:cNvPr id="25" name="All Items Icon"/>
              <p:cNvSpPr>
                <a:spLocks noChangeAspect="1"/>
              </p:cNvSpPr>
              <p:nvPr/>
            </p:nvSpPr>
            <p:spPr>
              <a:xfrm>
                <a:off x="10870268" y="220092"/>
                <a:ext cx="196213" cy="196915"/>
              </a:xfrm>
              <a:custGeom>
                <a:avLst/>
                <a:gdLst>
                  <a:gd name="connsiteX0" fmla="*/ 1671124 w 2134875"/>
                  <a:gd name="connsiteY0" fmla="*/ 1678764 h 2142515"/>
                  <a:gd name="connsiteX1" fmla="*/ 2134875 w 2134875"/>
                  <a:gd name="connsiteY1" fmla="*/ 1678764 h 2142515"/>
                  <a:gd name="connsiteX2" fmla="*/ 2134875 w 2134875"/>
                  <a:gd name="connsiteY2" fmla="*/ 2142515 h 2142515"/>
                  <a:gd name="connsiteX3" fmla="*/ 1671124 w 2134875"/>
                  <a:gd name="connsiteY3" fmla="*/ 2142515 h 2142515"/>
                  <a:gd name="connsiteX4" fmla="*/ 1114082 w 2134875"/>
                  <a:gd name="connsiteY4" fmla="*/ 1678764 h 2142515"/>
                  <a:gd name="connsiteX5" fmla="*/ 1577833 w 2134875"/>
                  <a:gd name="connsiteY5" fmla="*/ 1678764 h 2142515"/>
                  <a:gd name="connsiteX6" fmla="*/ 1577833 w 2134875"/>
                  <a:gd name="connsiteY6" fmla="*/ 2142515 h 2142515"/>
                  <a:gd name="connsiteX7" fmla="*/ 1114082 w 2134875"/>
                  <a:gd name="connsiteY7" fmla="*/ 2142515 h 2142515"/>
                  <a:gd name="connsiteX8" fmla="*/ 557041 w 2134875"/>
                  <a:gd name="connsiteY8" fmla="*/ 1678764 h 2142515"/>
                  <a:gd name="connsiteX9" fmla="*/ 1020792 w 2134875"/>
                  <a:gd name="connsiteY9" fmla="*/ 1678764 h 2142515"/>
                  <a:gd name="connsiteX10" fmla="*/ 1020792 w 2134875"/>
                  <a:gd name="connsiteY10" fmla="*/ 2142515 h 2142515"/>
                  <a:gd name="connsiteX11" fmla="*/ 557041 w 2134875"/>
                  <a:gd name="connsiteY11" fmla="*/ 2142515 h 2142515"/>
                  <a:gd name="connsiteX12" fmla="*/ 0 w 2134875"/>
                  <a:gd name="connsiteY12" fmla="*/ 1678764 h 2142515"/>
                  <a:gd name="connsiteX13" fmla="*/ 463751 w 2134875"/>
                  <a:gd name="connsiteY13" fmla="*/ 1678764 h 2142515"/>
                  <a:gd name="connsiteX14" fmla="*/ 463751 w 2134875"/>
                  <a:gd name="connsiteY14" fmla="*/ 2142515 h 2142515"/>
                  <a:gd name="connsiteX15" fmla="*/ 0 w 2134875"/>
                  <a:gd name="connsiteY15" fmla="*/ 2142515 h 2142515"/>
                  <a:gd name="connsiteX16" fmla="*/ 1671124 w 2134875"/>
                  <a:gd name="connsiteY16" fmla="*/ 1114456 h 2142515"/>
                  <a:gd name="connsiteX17" fmla="*/ 2134875 w 2134875"/>
                  <a:gd name="connsiteY17" fmla="*/ 1114456 h 2142515"/>
                  <a:gd name="connsiteX18" fmla="*/ 2134875 w 2134875"/>
                  <a:gd name="connsiteY18" fmla="*/ 1578207 h 2142515"/>
                  <a:gd name="connsiteX19" fmla="*/ 1671124 w 2134875"/>
                  <a:gd name="connsiteY19" fmla="*/ 1578207 h 2142515"/>
                  <a:gd name="connsiteX20" fmla="*/ 1114082 w 2134875"/>
                  <a:gd name="connsiteY20" fmla="*/ 1114456 h 2142515"/>
                  <a:gd name="connsiteX21" fmla="*/ 1577833 w 2134875"/>
                  <a:gd name="connsiteY21" fmla="*/ 1114456 h 2142515"/>
                  <a:gd name="connsiteX22" fmla="*/ 1577833 w 2134875"/>
                  <a:gd name="connsiteY22" fmla="*/ 1578207 h 2142515"/>
                  <a:gd name="connsiteX23" fmla="*/ 1114082 w 2134875"/>
                  <a:gd name="connsiteY23" fmla="*/ 1578207 h 2142515"/>
                  <a:gd name="connsiteX24" fmla="*/ 557041 w 2134875"/>
                  <a:gd name="connsiteY24" fmla="*/ 1114456 h 2142515"/>
                  <a:gd name="connsiteX25" fmla="*/ 1020792 w 2134875"/>
                  <a:gd name="connsiteY25" fmla="*/ 1114456 h 2142515"/>
                  <a:gd name="connsiteX26" fmla="*/ 1020792 w 2134875"/>
                  <a:gd name="connsiteY26" fmla="*/ 1578207 h 2142515"/>
                  <a:gd name="connsiteX27" fmla="*/ 557041 w 2134875"/>
                  <a:gd name="connsiteY27" fmla="*/ 1578207 h 2142515"/>
                  <a:gd name="connsiteX28" fmla="*/ 0 w 2134875"/>
                  <a:gd name="connsiteY28" fmla="*/ 1114456 h 2142515"/>
                  <a:gd name="connsiteX29" fmla="*/ 463751 w 2134875"/>
                  <a:gd name="connsiteY29" fmla="*/ 1114456 h 2142515"/>
                  <a:gd name="connsiteX30" fmla="*/ 463751 w 2134875"/>
                  <a:gd name="connsiteY30" fmla="*/ 1578207 h 2142515"/>
                  <a:gd name="connsiteX31" fmla="*/ 0 w 2134875"/>
                  <a:gd name="connsiteY31" fmla="*/ 1578207 h 2142515"/>
                  <a:gd name="connsiteX32" fmla="*/ 1671124 w 2134875"/>
                  <a:gd name="connsiteY32" fmla="*/ 556260 h 2142515"/>
                  <a:gd name="connsiteX33" fmla="*/ 2134875 w 2134875"/>
                  <a:gd name="connsiteY33" fmla="*/ 556260 h 2142515"/>
                  <a:gd name="connsiteX34" fmla="*/ 2134875 w 2134875"/>
                  <a:gd name="connsiteY34" fmla="*/ 1020011 h 2142515"/>
                  <a:gd name="connsiteX35" fmla="*/ 1671124 w 2134875"/>
                  <a:gd name="connsiteY35" fmla="*/ 1020011 h 2142515"/>
                  <a:gd name="connsiteX36" fmla="*/ 1114082 w 2134875"/>
                  <a:gd name="connsiteY36" fmla="*/ 556260 h 2142515"/>
                  <a:gd name="connsiteX37" fmla="*/ 1577833 w 2134875"/>
                  <a:gd name="connsiteY37" fmla="*/ 556260 h 2142515"/>
                  <a:gd name="connsiteX38" fmla="*/ 1577833 w 2134875"/>
                  <a:gd name="connsiteY38" fmla="*/ 1020011 h 2142515"/>
                  <a:gd name="connsiteX39" fmla="*/ 1114082 w 2134875"/>
                  <a:gd name="connsiteY39" fmla="*/ 1020011 h 2142515"/>
                  <a:gd name="connsiteX40" fmla="*/ 557041 w 2134875"/>
                  <a:gd name="connsiteY40" fmla="*/ 556260 h 2142515"/>
                  <a:gd name="connsiteX41" fmla="*/ 1020792 w 2134875"/>
                  <a:gd name="connsiteY41" fmla="*/ 556260 h 2142515"/>
                  <a:gd name="connsiteX42" fmla="*/ 1020792 w 2134875"/>
                  <a:gd name="connsiteY42" fmla="*/ 1020011 h 2142515"/>
                  <a:gd name="connsiteX43" fmla="*/ 557041 w 2134875"/>
                  <a:gd name="connsiteY43" fmla="*/ 1020011 h 2142515"/>
                  <a:gd name="connsiteX44" fmla="*/ 0 w 2134875"/>
                  <a:gd name="connsiteY44" fmla="*/ 556260 h 2142515"/>
                  <a:gd name="connsiteX45" fmla="*/ 463751 w 2134875"/>
                  <a:gd name="connsiteY45" fmla="*/ 556260 h 2142515"/>
                  <a:gd name="connsiteX46" fmla="*/ 463751 w 2134875"/>
                  <a:gd name="connsiteY46" fmla="*/ 1020011 h 2142515"/>
                  <a:gd name="connsiteX47" fmla="*/ 0 w 2134875"/>
                  <a:gd name="connsiteY47" fmla="*/ 1020011 h 2142515"/>
                  <a:gd name="connsiteX48" fmla="*/ 1671124 w 2134875"/>
                  <a:gd name="connsiteY48" fmla="*/ 0 h 2142515"/>
                  <a:gd name="connsiteX49" fmla="*/ 2134875 w 2134875"/>
                  <a:gd name="connsiteY49" fmla="*/ 0 h 2142515"/>
                  <a:gd name="connsiteX50" fmla="*/ 2134875 w 2134875"/>
                  <a:gd name="connsiteY50" fmla="*/ 463751 h 2142515"/>
                  <a:gd name="connsiteX51" fmla="*/ 1671124 w 2134875"/>
                  <a:gd name="connsiteY51" fmla="*/ 463751 h 2142515"/>
                  <a:gd name="connsiteX52" fmla="*/ 1114082 w 2134875"/>
                  <a:gd name="connsiteY52" fmla="*/ 0 h 2142515"/>
                  <a:gd name="connsiteX53" fmla="*/ 1577833 w 2134875"/>
                  <a:gd name="connsiteY53" fmla="*/ 0 h 2142515"/>
                  <a:gd name="connsiteX54" fmla="*/ 1577833 w 2134875"/>
                  <a:gd name="connsiteY54" fmla="*/ 463751 h 2142515"/>
                  <a:gd name="connsiteX55" fmla="*/ 1114082 w 2134875"/>
                  <a:gd name="connsiteY55" fmla="*/ 463751 h 2142515"/>
                  <a:gd name="connsiteX56" fmla="*/ 557041 w 2134875"/>
                  <a:gd name="connsiteY56" fmla="*/ 0 h 2142515"/>
                  <a:gd name="connsiteX57" fmla="*/ 1020792 w 2134875"/>
                  <a:gd name="connsiteY57" fmla="*/ 0 h 2142515"/>
                  <a:gd name="connsiteX58" fmla="*/ 1020792 w 2134875"/>
                  <a:gd name="connsiteY58" fmla="*/ 463751 h 2142515"/>
                  <a:gd name="connsiteX59" fmla="*/ 557041 w 2134875"/>
                  <a:gd name="connsiteY59" fmla="*/ 463751 h 2142515"/>
                  <a:gd name="connsiteX60" fmla="*/ 0 w 2134875"/>
                  <a:gd name="connsiteY60" fmla="*/ 0 h 2142515"/>
                  <a:gd name="connsiteX61" fmla="*/ 463751 w 2134875"/>
                  <a:gd name="connsiteY61" fmla="*/ 0 h 2142515"/>
                  <a:gd name="connsiteX62" fmla="*/ 463751 w 2134875"/>
                  <a:gd name="connsiteY62" fmla="*/ 463751 h 2142515"/>
                  <a:gd name="connsiteX63" fmla="*/ 0 w 2134875"/>
                  <a:gd name="connsiteY63" fmla="*/ 463751 h 2142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134875" h="2142515">
                    <a:moveTo>
                      <a:pt x="1671124" y="1678764"/>
                    </a:moveTo>
                    <a:lnTo>
                      <a:pt x="2134875" y="1678764"/>
                    </a:lnTo>
                    <a:lnTo>
                      <a:pt x="2134875" y="2142515"/>
                    </a:lnTo>
                    <a:lnTo>
                      <a:pt x="1671124" y="2142515"/>
                    </a:lnTo>
                    <a:close/>
                    <a:moveTo>
                      <a:pt x="1114082" y="1678764"/>
                    </a:moveTo>
                    <a:lnTo>
                      <a:pt x="1577833" y="1678764"/>
                    </a:lnTo>
                    <a:lnTo>
                      <a:pt x="1577833" y="2142515"/>
                    </a:lnTo>
                    <a:lnTo>
                      <a:pt x="1114082" y="2142515"/>
                    </a:lnTo>
                    <a:close/>
                    <a:moveTo>
                      <a:pt x="557041" y="1678764"/>
                    </a:moveTo>
                    <a:lnTo>
                      <a:pt x="1020792" y="1678764"/>
                    </a:lnTo>
                    <a:lnTo>
                      <a:pt x="1020792" y="2142515"/>
                    </a:lnTo>
                    <a:lnTo>
                      <a:pt x="557041" y="2142515"/>
                    </a:lnTo>
                    <a:close/>
                    <a:moveTo>
                      <a:pt x="0" y="1678764"/>
                    </a:moveTo>
                    <a:lnTo>
                      <a:pt x="463751" y="1678764"/>
                    </a:lnTo>
                    <a:lnTo>
                      <a:pt x="463751" y="2142515"/>
                    </a:lnTo>
                    <a:lnTo>
                      <a:pt x="0" y="2142515"/>
                    </a:lnTo>
                    <a:close/>
                    <a:moveTo>
                      <a:pt x="1671124" y="1114456"/>
                    </a:moveTo>
                    <a:lnTo>
                      <a:pt x="2134875" y="1114456"/>
                    </a:lnTo>
                    <a:lnTo>
                      <a:pt x="2134875" y="1578207"/>
                    </a:lnTo>
                    <a:lnTo>
                      <a:pt x="1671124" y="1578207"/>
                    </a:lnTo>
                    <a:close/>
                    <a:moveTo>
                      <a:pt x="1114082" y="1114456"/>
                    </a:moveTo>
                    <a:lnTo>
                      <a:pt x="1577833" y="1114456"/>
                    </a:lnTo>
                    <a:lnTo>
                      <a:pt x="1577833" y="1578207"/>
                    </a:lnTo>
                    <a:lnTo>
                      <a:pt x="1114082" y="1578207"/>
                    </a:lnTo>
                    <a:close/>
                    <a:moveTo>
                      <a:pt x="557041" y="1114456"/>
                    </a:moveTo>
                    <a:lnTo>
                      <a:pt x="1020792" y="1114456"/>
                    </a:lnTo>
                    <a:lnTo>
                      <a:pt x="1020792" y="1578207"/>
                    </a:lnTo>
                    <a:lnTo>
                      <a:pt x="557041" y="1578207"/>
                    </a:lnTo>
                    <a:close/>
                    <a:moveTo>
                      <a:pt x="0" y="1114456"/>
                    </a:moveTo>
                    <a:lnTo>
                      <a:pt x="463751" y="1114456"/>
                    </a:lnTo>
                    <a:lnTo>
                      <a:pt x="463751" y="1578207"/>
                    </a:lnTo>
                    <a:lnTo>
                      <a:pt x="0" y="1578207"/>
                    </a:lnTo>
                    <a:close/>
                    <a:moveTo>
                      <a:pt x="1671124" y="556260"/>
                    </a:moveTo>
                    <a:lnTo>
                      <a:pt x="2134875" y="556260"/>
                    </a:lnTo>
                    <a:lnTo>
                      <a:pt x="2134875" y="1020011"/>
                    </a:lnTo>
                    <a:lnTo>
                      <a:pt x="1671124" y="1020011"/>
                    </a:lnTo>
                    <a:close/>
                    <a:moveTo>
                      <a:pt x="1114082" y="556260"/>
                    </a:moveTo>
                    <a:lnTo>
                      <a:pt x="1577833" y="556260"/>
                    </a:lnTo>
                    <a:lnTo>
                      <a:pt x="1577833" y="1020011"/>
                    </a:lnTo>
                    <a:lnTo>
                      <a:pt x="1114082" y="1020011"/>
                    </a:lnTo>
                    <a:close/>
                    <a:moveTo>
                      <a:pt x="557041" y="556260"/>
                    </a:moveTo>
                    <a:lnTo>
                      <a:pt x="1020792" y="556260"/>
                    </a:lnTo>
                    <a:lnTo>
                      <a:pt x="1020792" y="1020011"/>
                    </a:lnTo>
                    <a:lnTo>
                      <a:pt x="557041" y="1020011"/>
                    </a:lnTo>
                    <a:close/>
                    <a:moveTo>
                      <a:pt x="0" y="556260"/>
                    </a:moveTo>
                    <a:lnTo>
                      <a:pt x="463751" y="556260"/>
                    </a:lnTo>
                    <a:lnTo>
                      <a:pt x="463751" y="1020011"/>
                    </a:lnTo>
                    <a:lnTo>
                      <a:pt x="0" y="1020011"/>
                    </a:lnTo>
                    <a:close/>
                    <a:moveTo>
                      <a:pt x="1671124" y="0"/>
                    </a:moveTo>
                    <a:lnTo>
                      <a:pt x="2134875" y="0"/>
                    </a:lnTo>
                    <a:lnTo>
                      <a:pt x="2134875" y="463751"/>
                    </a:lnTo>
                    <a:lnTo>
                      <a:pt x="1671124" y="463751"/>
                    </a:lnTo>
                    <a:close/>
                    <a:moveTo>
                      <a:pt x="1114082" y="0"/>
                    </a:moveTo>
                    <a:lnTo>
                      <a:pt x="1577833" y="0"/>
                    </a:lnTo>
                    <a:lnTo>
                      <a:pt x="1577833" y="463751"/>
                    </a:lnTo>
                    <a:lnTo>
                      <a:pt x="1114082" y="463751"/>
                    </a:lnTo>
                    <a:close/>
                    <a:moveTo>
                      <a:pt x="557041" y="0"/>
                    </a:moveTo>
                    <a:lnTo>
                      <a:pt x="1020792" y="0"/>
                    </a:lnTo>
                    <a:lnTo>
                      <a:pt x="1020792" y="463751"/>
                    </a:lnTo>
                    <a:lnTo>
                      <a:pt x="557041" y="463751"/>
                    </a:lnTo>
                    <a:close/>
                    <a:moveTo>
                      <a:pt x="0" y="0"/>
                    </a:moveTo>
                    <a:lnTo>
                      <a:pt x="463751" y="0"/>
                    </a:lnTo>
                    <a:lnTo>
                      <a:pt x="463751" y="463751"/>
                    </a:lnTo>
                    <a:lnTo>
                      <a:pt x="0" y="463751"/>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sp>
            <p:nvSpPr>
              <p:cNvPr id="26" name="All Items Text"/>
              <p:cNvSpPr txBox="1"/>
              <p:nvPr/>
            </p:nvSpPr>
            <p:spPr>
              <a:xfrm>
                <a:off x="11138535" y="174660"/>
                <a:ext cx="1045629" cy="225712"/>
              </a:xfrm>
              <a:prstGeom prst="rect">
                <a:avLst/>
              </a:prstGeom>
              <a:noFill/>
            </p:spPr>
            <p:txBody>
              <a:bodyPr wrap="square" lIns="45720" rIns="45720" rtlCol="0">
                <a:spAutoFit/>
              </a:bodyPr>
              <a:lstStyle/>
              <a:p>
                <a:r>
                  <a:rPr lang="en-US" sz="500" dirty="0" smtClean="0">
                    <a:solidFill>
                      <a:srgbClr val="3C454F"/>
                    </a:solidFill>
                    <a:latin typeface="Segoe UI" panose="020B0502040204020203" pitchFamily="34" charset="0"/>
                    <a:cs typeface="Segoe UI" panose="020B0502040204020203" pitchFamily="34" charset="0"/>
                  </a:rPr>
                  <a:t>ALL ITEMS</a:t>
                </a:r>
                <a:endParaRPr lang="en-US" sz="500" dirty="0">
                  <a:solidFill>
                    <a:srgbClr val="3C454F"/>
                  </a:solidFill>
                  <a:latin typeface="Segoe UI" panose="020B0502040204020203" pitchFamily="34" charset="0"/>
                  <a:cs typeface="Segoe UI" panose="020B0502040204020203" pitchFamily="34" charset="0"/>
                </a:endParaRPr>
              </a:p>
            </p:txBody>
          </p:sp>
        </p:grpSp>
      </p:grpSp>
      <p:sp>
        <p:nvSpPr>
          <p:cNvPr id="97" name="TextBox 96"/>
          <p:cNvSpPr txBox="1"/>
          <p:nvPr/>
        </p:nvSpPr>
        <p:spPr>
          <a:xfrm>
            <a:off x="365760" y="312743"/>
            <a:ext cx="4491614" cy="707886"/>
          </a:xfrm>
          <a:prstGeom prst="rect">
            <a:avLst/>
          </a:prstGeom>
          <a:noFill/>
        </p:spPr>
        <p:txBody>
          <a:bodyPr wrap="none" rtlCol="0">
            <a:spAutoFit/>
          </a:bodyPr>
          <a:lstStyle/>
          <a:p>
            <a:r>
              <a:rPr lang="en-US" sz="4000" dirty="0" smtClean="0"/>
              <a:t>Additional Services</a:t>
            </a:r>
          </a:p>
        </p:txBody>
      </p:sp>
      <p:sp>
        <p:nvSpPr>
          <p:cNvPr id="98" name="TextBox 97"/>
          <p:cNvSpPr txBox="1"/>
          <p:nvPr/>
        </p:nvSpPr>
        <p:spPr>
          <a:xfrm>
            <a:off x="1027611" y="1303068"/>
            <a:ext cx="6863161" cy="3416320"/>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SQL Database, Reporting, Data Sync, </a:t>
            </a:r>
            <a:r>
              <a:rPr lang="en-US" sz="2400" dirty="0" err="1" smtClean="0"/>
              <a:t>HDInsight</a:t>
            </a:r>
            <a:endParaRPr lang="en-US" sz="2400" dirty="0" smtClean="0"/>
          </a:p>
          <a:p>
            <a:pPr marL="285750" indent="-285750">
              <a:buFont typeface="Arial" panose="020B0604020202020204" pitchFamily="34" charset="0"/>
              <a:buChar char="•"/>
            </a:pPr>
            <a:r>
              <a:rPr lang="en-US" sz="2400" dirty="0" smtClean="0"/>
              <a:t>Table, Blob &amp; Queue Storage</a:t>
            </a:r>
          </a:p>
          <a:p>
            <a:pPr marL="285750" indent="-285750">
              <a:buFont typeface="Arial" panose="020B0604020202020204" pitchFamily="34" charset="0"/>
              <a:buChar char="•"/>
            </a:pPr>
            <a:r>
              <a:rPr lang="en-US" sz="2400" dirty="0" smtClean="0"/>
              <a:t>Service Bus &amp; BizTalk Services</a:t>
            </a:r>
          </a:p>
          <a:p>
            <a:pPr marL="285750" indent="-285750">
              <a:buFont typeface="Arial" panose="020B0604020202020204" pitchFamily="34" charset="0"/>
              <a:buChar char="•"/>
            </a:pPr>
            <a:r>
              <a:rPr lang="en-US" sz="2400" dirty="0" smtClean="0"/>
              <a:t>Networks &amp; Traffic Manager</a:t>
            </a:r>
          </a:p>
          <a:p>
            <a:pPr marL="285750" indent="-285750">
              <a:buFont typeface="Arial" panose="020B0604020202020204" pitchFamily="34" charset="0"/>
              <a:buChar char="•"/>
            </a:pPr>
            <a:r>
              <a:rPr lang="en-US" sz="2400" dirty="0" smtClean="0"/>
              <a:t>Media Services</a:t>
            </a:r>
          </a:p>
          <a:p>
            <a:pPr marL="285750" indent="-285750">
              <a:buFont typeface="Arial" panose="020B0604020202020204" pitchFamily="34" charset="0"/>
              <a:buChar char="•"/>
            </a:pPr>
            <a:r>
              <a:rPr lang="en-US" sz="2400" dirty="0" smtClean="0"/>
              <a:t>Active Directory</a:t>
            </a:r>
          </a:p>
          <a:p>
            <a:pPr marL="285750" indent="-285750">
              <a:buFont typeface="Arial" panose="020B0604020202020204" pitchFamily="34" charset="0"/>
              <a:buChar char="•"/>
            </a:pPr>
            <a:r>
              <a:rPr lang="en-US" sz="2400" dirty="0" smtClean="0"/>
              <a:t>Management Services</a:t>
            </a:r>
          </a:p>
          <a:p>
            <a:pPr marL="285750" indent="-285750">
              <a:buFont typeface="Arial" panose="020B0604020202020204" pitchFamily="34" charset="0"/>
              <a:buChar char="•"/>
            </a:pPr>
            <a:r>
              <a:rPr lang="en-US" sz="2400" dirty="0" smtClean="0"/>
              <a:t>Add-ons (</a:t>
            </a:r>
            <a:r>
              <a:rPr lang="en-US" sz="2400" dirty="0" err="1" smtClean="0"/>
              <a:t>MongoDB</a:t>
            </a:r>
            <a:r>
              <a:rPr lang="en-US" sz="2400" dirty="0" smtClean="0"/>
              <a:t>, </a:t>
            </a:r>
            <a:r>
              <a:rPr lang="en-US" sz="2400" dirty="0" err="1" smtClean="0"/>
              <a:t>SendGrid</a:t>
            </a:r>
            <a:r>
              <a:rPr lang="en-US" sz="2400" dirty="0" smtClean="0"/>
              <a:t>, </a:t>
            </a:r>
            <a:r>
              <a:rPr lang="en-US" sz="2400" dirty="0" err="1" smtClean="0"/>
              <a:t>MySql</a:t>
            </a:r>
            <a:r>
              <a:rPr lang="en-US" sz="2400" dirty="0" smtClean="0"/>
              <a:t>, …)</a:t>
            </a:r>
          </a:p>
          <a:p>
            <a:endParaRPr lang="en-US" sz="2400" dirty="0"/>
          </a:p>
        </p:txBody>
      </p:sp>
    </p:spTree>
    <p:extLst>
      <p:ext uri="{BB962C8B-B14F-4D97-AF65-F5344CB8AC3E}">
        <p14:creationId xmlns:p14="http://schemas.microsoft.com/office/powerpoint/2010/main" val="2850105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Azure</a:t>
            </a:r>
            <a:endParaRPr lang="en-US" dirty="0"/>
          </a:p>
        </p:txBody>
      </p:sp>
      <p:sp>
        <p:nvSpPr>
          <p:cNvPr id="3" name="Content Placeholder 2"/>
          <p:cNvSpPr>
            <a:spLocks noGrp="1"/>
          </p:cNvSpPr>
          <p:nvPr>
            <p:ph sz="quarter" idx="10"/>
          </p:nvPr>
        </p:nvSpPr>
        <p:spPr>
          <a:xfrm>
            <a:off x="981330" y="1304925"/>
            <a:ext cx="7892704" cy="3371850"/>
          </a:xfrm>
        </p:spPr>
        <p:txBody>
          <a:bodyPr>
            <a:noAutofit/>
          </a:bodyPr>
          <a:lstStyle/>
          <a:p>
            <a:r>
              <a:rPr lang="en-US" sz="2400" dirty="0" smtClean="0"/>
              <a:t>Free Trial:  30 days / $200 - </a:t>
            </a:r>
            <a:r>
              <a:rPr lang="en-US" sz="2400" dirty="0" smtClean="0">
                <a:hlinkClick r:id="rId2"/>
              </a:rPr>
              <a:t>http://aka.ms/az30</a:t>
            </a:r>
            <a:endParaRPr lang="en-US" sz="2400" dirty="0" smtClean="0"/>
          </a:p>
          <a:p>
            <a:r>
              <a:rPr lang="en-US" sz="2400" dirty="0" smtClean="0"/>
              <a:t>MSDN – </a:t>
            </a:r>
            <a:r>
              <a:rPr lang="en-US" sz="2400" dirty="0" smtClean="0">
                <a:hlinkClick r:id="rId3"/>
              </a:rPr>
              <a:t>http://msdn.com</a:t>
            </a:r>
            <a:r>
              <a:rPr lang="en-US" sz="2400" dirty="0" smtClean="0"/>
              <a:t>	</a:t>
            </a:r>
          </a:p>
          <a:p>
            <a:r>
              <a:rPr lang="en-US" sz="2400" dirty="0" err="1" smtClean="0"/>
              <a:t>BizSpark</a:t>
            </a:r>
            <a:r>
              <a:rPr lang="en-US" sz="2400" dirty="0" smtClean="0"/>
              <a:t> – </a:t>
            </a:r>
            <a:r>
              <a:rPr lang="en-US" sz="2400" dirty="0" smtClean="0">
                <a:hlinkClick r:id="rId4"/>
              </a:rPr>
              <a:t>http://bizspark.com</a:t>
            </a:r>
            <a:r>
              <a:rPr lang="en-US" sz="2400" dirty="0" smtClean="0"/>
              <a:t>  </a:t>
            </a:r>
          </a:p>
          <a:p>
            <a:r>
              <a:rPr lang="en-US" sz="2400" dirty="0" smtClean="0"/>
              <a:t>Pay-as-you go subscriptions – </a:t>
            </a:r>
            <a:r>
              <a:rPr lang="en-US" sz="2400" dirty="0" smtClean="0">
                <a:hlinkClick r:id="rId5"/>
              </a:rPr>
              <a:t>http://aka.msazpay</a:t>
            </a:r>
            <a:r>
              <a:rPr lang="en-US" sz="2400" dirty="0" smtClean="0"/>
              <a:t> </a:t>
            </a:r>
          </a:p>
          <a:p>
            <a:r>
              <a:rPr lang="en-US" sz="2400" dirty="0" smtClean="0"/>
              <a:t>Six and Twelve month plan subscriptions</a:t>
            </a:r>
          </a:p>
          <a:p>
            <a:endParaRPr lang="en-US" sz="2400" dirty="0"/>
          </a:p>
        </p:txBody>
      </p:sp>
    </p:spTree>
    <p:extLst>
      <p:ext uri="{BB962C8B-B14F-4D97-AF65-F5344CB8AC3E}">
        <p14:creationId xmlns:p14="http://schemas.microsoft.com/office/powerpoint/2010/main" val="1580807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Windows Azure Web Sites</a:t>
            </a:r>
            <a:endParaRPr lang="en-US" dirty="0"/>
          </a:p>
        </p:txBody>
      </p:sp>
    </p:spTree>
    <p:extLst>
      <p:ext uri="{BB962C8B-B14F-4D97-AF65-F5344CB8AC3E}">
        <p14:creationId xmlns:p14="http://schemas.microsoft.com/office/powerpoint/2010/main" val="89904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320519" y="1626352"/>
            <a:ext cx="5500597" cy="3260621"/>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4" name="Rectangle 123"/>
          <p:cNvSpPr/>
          <p:nvPr/>
        </p:nvSpPr>
        <p:spPr>
          <a:xfrm>
            <a:off x="1276003" y="827141"/>
            <a:ext cx="1213734"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Your Datacenter</a:t>
            </a:r>
          </a:p>
        </p:txBody>
      </p:sp>
      <p:sp>
        <p:nvSpPr>
          <p:cNvPr id="128" name="Rectangle 127"/>
          <p:cNvSpPr/>
          <p:nvPr/>
        </p:nvSpPr>
        <p:spPr>
          <a:xfrm>
            <a:off x="1260740" y="3080464"/>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Virtualization</a:t>
            </a:r>
          </a:p>
        </p:txBody>
      </p:sp>
      <p:sp>
        <p:nvSpPr>
          <p:cNvPr id="129" name="Rectangle 128"/>
          <p:cNvSpPr/>
          <p:nvPr/>
        </p:nvSpPr>
        <p:spPr>
          <a:xfrm>
            <a:off x="1260740" y="2739350"/>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130" name="Rectangle 129"/>
          <p:cNvSpPr/>
          <p:nvPr/>
        </p:nvSpPr>
        <p:spPr>
          <a:xfrm>
            <a:off x="1260740" y="3421577"/>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Hardware</a:t>
            </a:r>
          </a:p>
        </p:txBody>
      </p:sp>
      <p:sp>
        <p:nvSpPr>
          <p:cNvPr id="133" name="Rectangle 132"/>
          <p:cNvSpPr/>
          <p:nvPr/>
        </p:nvSpPr>
        <p:spPr>
          <a:xfrm>
            <a:off x="1260740" y="2398235"/>
            <a:ext cx="1229001" cy="285750"/>
          </a:xfrm>
          <a:prstGeom prst="rect">
            <a:avLst/>
          </a:prstGeom>
          <a:solidFill>
            <a:schemeClr val="tx2"/>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Network</a:t>
            </a:r>
          </a:p>
        </p:txBody>
      </p:sp>
      <p:sp>
        <p:nvSpPr>
          <p:cNvPr id="134" name="Rectangle 133"/>
          <p:cNvSpPr/>
          <p:nvPr/>
        </p:nvSpPr>
        <p:spPr>
          <a:xfrm>
            <a:off x="1260740" y="1703267"/>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260740" y="1362153"/>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260739" y="2057121"/>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a:t>
            </a:r>
          </a:p>
        </p:txBody>
      </p:sp>
      <p:sp>
        <p:nvSpPr>
          <p:cNvPr id="170" name="Rectangle 169"/>
          <p:cNvSpPr/>
          <p:nvPr/>
        </p:nvSpPr>
        <p:spPr>
          <a:xfrm>
            <a:off x="7023222" y="828141"/>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Web </a:t>
            </a:r>
            <a:br>
              <a:rPr lang="en-US" sz="1500" dirty="0">
                <a:gradFill>
                  <a:gsLst>
                    <a:gs pos="0">
                      <a:schemeClr val="tx1"/>
                    </a:gs>
                    <a:gs pos="100000">
                      <a:schemeClr val="tx1"/>
                    </a:gs>
                  </a:gsLst>
                  <a:lin ang="5400000" scaled="0"/>
                </a:gradFill>
                <a:ea typeface="Kozuka Gothic Pro R" pitchFamily="34" charset="-128"/>
              </a:rPr>
            </a:br>
            <a:r>
              <a:rPr lang="en-US" sz="1500" dirty="0">
                <a:gradFill>
                  <a:gsLst>
                    <a:gs pos="0">
                      <a:schemeClr val="tx1"/>
                    </a:gs>
                    <a:gs pos="100000">
                      <a:schemeClr val="tx1"/>
                    </a:gs>
                  </a:gsLst>
                  <a:lin ang="5400000" scaled="0"/>
                </a:gradFill>
                <a:ea typeface="Kozuka Gothic Pro R" pitchFamily="34" charset="-128"/>
              </a:rPr>
              <a:t>Sites</a:t>
            </a:r>
          </a:p>
        </p:txBody>
      </p:sp>
      <p:sp>
        <p:nvSpPr>
          <p:cNvPr id="180" name="Rectangle 179"/>
          <p:cNvSpPr/>
          <p:nvPr/>
        </p:nvSpPr>
        <p:spPr>
          <a:xfrm>
            <a:off x="7023222" y="1363153"/>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7023222" y="1704267"/>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5105297" y="828141"/>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Cloud Services</a:t>
            </a:r>
            <a:endParaRPr lang="en-US" sz="12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5105296" y="1363155"/>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5105296" y="2062533"/>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168" name="Rectangle 167"/>
          <p:cNvSpPr/>
          <p:nvPr/>
        </p:nvSpPr>
        <p:spPr>
          <a:xfrm>
            <a:off x="5105296" y="1704269"/>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5105296" y="2412825"/>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38" name="Rectangle 137"/>
          <p:cNvSpPr/>
          <p:nvPr/>
        </p:nvSpPr>
        <p:spPr>
          <a:xfrm>
            <a:off x="3192613" y="828141"/>
            <a:ext cx="1229001"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Virtual Machines</a:t>
            </a:r>
            <a:endParaRPr lang="en-US" sz="12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3192613" y="2399234"/>
            <a:ext cx="1229001" cy="285750"/>
          </a:xfrm>
          <a:prstGeom prst="rect">
            <a:avLst/>
          </a:prstGeom>
          <a:solidFill>
            <a:schemeClr val="accent5"/>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50" name="Rectangle 149"/>
          <p:cNvSpPr/>
          <p:nvPr/>
        </p:nvSpPr>
        <p:spPr>
          <a:xfrm>
            <a:off x="3192613" y="1704269"/>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3192613" y="1363156"/>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3192613" y="2058121"/>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71" name="Rectangle 70"/>
          <p:cNvSpPr/>
          <p:nvPr/>
        </p:nvSpPr>
        <p:spPr>
          <a:xfrm>
            <a:off x="3192613" y="2740349"/>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41" name="Pentagon 40"/>
          <p:cNvSpPr/>
          <p:nvPr/>
        </p:nvSpPr>
        <p:spPr bwMode="auto">
          <a:xfrm>
            <a:off x="446808" y="4238672"/>
            <a:ext cx="8146215" cy="506949"/>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ctr" anchorCtr="0" forceAA="0" compatLnSpc="1">
            <a:prstTxWarp prst="textNoShape">
              <a:avLst/>
            </a:prstTxWarp>
            <a:noAutofit/>
          </a:bodyPr>
          <a:lstStyle/>
          <a:p>
            <a:pPr algn="ctr" defTabSz="685580"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446805" y="3348251"/>
            <a:ext cx="769418" cy="769217"/>
          </a:xfrm>
          <a:prstGeom prst="rect">
            <a:avLst/>
          </a:prstGeom>
          <a:noFill/>
          <a:extLst>
            <a:ext uri="{909E8E84-426E-40dd-AFC4-6F175D3DCCD1}">
              <a14:hiddenFill xmlns:a14="http://schemas.microsoft.com/office/drawing/2010/main" xmlns="">
                <a:solidFill>
                  <a:srgbClr val="FFFFFF"/>
                </a:solidFill>
              </a14:hiddenFill>
            </a:ext>
          </a:extLst>
        </p:spPr>
      </p:pic>
      <p:cxnSp>
        <p:nvCxnSpPr>
          <p:cNvPr id="4" name="Straight Connector 3"/>
          <p:cNvCxnSpPr/>
          <p:nvPr/>
        </p:nvCxnSpPr>
        <p:spPr>
          <a:xfrm>
            <a:off x="2719415" y="464471"/>
            <a:ext cx="0" cy="35795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5505571" y="-1329383"/>
            <a:ext cx="333745" cy="3930566"/>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68580" tIns="34291" rIns="68580" bIns="34291" rtlCol="0" anchor="ctr"/>
          <a:lstStyle/>
          <a:p>
            <a:pPr algn="ctr"/>
            <a:endParaRPr lang="en-US"/>
          </a:p>
        </p:txBody>
      </p:sp>
      <p:sp>
        <p:nvSpPr>
          <p:cNvPr id="38" name="Rectangle 37"/>
          <p:cNvSpPr/>
          <p:nvPr/>
        </p:nvSpPr>
        <p:spPr>
          <a:xfrm>
            <a:off x="4684520" y="68730"/>
            <a:ext cx="1985990"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Windows Azure</a:t>
            </a:r>
          </a:p>
        </p:txBody>
      </p:sp>
    </p:spTree>
    <p:extLst>
      <p:ext uri="{BB962C8B-B14F-4D97-AF65-F5344CB8AC3E}">
        <p14:creationId xmlns:p14="http://schemas.microsoft.com/office/powerpoint/2010/main" val="402367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theme/theme1.xml><?xml version="1.0" encoding="utf-8"?>
<a:theme xmlns:a="http://schemas.openxmlformats.org/drawingml/2006/main" name="DevUnleashed - No Anim">
  <a:themeElements>
    <a:clrScheme name="Custom 12">
      <a:dk1>
        <a:srgbClr val="191919"/>
      </a:dk1>
      <a:lt1>
        <a:srgbClr val="FFFFFF"/>
      </a:lt1>
      <a:dk2>
        <a:srgbClr val="333333"/>
      </a:dk2>
      <a:lt2>
        <a:srgbClr val="DFDFDF"/>
      </a:lt2>
      <a:accent1>
        <a:srgbClr val="629ED2"/>
      </a:accent1>
      <a:accent2>
        <a:srgbClr val="FF6634"/>
      </a:accent2>
      <a:accent3>
        <a:srgbClr val="605F69"/>
      </a:accent3>
      <a:accent4>
        <a:srgbClr val="3876AF"/>
      </a:accent4>
      <a:accent5>
        <a:srgbClr val="545253"/>
      </a:accent5>
      <a:accent6>
        <a:srgbClr val="FFFFFF"/>
      </a:accent6>
      <a:hlink>
        <a:srgbClr val="5A93C3"/>
      </a:hlink>
      <a:folHlink>
        <a:srgbClr val="629ED2"/>
      </a:folHlink>
    </a:clrScheme>
    <a:fontScheme name="Metro">
      <a:majorFont>
        <a:latin typeface="Segoe U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egoe U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evUnleashed - No Anim" id="{4DCDF4DF-92F0-4538-9AF2-DB09D59056F2}" vid="{03118655-00A6-4939-82A7-E8CDD8FCE6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2.xml><?xml version="1.0" encoding="utf-8"?>
<ds:datastoreItem xmlns:ds="http://schemas.openxmlformats.org/officeDocument/2006/customXml" ds:itemID="{F8CF69C5-0497-4CBF-B135-F09D219CA3FA}">
  <ds:schemaRefs>
    <ds:schemaRef ds:uri="f847e7ad-bfae-49c8-aedd-39ec05321f40"/>
    <ds:schemaRef ds:uri="http://schemas.microsoft.com/office/2006/documentManagement/types"/>
    <ds:schemaRef ds:uri="http://schemas.microsoft.com/office/infopath/2007/PartnerControls"/>
    <ds:schemaRef ds:uri="http://purl.org/dc/terms/"/>
    <ds:schemaRef ds:uri="http://purl.org/dc/dcmitype/"/>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10246</TotalTime>
  <Words>1537</Words>
  <Application>Microsoft Office PowerPoint</Application>
  <PresentationFormat>On-screen Show (16:9)</PresentationFormat>
  <Paragraphs>346</Paragraphs>
  <Slides>38</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宋体</vt:lpstr>
      <vt:lpstr>Arial</vt:lpstr>
      <vt:lpstr>Calibri</vt:lpstr>
      <vt:lpstr>Kozuka Gothic Pro R</vt:lpstr>
      <vt:lpstr>Segoe Light</vt:lpstr>
      <vt:lpstr>Segoe UI</vt:lpstr>
      <vt:lpstr>Segoe UI Light</vt:lpstr>
      <vt:lpstr>Wingdings</vt:lpstr>
      <vt:lpstr>DevUnleashed - No Anim</vt:lpstr>
      <vt:lpstr>Windows Azure Web Sites</vt:lpstr>
      <vt:lpstr>Introduction to Windows Azure</vt:lpstr>
      <vt:lpstr>Windows Azure</vt:lpstr>
      <vt:lpstr>Global Footprint</vt:lpstr>
      <vt:lpstr>Run Your Code In Azure</vt:lpstr>
      <vt:lpstr>PowerPoint Presentation</vt:lpstr>
      <vt:lpstr>How to get Azure</vt:lpstr>
      <vt:lpstr>Windows Azure Web Sites</vt:lpstr>
      <vt:lpstr>PowerPoint Presentation</vt:lpstr>
      <vt:lpstr>PowerPoint Presentation</vt:lpstr>
      <vt:lpstr>Hello World</vt:lpstr>
      <vt:lpstr>Entity Framework</vt:lpstr>
      <vt:lpstr>Supported Publishing Methods</vt:lpstr>
      <vt:lpstr>Deployment</vt:lpstr>
      <vt:lpstr>Supported Web Frameworks</vt:lpstr>
      <vt:lpstr>WordPress &amp; WebMatrix</vt:lpstr>
      <vt:lpstr>scale</vt:lpstr>
      <vt:lpstr>web sites</vt:lpstr>
      <vt:lpstr>web sites </vt:lpstr>
      <vt:lpstr>web sites </vt:lpstr>
      <vt:lpstr>web sites</vt:lpstr>
      <vt:lpstr>web sites </vt:lpstr>
      <vt:lpstr>Scaling</vt:lpstr>
      <vt:lpstr>auto-scaling</vt:lpstr>
      <vt:lpstr>Auto-scaling</vt:lpstr>
      <vt:lpstr>Diagnostics &amp; Monitoring</vt:lpstr>
      <vt:lpstr>Diagnostics &amp;  Log Streaming</vt:lpstr>
      <vt:lpstr>Windows Azure Web App Gallery</vt:lpstr>
      <vt:lpstr>Windows Azure Store</vt:lpstr>
      <vt:lpstr>Monitoring with  New Relic</vt:lpstr>
      <vt:lpstr>Windows Azure Web Sites</vt:lpstr>
      <vt:lpstr>Start Simple</vt:lpstr>
      <vt:lpstr>Code Smart</vt:lpstr>
      <vt:lpstr>Go Live</vt:lpstr>
      <vt:lpstr>HANDS ON LAB</vt:lpstr>
      <vt:lpstr>PowerPoint Presentation</vt:lpstr>
      <vt:lpstr>Thank You!</vt:lpstr>
      <vt:lpstr>Application Scenarios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Web Sites</dc:title>
  <dc:creator>Nathan Totten</dc:creator>
  <dc:description>Windows Azure Web Sites is a simple and powerful hosting platform that allows developers to easily build and rapidly deploy web applications on Windows Azure using their favorite languages, frameworks, and tools. This presentation explains how you can use this new technology to build, deploy, and run everything from classic ASP sites to modern ASP.NET MVC 4 web applications using both new and familiar tools including Visual Studio 2010, Visual Studio 2012, and WebMatrix.
by Nathan Tottenntotten@microsoft.com</dc:description>
  <cp:lastModifiedBy>Bret Stateham</cp:lastModifiedBy>
  <cp:revision>689</cp:revision>
  <cp:lastPrinted>2012-06-13T17:37:07Z</cp:lastPrinted>
  <dcterms:created xsi:type="dcterms:W3CDTF">2006-08-16T00:00:00Z</dcterms:created>
  <dcterms:modified xsi:type="dcterms:W3CDTF">2013-09-26T20:52:41Z</dcterms:modified>
  <cp:version>1.0.4</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