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4"/>
  </p:sldMasterIdLst>
  <p:notesMasterIdLst>
    <p:notesMasterId r:id="rId43"/>
  </p:notesMasterIdLst>
  <p:sldIdLst>
    <p:sldId id="256" r:id="rId5"/>
    <p:sldId id="578" r:id="rId6"/>
    <p:sldId id="583" r:id="rId7"/>
    <p:sldId id="584" r:id="rId8"/>
    <p:sldId id="585" r:id="rId9"/>
    <p:sldId id="587" r:id="rId10"/>
    <p:sldId id="589" r:id="rId11"/>
    <p:sldId id="547" r:id="rId12"/>
    <p:sldId id="548" r:id="rId13"/>
    <p:sldId id="549" r:id="rId14"/>
    <p:sldId id="550" r:id="rId15"/>
    <p:sldId id="551" r:id="rId16"/>
    <p:sldId id="572" r:id="rId17"/>
    <p:sldId id="558" r:id="rId18"/>
    <p:sldId id="560" r:id="rId19"/>
    <p:sldId id="559" r:id="rId20"/>
    <p:sldId id="569" r:id="rId21"/>
    <p:sldId id="553" r:id="rId22"/>
    <p:sldId id="554" r:id="rId23"/>
    <p:sldId id="555" r:id="rId24"/>
    <p:sldId id="556" r:id="rId25"/>
    <p:sldId id="557" r:id="rId26"/>
    <p:sldId id="573" r:id="rId27"/>
    <p:sldId id="574" r:id="rId28"/>
    <p:sldId id="575" r:id="rId29"/>
    <p:sldId id="576" r:id="rId30"/>
    <p:sldId id="552" r:id="rId31"/>
    <p:sldId id="570" r:id="rId32"/>
    <p:sldId id="571" r:id="rId33"/>
    <p:sldId id="577" r:id="rId34"/>
    <p:sldId id="563" r:id="rId35"/>
    <p:sldId id="564" r:id="rId36"/>
    <p:sldId id="565" r:id="rId37"/>
    <p:sldId id="566" r:id="rId38"/>
    <p:sldId id="591" r:id="rId39"/>
    <p:sldId id="590" r:id="rId40"/>
    <p:sldId id="396" r:id="rId41"/>
    <p:sldId id="567" r:id="rId42"/>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78"/>
            <p14:sldId id="583"/>
            <p14:sldId id="584"/>
            <p14:sldId id="585"/>
            <p14:sldId id="587"/>
            <p14:sldId id="589"/>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591"/>
            <p14:sldId id="590"/>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E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955" autoAdjust="0"/>
  </p:normalViewPr>
  <p:slideViewPr>
    <p:cSldViewPr snapToGrid="0" snapToObjects="1">
      <p:cViewPr varScale="1">
        <p:scale>
          <a:sx n="68" d="100"/>
          <a:sy n="68" d="100"/>
        </p:scale>
        <p:origin x="792" y="58"/>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9/27/2013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9/27/2013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789607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9/27/2013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42282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37</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3253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35988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3" Type="http://schemas.openxmlformats.org/officeDocument/2006/relationships/image" Target="../media/image2.pdf"/><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243" y="2904404"/>
            <a:ext cx="7305011" cy="1654302"/>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321371" y="3569136"/>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321372" y="3127315"/>
            <a:ext cx="6232967" cy="441821"/>
          </a:xfrm>
        </p:spPr>
        <p:txBody>
          <a:bodyPr tIns="107555" bIns="107555">
            <a:noAutofit/>
          </a:bodyPr>
          <a:lstStyle>
            <a:lvl1pPr marL="0" indent="0">
              <a:spcBef>
                <a:spcPts val="0"/>
              </a:spcBef>
              <a:buNone/>
              <a:defRPr sz="232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321372" y="2105025"/>
            <a:ext cx="2775060" cy="628650"/>
          </a:xfrm>
          <a:prstGeom prst="rect">
            <a:avLst/>
          </a:prstGeom>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invGray">
          <a:xfrm>
            <a:off x="6309558" y="3032065"/>
            <a:ext cx="832263" cy="178308"/>
          </a:xfrm>
          <a:prstGeom prst="rect">
            <a:avLst/>
          </a:prstGeom>
        </p:spPr>
      </p:pic>
    </p:spTree>
    <p:extLst>
      <p:ext uri="{BB962C8B-B14F-4D97-AF65-F5344CB8AC3E}">
        <p14:creationId xmlns:p14="http://schemas.microsoft.com/office/powerpoint/2010/main" val="670766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119554" y="1295400"/>
            <a:ext cx="6511959" cy="1062037"/>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028970" y="1285875"/>
            <a:ext cx="90585" cy="1062037"/>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Text Placeholder 23"/>
          <p:cNvSpPr>
            <a:spLocks noGrp="1"/>
          </p:cNvSpPr>
          <p:nvPr>
            <p:ph type="body" sz="quarter" idx="14"/>
          </p:nvPr>
        </p:nvSpPr>
        <p:spPr>
          <a:xfrm>
            <a:off x="1119555" y="2471737"/>
            <a:ext cx="6511958" cy="1071563"/>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119555" y="3648075"/>
            <a:ext cx="6511958" cy="9906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028970" y="2471737"/>
            <a:ext cx="90585" cy="10715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0"/>
          <p:cNvSpPr/>
          <p:nvPr/>
        </p:nvSpPr>
        <p:spPr>
          <a:xfrm>
            <a:off x="1028970" y="3648075"/>
            <a:ext cx="90585" cy="9906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3" name="Rectangle 12"/>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5" name="Picture 14"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824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userDrawn="1"/>
        </p:nvSpPr>
        <p:spPr>
          <a:xfrm>
            <a:off x="-208" y="1861276"/>
            <a:ext cx="9144209" cy="1423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40" name="Demo Logo"/>
          <p:cNvGrpSpPr/>
          <p:nvPr userDrawn="1"/>
        </p:nvGrpSpPr>
        <p:grpSpPr>
          <a:xfrm>
            <a:off x="792091" y="2029396"/>
            <a:ext cx="1396824" cy="1140902"/>
            <a:chOff x="792091" y="1833531"/>
            <a:chExt cx="1396824" cy="1140902"/>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4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61537"/>
            </a:xfrm>
            <a:prstGeom prst="rect">
              <a:avLst/>
            </a:prstGeom>
            <a:noFill/>
          </p:spPr>
          <p:txBody>
            <a:bodyPr wrap="square" rtlCol="0">
              <a:spAutoFit/>
            </a:bodyPr>
            <a:lstStyle/>
            <a:p>
              <a:pPr algn="ctr"/>
              <a:r>
                <a:rPr lang="en-US" sz="2399" dirty="0" smtClean="0">
                  <a:solidFill>
                    <a:schemeClr val="accent6"/>
                  </a:solidFill>
                </a:rPr>
                <a:t>DEMO</a:t>
              </a:r>
              <a:endParaRPr lang="en-US" sz="2399" dirty="0">
                <a:solidFill>
                  <a:schemeClr val="accent6"/>
                </a:solidFill>
              </a:endParaRPr>
            </a:p>
          </p:txBody>
        </p:sp>
      </p:grpSp>
      <p:grpSp>
        <p:nvGrpSpPr>
          <p:cNvPr id="31" name="Slate"/>
          <p:cNvGrpSpPr/>
          <p:nvPr userDrawn="1"/>
        </p:nvGrpSpPr>
        <p:grpSpPr>
          <a:xfrm>
            <a:off x="-836" y="1670243"/>
            <a:ext cx="2899343" cy="1803017"/>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pic>
        <p:nvPicPr>
          <p:cNvPr id="39" name="DevUnleashed Logo"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5" y="4816290"/>
            <a:ext cx="1121861" cy="223184"/>
          </a:xfrm>
          <a:prstGeom prst="rect">
            <a:avLst/>
          </a:prstGeom>
        </p:spPr>
      </p:pic>
      <p:sp>
        <p:nvSpPr>
          <p:cNvPr id="44" name="Title 1"/>
          <p:cNvSpPr>
            <a:spLocks noGrp="1"/>
          </p:cNvSpPr>
          <p:nvPr>
            <p:ph type="title" hasCustomPrompt="1"/>
          </p:nvPr>
        </p:nvSpPr>
        <p:spPr>
          <a:xfrm>
            <a:off x="2906196" y="1861276"/>
            <a:ext cx="6237804" cy="1423719"/>
          </a:xfrm>
        </p:spPr>
        <p:txBody>
          <a:bodyPr lIns="45720" tIns="45720" rIns="45720" bIns="45720" anchor="ctr" anchorCtr="0">
            <a:normAutofit/>
          </a:bodyPr>
          <a:lstStyle>
            <a:lvl1pPr algn="l">
              <a:defRPr sz="4399" spc="-113" baseline="0"/>
            </a:lvl1pPr>
          </a:lstStyle>
          <a:p>
            <a:r>
              <a:rPr lang="en-US" dirty="0" smtClean="0"/>
              <a:t>Click to edit title style</a:t>
            </a:r>
            <a:endParaRPr lang="en-US" dirty="0"/>
          </a:p>
        </p:txBody>
      </p:sp>
      <p:pic>
        <p:nvPicPr>
          <p:cNvPr id="25" name="DevUnleashed Logo" descr="Dev-Unleashed-logo.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40799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pic>
        <p:nvPicPr>
          <p:cNvPr id="3" name="Picture 2" descr="Dev-Unleashed-logo.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3"/>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3338466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426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3" name="Rectangle 2"/>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151498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
        <p:nvSpPr>
          <p:cNvPr id="2" name="Rectangle 1"/>
          <p:cNvSpPr/>
          <p:nvPr userDrawn="1"/>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Tree>
    <p:extLst>
      <p:ext uri="{BB962C8B-B14F-4D97-AF65-F5344CB8AC3E}">
        <p14:creationId xmlns:p14="http://schemas.microsoft.com/office/powerpoint/2010/main" val="2261072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36947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ar no Logo">
    <p:spTree>
      <p:nvGrpSpPr>
        <p:cNvPr id="1" name=""/>
        <p:cNvGrpSpPr/>
        <p:nvPr/>
      </p:nvGrpSpPr>
      <p:grpSpPr>
        <a:xfrm>
          <a:off x="0" y="0"/>
          <a:ext cx="0" cy="0"/>
          <a:chOff x="0" y="0"/>
          <a:chExt cx="0" cy="0"/>
        </a:xfrm>
      </p:grpSpPr>
      <p:sp>
        <p:nvSpPr>
          <p:cNvPr id="5" name="Rectangle 4"/>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622326" y="347272"/>
            <a:ext cx="302639" cy="789890"/>
          </a:xfrm>
          <a:prstGeom prst="rect">
            <a:avLst/>
          </a:prstGeom>
        </p:spPr>
      </p:pic>
      <p:sp>
        <p:nvSpPr>
          <p:cNvPr id="3" name="Title 2"/>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1256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320" y="2152650"/>
            <a:ext cx="4830433" cy="857250"/>
          </a:xfrm>
          <a:prstGeom prst="rect">
            <a:avLst/>
          </a:prstGeom>
        </p:spPr>
        <p:txBody>
          <a:bodyPr vert="horz"/>
          <a:lstStyle>
            <a:lvl1pPr marL="80963" indent="4763">
              <a:defRPr sz="36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717259" y="2469683"/>
            <a:ext cx="1121861" cy="223184"/>
          </a:xfrm>
          <a:prstGeom prst="rect">
            <a:avLst/>
          </a:prstGeom>
        </p:spPr>
      </p:pic>
      <p:pic>
        <p:nvPicPr>
          <p:cNvPr id="5" name="Picture 4" descr="Orange-bracket.png"/>
          <p:cNvPicPr>
            <a:picLocks noChangeAspect="1"/>
          </p:cNvPicPr>
          <p:nvPr/>
        </p:nvPicPr>
        <p:blipFill>
          <a:blip r:embed="rId4"/>
          <a:stretch>
            <a:fillRect/>
          </a:stretch>
        </p:blipFill>
        <p:spPr>
          <a:xfrm>
            <a:off x="278771" y="2028825"/>
            <a:ext cx="413843" cy="1080131"/>
          </a:xfrm>
          <a:prstGeom prst="rect">
            <a:avLst/>
          </a:prstGeom>
        </p:spPr>
      </p:pic>
    </p:spTree>
    <p:extLst>
      <p:ext uri="{BB962C8B-B14F-4D97-AF65-F5344CB8AC3E}">
        <p14:creationId xmlns:p14="http://schemas.microsoft.com/office/powerpoint/2010/main" val="2334300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2904404"/>
            <a:ext cx="7305011" cy="1654302"/>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321371" y="3333750"/>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7989619" y="371325"/>
            <a:ext cx="832263" cy="178308"/>
          </a:xfrm>
          <a:prstGeom prst="rect">
            <a:avLst/>
          </a:prstGeom>
        </p:spPr>
      </p:pic>
      <p:pic>
        <p:nvPicPr>
          <p:cNvPr id="10" name="Picture 9" descr="Dev-Unleashed-logo-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283262" y="123675"/>
            <a:ext cx="2775060" cy="62865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412118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9143999" cy="51435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05740" tIns="34290" rIns="205740" bIns="3429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sz="3600" dirty="0"/>
          </a:p>
        </p:txBody>
      </p:sp>
      <p:pic>
        <p:nvPicPr>
          <p:cNvPr id="11" name="Picture 10" descr="shutterstock_63419071.jpg"/>
          <p:cNvPicPr>
            <a:picLocks noChangeAspect="1"/>
          </p:cNvPicPr>
          <p:nvPr/>
        </p:nvPicPr>
        <p:blipFill>
          <a:blip r:embed="rId2"/>
          <a:srcRect r="4126"/>
          <a:stretch>
            <a:fillRect/>
          </a:stretch>
        </p:blipFill>
        <p:spPr>
          <a:xfrm>
            <a:off x="771661" y="10611"/>
            <a:ext cx="7583940" cy="4459539"/>
          </a:xfrm>
          <a:prstGeom prst="rect">
            <a:avLst/>
          </a:prstGeom>
        </p:spPr>
      </p:pic>
      <p:sp>
        <p:nvSpPr>
          <p:cNvPr id="15" name="Rectangle 14"/>
          <p:cNvSpPr/>
          <p:nvPr/>
        </p:nvSpPr>
        <p:spPr bwMode="gray">
          <a:xfrm>
            <a:off x="322450" y="2815848"/>
            <a:ext cx="7507675"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7926864" y="4816288"/>
            <a:ext cx="1121861" cy="223184"/>
          </a:xfrm>
          <a:prstGeom prst="rect">
            <a:avLst/>
          </a:prstGeom>
        </p:spPr>
      </p:pic>
    </p:spTree>
    <p:extLst>
      <p:ext uri="{BB962C8B-B14F-4D97-AF65-F5344CB8AC3E}">
        <p14:creationId xmlns:p14="http://schemas.microsoft.com/office/powerpoint/2010/main" val="165430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15" name="Rectangle 14"/>
          <p:cNvSpPr/>
          <p:nvPr userDrawn="1"/>
        </p:nvSpPr>
        <p:spPr bwMode="gray">
          <a:xfrm>
            <a:off x="0" y="2815848"/>
            <a:ext cx="9144000" cy="1654302"/>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userDrawn="1"/>
        </p:nvPicPr>
        <p:blipFill>
          <a:blip r:embed="rId2"/>
          <a:stretch>
            <a:fillRect/>
          </a:stretch>
        </p:blipFill>
        <p:spPr>
          <a:xfrm>
            <a:off x="340582" y="2506978"/>
            <a:ext cx="866128" cy="2260596"/>
          </a:xfrm>
          <a:prstGeom prst="rect">
            <a:avLst/>
          </a:prstGeom>
        </p:spPr>
      </p:pic>
      <p:sp>
        <p:nvSpPr>
          <p:cNvPr id="18" name="Title 1"/>
          <p:cNvSpPr>
            <a:spLocks noGrp="1"/>
          </p:cNvSpPr>
          <p:nvPr>
            <p:ph type="title" hasCustomPrompt="1"/>
          </p:nvPr>
        </p:nvSpPr>
        <p:spPr bwMode="ltGray">
          <a:xfrm>
            <a:off x="987137" y="3188479"/>
            <a:ext cx="6232967" cy="820421"/>
          </a:xfrm>
          <a:prstGeom prst="rect">
            <a:avLst/>
          </a:prstGeom>
          <a:noFill/>
        </p:spPr>
        <p:txBody>
          <a:bodyPr lIns="143407" tIns="89629" rIns="143407" bIns="89629" anchor="t" anchorCtr="0"/>
          <a:lstStyle>
            <a:lvl1pPr marL="0" indent="0" algn="l">
              <a:defRPr sz="4425" spc="-74" baseline="0">
                <a:gradFill>
                  <a:gsLst>
                    <a:gs pos="5833">
                      <a:srgbClr val="FFFFFF"/>
                    </a:gs>
                    <a:gs pos="18000">
                      <a:srgbClr val="FFFFFF"/>
                    </a:gs>
                  </a:gsLst>
                  <a:lin ang="5400000" scaled="0"/>
                </a:gradFill>
              </a:defRPr>
            </a:lvl1pPr>
          </a:lstStyle>
          <a:p>
            <a:r>
              <a:rPr lang="en-US" dirty="0" smtClean="0"/>
              <a:t>Section Title</a:t>
            </a:r>
            <a:endParaRPr lang="en-US" dirty="0"/>
          </a:p>
        </p:txBody>
      </p:sp>
      <p:pic>
        <p:nvPicPr>
          <p:cNvPr id="9" name="Picture 8" descr="Dev-Unleashed-logo.ai"/>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Tree>
    <p:extLst>
      <p:ext uri="{BB962C8B-B14F-4D97-AF65-F5344CB8AC3E}">
        <p14:creationId xmlns:p14="http://schemas.microsoft.com/office/powerpoint/2010/main" val="1599097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0" y="1304925"/>
            <a:ext cx="7705350"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2" name="Title 11"/>
          <p:cNvSpPr>
            <a:spLocks noGrp="1"/>
          </p:cNvSpPr>
          <p:nvPr>
            <p:ph type="title"/>
          </p:nvPr>
        </p:nvSpPr>
        <p:spPr>
          <a:xfrm>
            <a:off x="457320" y="347271"/>
            <a:ext cx="8229361"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975363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81331" y="1304925"/>
            <a:ext cx="5554521"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6" name="Rectangle 5"/>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8" name="Picture 7"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11" name="Title 10"/>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135946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4" y="1722579"/>
            <a:ext cx="4458979" cy="30089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379" y="1647373"/>
            <a:ext cx="3514421" cy="2353127"/>
          </a:xfrm>
          <a:prstGeom prst="rect">
            <a:avLst/>
          </a:prstGeom>
        </p:spPr>
      </p:pic>
      <p:sp>
        <p:nvSpPr>
          <p:cNvPr id="10" name="Picture Placeholder 2"/>
          <p:cNvSpPr>
            <a:spLocks noGrp="1"/>
          </p:cNvSpPr>
          <p:nvPr>
            <p:ph type="pic" sz="quarter" idx="12" hasCustomPrompt="1"/>
          </p:nvPr>
        </p:nvSpPr>
        <p:spPr>
          <a:xfrm>
            <a:off x="5241004" y="1722578"/>
            <a:ext cx="3377878" cy="1896890"/>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778048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895585" y="1448746"/>
            <a:ext cx="4006166" cy="32827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7" name="Rectangle 6"/>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2" name="Picture 11"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grpSp>
        <p:nvGrpSpPr>
          <p:cNvPr id="17" name="Slate"/>
          <p:cNvGrpSpPr/>
          <p:nvPr/>
        </p:nvGrpSpPr>
        <p:grpSpPr>
          <a:xfrm>
            <a:off x="4979842" y="1448745"/>
            <a:ext cx="3948508" cy="2455463"/>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sp>
        <p:nvSpPr>
          <p:cNvPr id="10" name="Picture Placeholder 2"/>
          <p:cNvSpPr>
            <a:spLocks noGrp="1"/>
          </p:cNvSpPr>
          <p:nvPr>
            <p:ph type="pic" sz="quarter" idx="12" hasCustomPrompt="1"/>
          </p:nvPr>
        </p:nvSpPr>
        <p:spPr>
          <a:xfrm>
            <a:off x="5241004" y="1722578"/>
            <a:ext cx="3445677" cy="1912828"/>
          </a:xfrm>
          <a:solidFill>
            <a:srgbClr val="282828"/>
          </a:solidFill>
          <a:effectLst>
            <a:innerShdw blurRad="101600" dist="25400" dir="13500000">
              <a:srgbClr val="000000">
                <a:alpha val="76000"/>
              </a:srgbClr>
            </a:innerShdw>
          </a:effectLst>
        </p:spPr>
        <p:txBody>
          <a:bodyPr lIns="274320" rIns="274320"/>
          <a:lstStyle>
            <a:lvl1pPr marL="0" marR="0" indent="0" algn="l" defTabSz="3429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215442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801463" y="1529445"/>
            <a:ext cx="5839577" cy="89262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895585" y="1529445"/>
            <a:ext cx="905877" cy="892628"/>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895586" y="2422072"/>
            <a:ext cx="905877" cy="892628"/>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895585" y="3314700"/>
            <a:ext cx="902114" cy="903854"/>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1801463" y="2422072"/>
            <a:ext cx="5839577" cy="892628"/>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801463" y="3314700"/>
            <a:ext cx="5839577" cy="903854"/>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350" smtClean="0">
                <a:solidFill>
                  <a:schemeClr val="tx1">
                    <a:lumMod val="75000"/>
                    <a:lumOff val="25000"/>
                  </a:schemeClr>
                </a:solidFill>
                <a:latin typeface="Segoe UI"/>
                <a:cs typeface="Segoe UI"/>
              </a:defRPr>
            </a:lvl1pPr>
            <a:lvl2pPr marL="128588" indent="0">
              <a:buNone/>
              <a:defRPr lang="en-US" sz="1350" smtClean="0">
                <a:solidFill>
                  <a:schemeClr val="tx1">
                    <a:lumMod val="75000"/>
                    <a:lumOff val="25000"/>
                  </a:schemeClr>
                </a:solidFill>
              </a:defRPr>
            </a:lvl2pPr>
            <a:lvl3pPr marL="514350" indent="0">
              <a:buNone/>
              <a:defRPr lang="en-US" sz="1350" smtClean="0">
                <a:solidFill>
                  <a:schemeClr val="tx1">
                    <a:lumMod val="75000"/>
                    <a:lumOff val="25000"/>
                  </a:schemeClr>
                </a:solidFill>
              </a:defRPr>
            </a:lvl3pPr>
            <a:lvl4pPr marL="857250" indent="0">
              <a:buNone/>
              <a:defRPr lang="en-US" sz="1350" smtClean="0">
                <a:solidFill>
                  <a:schemeClr val="tx1">
                    <a:lumMod val="75000"/>
                    <a:lumOff val="25000"/>
                  </a:schemeClr>
                </a:solidFill>
              </a:defRPr>
            </a:lvl4pPr>
            <a:lvl5pPr marL="1200150" indent="0">
              <a:buNone/>
              <a:defRPr lang="en-US" sz="135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765478"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accent1"/>
              </a:solidFill>
            </a:endParaRPr>
          </a:p>
        </p:txBody>
      </p:sp>
      <p:sp>
        <p:nvSpPr>
          <p:cNvPr id="11" name="Rectangle 10"/>
          <p:cNvSpPr/>
          <p:nvPr/>
        </p:nvSpPr>
        <p:spPr bwMode="gray">
          <a:xfrm>
            <a:off x="419188" y="347272"/>
            <a:ext cx="8724812" cy="78989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507" fontAlgn="base">
              <a:lnSpc>
                <a:spcPct val="90000"/>
              </a:lnSpc>
              <a:spcBef>
                <a:spcPct val="0"/>
              </a:spcBef>
              <a:spcAft>
                <a:spcPct val="0"/>
              </a:spcAft>
            </a:pPr>
            <a:endParaRPr lang="en-US" sz="18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622326" y="347272"/>
            <a:ext cx="302639" cy="789890"/>
          </a:xfrm>
          <a:prstGeom prst="rect">
            <a:avLst/>
          </a:prstGeom>
        </p:spPr>
      </p:pic>
      <p:pic>
        <p:nvPicPr>
          <p:cNvPr id="13" name="Picture 12" descr="Dev-Unleashed-logo.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7926864" y="4816289"/>
            <a:ext cx="1121861" cy="223184"/>
          </a:xfrm>
          <a:prstGeom prst="rect">
            <a:avLst/>
          </a:prstGeom>
        </p:spPr>
      </p:pic>
      <p:sp>
        <p:nvSpPr>
          <p:cNvPr id="2" name="Title 1"/>
          <p:cNvSpPr>
            <a:spLocks noGrp="1"/>
          </p:cNvSpPr>
          <p:nvPr>
            <p:ph type="title"/>
          </p:nvPr>
        </p:nvSpPr>
        <p:spPr>
          <a:xfrm>
            <a:off x="457319" y="347271"/>
            <a:ext cx="8229362" cy="792157"/>
          </a:xfrm>
        </p:spPr>
        <p:txBody>
          <a:bodyPr/>
          <a:lstStyle/>
          <a:p>
            <a:r>
              <a:rPr lang="en-US" smtClean="0"/>
              <a:t>Click to edit Master title style</a:t>
            </a:r>
            <a:endParaRPr lang="en-US"/>
          </a:p>
        </p:txBody>
      </p:sp>
    </p:spTree>
    <p:extLst>
      <p:ext uri="{BB962C8B-B14F-4D97-AF65-F5344CB8AC3E}">
        <p14:creationId xmlns:p14="http://schemas.microsoft.com/office/powerpoint/2010/main" val="325547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4510" y="1343025"/>
            <a:ext cx="7791216" cy="3436259"/>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457319" y="282179"/>
            <a:ext cx="8229362"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4162136212"/>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48"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Lst>
  <p:transition>
    <p:fade/>
  </p:transition>
  <p:timing>
    <p:tnLst>
      <p:par>
        <p:cTn id="1" dur="indefinite" restart="never" nodeType="tmRoot"/>
      </p:par>
    </p:tnLst>
  </p:timing>
  <p:txStyles>
    <p:titleStyle>
      <a:lvl1pPr marL="385763" indent="68580" algn="l" defTabSz="342900" rtl="0" eaLnBrk="1" latinLnBrk="0" hangingPunct="1">
        <a:spcBef>
          <a:spcPct val="0"/>
        </a:spcBef>
        <a:buNone/>
        <a:defRPr sz="2400" kern="1200">
          <a:solidFill>
            <a:schemeClr val="bg1"/>
          </a:solidFill>
          <a:latin typeface="+mj-lt"/>
          <a:ea typeface="+mj-ea"/>
          <a:cs typeface="+mj-cs"/>
        </a:defRPr>
      </a:lvl1pPr>
    </p:titleStyle>
    <p:body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6.xml"/><Relationship Id="rId16"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microsoft.com/office/2007/relationships/hdphoto" Target="../media/hdphoto5.wdp"/><Relationship Id="rId5" Type="http://schemas.openxmlformats.org/officeDocument/2006/relationships/image" Target="../media/image59.png"/><Relationship Id="rId4" Type="http://schemas.microsoft.com/office/2007/relationships/hdphoto" Target="../media/hdphoto4.wdp"/></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microsoft.com/office/2007/relationships/hdphoto" Target="../media/hdphoto6.wdp"/></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microsoft.com/office/2007/relationships/hdphoto" Target="../media/hdphoto4.wdp"/></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microsoft.com/office/2007/relationships/hdphoto" Target="../media/hdphoto5.wdp"/></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8.xml"/><Relationship Id="rId4" Type="http://schemas.openxmlformats.org/officeDocument/2006/relationships/hyperlink" Target="http://www.surveymonkey.com/s/azureunleashed"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msdn.com/" TargetMode="External"/><Relationship Id="rId2" Type="http://schemas.openxmlformats.org/officeDocument/2006/relationships/hyperlink" Target="http://aka.ms/az30" TargetMode="External"/><Relationship Id="rId1" Type="http://schemas.openxmlformats.org/officeDocument/2006/relationships/slideLayout" Target="../slideLayouts/slideLayout5.xml"/><Relationship Id="rId5" Type="http://schemas.openxmlformats.org/officeDocument/2006/relationships/hyperlink" Target="http://aka.msazpay/" TargetMode="External"/><Relationship Id="rId4" Type="http://schemas.openxmlformats.org/officeDocument/2006/relationships/hyperlink" Target="http://bizspark.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Windows Azure Web Sites</a:t>
            </a:r>
          </a:p>
        </p:txBody>
      </p:sp>
    </p:spTree>
    <p:extLst>
      <p:ext uri="{BB962C8B-B14F-4D97-AF65-F5344CB8AC3E}">
        <p14:creationId xmlns:p14="http://schemas.microsoft.com/office/powerpoint/2010/main" val="3772382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gradFill>
                  <a:gsLst>
                    <a:gs pos="1250">
                      <a:srgbClr val="FFFFFF"/>
                    </a:gs>
                    <a:gs pos="100000">
                      <a:srgbClr val="FFFFFF"/>
                    </a:gs>
                  </a:gsLst>
                  <a:lin ang="5400000" scaled="0"/>
                </a:gradFill>
              </a:rPr>
              <a:t>Hello World</a:t>
            </a:r>
            <a:endParaRPr lang="en-US" dirty="0"/>
          </a:p>
        </p:txBody>
      </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Entity Framework</a:t>
            </a:r>
            <a:endParaRPr lang="en-US" dirty="0"/>
          </a:p>
        </p:txBody>
      </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435857"/>
            <a:ext cx="8754564" cy="567848"/>
          </a:xfrm>
        </p:spPr>
        <p:txBody>
          <a:bodyPr>
            <a:normAutofit/>
          </a:bodyPr>
          <a:lstStyle/>
          <a:p>
            <a:r>
              <a:rPr lang="en-US" dirty="0" smtClean="0"/>
              <a:t>Supported Publishing Methods</a:t>
            </a:r>
            <a:endParaRPr lang="en-US" dirty="0"/>
          </a:p>
        </p:txBody>
      </p:sp>
      <p:grpSp>
        <p:nvGrpSpPr>
          <p:cNvPr id="8" name="Group 7"/>
          <p:cNvGrpSpPr/>
          <p:nvPr/>
        </p:nvGrpSpPr>
        <p:grpSpPr>
          <a:xfrm>
            <a:off x="1960409" y="1467414"/>
            <a:ext cx="6024368" cy="3268458"/>
            <a:chOff x="1426486" y="1075527"/>
            <a:chExt cx="6024368" cy="3268458"/>
          </a:xfrm>
        </p:grpSpPr>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spTree>
    <p:extLst>
      <p:ext uri="{BB962C8B-B14F-4D97-AF65-F5344CB8AC3E}">
        <p14:creationId xmlns:p14="http://schemas.microsoft.com/office/powerpoint/2010/main" val="21585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Deployment</a:t>
            </a:r>
            <a:endParaRPr lang="en-US" dirty="0"/>
          </a:p>
        </p:txBody>
      </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Supported Web Frameworks</a:t>
            </a:r>
            <a:endParaRPr lang="en-US" dirty="0"/>
          </a:p>
        </p:txBody>
      </p:sp>
      <p:grpSp>
        <p:nvGrpSpPr>
          <p:cNvPr id="9" name="Group 8"/>
          <p:cNvGrpSpPr/>
          <p:nvPr/>
        </p:nvGrpSpPr>
        <p:grpSpPr>
          <a:xfrm>
            <a:off x="1252800" y="1915362"/>
            <a:ext cx="7440142" cy="1367770"/>
            <a:chOff x="454770" y="1915361"/>
            <a:chExt cx="8238172" cy="1514477"/>
          </a:xfrm>
        </p:grpSpPr>
        <p:grpSp>
          <p:nvGrpSpPr>
            <p:cNvPr id="22" name="Group 21"/>
            <p:cNvGrpSpPr/>
            <p:nvPr/>
          </p:nvGrpSpPr>
          <p:grpSpPr>
            <a:xfrm>
              <a:off x="2609701"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64632"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3" name="Group 2"/>
            <p:cNvGrpSpPr/>
            <p:nvPr/>
          </p:nvGrpSpPr>
          <p:grpSpPr>
            <a:xfrm>
              <a:off x="454770" y="1926415"/>
              <a:ext cx="1773380" cy="1503423"/>
              <a:chOff x="454770" y="1926415"/>
              <a:chExt cx="1773380" cy="1503423"/>
            </a:xfrm>
          </p:grpSpPr>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2" name="TextBox 1"/>
          <p:cNvSpPr txBox="1"/>
          <p:nvPr/>
        </p:nvSpPr>
        <p:spPr>
          <a:xfrm>
            <a:off x="3510577" y="3812578"/>
            <a:ext cx="2822952" cy="276999"/>
          </a:xfrm>
          <a:prstGeom prst="rect">
            <a:avLst/>
          </a:prstGeom>
          <a:noFill/>
        </p:spPr>
        <p:txBody>
          <a:bodyPr wrap="none" lIns="0" tIns="0" rIns="0" bIns="0" rtlCol="0">
            <a:spAutoFit/>
          </a:bodyPr>
          <a:lstStyle/>
          <a:p>
            <a:pPr algn="ctr" defTabSz="685835"/>
            <a:r>
              <a:rPr lang="en-US" spc="-53" dirty="0" smtClean="0">
                <a:gradFill>
                  <a:gsLst>
                    <a:gs pos="2917">
                      <a:srgbClr val="5F5F5F"/>
                    </a:gs>
                    <a:gs pos="30000">
                      <a:srgbClr val="5F5F5F"/>
                    </a:gs>
                  </a:gsLst>
                  <a:lin ang="5400000" scaled="0"/>
                </a:gradFill>
                <a:latin typeface="+mj-lt"/>
              </a:rPr>
              <a:t>Or any custom </a:t>
            </a:r>
            <a:r>
              <a:rPr lang="en-US" spc="-53" dirty="0" err="1" smtClean="0">
                <a:gradFill>
                  <a:gsLst>
                    <a:gs pos="2917">
                      <a:srgbClr val="5F5F5F"/>
                    </a:gs>
                    <a:gs pos="30000">
                      <a:srgbClr val="5F5F5F"/>
                    </a:gs>
                  </a:gsLst>
                  <a:lin ang="5400000" scaled="0"/>
                </a:gradFill>
                <a:latin typeface="+mj-lt"/>
              </a:rPr>
              <a:t>FastCGI</a:t>
            </a:r>
            <a:r>
              <a:rPr lang="en-US" spc="-53" dirty="0" smtClean="0">
                <a:gradFill>
                  <a:gsLst>
                    <a:gs pos="2917">
                      <a:srgbClr val="5F5F5F"/>
                    </a:gs>
                    <a:gs pos="30000">
                      <a:srgbClr val="5F5F5F"/>
                    </a:gs>
                  </a:gsLst>
                  <a:lin ang="5400000" scaled="0"/>
                </a:gradFill>
                <a:latin typeface="+mj-lt"/>
              </a:rPr>
              <a:t> Handler</a:t>
            </a:r>
            <a:endParaRPr lang="en-US" spc="-53" dirty="0">
              <a:gradFill>
                <a:gsLst>
                  <a:gs pos="2917">
                    <a:srgbClr val="5F5F5F"/>
                  </a:gs>
                  <a:gs pos="30000">
                    <a:srgbClr val="5F5F5F"/>
                  </a:gs>
                </a:gsLst>
                <a:lin ang="5400000" scaled="0"/>
              </a:gradFill>
              <a:latin typeface="+mj-lt"/>
            </a:endParaRPr>
          </a:p>
        </p:txBody>
      </p:sp>
    </p:spTree>
    <p:extLst>
      <p:ext uri="{BB962C8B-B14F-4D97-AF65-F5344CB8AC3E}">
        <p14:creationId xmlns:p14="http://schemas.microsoft.com/office/powerpoint/2010/main" val="3712406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840" y="1861275"/>
            <a:ext cx="6233160" cy="1423719"/>
          </a:xfrm>
        </p:spPr>
        <p:txBody>
          <a:bodyPr>
            <a:normAutofit/>
          </a:bodyPr>
          <a:lstStyle/>
          <a:p>
            <a:r>
              <a:rPr lang="en-US" sz="4000" dirty="0" smtClean="0">
                <a:gradFill>
                  <a:gsLst>
                    <a:gs pos="1250">
                      <a:srgbClr val="FFFFFF"/>
                    </a:gs>
                    <a:gs pos="100000">
                      <a:srgbClr val="FFFFFF"/>
                    </a:gs>
                  </a:gsLst>
                  <a:lin ang="5400000" scaled="0"/>
                </a:gradFill>
              </a:rPr>
              <a:t>WordPress &amp; </a:t>
            </a:r>
            <a:r>
              <a:rPr lang="en-US" sz="4000" dirty="0" err="1" smtClean="0">
                <a:gradFill>
                  <a:gsLst>
                    <a:gs pos="1250">
                      <a:srgbClr val="FFFFFF"/>
                    </a:gs>
                    <a:gs pos="100000">
                      <a:srgbClr val="FFFFFF"/>
                    </a:gs>
                  </a:gsLst>
                  <a:lin ang="5400000" scaled="0"/>
                </a:gradFill>
              </a:rPr>
              <a:t>WebMatrix</a:t>
            </a:r>
            <a:endParaRPr lang="en-US" sz="4000" dirty="0"/>
          </a:p>
        </p:txBody>
      </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4032" y="1"/>
            <a:ext cx="9158032" cy="737426"/>
            <a:chOff x="-18704" y="0"/>
            <a:chExt cx="12207529" cy="983234"/>
          </a:xfrm>
        </p:grpSpPr>
        <p:grpSp>
          <p:nvGrpSpPr>
            <p:cNvPr id="13" name="Group 12"/>
            <p:cNvGrpSpPr/>
            <p:nvPr/>
          </p:nvGrpSpPr>
          <p:grpSpPr>
            <a:xfrm>
              <a:off x="-18704" y="0"/>
              <a:ext cx="12199505" cy="983234"/>
              <a:chOff x="-18704" y="0"/>
              <a:chExt cx="12199505" cy="983234"/>
            </a:xfrm>
          </p:grpSpPr>
          <p:sp>
            <p:nvSpPr>
              <p:cNvPr id="11" name="Rectangle 10"/>
              <p:cNvSpPr/>
              <p:nvPr/>
            </p:nvSpPr>
            <p:spPr bwMode="auto">
              <a:xfrm>
                <a:off x="-18704"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39592"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7137" y="3188479"/>
            <a:ext cx="7486303" cy="820421"/>
          </a:xfrm>
        </p:spPr>
        <p:txBody>
          <a:bodyPr>
            <a:normAutofit fontScale="90000"/>
          </a:bodyPr>
          <a:lstStyle/>
          <a:p>
            <a:r>
              <a:rPr lang="en-US" dirty="0" smtClean="0"/>
              <a:t>Introduction to Windows Azure</a:t>
            </a:r>
            <a:endParaRPr lang="en-US" dirty="0"/>
          </a:p>
        </p:txBody>
      </p:sp>
    </p:spTree>
    <p:extLst>
      <p:ext uri="{BB962C8B-B14F-4D97-AF65-F5344CB8AC3E}">
        <p14:creationId xmlns:p14="http://schemas.microsoft.com/office/powerpoint/2010/main" val="3036500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Scaling</a:t>
            </a:r>
            <a:endParaRPr lang="en-US" dirty="0"/>
          </a:p>
        </p:txBody>
      </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idx="4294967295"/>
          </p:nvPr>
        </p:nvSpPr>
        <p:spPr>
          <a:xfrm>
            <a:off x="0" y="171450"/>
            <a:ext cx="8364538" cy="568325"/>
          </a:xfrm>
        </p:spPr>
        <p:txBody>
          <a:bodyPr>
            <a:normAutofit/>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45720" rIns="45720">
            <a:normAutofit/>
          </a:bodyPr>
          <a:lstStyle/>
          <a:p>
            <a:r>
              <a:rPr lang="en-US" dirty="0" smtClean="0"/>
              <a:t>Diagnostics &amp; Monitoring</a:t>
            </a:r>
            <a:endParaRPr lang="en-US" dirty="0"/>
          </a:p>
        </p:txBody>
      </p:sp>
      <p:grpSp>
        <p:nvGrpSpPr>
          <p:cNvPr id="6" name="Group 5"/>
          <p:cNvGrpSpPr/>
          <p:nvPr/>
        </p:nvGrpSpPr>
        <p:grpSpPr>
          <a:xfrm>
            <a:off x="1975126" y="1492945"/>
            <a:ext cx="6024368" cy="3245821"/>
            <a:chOff x="1426486" y="1075527"/>
            <a:chExt cx="6024368" cy="3245821"/>
          </a:xfrm>
        </p:grpSpPr>
        <p:grpSp>
          <p:nvGrpSpPr>
            <p:cNvPr id="5" name="Group 4"/>
            <p:cNvGrpSpPr/>
            <p:nvPr/>
          </p:nvGrpSpPr>
          <p:grpSpPr>
            <a:xfrm>
              <a:off x="1426486" y="1075527"/>
              <a:ext cx="6024368" cy="1503423"/>
              <a:chOff x="1426486" y="1075527"/>
              <a:chExt cx="6024368" cy="1503423"/>
            </a:xfrm>
          </p:grpSpPr>
          <p:sp>
            <p:nvSpPr>
              <p:cNvPr id="10" name="Rectangle 9"/>
              <p:cNvSpPr/>
              <p:nvPr/>
            </p:nvSpPr>
            <p:spPr bwMode="auto">
              <a:xfrm>
                <a:off x="1480555"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3" name="Group 2"/>
            <p:cNvGrpSpPr/>
            <p:nvPr/>
          </p:nvGrpSpPr>
          <p:grpSpPr>
            <a:xfrm>
              <a:off x="2488213" y="2817925"/>
              <a:ext cx="3900914" cy="1503423"/>
              <a:chOff x="2514228" y="2817925"/>
              <a:chExt cx="3900914" cy="1503423"/>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692018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33932"/>
            <a:ext cx="8754564"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grpSp>
        <p:nvGrpSpPr>
          <p:cNvPr id="16" name="Group 15"/>
          <p:cNvGrpSpPr/>
          <p:nvPr/>
        </p:nvGrpSpPr>
        <p:grpSpPr>
          <a:xfrm>
            <a:off x="956036" y="1341120"/>
            <a:ext cx="4628849" cy="3592588"/>
            <a:chOff x="232010" y="860386"/>
            <a:chExt cx="5307156" cy="4119042"/>
          </a:xfrm>
        </p:grpSpPr>
        <p:grpSp>
          <p:nvGrpSpPr>
            <p:cNvPr id="14" name="Group 13"/>
            <p:cNvGrpSpPr/>
            <p:nvPr/>
          </p:nvGrpSpPr>
          <p:grpSpPr>
            <a:xfrm>
              <a:off x="388375" y="1684969"/>
              <a:ext cx="5150791" cy="1428750"/>
              <a:chOff x="388375" y="1684969"/>
              <a:chExt cx="5150791" cy="1428750"/>
            </a:xfrm>
          </p:grpSpPr>
          <p:pic>
            <p:nvPicPr>
              <p:cNvPr id="1032" name="Picture 8"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375" y="2111003"/>
                <a:ext cx="759555" cy="576682"/>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829"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1304" y="2061151"/>
                <a:ext cx="867388" cy="67638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 name="Group 12"/>
            <p:cNvGrpSpPr/>
            <p:nvPr/>
          </p:nvGrpSpPr>
          <p:grpSpPr>
            <a:xfrm>
              <a:off x="419311" y="2904184"/>
              <a:ext cx="4893354" cy="981291"/>
              <a:chOff x="422025" y="2904184"/>
              <a:chExt cx="4893354" cy="981291"/>
            </a:xfrm>
          </p:grpSpPr>
          <p:pic>
            <p:nvPicPr>
              <p:cNvPr id="1038" name="Picture 14" descr="{:IconUr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025" y="3048792"/>
                <a:ext cx="692255" cy="69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08208" y="2957761"/>
                <a:ext cx="874364" cy="874136"/>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15398" y="3023496"/>
                <a:ext cx="739201" cy="7426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832" y="2904184"/>
                <a:ext cx="981547" cy="98129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5" name="Group 14"/>
            <p:cNvGrpSpPr/>
            <p:nvPr/>
          </p:nvGrpSpPr>
          <p:grpSpPr>
            <a:xfrm>
              <a:off x="391386" y="860386"/>
              <a:ext cx="4952214" cy="1033818"/>
              <a:chOff x="389435" y="860386"/>
              <a:chExt cx="4952214" cy="1033818"/>
            </a:xfrm>
          </p:grpSpPr>
          <p:pic>
            <p:nvPicPr>
              <p:cNvPr id="1028" name="Picture 4"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435" y="998676"/>
                <a:ext cx="757435" cy="757238"/>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72692" y="1004694"/>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12300" y="1004694"/>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7562" y="860386"/>
                <a:ext cx="1034087" cy="103381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2" name="Group 11"/>
            <p:cNvGrpSpPr/>
            <p:nvPr/>
          </p:nvGrpSpPr>
          <p:grpSpPr>
            <a:xfrm>
              <a:off x="232010" y="3957803"/>
              <a:ext cx="5083665" cy="1021625"/>
              <a:chOff x="232010" y="3957803"/>
              <a:chExt cx="5083665" cy="1021625"/>
            </a:xfrm>
          </p:grpSpPr>
          <p:pic>
            <p:nvPicPr>
              <p:cNvPr id="3" name="Picture 2"/>
              <p:cNvPicPr>
                <a:picLocks noChangeAspect="1"/>
              </p:cNvPicPr>
              <p:nvPr/>
            </p:nvPicPr>
            <p:blipFill>
              <a:blip r:embed="rId15"/>
              <a:stretch>
                <a:fillRect/>
              </a:stretch>
            </p:blipFill>
            <p:spPr>
              <a:xfrm>
                <a:off x="232010" y="3957803"/>
                <a:ext cx="1072284" cy="1021625"/>
              </a:xfrm>
              <a:prstGeom prst="rect">
                <a:avLst/>
              </a:prstGeom>
            </p:spPr>
          </p:pic>
          <p:pic>
            <p:nvPicPr>
              <p:cNvPr id="4" name="Picture 3"/>
              <p:cNvPicPr>
                <a:picLocks noChangeAspect="1"/>
              </p:cNvPicPr>
              <p:nvPr/>
            </p:nvPicPr>
            <p:blipFill>
              <a:blip r:embed="rId16"/>
              <a:stretch>
                <a:fillRect/>
              </a:stretch>
            </p:blipFill>
            <p:spPr>
              <a:xfrm>
                <a:off x="1521581" y="4220996"/>
                <a:ext cx="1247619" cy="495238"/>
              </a:xfrm>
              <a:prstGeom prst="rect">
                <a:avLst/>
              </a:prstGeom>
            </p:spPr>
          </p:pic>
          <p:pic>
            <p:nvPicPr>
              <p:cNvPr id="6" name="Picture 5"/>
              <p:cNvPicPr>
                <a:picLocks noChangeAspect="1"/>
              </p:cNvPicPr>
              <p:nvPr/>
            </p:nvPicPr>
            <p:blipFill>
              <a:blip r:embed="rId17"/>
              <a:stretch>
                <a:fillRect/>
              </a:stretch>
            </p:blipFill>
            <p:spPr>
              <a:xfrm>
                <a:off x="2986486" y="3973796"/>
                <a:ext cx="997024" cy="989638"/>
              </a:xfrm>
              <a:prstGeom prst="rect">
                <a:avLst/>
              </a:prstGeom>
            </p:spPr>
          </p:pic>
          <p:pic>
            <p:nvPicPr>
              <p:cNvPr id="7" name="Picture 6"/>
              <p:cNvPicPr>
                <a:picLocks noChangeAspect="1"/>
              </p:cNvPicPr>
              <p:nvPr/>
            </p:nvPicPr>
            <p:blipFill>
              <a:blip r:embed="rId18"/>
              <a:stretch>
                <a:fillRect/>
              </a:stretch>
            </p:blipFill>
            <p:spPr>
              <a:xfrm>
                <a:off x="4333535" y="3973797"/>
                <a:ext cx="982140" cy="989637"/>
              </a:xfrm>
              <a:prstGeom prst="rect">
                <a:avLst/>
              </a:prstGeom>
            </p:spPr>
          </p:pic>
        </p:grpSp>
      </p:grpSp>
    </p:spTree>
    <p:extLst>
      <p:ext uri="{BB962C8B-B14F-4D97-AF65-F5344CB8AC3E}">
        <p14:creationId xmlns:p14="http://schemas.microsoft.com/office/powerpoint/2010/main" val="2897407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35" y="460632"/>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grpSp>
        <p:nvGrpSpPr>
          <p:cNvPr id="23" name="Group 22"/>
          <p:cNvGrpSpPr/>
          <p:nvPr/>
        </p:nvGrpSpPr>
        <p:grpSpPr>
          <a:xfrm>
            <a:off x="1103997" y="1485112"/>
            <a:ext cx="4005161" cy="3182861"/>
            <a:chOff x="389436" y="1241272"/>
            <a:chExt cx="4005161" cy="3182861"/>
          </a:xfrm>
        </p:grpSpPr>
        <p:grpSp>
          <p:nvGrpSpPr>
            <p:cNvPr id="21" name="Group 20"/>
            <p:cNvGrpSpPr/>
            <p:nvPr/>
          </p:nvGrpSpPr>
          <p:grpSpPr>
            <a:xfrm>
              <a:off x="396581" y="2471943"/>
              <a:ext cx="3998016" cy="721519"/>
              <a:chOff x="396581" y="2482405"/>
              <a:chExt cx="3998016" cy="721519"/>
            </a:xfrm>
          </p:grpSpPr>
          <p:pic>
            <p:nvPicPr>
              <p:cNvPr id="10" name="Picture 9"/>
              <p:cNvPicPr>
                <a:picLocks noChangeAspect="1"/>
              </p:cNvPicPr>
              <p:nvPr/>
            </p:nvPicPr>
            <p:blipFill>
              <a:blip r:embed="rId3"/>
              <a:stretch>
                <a:fillRect/>
              </a:stretch>
            </p:blipFill>
            <p:spPr>
              <a:xfrm>
                <a:off x="396581" y="2482405"/>
                <a:ext cx="700270" cy="721519"/>
              </a:xfrm>
              <a:prstGeom prst="rect">
                <a:avLst/>
              </a:prstGeom>
            </p:spPr>
          </p:pic>
          <p:pic>
            <p:nvPicPr>
              <p:cNvPr id="9" name="Picture 8"/>
              <p:cNvPicPr>
                <a:picLocks noChangeAspect="1"/>
              </p:cNvPicPr>
              <p:nvPr/>
            </p:nvPicPr>
            <p:blipFill>
              <a:blip r:embed="rId4"/>
              <a:stretch>
                <a:fillRect/>
              </a:stretch>
            </p:blipFill>
            <p:spPr>
              <a:xfrm>
                <a:off x="1487494" y="2482405"/>
                <a:ext cx="714561" cy="721519"/>
              </a:xfrm>
              <a:prstGeom prst="rect">
                <a:avLst/>
              </a:prstGeom>
            </p:spPr>
          </p:pic>
          <p:pic>
            <p:nvPicPr>
              <p:cNvPr id="11" name="Picture 10"/>
              <p:cNvPicPr>
                <a:picLocks noChangeAspect="1"/>
              </p:cNvPicPr>
              <p:nvPr/>
            </p:nvPicPr>
            <p:blipFill>
              <a:blip r:embed="rId5"/>
              <a:stretch>
                <a:fillRect/>
              </a:stretch>
            </p:blipFill>
            <p:spPr>
              <a:xfrm>
                <a:off x="2589124" y="2489549"/>
                <a:ext cx="700270" cy="707231"/>
              </a:xfrm>
              <a:prstGeom prst="rect">
                <a:avLst/>
              </a:prstGeom>
            </p:spPr>
          </p:pic>
          <p:pic>
            <p:nvPicPr>
              <p:cNvPr id="12" name="Picture 11"/>
              <p:cNvPicPr>
                <a:picLocks noChangeAspect="1"/>
              </p:cNvPicPr>
              <p:nvPr/>
            </p:nvPicPr>
            <p:blipFill>
              <a:blip r:embed="rId6"/>
              <a:stretch>
                <a:fillRect/>
              </a:stretch>
            </p:blipFill>
            <p:spPr>
              <a:xfrm>
                <a:off x="3672890" y="2482405"/>
                <a:ext cx="721707" cy="721519"/>
              </a:xfrm>
              <a:prstGeom prst="rect">
                <a:avLst/>
              </a:prstGeom>
            </p:spPr>
          </p:pic>
        </p:grpSp>
        <p:grpSp>
          <p:nvGrpSpPr>
            <p:cNvPr id="20" name="Group 19"/>
            <p:cNvGrpSpPr/>
            <p:nvPr/>
          </p:nvGrpSpPr>
          <p:grpSpPr>
            <a:xfrm>
              <a:off x="393009" y="3702614"/>
              <a:ext cx="3998015" cy="721519"/>
              <a:chOff x="393009" y="3702614"/>
              <a:chExt cx="3998015" cy="721519"/>
            </a:xfrm>
          </p:grpSpPr>
          <p:pic>
            <p:nvPicPr>
              <p:cNvPr id="14" name="Picture 13"/>
              <p:cNvPicPr>
                <a:picLocks noChangeAspect="1"/>
              </p:cNvPicPr>
              <p:nvPr/>
            </p:nvPicPr>
            <p:blipFill>
              <a:blip r:embed="rId7"/>
              <a:stretch>
                <a:fillRect/>
              </a:stretch>
            </p:blipFill>
            <p:spPr>
              <a:xfrm>
                <a:off x="393009" y="3702614"/>
                <a:ext cx="707415" cy="721519"/>
              </a:xfrm>
              <a:prstGeom prst="rect">
                <a:avLst/>
              </a:prstGeom>
            </p:spPr>
          </p:pic>
          <p:pic>
            <p:nvPicPr>
              <p:cNvPr id="15" name="Picture 14"/>
              <p:cNvPicPr>
                <a:picLocks noChangeAspect="1"/>
              </p:cNvPicPr>
              <p:nvPr/>
            </p:nvPicPr>
            <p:blipFill>
              <a:blip r:embed="rId8"/>
              <a:stretch>
                <a:fillRect/>
              </a:stretch>
            </p:blipFill>
            <p:spPr>
              <a:xfrm>
                <a:off x="1487494" y="3709758"/>
                <a:ext cx="714561" cy="707231"/>
              </a:xfrm>
              <a:prstGeom prst="rect">
                <a:avLst/>
              </a:prstGeom>
            </p:spPr>
          </p:pic>
          <p:pic>
            <p:nvPicPr>
              <p:cNvPr id="16" name="Picture 15"/>
              <p:cNvPicPr>
                <a:picLocks noChangeAspect="1"/>
              </p:cNvPicPr>
              <p:nvPr/>
            </p:nvPicPr>
            <p:blipFill>
              <a:blip r:embed="rId9"/>
              <a:stretch>
                <a:fillRect/>
              </a:stretch>
            </p:blipFill>
            <p:spPr>
              <a:xfrm>
                <a:off x="2589124" y="3713329"/>
                <a:ext cx="700270" cy="700088"/>
              </a:xfrm>
              <a:prstGeom prst="rect">
                <a:avLst/>
              </a:prstGeom>
            </p:spPr>
          </p:pic>
          <p:pic>
            <p:nvPicPr>
              <p:cNvPr id="17" name="Picture 16"/>
              <p:cNvPicPr>
                <a:picLocks noChangeAspect="1"/>
              </p:cNvPicPr>
              <p:nvPr/>
            </p:nvPicPr>
            <p:blipFill>
              <a:blip r:embed="rId10"/>
              <a:stretch>
                <a:fillRect/>
              </a:stretch>
            </p:blipFill>
            <p:spPr>
              <a:xfrm>
                <a:off x="3676463" y="3709758"/>
                <a:ext cx="714561" cy="707231"/>
              </a:xfrm>
              <a:prstGeom prst="rect">
                <a:avLst/>
              </a:prstGeom>
            </p:spPr>
          </p:pic>
        </p:grpSp>
        <p:grpSp>
          <p:nvGrpSpPr>
            <p:cNvPr id="22" name="Group 21"/>
            <p:cNvGrpSpPr/>
            <p:nvPr/>
          </p:nvGrpSpPr>
          <p:grpSpPr>
            <a:xfrm>
              <a:off x="389436" y="1241272"/>
              <a:ext cx="4003179" cy="721519"/>
              <a:chOff x="389436" y="1241272"/>
              <a:chExt cx="4003179" cy="721519"/>
            </a:xfrm>
          </p:grpSpPr>
          <p:pic>
            <p:nvPicPr>
              <p:cNvPr id="5" name="Picture 4"/>
              <p:cNvPicPr>
                <a:picLocks noChangeAspect="1"/>
              </p:cNvPicPr>
              <p:nvPr/>
            </p:nvPicPr>
            <p:blipFill>
              <a:blip r:embed="rId11"/>
              <a:stretch>
                <a:fillRect/>
              </a:stretch>
            </p:blipFill>
            <p:spPr>
              <a:xfrm>
                <a:off x="389436" y="1248416"/>
                <a:ext cx="714561" cy="707231"/>
              </a:xfrm>
              <a:prstGeom prst="rect">
                <a:avLst/>
              </a:prstGeom>
            </p:spPr>
          </p:pic>
          <p:pic>
            <p:nvPicPr>
              <p:cNvPr id="6" name="Picture 5"/>
              <p:cNvPicPr>
                <a:picLocks noChangeAspect="1"/>
              </p:cNvPicPr>
              <p:nvPr/>
            </p:nvPicPr>
            <p:blipFill>
              <a:blip r:embed="rId12"/>
              <a:stretch>
                <a:fillRect/>
              </a:stretch>
            </p:blipFill>
            <p:spPr>
              <a:xfrm>
                <a:off x="1483921" y="1241272"/>
                <a:ext cx="721707" cy="721519"/>
              </a:xfrm>
              <a:prstGeom prst="rect">
                <a:avLst/>
              </a:prstGeom>
            </p:spPr>
          </p:pic>
          <p:pic>
            <p:nvPicPr>
              <p:cNvPr id="7" name="Picture 6"/>
              <p:cNvPicPr>
                <a:picLocks noChangeAspect="1"/>
              </p:cNvPicPr>
              <p:nvPr/>
            </p:nvPicPr>
            <p:blipFill>
              <a:blip r:embed="rId13"/>
              <a:stretch>
                <a:fillRect/>
              </a:stretch>
            </p:blipFill>
            <p:spPr>
              <a:xfrm>
                <a:off x="2585552" y="1248416"/>
                <a:ext cx="707415" cy="707231"/>
              </a:xfrm>
              <a:prstGeom prst="rect">
                <a:avLst/>
              </a:prstGeom>
            </p:spPr>
          </p:pic>
          <p:pic>
            <p:nvPicPr>
              <p:cNvPr id="3" name="Picture 2"/>
              <p:cNvPicPr>
                <a:picLocks noChangeAspect="1"/>
              </p:cNvPicPr>
              <p:nvPr/>
            </p:nvPicPr>
            <p:blipFill>
              <a:blip r:embed="rId14"/>
              <a:stretch>
                <a:fillRect/>
              </a:stretch>
            </p:blipFill>
            <p:spPr>
              <a:xfrm>
                <a:off x="3674871" y="1244844"/>
                <a:ext cx="717744" cy="714375"/>
              </a:xfrm>
              <a:prstGeom prst="rect">
                <a:avLst/>
              </a:prstGeom>
            </p:spPr>
          </p:pic>
        </p:grpSp>
      </p:grpSp>
    </p:spTree>
    <p:extLst>
      <p:ext uri="{BB962C8B-B14F-4D97-AF65-F5344CB8AC3E}">
        <p14:creationId xmlns:p14="http://schemas.microsoft.com/office/powerpoint/2010/main" val="62419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9185" y="1497565"/>
            <a:ext cx="2602760" cy="2432705"/>
            <a:chOff x="627895" y="2692245"/>
            <a:chExt cx="2185744" cy="2042935"/>
          </a:xfrm>
        </p:grpSpPr>
        <p:sp>
          <p:nvSpPr>
            <p:cNvPr id="12" name="Rectangle 11"/>
            <p:cNvSpPr/>
            <p:nvPr/>
          </p:nvSpPr>
          <p:spPr bwMode="auto">
            <a:xfrm>
              <a:off x="627895"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3279209" y="1497565"/>
            <a:ext cx="2602760" cy="2432705"/>
            <a:chOff x="2992889" y="2692245"/>
            <a:chExt cx="2185744" cy="2042935"/>
          </a:xfrm>
        </p:grpSpPr>
        <p:sp>
          <p:nvSpPr>
            <p:cNvPr id="13" name="Rectangle 12"/>
            <p:cNvSpPr/>
            <p:nvPr/>
          </p:nvSpPr>
          <p:spPr bwMode="auto">
            <a:xfrm>
              <a:off x="2992889"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Open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6019233" y="1497565"/>
            <a:ext cx="2602760" cy="2432705"/>
            <a:chOff x="5368948" y="2692245"/>
            <a:chExt cx="2185744" cy="2042935"/>
          </a:xfrm>
        </p:grpSpPr>
        <p:sp>
          <p:nvSpPr>
            <p:cNvPr id="14" name="Rectangle 13"/>
            <p:cNvSpPr/>
            <p:nvPr/>
          </p:nvSpPr>
          <p:spPr bwMode="auto">
            <a:xfrm>
              <a:off x="5368948" y="2692245"/>
              <a:ext cx="2185744" cy="2042935"/>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68580" numCol="1" rtlCol="0" anchor="b" anchorCtr="0" compatLnSpc="1">
              <a:prstTxWarp prst="textNoShape">
                <a:avLst/>
              </a:prstTxWarp>
            </a:bodyPr>
            <a:lstStyle/>
            <a:p>
              <a:pPr defTabSz="685574" fontAlgn="base">
                <a:spcBef>
                  <a:spcPct val="0"/>
                </a:spcBef>
                <a:spcAft>
                  <a:spcPct val="0"/>
                </a:spcAft>
              </a:pPr>
              <a:r>
                <a:rPr lang="en-US" sz="2400" dirty="0">
                  <a:gradFill>
                    <a:gsLst>
                      <a:gs pos="0">
                        <a:srgbClr val="FFFFFF"/>
                      </a:gs>
                      <a:gs pos="100000">
                        <a:srgbClr val="FFFFFF"/>
                      </a:gs>
                    </a:gsLst>
                    <a:lin ang="5400000" scaled="0"/>
                  </a:gradFill>
                  <a:latin typeface="+mj-lt"/>
                </a:rPr>
                <a:t>Solid</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
        <p:nvSpPr>
          <p:cNvPr id="7" name="Title 6"/>
          <p:cNvSpPr>
            <a:spLocks noGrp="1"/>
          </p:cNvSpPr>
          <p:nvPr>
            <p:ph type="title" idx="4294967295"/>
          </p:nvPr>
        </p:nvSpPr>
        <p:spPr>
          <a:xfrm>
            <a:off x="0" y="282575"/>
            <a:ext cx="8229600" cy="857250"/>
          </a:xfrm>
        </p:spPr>
        <p:txBody>
          <a:bodyPr/>
          <a:lstStyle/>
          <a:p>
            <a:r>
              <a:rPr lang="en-US" smtClean="0"/>
              <a:t>Windows Azure</a:t>
            </a:r>
            <a:endParaRPr lang="en-US" dirty="0"/>
          </a:p>
        </p:txBody>
      </p:sp>
    </p:spTree>
    <p:extLst>
      <p:ext uri="{BB962C8B-B14F-4D97-AF65-F5344CB8AC3E}">
        <p14:creationId xmlns:p14="http://schemas.microsoft.com/office/powerpoint/2010/main" val="369321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75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pic>
        <p:nvPicPr>
          <p:cNvPr id="9" name="Picture 8"/>
          <p:cNvPicPr>
            <a:picLocks noChangeAspect="1"/>
          </p:cNvPicPr>
          <p:nvPr/>
        </p:nvPicPr>
        <p:blipFill>
          <a:blip r:embed="rId3"/>
          <a:stretch>
            <a:fillRect/>
          </a:stretch>
        </p:blipFill>
        <p:spPr>
          <a:xfrm>
            <a:off x="7253026" y="1937924"/>
            <a:ext cx="1276410" cy="1270420"/>
          </a:xfrm>
          <a:prstGeom prst="rect">
            <a:avLst/>
          </a:prstGeom>
          <a:ln>
            <a:solidFill>
              <a:schemeClr val="bg2"/>
            </a:solidFill>
          </a:ln>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7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621067" y="167905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6364480" y="167905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876564" y="167905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0"/>
          </p:nvPr>
        </p:nvSpPr>
        <p:spPr>
          <a:xfrm>
            <a:off x="4249936" y="1304925"/>
            <a:ext cx="4436743" cy="3371850"/>
          </a:xfrm>
        </p:spPr>
        <p:txBody>
          <a:bodyPr>
            <a:normAutofit/>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sp>
        <p:nvSpPr>
          <p:cNvPr id="2" name="Title 1"/>
          <p:cNvSpPr>
            <a:spLocks noGrp="1"/>
          </p:cNvSpPr>
          <p:nvPr>
            <p:ph type="title"/>
          </p:nvPr>
        </p:nvSpPr>
        <p:spPr/>
        <p:txBody>
          <a:bodyPr>
            <a:normAutofit/>
          </a:bodyPr>
          <a:lstStyle/>
          <a:p>
            <a:r>
              <a:rPr lang="en-US" dirty="0" smtClean="0"/>
              <a:t>Start Simple</a:t>
            </a:r>
            <a:endParaRPr lang="en-US" dirty="0"/>
          </a:p>
        </p:txBody>
      </p:sp>
      <p:grpSp>
        <p:nvGrpSpPr>
          <p:cNvPr id="7" name="Group 6"/>
          <p:cNvGrpSpPr/>
          <p:nvPr/>
        </p:nvGrpSpPr>
        <p:grpSpPr>
          <a:xfrm>
            <a:off x="1048058" y="1602601"/>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7"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 name="Text Placeholder 3"/>
          <p:cNvSpPr>
            <a:spLocks noGrp="1"/>
          </p:cNvSpPr>
          <p:nvPr>
            <p:ph sz="quarter" idx="10"/>
          </p:nvPr>
        </p:nvSpPr>
        <p:spPr>
          <a:xfrm>
            <a:off x="4133826" y="1304925"/>
            <a:ext cx="4552853" cy="3371850"/>
          </a:xfrm>
        </p:spPr>
        <p:txBody>
          <a:bodyPr>
            <a:normAutofit/>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r>
              <a:rPr lang="en-US" sz="2100" dirty="0" smtClean="0"/>
              <a:t>and frameworks</a:t>
            </a:r>
            <a:endParaRPr lang="en-US" sz="2100" dirty="0"/>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sp>
        <p:nvSpPr>
          <p:cNvPr id="2" name="Title 1"/>
          <p:cNvSpPr>
            <a:spLocks noGrp="1"/>
          </p:cNvSpPr>
          <p:nvPr>
            <p:ph type="title"/>
          </p:nvPr>
        </p:nvSpPr>
        <p:spPr/>
        <p:txBody>
          <a:bodyPr>
            <a:normAutofit/>
          </a:bodyPr>
          <a:lstStyle/>
          <a:p>
            <a:r>
              <a:rPr lang="en-US" dirty="0" smtClean="0"/>
              <a:t>Code Smart</a:t>
            </a:r>
            <a:endParaRPr lang="en-US" dirty="0"/>
          </a:p>
        </p:txBody>
      </p:sp>
    </p:spTree>
    <p:extLst>
      <p:ext uri="{BB962C8B-B14F-4D97-AF65-F5344CB8AC3E}">
        <p14:creationId xmlns:p14="http://schemas.microsoft.com/office/powerpoint/2010/main" val="3730400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48058" y="1602601"/>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 name="Text Placeholder 3"/>
          <p:cNvSpPr>
            <a:spLocks noGrp="1"/>
          </p:cNvSpPr>
          <p:nvPr>
            <p:ph sz="quarter" idx="10"/>
          </p:nvPr>
        </p:nvSpPr>
        <p:spPr>
          <a:xfrm>
            <a:off x="4133828" y="1304925"/>
            <a:ext cx="4552852" cy="3371850"/>
          </a:xfrm>
        </p:spPr>
        <p:txBody>
          <a:bodyPr>
            <a:normAutofit lnSpcReduction="10000"/>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sp>
        <p:nvSpPr>
          <p:cNvPr id="2" name="Title 1"/>
          <p:cNvSpPr>
            <a:spLocks noGrp="1"/>
          </p:cNvSpPr>
          <p:nvPr>
            <p:ph type="title"/>
          </p:nvPr>
        </p:nvSpPr>
        <p:spPr/>
        <p:txBody>
          <a:bodyPr>
            <a:normAutofit/>
          </a:bodyPr>
          <a:lstStyle/>
          <a:p>
            <a:r>
              <a:rPr lang="en-US" dirty="0" smtClean="0"/>
              <a:t>Go Live</a:t>
            </a:r>
            <a:endParaRPr lang="en-US" dirty="0"/>
          </a:p>
        </p:txBody>
      </p:sp>
    </p:spTree>
    <p:extLst>
      <p:ext uri="{BB962C8B-B14F-4D97-AF65-F5344CB8AC3E}">
        <p14:creationId xmlns:p14="http://schemas.microsoft.com/office/powerpoint/2010/main" val="1993013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 the </a:t>
            </a:r>
            <a:r>
              <a:rPr lang="en-US" dirty="0" err="1"/>
              <a:t>DevUnleashed</a:t>
            </a:r>
            <a:r>
              <a:rPr lang="en-US" dirty="0"/>
              <a:t> Windows Azure Survey</a:t>
            </a:r>
          </a:p>
        </p:txBody>
      </p:sp>
      <p:sp>
        <p:nvSpPr>
          <p:cNvPr id="5" name="Content Placeholder 1"/>
          <p:cNvSpPr txBox="1">
            <a:spLocks/>
          </p:cNvSpPr>
          <p:nvPr/>
        </p:nvSpPr>
        <p:spPr>
          <a:xfrm>
            <a:off x="834754" y="1433987"/>
            <a:ext cx="3985538" cy="3430928"/>
          </a:xfrm>
          <a:prstGeom prst="rect">
            <a:avLst/>
          </a:prstGeom>
        </p:spPr>
        <p:txBody>
          <a:bodyPr vert="horz" lIns="91416" tIns="45708" rIns="91416" bIns="45708" rtlCol="0">
            <a:normAutofit/>
          </a:bodyPr>
          <a:lst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2399" dirty="0"/>
              <a:t>Your feedback, helps us make these events available to your community, please fill it out sometime today. </a:t>
            </a:r>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2026264" y="2999019"/>
            <a:ext cx="1602520" cy="1577865"/>
          </a:xfrm>
          <a:prstGeom prst="rect">
            <a:avLst/>
          </a:prstGeom>
        </p:spPr>
      </p:pic>
      <p:pic>
        <p:nvPicPr>
          <p:cNvPr id="8" name="Picture Placeholder 5"/>
          <p:cNvPicPr>
            <a:picLocks noGrp="1" noChangeAspect="1"/>
          </p:cNvPicPr>
          <p:nvPr>
            <p:ph type="pic" sz="quarter" idx="12"/>
          </p:nvPr>
        </p:nvPicPr>
        <p:blipFill>
          <a:blip r:embed="rId3"/>
          <a:srcRect l="8891" r="8891"/>
          <a:stretch>
            <a:fillRect/>
          </a:stretch>
        </p:blipFill>
        <p:spPr>
          <a:prstGeom prst="rect">
            <a:avLst/>
          </a:prstGeom>
          <a:solidFill>
            <a:srgbClr val="282828"/>
          </a:solidFill>
          <a:effectLst>
            <a:innerShdw blurRad="101600" dist="25400" dir="13500000">
              <a:srgbClr val="000000">
                <a:alpha val="76000"/>
              </a:srgbClr>
            </a:innerShdw>
          </a:effectLst>
        </p:spPr>
      </p:pic>
      <p:sp>
        <p:nvSpPr>
          <p:cNvPr id="2" name="Rectangle 1"/>
          <p:cNvSpPr/>
          <p:nvPr/>
        </p:nvSpPr>
        <p:spPr>
          <a:xfrm>
            <a:off x="1847242" y="4603321"/>
            <a:ext cx="5990294" cy="461665"/>
          </a:xfrm>
          <a:prstGeom prst="rect">
            <a:avLst/>
          </a:prstGeom>
        </p:spPr>
        <p:txBody>
          <a:bodyPr wrap="none">
            <a:spAutoFit/>
          </a:bodyPr>
          <a:lstStyle/>
          <a:p>
            <a:r>
              <a:rPr lang="en-US" sz="2400" dirty="0">
                <a:hlinkClick r:id="rId4"/>
              </a:rPr>
              <a:t>www.surveymonkey.com/s/azureunleashed</a:t>
            </a:r>
            <a:endParaRPr lang="en-US" sz="2400" dirty="0"/>
          </a:p>
        </p:txBody>
      </p:sp>
    </p:spTree>
    <p:extLst>
      <p:ext uri="{BB962C8B-B14F-4D97-AF65-F5344CB8AC3E}">
        <p14:creationId xmlns:p14="http://schemas.microsoft.com/office/powerpoint/2010/main" val="390367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b="1" dirty="0"/>
              <a:t>Building and Publishing ASP.NET Applications with Windows Azure Web Sites and Visual Studio </a:t>
            </a:r>
            <a:r>
              <a:rPr lang="en-US" b="1" dirty="0" smtClean="0"/>
              <a:t>2012</a:t>
            </a:r>
          </a:p>
          <a:p>
            <a:pPr marL="0" indent="0">
              <a:buNone/>
            </a:pPr>
            <a:endParaRPr lang="en-US" b="1" dirty="0"/>
          </a:p>
          <a:p>
            <a:r>
              <a:rPr lang="en-US" dirty="0"/>
              <a:t>Getting Started: Creating an MVC 4 Application using Entity Framework Code First</a:t>
            </a:r>
          </a:p>
          <a:p>
            <a:r>
              <a:rPr lang="en-US" dirty="0"/>
              <a:t>Exercise 1: Publishing an MVC 4 Application using Web Deploy</a:t>
            </a:r>
          </a:p>
          <a:p>
            <a:r>
              <a:rPr lang="en-US" dirty="0"/>
              <a:t>Exercise 2: Publishing an MVC 4 Application using </a:t>
            </a:r>
            <a:r>
              <a:rPr lang="en-US" dirty="0" err="1"/>
              <a:t>Git</a:t>
            </a:r>
            <a:endParaRPr lang="en-US" dirty="0"/>
          </a:p>
          <a:p>
            <a:pPr marL="0" indent="0">
              <a:buNone/>
            </a:pPr>
            <a:endParaRPr lang="en-US" dirty="0"/>
          </a:p>
        </p:txBody>
      </p:sp>
      <p:sp>
        <p:nvSpPr>
          <p:cNvPr id="4" name="Title 3"/>
          <p:cNvSpPr>
            <a:spLocks noGrp="1"/>
          </p:cNvSpPr>
          <p:nvPr>
            <p:ph type="title"/>
          </p:nvPr>
        </p:nvSpPr>
        <p:spPr/>
        <p:txBody>
          <a:bodyPr/>
          <a:lstStyle/>
          <a:p>
            <a:r>
              <a:rPr lang="en-US" dirty="0" smtClean="0"/>
              <a:t>HANDS ON LAB</a:t>
            </a:r>
            <a:endParaRPr lang="en-US" dirty="0"/>
          </a:p>
        </p:txBody>
      </p:sp>
      <p:grpSp>
        <p:nvGrpSpPr>
          <p:cNvPr id="20" name="Group 19"/>
          <p:cNvGrpSpPr/>
          <p:nvPr/>
        </p:nvGrpSpPr>
        <p:grpSpPr>
          <a:xfrm>
            <a:off x="5241004" y="1722120"/>
            <a:ext cx="3428016" cy="1915159"/>
            <a:chOff x="5241004" y="1762678"/>
            <a:chExt cx="3421096" cy="1911292"/>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t="2267"/>
            <a:stretch/>
          </p:blipFill>
          <p:spPr>
            <a:xfrm>
              <a:off x="5241004" y="1762678"/>
              <a:ext cx="3421096" cy="1693753"/>
            </a:xfrm>
            <a:prstGeom prst="rect">
              <a:avLst/>
            </a:prstGeom>
          </p:spPr>
        </p:pic>
        <p:sp>
          <p:nvSpPr>
            <p:cNvPr id="19" name="Rectangle 18"/>
            <p:cNvSpPr/>
            <p:nvPr/>
          </p:nvSpPr>
          <p:spPr>
            <a:xfrm>
              <a:off x="5241004" y="3456431"/>
              <a:ext cx="3421096" cy="217539"/>
            </a:xfrm>
            <a:prstGeom prst="rect">
              <a:avLst/>
            </a:prstGeom>
            <a:solidFill>
              <a:srgbClr val="EFE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3178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6590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3" name="Group 2"/>
          <p:cNvGrpSpPr/>
          <p:nvPr/>
        </p:nvGrpSpPr>
        <p:grpSpPr>
          <a:xfrm>
            <a:off x="965696" y="1280159"/>
            <a:ext cx="8037241" cy="3510465"/>
            <a:chOff x="206566" y="948591"/>
            <a:chExt cx="8796371" cy="3842034"/>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Launch a professional looking site with a few clicks using apps like </a:t>
              </a:r>
              <a:r>
                <a:rPr lang="en-US" sz="1000" spc="-32" dirty="0" err="1">
                  <a:gradFill>
                    <a:gsLst>
                      <a:gs pos="0">
                        <a:schemeClr val="bg1"/>
                      </a:gs>
                      <a:gs pos="100000">
                        <a:schemeClr val="bg1"/>
                      </a:gs>
                    </a:gsLst>
                    <a:lin ang="16200000" scaled="0"/>
                  </a:gradFill>
                </a:rPr>
                <a:t>WordPress</a:t>
              </a:r>
              <a:r>
                <a:rPr lang="en-US" sz="1000" spc="-32" dirty="0">
                  <a:gradFill>
                    <a:gsLst>
                      <a:gs pos="0">
                        <a:schemeClr val="bg1"/>
                      </a:gs>
                      <a:gs pos="100000">
                        <a:schemeClr val="bg1"/>
                      </a:gs>
                    </a:gsLst>
                    <a:lin ang="16200000" scaled="0"/>
                  </a:gradFill>
                </a:rPr>
                <a:t>, </a:t>
              </a:r>
              <a:r>
                <a:rPr lang="en-US" sz="1000" spc="-32" dirty="0" err="1">
                  <a:gradFill>
                    <a:gsLst>
                      <a:gs pos="0">
                        <a:schemeClr val="bg1"/>
                      </a:gs>
                      <a:gs pos="100000">
                        <a:schemeClr val="bg1"/>
                      </a:gs>
                    </a:gsLst>
                    <a:lin ang="16200000" scaled="0"/>
                  </a:gradFill>
                </a:rPr>
                <a:t>Joomla</a:t>
              </a:r>
              <a:r>
                <a:rPr lang="en-US" sz="1000" spc="-32" dirty="0">
                  <a:gradFill>
                    <a:gsLst>
                      <a:gs pos="0">
                        <a:schemeClr val="bg1"/>
                      </a:gs>
                      <a:gs pos="100000">
                        <a:schemeClr val="bg1"/>
                      </a:gs>
                    </a:gsLst>
                    <a:lin ang="16200000" scaled="0"/>
                  </a:gradFill>
                </a:rPr>
                <a:t>!, Drupal, </a:t>
              </a:r>
              <a:r>
                <a:rPr lang="en-US" sz="1000" spc="-32" dirty="0" err="1">
                  <a:gradFill>
                    <a:gsLst>
                      <a:gs pos="0">
                        <a:schemeClr val="bg1"/>
                      </a:gs>
                      <a:gs pos="100000">
                        <a:schemeClr val="bg1"/>
                      </a:gs>
                    </a:gsLst>
                    <a:lin ang="16200000" scaled="0"/>
                  </a:gradFill>
                </a:rPr>
                <a:t>DotNetNuke</a:t>
              </a:r>
              <a:r>
                <a:rPr lang="en-US" sz="1000" spc="-32" dirty="0">
                  <a:gradFill>
                    <a:gsLst>
                      <a:gs pos="0">
                        <a:schemeClr val="bg1"/>
                      </a:gs>
                      <a:gs pos="100000">
                        <a:schemeClr val="bg1"/>
                      </a:gs>
                    </a:gsLst>
                    <a:lin ang="16200000" scaled="0"/>
                  </a:gradFill>
                </a:rPr>
                <a:t> and </a:t>
              </a:r>
              <a:r>
                <a:rPr lang="en-US" sz="1000" spc="-32" dirty="0" err="1">
                  <a:gradFill>
                    <a:gsLst>
                      <a:gs pos="0">
                        <a:schemeClr val="bg1"/>
                      </a:gs>
                      <a:gs pos="100000">
                        <a:schemeClr val="bg1"/>
                      </a:gs>
                    </a:gsLst>
                    <a:lin ang="16200000" scaled="0"/>
                  </a:gradFill>
                </a:rPr>
                <a:t>Umbraco</a:t>
              </a:r>
              <a:endParaRPr lang="en-US" sz="10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Deploy  directly from your source code repository, using </a:t>
              </a:r>
              <a:r>
                <a:rPr lang="en-US" sz="1000" spc="-32" dirty="0" err="1">
                  <a:gradFill>
                    <a:gsLst>
                      <a:gs pos="0">
                        <a:schemeClr val="bg1"/>
                      </a:gs>
                      <a:gs pos="100000">
                        <a:schemeClr val="bg1"/>
                      </a:gs>
                    </a:gsLst>
                    <a:lin ang="16200000" scaled="0"/>
                  </a:gradFill>
                </a:rPr>
                <a:t>Git</a:t>
              </a:r>
              <a:r>
                <a:rPr lang="en-US" sz="10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Web Sites</a:t>
                </a:r>
                <a:endParaRPr lang="en-US" sz="12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2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Choose an image from the library or upload your own </a:t>
              </a:r>
              <a:r>
                <a:rPr lang="en-US" sz="1000" spc="-32" dirty="0" err="1">
                  <a:gradFill>
                    <a:gsLst>
                      <a:gs pos="0">
                        <a:schemeClr val="bg1"/>
                      </a:gs>
                      <a:gs pos="100000">
                        <a:schemeClr val="bg1"/>
                      </a:gs>
                    </a:gsLst>
                    <a:lin ang="16200000" scaled="0"/>
                  </a:gradFill>
                </a:rPr>
                <a:t>VHD</a:t>
              </a:r>
              <a:r>
                <a:rPr lang="en-US" sz="10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2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0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000" spc="-32" dirty="0" err="1">
                  <a:gradFill>
                    <a:gsLst>
                      <a:gs pos="0">
                        <a:schemeClr val="bg1"/>
                      </a:gs>
                      <a:gs pos="100000">
                        <a:schemeClr val="bg1"/>
                      </a:gs>
                    </a:gsLst>
                    <a:lin ang="16200000" scaled="0"/>
                  </a:gradFill>
                </a:rPr>
                <a:t>PaaS</a:t>
              </a:r>
              <a:r>
                <a:rPr lang="en-US" sz="10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389821"/>
              </a:xfrm>
              <a:prstGeom prst="rect">
                <a:avLst/>
              </a:prstGeom>
              <a:noFill/>
            </p:spPr>
            <p:txBody>
              <a:bodyPr wrap="square" lIns="76179" tIns="38089" rIns="76179" bIns="38089" rtlCol="0">
                <a:spAutoFit/>
              </a:bodyPr>
              <a:lstStyle/>
              <a:p>
                <a:r>
                  <a:rPr lang="en-US" sz="1200" b="1" spc="-62" dirty="0">
                    <a:gradFill>
                      <a:gsLst>
                        <a:gs pos="0">
                          <a:schemeClr val="bg1"/>
                        </a:gs>
                        <a:gs pos="100000">
                          <a:schemeClr val="bg1"/>
                        </a:gs>
                      </a:gsLst>
                      <a:lin ang="16200000" scaled="0"/>
                    </a:gradFill>
                    <a:latin typeface="Segoe UI Light" pitchFamily="34" charset="0"/>
                  </a:rPr>
                  <a:t>Virtual Machines</a:t>
                </a:r>
              </a:p>
            </p:txBody>
          </p:sp>
        </p:grpSp>
      </p:grpSp>
    </p:spTree>
    <p:extLst>
      <p:ext uri="{BB962C8B-B14F-4D97-AF65-F5344CB8AC3E}">
        <p14:creationId xmlns:p14="http://schemas.microsoft.com/office/powerpoint/2010/main" val="289462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319" y="347271"/>
            <a:ext cx="8229362" cy="792157"/>
          </a:xfrm>
        </p:spPr>
        <p:txBody>
          <a:bodyPr>
            <a:normAutofit/>
          </a:bodyPr>
          <a:lstStyle/>
          <a:p>
            <a:r>
              <a:rPr lang="en-US" sz="3600" dirty="0" smtClean="0"/>
              <a:t>Global Footprint</a:t>
            </a:r>
            <a:endParaRPr lang="en-US" sz="3600" dirty="0"/>
          </a:p>
        </p:txBody>
      </p:sp>
      <p:grpSp>
        <p:nvGrpSpPr>
          <p:cNvPr id="3" name="Group 2"/>
          <p:cNvGrpSpPr/>
          <p:nvPr/>
        </p:nvGrpSpPr>
        <p:grpSpPr>
          <a:xfrm>
            <a:off x="1615830" y="1494528"/>
            <a:ext cx="6042091" cy="3345872"/>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914240"/>
              <a:endParaRPr lang="en-US"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914240"/>
              <a:endParaRPr lang="en-US"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914240"/>
              <a:endParaRPr lang="en-US">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914240"/>
              <a:endParaRPr lang="en-US">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914240"/>
              <a:endParaRPr lang="en-US">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914240"/>
              <a:endParaRPr lang="en-US">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240"/>
              <a:endParaRPr lang="en-US">
                <a:solidFill>
                  <a:srgbClr val="292929"/>
                </a:solidFill>
              </a:endParaRPr>
            </a:p>
          </p:txBody>
        </p:sp>
      </p:grpSp>
      <p:sp>
        <p:nvSpPr>
          <p:cNvPr id="1315" name="Oval 1314"/>
          <p:cNvSpPr/>
          <p:nvPr/>
        </p:nvSpPr>
        <p:spPr bwMode="auto">
          <a:xfrm>
            <a:off x="3092045" y="267036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9" name="Oval 1318"/>
          <p:cNvSpPr/>
          <p:nvPr/>
        </p:nvSpPr>
        <p:spPr bwMode="auto">
          <a:xfrm>
            <a:off x="2321503" y="275116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0" name="Oval 1319"/>
          <p:cNvSpPr/>
          <p:nvPr/>
        </p:nvSpPr>
        <p:spPr bwMode="auto">
          <a:xfrm>
            <a:off x="2989565" y="29048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1" name="Oval 1320"/>
          <p:cNvSpPr/>
          <p:nvPr/>
        </p:nvSpPr>
        <p:spPr bwMode="auto">
          <a:xfrm>
            <a:off x="3226048" y="25777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2" name="Oval 1321"/>
          <p:cNvSpPr/>
          <p:nvPr/>
        </p:nvSpPr>
        <p:spPr bwMode="auto">
          <a:xfrm>
            <a:off x="2254498" y="2406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3" name="Oval 1322"/>
          <p:cNvSpPr/>
          <p:nvPr/>
        </p:nvSpPr>
        <p:spPr bwMode="auto">
          <a:xfrm>
            <a:off x="4997698" y="22348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5" name="Oval 1324"/>
          <p:cNvSpPr/>
          <p:nvPr/>
        </p:nvSpPr>
        <p:spPr bwMode="auto">
          <a:xfrm>
            <a:off x="4353283" y="245358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6" name="Oval 1325"/>
          <p:cNvSpPr/>
          <p:nvPr/>
        </p:nvSpPr>
        <p:spPr bwMode="auto">
          <a:xfrm>
            <a:off x="4605530" y="21619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7" name="Oval 1326"/>
          <p:cNvSpPr/>
          <p:nvPr/>
        </p:nvSpPr>
        <p:spPr bwMode="auto">
          <a:xfrm>
            <a:off x="4696183" y="244767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8" name="Oval 1327"/>
          <p:cNvSpPr/>
          <p:nvPr/>
        </p:nvSpPr>
        <p:spPr bwMode="auto">
          <a:xfrm>
            <a:off x="4599620" y="25205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29" name="Oval 1328"/>
          <p:cNvSpPr/>
          <p:nvPr/>
        </p:nvSpPr>
        <p:spPr bwMode="auto">
          <a:xfrm>
            <a:off x="3646458" y="3817653"/>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0" name="Oval 1329"/>
          <p:cNvSpPr/>
          <p:nvPr/>
        </p:nvSpPr>
        <p:spPr bwMode="auto">
          <a:xfrm>
            <a:off x="6320030" y="29620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1" name="Oval 1330"/>
          <p:cNvSpPr/>
          <p:nvPr/>
        </p:nvSpPr>
        <p:spPr bwMode="auto">
          <a:xfrm>
            <a:off x="6540748" y="269204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2" name="Oval 1331"/>
          <p:cNvSpPr/>
          <p:nvPr/>
        </p:nvSpPr>
        <p:spPr bwMode="auto">
          <a:xfrm>
            <a:off x="6140698" y="3549290"/>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3" name="Oval 1332"/>
          <p:cNvSpPr/>
          <p:nvPr/>
        </p:nvSpPr>
        <p:spPr bwMode="auto">
          <a:xfrm>
            <a:off x="6901385" y="4179912"/>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4" name="Oval 1333"/>
          <p:cNvSpPr/>
          <p:nvPr/>
        </p:nvSpPr>
        <p:spPr bwMode="auto">
          <a:xfrm>
            <a:off x="6712198" y="26013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5" name="Oval 1334"/>
          <p:cNvSpPr/>
          <p:nvPr/>
        </p:nvSpPr>
        <p:spPr bwMode="auto">
          <a:xfrm>
            <a:off x="6753583" y="2733425"/>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36" name="Oval 1335"/>
          <p:cNvSpPr/>
          <p:nvPr/>
        </p:nvSpPr>
        <p:spPr bwMode="auto">
          <a:xfrm>
            <a:off x="5249945" y="2944287"/>
            <a:ext cx="234386" cy="23438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0" name="Group 9"/>
          <p:cNvGrpSpPr/>
          <p:nvPr/>
        </p:nvGrpSpPr>
        <p:grpSpPr>
          <a:xfrm>
            <a:off x="2297035" y="2279117"/>
            <a:ext cx="4346399" cy="1430599"/>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dirty="0">
                <a:solidFill>
                  <a:srgbClr val="FFFFFF"/>
                </a:solidFill>
              </a:endParaRPr>
            </a:p>
          </p:txBody>
        </p:sp>
      </p:grpSp>
    </p:spTree>
    <p:extLst>
      <p:ext uri="{BB962C8B-B14F-4D97-AF65-F5344CB8AC3E}">
        <p14:creationId xmlns:p14="http://schemas.microsoft.com/office/powerpoint/2010/main" val="40690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15"/>
                                        </p:tgtEl>
                                        <p:attrNameLst>
                                          <p:attrName>style.visibility</p:attrName>
                                        </p:attrNameLst>
                                      </p:cBhvr>
                                      <p:to>
                                        <p:strVal val="visible"/>
                                      </p:to>
                                    </p:set>
                                    <p:animEffect transition="in" filter="fade">
                                      <p:cBhvr>
                                        <p:cTn id="15" dur="250"/>
                                        <p:tgtEl>
                                          <p:spTgt spid="1315"/>
                                        </p:tgtEl>
                                      </p:cBhvr>
                                    </p:animEffect>
                                  </p:childTnLst>
                                </p:cTn>
                              </p:par>
                              <p:par>
                                <p:cTn id="16" presetID="10" presetClass="entr" presetSubtype="0" fill="hold" grpId="0" nodeType="withEffect">
                                  <p:stCondLst>
                                    <p:cond delay="350"/>
                                  </p:stCondLst>
                                  <p:childTnLst>
                                    <p:set>
                                      <p:cBhvr>
                                        <p:cTn id="17" dur="1" fill="hold">
                                          <p:stCondLst>
                                            <p:cond delay="0"/>
                                          </p:stCondLst>
                                        </p:cTn>
                                        <p:tgtEl>
                                          <p:spTgt spid="1319"/>
                                        </p:tgtEl>
                                        <p:attrNameLst>
                                          <p:attrName>style.visibility</p:attrName>
                                        </p:attrNameLst>
                                      </p:cBhvr>
                                      <p:to>
                                        <p:strVal val="visible"/>
                                      </p:to>
                                    </p:set>
                                    <p:animEffect transition="in" filter="fade">
                                      <p:cBhvr>
                                        <p:cTn id="18" dur="250"/>
                                        <p:tgtEl>
                                          <p:spTgt spid="1319"/>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1320"/>
                                        </p:tgtEl>
                                        <p:attrNameLst>
                                          <p:attrName>style.visibility</p:attrName>
                                        </p:attrNameLst>
                                      </p:cBhvr>
                                      <p:to>
                                        <p:strVal val="visible"/>
                                      </p:to>
                                    </p:set>
                                    <p:animEffect transition="in" filter="fade">
                                      <p:cBhvr>
                                        <p:cTn id="21" dur="250"/>
                                        <p:tgtEl>
                                          <p:spTgt spid="1320"/>
                                        </p:tgtEl>
                                      </p:cBhvr>
                                    </p:animEffect>
                                  </p:childTnLst>
                                </p:cTn>
                              </p:par>
                              <p:par>
                                <p:cTn id="22" presetID="10" presetClass="entr" presetSubtype="0" fill="hold" grpId="0" nodeType="withEffect">
                                  <p:stCondLst>
                                    <p:cond delay="450"/>
                                  </p:stCondLst>
                                  <p:childTnLst>
                                    <p:set>
                                      <p:cBhvr>
                                        <p:cTn id="23" dur="1" fill="hold">
                                          <p:stCondLst>
                                            <p:cond delay="0"/>
                                          </p:stCondLst>
                                        </p:cTn>
                                        <p:tgtEl>
                                          <p:spTgt spid="1321"/>
                                        </p:tgtEl>
                                        <p:attrNameLst>
                                          <p:attrName>style.visibility</p:attrName>
                                        </p:attrNameLst>
                                      </p:cBhvr>
                                      <p:to>
                                        <p:strVal val="visible"/>
                                      </p:to>
                                    </p:set>
                                    <p:animEffect transition="in" filter="fade">
                                      <p:cBhvr>
                                        <p:cTn id="24" dur="250"/>
                                        <p:tgtEl>
                                          <p:spTgt spid="132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22"/>
                                        </p:tgtEl>
                                        <p:attrNameLst>
                                          <p:attrName>style.visibility</p:attrName>
                                        </p:attrNameLst>
                                      </p:cBhvr>
                                      <p:to>
                                        <p:strVal val="visible"/>
                                      </p:to>
                                    </p:set>
                                    <p:animEffect transition="in" filter="fade">
                                      <p:cBhvr>
                                        <p:cTn id="27" dur="250"/>
                                        <p:tgtEl>
                                          <p:spTgt spid="1322"/>
                                        </p:tgtEl>
                                      </p:cBhvr>
                                    </p:animEffect>
                                  </p:childTnLst>
                                </p:cTn>
                              </p:par>
                              <p:par>
                                <p:cTn id="28" presetID="10" presetClass="entr" presetSubtype="0" fill="hold" grpId="0" nodeType="withEffect">
                                  <p:stCondLst>
                                    <p:cond delay="550"/>
                                  </p:stCondLst>
                                  <p:childTnLst>
                                    <p:set>
                                      <p:cBhvr>
                                        <p:cTn id="29" dur="1" fill="hold">
                                          <p:stCondLst>
                                            <p:cond delay="0"/>
                                          </p:stCondLst>
                                        </p:cTn>
                                        <p:tgtEl>
                                          <p:spTgt spid="1329"/>
                                        </p:tgtEl>
                                        <p:attrNameLst>
                                          <p:attrName>style.visibility</p:attrName>
                                        </p:attrNameLst>
                                      </p:cBhvr>
                                      <p:to>
                                        <p:strVal val="visible"/>
                                      </p:to>
                                    </p:set>
                                    <p:animEffect transition="in" filter="fade">
                                      <p:cBhvr>
                                        <p:cTn id="30" dur="250"/>
                                        <p:tgtEl>
                                          <p:spTgt spid="13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23"/>
                                        </p:tgtEl>
                                        <p:attrNameLst>
                                          <p:attrName>style.visibility</p:attrName>
                                        </p:attrNameLst>
                                      </p:cBhvr>
                                      <p:to>
                                        <p:strVal val="visible"/>
                                      </p:to>
                                    </p:set>
                                    <p:animEffect transition="in" filter="fade">
                                      <p:cBhvr>
                                        <p:cTn id="33" dur="250"/>
                                        <p:tgtEl>
                                          <p:spTgt spid="13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25"/>
                                        </p:tgtEl>
                                        <p:attrNameLst>
                                          <p:attrName>style.visibility</p:attrName>
                                        </p:attrNameLst>
                                      </p:cBhvr>
                                      <p:to>
                                        <p:strVal val="visible"/>
                                      </p:to>
                                    </p:set>
                                    <p:animEffect transition="in" filter="fade">
                                      <p:cBhvr>
                                        <p:cTn id="36" dur="250"/>
                                        <p:tgtEl>
                                          <p:spTgt spid="13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26"/>
                                        </p:tgtEl>
                                        <p:attrNameLst>
                                          <p:attrName>style.visibility</p:attrName>
                                        </p:attrNameLst>
                                      </p:cBhvr>
                                      <p:to>
                                        <p:strVal val="visible"/>
                                      </p:to>
                                    </p:set>
                                    <p:animEffect transition="in" filter="fade">
                                      <p:cBhvr>
                                        <p:cTn id="39" dur="250"/>
                                        <p:tgtEl>
                                          <p:spTgt spid="13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27"/>
                                        </p:tgtEl>
                                        <p:attrNameLst>
                                          <p:attrName>style.visibility</p:attrName>
                                        </p:attrNameLst>
                                      </p:cBhvr>
                                      <p:to>
                                        <p:strVal val="visible"/>
                                      </p:to>
                                    </p:set>
                                    <p:animEffect transition="in" filter="fade">
                                      <p:cBhvr>
                                        <p:cTn id="42" dur="250"/>
                                        <p:tgtEl>
                                          <p:spTgt spid="13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28"/>
                                        </p:tgtEl>
                                        <p:attrNameLst>
                                          <p:attrName>style.visibility</p:attrName>
                                        </p:attrNameLst>
                                      </p:cBhvr>
                                      <p:to>
                                        <p:strVal val="visible"/>
                                      </p:to>
                                    </p:set>
                                    <p:animEffect transition="in" filter="fade">
                                      <p:cBhvr>
                                        <p:cTn id="45" dur="250"/>
                                        <p:tgtEl>
                                          <p:spTgt spid="13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36"/>
                                        </p:tgtEl>
                                        <p:attrNameLst>
                                          <p:attrName>style.visibility</p:attrName>
                                        </p:attrNameLst>
                                      </p:cBhvr>
                                      <p:to>
                                        <p:strVal val="visible"/>
                                      </p:to>
                                    </p:set>
                                    <p:animEffect transition="in" filter="fade">
                                      <p:cBhvr>
                                        <p:cTn id="48" dur="250"/>
                                        <p:tgtEl>
                                          <p:spTgt spid="13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30"/>
                                        </p:tgtEl>
                                        <p:attrNameLst>
                                          <p:attrName>style.visibility</p:attrName>
                                        </p:attrNameLst>
                                      </p:cBhvr>
                                      <p:to>
                                        <p:strVal val="visible"/>
                                      </p:to>
                                    </p:set>
                                    <p:animEffect transition="in" filter="fade">
                                      <p:cBhvr>
                                        <p:cTn id="51" dur="250"/>
                                        <p:tgtEl>
                                          <p:spTgt spid="13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31"/>
                                        </p:tgtEl>
                                        <p:attrNameLst>
                                          <p:attrName>style.visibility</p:attrName>
                                        </p:attrNameLst>
                                      </p:cBhvr>
                                      <p:to>
                                        <p:strVal val="visible"/>
                                      </p:to>
                                    </p:set>
                                    <p:animEffect transition="in" filter="fade">
                                      <p:cBhvr>
                                        <p:cTn id="54" dur="250"/>
                                        <p:tgtEl>
                                          <p:spTgt spid="13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32"/>
                                        </p:tgtEl>
                                        <p:attrNameLst>
                                          <p:attrName>style.visibility</p:attrName>
                                        </p:attrNameLst>
                                      </p:cBhvr>
                                      <p:to>
                                        <p:strVal val="visible"/>
                                      </p:to>
                                    </p:set>
                                    <p:animEffect transition="in" filter="fade">
                                      <p:cBhvr>
                                        <p:cTn id="57" dur="250"/>
                                        <p:tgtEl>
                                          <p:spTgt spid="13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33"/>
                                        </p:tgtEl>
                                        <p:attrNameLst>
                                          <p:attrName>style.visibility</p:attrName>
                                        </p:attrNameLst>
                                      </p:cBhvr>
                                      <p:to>
                                        <p:strVal val="visible"/>
                                      </p:to>
                                    </p:set>
                                    <p:animEffect transition="in" filter="fade">
                                      <p:cBhvr>
                                        <p:cTn id="60" dur="250"/>
                                        <p:tgtEl>
                                          <p:spTgt spid="13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34"/>
                                        </p:tgtEl>
                                        <p:attrNameLst>
                                          <p:attrName>style.visibility</p:attrName>
                                        </p:attrNameLst>
                                      </p:cBhvr>
                                      <p:to>
                                        <p:strVal val="visible"/>
                                      </p:to>
                                    </p:set>
                                    <p:animEffect transition="in" filter="fade">
                                      <p:cBhvr>
                                        <p:cTn id="63" dur="250"/>
                                        <p:tgtEl>
                                          <p:spTgt spid="13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35"/>
                                        </p:tgtEl>
                                        <p:attrNameLst>
                                          <p:attrName>style.visibility</p:attrName>
                                        </p:attrNameLst>
                                      </p:cBhvr>
                                      <p:to>
                                        <p:strVal val="visible"/>
                                      </p:to>
                                    </p:set>
                                    <p:animEffect transition="in" filter="fade">
                                      <p:cBhvr>
                                        <p:cTn id="66"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Run Your Code In Azure</a:t>
            </a:r>
            <a:endParaRPr lang="en-US" dirty="0"/>
          </a:p>
        </p:txBody>
      </p:sp>
      <p:grpSp>
        <p:nvGrpSpPr>
          <p:cNvPr id="52" name="Group 51"/>
          <p:cNvGrpSpPr/>
          <p:nvPr/>
        </p:nvGrpSpPr>
        <p:grpSpPr>
          <a:xfrm>
            <a:off x="2098229" y="2212285"/>
            <a:ext cx="5694491" cy="763457"/>
            <a:chOff x="2098229" y="2212285"/>
            <a:chExt cx="5694491" cy="763457"/>
          </a:xfrm>
        </p:grpSpPr>
        <p:sp>
          <p:nvSpPr>
            <p:cNvPr id="45" name="Text Placeholder 23"/>
            <p:cNvSpPr txBox="1">
              <a:spLocks/>
            </p:cNvSpPr>
            <p:nvPr/>
          </p:nvSpPr>
          <p:spPr>
            <a:xfrm>
              <a:off x="2860216" y="2212285"/>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Cloud Services</a:t>
              </a:r>
              <a:endParaRPr lang="en-US" dirty="0"/>
            </a:p>
          </p:txBody>
        </p:sp>
        <p:sp>
          <p:nvSpPr>
            <p:cNvPr id="46" name="Picture Placeholder 20"/>
            <p:cNvSpPr txBox="1">
              <a:spLocks/>
            </p:cNvSpPr>
            <p:nvPr/>
          </p:nvSpPr>
          <p:spPr>
            <a:xfrm>
              <a:off x="2098229" y="2212285"/>
              <a:ext cx="761987" cy="763457"/>
            </a:xfrm>
            <a:prstGeom prst="rect">
              <a:avLst/>
            </a:prstGeom>
            <a:solidFill>
              <a:schemeClr val="accent4">
                <a:lumMod val="60000"/>
                <a:lumOff val="40000"/>
              </a:schemeClr>
            </a:solidFill>
            <a:ln>
              <a:noFill/>
            </a:ln>
          </p:spPr>
        </p:sp>
        <p:sp>
          <p:nvSpPr>
            <p:cNvPr id="14" name="Cloud Services Icon"/>
            <p:cNvSpPr>
              <a:spLocks noChangeAspect="1"/>
            </p:cNvSpPr>
            <p:nvPr/>
          </p:nvSpPr>
          <p:spPr>
            <a:xfrm>
              <a:off x="2196140" y="2365155"/>
              <a:ext cx="539685" cy="45608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4" name="Group 53"/>
          <p:cNvGrpSpPr/>
          <p:nvPr/>
        </p:nvGrpSpPr>
        <p:grpSpPr>
          <a:xfrm>
            <a:off x="2098229" y="3899639"/>
            <a:ext cx="5694491" cy="763457"/>
            <a:chOff x="2098229" y="3899639"/>
            <a:chExt cx="5694491" cy="763457"/>
          </a:xfrm>
        </p:grpSpPr>
        <p:sp>
          <p:nvSpPr>
            <p:cNvPr id="28" name="Text Placeholder 23"/>
            <p:cNvSpPr txBox="1">
              <a:spLocks/>
            </p:cNvSpPr>
            <p:nvPr/>
          </p:nvSpPr>
          <p:spPr>
            <a:xfrm>
              <a:off x="2860216" y="389963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Mobile Services</a:t>
              </a:r>
            </a:p>
            <a:p>
              <a:endParaRPr lang="en-US" dirty="0"/>
            </a:p>
          </p:txBody>
        </p:sp>
        <p:sp>
          <p:nvSpPr>
            <p:cNvPr id="29" name="Picture Placeholder 20"/>
            <p:cNvSpPr txBox="1">
              <a:spLocks/>
            </p:cNvSpPr>
            <p:nvPr/>
          </p:nvSpPr>
          <p:spPr>
            <a:xfrm>
              <a:off x="2098229" y="3899639"/>
              <a:ext cx="761987" cy="763457"/>
            </a:xfrm>
            <a:prstGeom prst="rect">
              <a:avLst/>
            </a:prstGeom>
            <a:solidFill>
              <a:schemeClr val="accent4">
                <a:lumMod val="50000"/>
              </a:schemeClr>
            </a:solidFill>
            <a:ln>
              <a:noFill/>
            </a:ln>
          </p:spPr>
        </p:sp>
        <p:sp>
          <p:nvSpPr>
            <p:cNvPr id="15" name="Mobile Services Icon"/>
            <p:cNvSpPr>
              <a:spLocks noChangeAspect="1"/>
            </p:cNvSpPr>
            <p:nvPr/>
          </p:nvSpPr>
          <p:spPr>
            <a:xfrm>
              <a:off x="2301423" y="4030330"/>
              <a:ext cx="355599" cy="502075"/>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1" name="Group 50"/>
          <p:cNvGrpSpPr/>
          <p:nvPr/>
        </p:nvGrpSpPr>
        <p:grpSpPr>
          <a:xfrm>
            <a:off x="2098229" y="1368609"/>
            <a:ext cx="5694491" cy="763457"/>
            <a:chOff x="2098229" y="1368609"/>
            <a:chExt cx="5694491" cy="763457"/>
          </a:xfrm>
        </p:grpSpPr>
        <p:sp>
          <p:nvSpPr>
            <p:cNvPr id="48" name="Text Placeholder 23"/>
            <p:cNvSpPr txBox="1">
              <a:spLocks/>
            </p:cNvSpPr>
            <p:nvPr/>
          </p:nvSpPr>
          <p:spPr>
            <a:xfrm>
              <a:off x="2860216" y="1368609"/>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Virtual Machines</a:t>
              </a:r>
              <a:endParaRPr lang="en-US" dirty="0"/>
            </a:p>
          </p:txBody>
        </p:sp>
        <p:sp>
          <p:nvSpPr>
            <p:cNvPr id="49" name="Picture Placeholder 20"/>
            <p:cNvSpPr txBox="1">
              <a:spLocks/>
            </p:cNvSpPr>
            <p:nvPr/>
          </p:nvSpPr>
          <p:spPr>
            <a:xfrm>
              <a:off x="2098229" y="1368609"/>
              <a:ext cx="761987" cy="763457"/>
            </a:xfrm>
            <a:prstGeom prst="rect">
              <a:avLst/>
            </a:prstGeom>
            <a:solidFill>
              <a:schemeClr val="accent4">
                <a:lumMod val="40000"/>
                <a:lumOff val="60000"/>
              </a:schemeClr>
            </a:solidFill>
            <a:ln>
              <a:noFill/>
            </a:ln>
          </p:spPr>
        </p:sp>
        <p:sp>
          <p:nvSpPr>
            <p:cNvPr id="16" name="Virtual Machine Icon"/>
            <p:cNvSpPr>
              <a:spLocks noChangeAspect="1"/>
            </p:cNvSpPr>
            <p:nvPr/>
          </p:nvSpPr>
          <p:spPr>
            <a:xfrm>
              <a:off x="2244560" y="1542758"/>
              <a:ext cx="446855" cy="415159"/>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grpSp>
      <p:grpSp>
        <p:nvGrpSpPr>
          <p:cNvPr id="53" name="Group 52"/>
          <p:cNvGrpSpPr/>
          <p:nvPr/>
        </p:nvGrpSpPr>
        <p:grpSpPr>
          <a:xfrm>
            <a:off x="2098229" y="3055962"/>
            <a:ext cx="5694491" cy="763457"/>
            <a:chOff x="2098229" y="3055962"/>
            <a:chExt cx="5694491" cy="763457"/>
          </a:xfrm>
        </p:grpSpPr>
        <p:sp>
          <p:nvSpPr>
            <p:cNvPr id="42" name="Text Placeholder 23"/>
            <p:cNvSpPr txBox="1">
              <a:spLocks/>
            </p:cNvSpPr>
            <p:nvPr/>
          </p:nvSpPr>
          <p:spPr>
            <a:xfrm>
              <a:off x="2860216" y="3055962"/>
              <a:ext cx="4932504" cy="763457"/>
            </a:xfrm>
            <a:prstGeom prst="rect">
              <a:avLst/>
            </a:prstGeom>
            <a:solidFill>
              <a:schemeClr val="bg1">
                <a:lumMod val="85000"/>
                <a:alpha val="64000"/>
              </a:schemeClr>
            </a:solidFill>
            <a:ln w="9525" cap="flat" cmpd="sng" algn="ctr">
              <a:noFill/>
              <a:prstDash val="solid"/>
            </a:ln>
            <a:effectLst/>
          </p:spPr>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lgn="l" defTabSz="342900" rtl="0" eaLnBrk="1" latinLnBrk="0" hangingPunct="1">
                <a:spcBef>
                  <a:spcPct val="20000"/>
                </a:spcBef>
                <a:buFont typeface="Arial"/>
                <a:buNone/>
                <a:defRPr lang="en-US" sz="1350" kern="1200" smtClean="0">
                  <a:solidFill>
                    <a:schemeClr val="tx1">
                      <a:lumMod val="75000"/>
                      <a:lumOff val="25000"/>
                    </a:schemeClr>
                  </a:solidFill>
                  <a:latin typeface="Segoe UI"/>
                  <a:ea typeface="+mn-ea"/>
                  <a:cs typeface="Segoe UI"/>
                </a:defRPr>
              </a:lvl1pPr>
              <a:lvl2pPr marL="128588"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2pPr>
              <a:lvl3pPr marL="5143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3pPr>
              <a:lvl4pPr marL="857250" indent="0" algn="l" defTabSz="342900" rtl="0" eaLnBrk="1" latinLnBrk="0" hangingPunct="1">
                <a:spcBef>
                  <a:spcPct val="20000"/>
                </a:spcBef>
                <a:buFont typeface="Arial"/>
                <a:buNone/>
                <a:defRPr lang="en-US" sz="1350" kern="1200" smtClean="0">
                  <a:solidFill>
                    <a:schemeClr val="tx1">
                      <a:lumMod val="75000"/>
                      <a:lumOff val="25000"/>
                    </a:schemeClr>
                  </a:solidFill>
                  <a:latin typeface="+mn-lt"/>
                  <a:ea typeface="+mn-ea"/>
                  <a:cs typeface="+mn-cs"/>
                </a:defRPr>
              </a:lvl4pPr>
              <a:lvl5pPr marL="1200150" indent="0" algn="l" defTabSz="342900" rtl="0" eaLnBrk="1" latinLnBrk="0" hangingPunct="1">
                <a:spcBef>
                  <a:spcPct val="20000"/>
                </a:spcBef>
                <a:buFont typeface="Arial"/>
                <a:buNone/>
                <a:defRPr lang="en-US" sz="135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lt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lt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lt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lt1"/>
                  </a:solidFill>
                  <a:latin typeface="+mn-lt"/>
                  <a:ea typeface="+mn-ea"/>
                  <a:cs typeface="+mn-cs"/>
                </a:defRPr>
              </a:lvl9pPr>
            </a:lstStyle>
            <a:p>
              <a:r>
                <a:rPr lang="en-US" dirty="0" smtClean="0"/>
                <a:t>Web Sites</a:t>
              </a:r>
              <a:endParaRPr lang="en-US" dirty="0"/>
            </a:p>
          </p:txBody>
        </p:sp>
        <p:sp>
          <p:nvSpPr>
            <p:cNvPr id="43" name="Picture Placeholder 20"/>
            <p:cNvSpPr txBox="1">
              <a:spLocks/>
            </p:cNvSpPr>
            <p:nvPr/>
          </p:nvSpPr>
          <p:spPr>
            <a:xfrm>
              <a:off x="2098229" y="3055962"/>
              <a:ext cx="761987" cy="763457"/>
            </a:xfrm>
            <a:prstGeom prst="rect">
              <a:avLst/>
            </a:prstGeom>
            <a:solidFill>
              <a:schemeClr val="accent4">
                <a:lumMod val="75000"/>
              </a:schemeClr>
            </a:solidFill>
            <a:ln>
              <a:noFill/>
            </a:ln>
          </p:spPr>
        </p:sp>
        <p:sp>
          <p:nvSpPr>
            <p:cNvPr id="17" name="Web Sites Icon"/>
            <p:cNvSpPr>
              <a:spLocks noChangeAspect="1"/>
            </p:cNvSpPr>
            <p:nvPr/>
          </p:nvSpPr>
          <p:spPr>
            <a:xfrm>
              <a:off x="2244560" y="3203027"/>
              <a:ext cx="469325" cy="46932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4706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ull Menu Bar"/>
          <p:cNvGrpSpPr/>
          <p:nvPr/>
        </p:nvGrpSpPr>
        <p:grpSpPr>
          <a:xfrm>
            <a:off x="8061001" y="1"/>
            <a:ext cx="1109126" cy="5143499"/>
            <a:chOff x="10747042" y="1"/>
            <a:chExt cx="1478894" cy="6858272"/>
          </a:xfrm>
        </p:grpSpPr>
        <p:grpSp>
          <p:nvGrpSpPr>
            <p:cNvPr id="4" name="Original Menu Source"/>
            <p:cNvGrpSpPr/>
            <p:nvPr/>
          </p:nvGrpSpPr>
          <p:grpSpPr>
            <a:xfrm>
              <a:off x="10747042" y="1"/>
              <a:ext cx="1444958" cy="6858272"/>
              <a:chOff x="10756682" y="1"/>
              <a:chExt cx="1435608" cy="6813894"/>
            </a:xfrm>
          </p:grpSpPr>
          <p:pic>
            <p:nvPicPr>
              <p:cNvPr id="95" name="Bottom"/>
              <p:cNvPicPr>
                <a:picLocks noChangeAspect="1"/>
              </p:cNvPicPr>
              <p:nvPr/>
            </p:nvPicPr>
            <p:blipFill>
              <a:blip r:embed="rId2"/>
              <a:stretch>
                <a:fillRect/>
              </a:stretch>
            </p:blipFill>
            <p:spPr>
              <a:xfrm>
                <a:off x="10756682" y="3745283"/>
                <a:ext cx="1435608" cy="3068612"/>
              </a:xfrm>
              <a:prstGeom prst="rect">
                <a:avLst/>
              </a:prstGeom>
            </p:spPr>
          </p:pic>
          <p:pic>
            <p:nvPicPr>
              <p:cNvPr id="96" name="Top"/>
              <p:cNvPicPr>
                <a:picLocks noChangeAspect="1"/>
              </p:cNvPicPr>
              <p:nvPr/>
            </p:nvPicPr>
            <p:blipFill>
              <a:blip r:embed="rId3"/>
              <a:stretch>
                <a:fillRect/>
              </a:stretch>
            </p:blipFill>
            <p:spPr>
              <a:xfrm>
                <a:off x="10756682" y="1"/>
                <a:ext cx="1435318" cy="3745282"/>
              </a:xfrm>
              <a:prstGeom prst="rect">
                <a:avLst/>
              </a:prstGeom>
            </p:spPr>
          </p:pic>
        </p:grpSp>
        <p:sp>
          <p:nvSpPr>
            <p:cNvPr id="5"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3C454F"/>
                </a:solidFill>
              </a:endParaRPr>
            </a:p>
          </p:txBody>
        </p:sp>
        <p:grpSp>
          <p:nvGrpSpPr>
            <p:cNvPr id="6" name="Settings Group"/>
            <p:cNvGrpSpPr/>
            <p:nvPr/>
          </p:nvGrpSpPr>
          <p:grpSpPr>
            <a:xfrm>
              <a:off x="10856179" y="6310710"/>
              <a:ext cx="1369757" cy="251609"/>
              <a:chOff x="10856179" y="6310710"/>
              <a:chExt cx="1369757" cy="251609"/>
            </a:xfrm>
          </p:grpSpPr>
          <p:sp>
            <p:nvSpPr>
              <p:cNvPr id="94" name="Settings Name"/>
              <p:cNvSpPr txBox="1"/>
              <p:nvPr/>
            </p:nvSpPr>
            <p:spPr>
              <a:xfrm>
                <a:off x="11138536" y="6310710"/>
                <a:ext cx="1087400"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SETTINGS</a:t>
                </a:r>
                <a:endParaRPr lang="en-US" sz="500" dirty="0">
                  <a:solidFill>
                    <a:srgbClr val="FFFFFF"/>
                  </a:solidFill>
                  <a:latin typeface="Segoe UI" panose="020B0502040204020203" pitchFamily="34" charset="0"/>
                  <a:cs typeface="Segoe UI" panose="020B0502040204020203" pitchFamily="34" charset="0"/>
                </a:endParaRPr>
              </a:p>
            </p:txBody>
          </p:sp>
          <p:sp>
            <p:nvSpPr>
              <p:cNvPr id="92" name="Settings Icon"/>
              <p:cNvSpPr>
                <a:spLocks noChangeAspect="1"/>
              </p:cNvSpPr>
              <p:nvPr/>
            </p:nvSpPr>
            <p:spPr>
              <a:xfrm>
                <a:off x="10856179"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7" name="Add-Ons Group"/>
            <p:cNvGrpSpPr/>
            <p:nvPr/>
          </p:nvGrpSpPr>
          <p:grpSpPr>
            <a:xfrm>
              <a:off x="10841410" y="5951801"/>
              <a:ext cx="1384526" cy="265662"/>
              <a:chOff x="10841410" y="5951801"/>
              <a:chExt cx="1384526" cy="265662"/>
            </a:xfrm>
          </p:grpSpPr>
          <p:sp>
            <p:nvSpPr>
              <p:cNvPr id="90" name="Add-Ons Name"/>
              <p:cNvSpPr txBox="1"/>
              <p:nvPr/>
            </p:nvSpPr>
            <p:spPr>
              <a:xfrm>
                <a:off x="11138535" y="595180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ADD-ONS</a:t>
                </a:r>
                <a:endParaRPr lang="en-US" sz="500" dirty="0">
                  <a:solidFill>
                    <a:srgbClr val="FFFFFF"/>
                  </a:solidFill>
                  <a:latin typeface="Segoe UI" panose="020B0502040204020203" pitchFamily="34" charset="0"/>
                  <a:cs typeface="Segoe UI" panose="020B0502040204020203" pitchFamily="34" charset="0"/>
                </a:endParaRPr>
              </a:p>
            </p:txBody>
          </p:sp>
          <p:sp>
            <p:nvSpPr>
              <p:cNvPr id="88" name="Add-Ons Icon"/>
              <p:cNvSpPr>
                <a:spLocks noChangeAspect="1"/>
              </p:cNvSpPr>
              <p:nvPr/>
            </p:nvSpPr>
            <p:spPr>
              <a:xfrm>
                <a:off x="10841410"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8" name="Active Directory Group"/>
            <p:cNvGrpSpPr/>
            <p:nvPr/>
          </p:nvGrpSpPr>
          <p:grpSpPr>
            <a:xfrm>
              <a:off x="10842957" y="5590971"/>
              <a:ext cx="1382979" cy="272138"/>
              <a:chOff x="10842957" y="5590971"/>
              <a:chExt cx="1382979" cy="272138"/>
            </a:xfrm>
          </p:grpSpPr>
          <p:sp>
            <p:nvSpPr>
              <p:cNvPr id="86" name="Active Directory Name"/>
              <p:cNvSpPr txBox="1"/>
              <p:nvPr/>
            </p:nvSpPr>
            <p:spPr>
              <a:xfrm>
                <a:off x="11138535" y="5590971"/>
                <a:ext cx="1087401"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ACTIVE DIRECTORY</a:t>
                </a:r>
                <a:endParaRPr lang="en-US" sz="500" dirty="0">
                  <a:solidFill>
                    <a:srgbClr val="FFFFFF"/>
                  </a:solidFill>
                  <a:latin typeface="Segoe UI" panose="020B0502040204020203" pitchFamily="34" charset="0"/>
                  <a:cs typeface="Segoe UI" panose="020B0502040204020203" pitchFamily="34" charset="0"/>
                </a:endParaRPr>
              </a:p>
            </p:txBody>
          </p:sp>
          <p:sp>
            <p:nvSpPr>
              <p:cNvPr id="84" name="Active Directory Icon"/>
              <p:cNvSpPr>
                <a:spLocks noChangeAspect="1"/>
              </p:cNvSpPr>
              <p:nvPr/>
            </p:nvSpPr>
            <p:spPr>
              <a:xfrm>
                <a:off x="10842957"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 name="Management Services Group"/>
            <p:cNvGrpSpPr/>
            <p:nvPr/>
          </p:nvGrpSpPr>
          <p:grpSpPr>
            <a:xfrm>
              <a:off x="10833106" y="5229569"/>
              <a:ext cx="1392830" cy="249851"/>
              <a:chOff x="10833106" y="5229569"/>
              <a:chExt cx="1392830" cy="249851"/>
            </a:xfrm>
          </p:grpSpPr>
          <p:sp>
            <p:nvSpPr>
              <p:cNvPr id="82" name="Management Services Name"/>
              <p:cNvSpPr txBox="1"/>
              <p:nvPr/>
            </p:nvSpPr>
            <p:spPr>
              <a:xfrm>
                <a:off x="11138535" y="5229569"/>
                <a:ext cx="1087401"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MANAGEMENT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80" name="Management Services Icon"/>
              <p:cNvSpPr>
                <a:spLocks noChangeAspect="1"/>
              </p:cNvSpPr>
              <p:nvPr/>
            </p:nvSpPr>
            <p:spPr>
              <a:xfrm>
                <a:off x="10833106"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0" name="Traffic Manager Group"/>
            <p:cNvGrpSpPr/>
            <p:nvPr/>
          </p:nvGrpSpPr>
          <p:grpSpPr>
            <a:xfrm>
              <a:off x="10839974" y="4866549"/>
              <a:ext cx="1347356" cy="271236"/>
              <a:chOff x="10839974" y="4866549"/>
              <a:chExt cx="1347356" cy="271236"/>
            </a:xfrm>
          </p:grpSpPr>
          <p:sp>
            <p:nvSpPr>
              <p:cNvPr id="78" name="Traffic Manager Name"/>
              <p:cNvSpPr txBox="1"/>
              <p:nvPr/>
            </p:nvSpPr>
            <p:spPr>
              <a:xfrm>
                <a:off x="11138527" y="4866549"/>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TRAFFIC MANAGER</a:t>
                </a:r>
                <a:endParaRPr lang="en-US" sz="500" dirty="0">
                  <a:solidFill>
                    <a:srgbClr val="FFFFFF"/>
                  </a:solidFill>
                  <a:latin typeface="Segoe UI" panose="020B0502040204020203" pitchFamily="34" charset="0"/>
                  <a:cs typeface="Segoe UI" panose="020B0502040204020203" pitchFamily="34" charset="0"/>
                </a:endParaRPr>
              </a:p>
            </p:txBody>
          </p:sp>
          <p:sp>
            <p:nvSpPr>
              <p:cNvPr id="76" name="Traffic Manager Icon"/>
              <p:cNvSpPr>
                <a:spLocks noChangeAspect="1"/>
              </p:cNvSpPr>
              <p:nvPr/>
            </p:nvSpPr>
            <p:spPr>
              <a:xfrm>
                <a:off x="10839974"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1" name="Networks Group"/>
            <p:cNvGrpSpPr/>
            <p:nvPr/>
          </p:nvGrpSpPr>
          <p:grpSpPr>
            <a:xfrm>
              <a:off x="10825025" y="4505876"/>
              <a:ext cx="1362305" cy="225712"/>
              <a:chOff x="10825025" y="4505876"/>
              <a:chExt cx="1362305" cy="225712"/>
            </a:xfrm>
          </p:grpSpPr>
          <p:sp>
            <p:nvSpPr>
              <p:cNvPr id="74" name="Networks Name"/>
              <p:cNvSpPr txBox="1"/>
              <p:nvPr/>
            </p:nvSpPr>
            <p:spPr>
              <a:xfrm>
                <a:off x="11138527" y="4505876"/>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NETWORKS</a:t>
                </a:r>
                <a:endParaRPr lang="en-US" sz="500" dirty="0">
                  <a:solidFill>
                    <a:srgbClr val="FFFFFF"/>
                  </a:solidFill>
                  <a:latin typeface="Segoe UI" panose="020B0502040204020203" pitchFamily="34" charset="0"/>
                  <a:cs typeface="Segoe UI" panose="020B0502040204020203" pitchFamily="34" charset="0"/>
                </a:endParaRPr>
              </a:p>
            </p:txBody>
          </p:sp>
          <p:sp>
            <p:nvSpPr>
              <p:cNvPr id="72" name="Networks Icon"/>
              <p:cNvSpPr>
                <a:spLocks noChangeAspect="1"/>
              </p:cNvSpPr>
              <p:nvPr/>
            </p:nvSpPr>
            <p:spPr>
              <a:xfrm>
                <a:off x="10825025"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2" name="SQL Reporting Group"/>
            <p:cNvGrpSpPr/>
            <p:nvPr/>
          </p:nvGrpSpPr>
          <p:grpSpPr>
            <a:xfrm>
              <a:off x="10865349" y="4147646"/>
              <a:ext cx="1321981" cy="265486"/>
              <a:chOff x="10865349" y="4147646"/>
              <a:chExt cx="1321981" cy="265486"/>
            </a:xfrm>
          </p:grpSpPr>
          <p:sp>
            <p:nvSpPr>
              <p:cNvPr id="70" name="SQL Reporting Name"/>
              <p:cNvSpPr txBox="1"/>
              <p:nvPr/>
            </p:nvSpPr>
            <p:spPr>
              <a:xfrm>
                <a:off x="11138527" y="4147646"/>
                <a:ext cx="1048803" cy="225713"/>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REPORTING</a:t>
                </a:r>
                <a:endParaRPr lang="en-US" sz="500" dirty="0">
                  <a:solidFill>
                    <a:srgbClr val="FFFFFF"/>
                  </a:solidFill>
                  <a:latin typeface="Segoe UI" panose="020B0502040204020203" pitchFamily="34" charset="0"/>
                  <a:cs typeface="Segoe UI" panose="020B0502040204020203" pitchFamily="34" charset="0"/>
                </a:endParaRPr>
              </a:p>
            </p:txBody>
          </p:sp>
          <p:sp>
            <p:nvSpPr>
              <p:cNvPr id="68" name="SQL Reporting Icon"/>
              <p:cNvSpPr>
                <a:spLocks noChangeAspect="1"/>
              </p:cNvSpPr>
              <p:nvPr/>
            </p:nvSpPr>
            <p:spPr>
              <a:xfrm>
                <a:off x="10865349"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3" name="BizTalk Services Group"/>
            <p:cNvGrpSpPr/>
            <p:nvPr/>
          </p:nvGrpSpPr>
          <p:grpSpPr>
            <a:xfrm>
              <a:off x="10825381" y="3784572"/>
              <a:ext cx="1361963" cy="290140"/>
              <a:chOff x="10825381" y="3784572"/>
              <a:chExt cx="1361963" cy="290140"/>
            </a:xfrm>
          </p:grpSpPr>
          <p:sp>
            <p:nvSpPr>
              <p:cNvPr id="66" name="BizTalk Services Name"/>
              <p:cNvSpPr txBox="1"/>
              <p:nvPr/>
            </p:nvSpPr>
            <p:spPr>
              <a:xfrm>
                <a:off x="11138539" y="3784572"/>
                <a:ext cx="1048805"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BIZTALK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64" name="Biztalk Services Icon"/>
              <p:cNvSpPr>
                <a:spLocks noChangeAspect="1"/>
              </p:cNvSpPr>
              <p:nvPr/>
            </p:nvSpPr>
            <p:spPr bwMode="auto">
              <a:xfrm>
                <a:off x="10825381"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grpSp>
        <p:grpSp>
          <p:nvGrpSpPr>
            <p:cNvPr id="14" name="Service Bus Group"/>
            <p:cNvGrpSpPr/>
            <p:nvPr/>
          </p:nvGrpSpPr>
          <p:grpSpPr>
            <a:xfrm>
              <a:off x="10844897" y="3425090"/>
              <a:ext cx="1342433" cy="293939"/>
              <a:chOff x="10844897" y="3425090"/>
              <a:chExt cx="1342433" cy="293939"/>
            </a:xfrm>
          </p:grpSpPr>
          <p:sp>
            <p:nvSpPr>
              <p:cNvPr id="62" name="Service Bus Name"/>
              <p:cNvSpPr txBox="1"/>
              <p:nvPr/>
            </p:nvSpPr>
            <p:spPr>
              <a:xfrm>
                <a:off x="11138528" y="3425090"/>
                <a:ext cx="1048802"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SERVICE BUS</a:t>
                </a:r>
                <a:endParaRPr lang="en-US" sz="500" dirty="0">
                  <a:solidFill>
                    <a:srgbClr val="FFFFFF"/>
                  </a:solidFill>
                  <a:latin typeface="Segoe UI" panose="020B0502040204020203" pitchFamily="34" charset="0"/>
                  <a:cs typeface="Segoe UI" panose="020B0502040204020203" pitchFamily="34" charset="0"/>
                </a:endParaRPr>
              </a:p>
            </p:txBody>
          </p:sp>
          <p:sp>
            <p:nvSpPr>
              <p:cNvPr id="60" name="Service Bus Icon"/>
              <p:cNvSpPr>
                <a:spLocks noChangeAspect="1"/>
              </p:cNvSpPr>
              <p:nvPr/>
            </p:nvSpPr>
            <p:spPr>
              <a:xfrm>
                <a:off x="10844897"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5" name="Media Services Group"/>
            <p:cNvGrpSpPr/>
            <p:nvPr/>
          </p:nvGrpSpPr>
          <p:grpSpPr>
            <a:xfrm>
              <a:off x="10849999" y="3067114"/>
              <a:ext cx="1337331" cy="278241"/>
              <a:chOff x="10849999" y="3067114"/>
              <a:chExt cx="1337331" cy="278241"/>
            </a:xfrm>
          </p:grpSpPr>
          <p:sp>
            <p:nvSpPr>
              <p:cNvPr id="58" name="Media Services Name"/>
              <p:cNvSpPr txBox="1"/>
              <p:nvPr/>
            </p:nvSpPr>
            <p:spPr>
              <a:xfrm>
                <a:off x="11138527" y="3067114"/>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MEDIA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56" name="Media Services Icon"/>
              <p:cNvSpPr>
                <a:spLocks noChangeAspect="1"/>
              </p:cNvSpPr>
              <p:nvPr/>
            </p:nvSpPr>
            <p:spPr>
              <a:xfrm>
                <a:off x="10849999"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6" name="HDInsight Group"/>
            <p:cNvGrpSpPr/>
            <p:nvPr/>
          </p:nvGrpSpPr>
          <p:grpSpPr>
            <a:xfrm>
              <a:off x="10844108" y="2704448"/>
              <a:ext cx="1343222" cy="270732"/>
              <a:chOff x="10844108" y="2704448"/>
              <a:chExt cx="1343222" cy="270732"/>
            </a:xfrm>
          </p:grpSpPr>
          <p:sp>
            <p:nvSpPr>
              <p:cNvPr id="54" name="HDInsight Name"/>
              <p:cNvSpPr txBox="1"/>
              <p:nvPr/>
            </p:nvSpPr>
            <p:spPr>
              <a:xfrm>
                <a:off x="11138527" y="2704448"/>
                <a:ext cx="1048803"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HDINSIGHT</a:t>
                </a:r>
                <a:endParaRPr lang="en-US" sz="500" dirty="0">
                  <a:solidFill>
                    <a:srgbClr val="FFFFFF"/>
                  </a:solidFill>
                  <a:latin typeface="Segoe UI" panose="020B0502040204020203" pitchFamily="34" charset="0"/>
                  <a:cs typeface="Segoe UI" panose="020B0502040204020203" pitchFamily="34" charset="0"/>
                </a:endParaRPr>
              </a:p>
            </p:txBody>
          </p:sp>
          <p:sp>
            <p:nvSpPr>
              <p:cNvPr id="52" name="HDInsight Icon"/>
              <p:cNvSpPr>
                <a:spLocks noChangeAspect="1"/>
              </p:cNvSpPr>
              <p:nvPr/>
            </p:nvSpPr>
            <p:spPr>
              <a:xfrm>
                <a:off x="10844108"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7" name="Storage Group"/>
            <p:cNvGrpSpPr/>
            <p:nvPr/>
          </p:nvGrpSpPr>
          <p:grpSpPr>
            <a:xfrm>
              <a:off x="10840829" y="2344331"/>
              <a:ext cx="1346513" cy="246469"/>
              <a:chOff x="10840829" y="2344331"/>
              <a:chExt cx="1346513" cy="246469"/>
            </a:xfrm>
          </p:grpSpPr>
          <p:sp>
            <p:nvSpPr>
              <p:cNvPr id="50" name="Storage Name"/>
              <p:cNvSpPr txBox="1"/>
              <p:nvPr/>
            </p:nvSpPr>
            <p:spPr>
              <a:xfrm>
                <a:off x="11138538" y="2344331"/>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STORAGE</a:t>
                </a:r>
                <a:endParaRPr lang="en-US" sz="500" dirty="0">
                  <a:solidFill>
                    <a:srgbClr val="FFFFFF"/>
                  </a:solidFill>
                  <a:latin typeface="Segoe UI" panose="020B0502040204020203" pitchFamily="34" charset="0"/>
                  <a:cs typeface="Segoe UI" panose="020B0502040204020203" pitchFamily="34" charset="0"/>
                </a:endParaRPr>
              </a:p>
            </p:txBody>
          </p:sp>
          <p:sp>
            <p:nvSpPr>
              <p:cNvPr id="48" name="Storage Icon"/>
              <p:cNvSpPr>
                <a:spLocks noChangeAspect="1"/>
              </p:cNvSpPr>
              <p:nvPr/>
            </p:nvSpPr>
            <p:spPr>
              <a:xfrm>
                <a:off x="10840829"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18" name="SQL Database Group"/>
            <p:cNvGrpSpPr/>
            <p:nvPr/>
          </p:nvGrpSpPr>
          <p:grpSpPr>
            <a:xfrm>
              <a:off x="10871701" y="1984227"/>
              <a:ext cx="1315641" cy="262217"/>
              <a:chOff x="10871701" y="1984227"/>
              <a:chExt cx="1315641" cy="262217"/>
            </a:xfrm>
          </p:grpSpPr>
          <p:sp>
            <p:nvSpPr>
              <p:cNvPr id="46" name="SQL Databases Name"/>
              <p:cNvSpPr txBox="1"/>
              <p:nvPr/>
            </p:nvSpPr>
            <p:spPr>
              <a:xfrm>
                <a:off x="11138538" y="1984227"/>
                <a:ext cx="1048804" cy="225712"/>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SQL DATABASES</a:t>
                </a:r>
                <a:endParaRPr lang="en-US" sz="500" dirty="0">
                  <a:solidFill>
                    <a:srgbClr val="FFFFFF"/>
                  </a:solidFill>
                  <a:latin typeface="Segoe UI" panose="020B0502040204020203" pitchFamily="34" charset="0"/>
                  <a:cs typeface="Segoe UI" panose="020B0502040204020203" pitchFamily="34" charset="0"/>
                </a:endParaRPr>
              </a:p>
            </p:txBody>
          </p:sp>
          <p:sp>
            <p:nvSpPr>
              <p:cNvPr id="44" name="SQL Database Icon"/>
              <p:cNvSpPr>
                <a:spLocks noChangeAspect="1"/>
              </p:cNvSpPr>
              <p:nvPr/>
            </p:nvSpPr>
            <p:spPr>
              <a:xfrm>
                <a:off x="10871701"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600" dirty="0">
                  <a:solidFill>
                    <a:schemeClr val="tx2"/>
                  </a:solidFill>
                </a:endParaRPr>
              </a:p>
            </p:txBody>
          </p:sp>
        </p:grpSp>
        <p:grpSp>
          <p:nvGrpSpPr>
            <p:cNvPr id="19" name="Cloud Services Group"/>
            <p:cNvGrpSpPr/>
            <p:nvPr/>
          </p:nvGrpSpPr>
          <p:grpSpPr>
            <a:xfrm>
              <a:off x="10824390" y="1619383"/>
              <a:ext cx="1362950" cy="267453"/>
              <a:chOff x="10824390" y="1619383"/>
              <a:chExt cx="1362950" cy="267453"/>
            </a:xfrm>
          </p:grpSpPr>
          <p:sp>
            <p:nvSpPr>
              <p:cNvPr id="42" name="Cloud Services Name"/>
              <p:cNvSpPr txBox="1"/>
              <p:nvPr/>
            </p:nvSpPr>
            <p:spPr>
              <a:xfrm>
                <a:off x="11138536" y="1619383"/>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CLOUD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40" name="Cloud Services Icon"/>
              <p:cNvSpPr>
                <a:spLocks noChangeAspect="1"/>
              </p:cNvSpPr>
              <p:nvPr/>
            </p:nvSpPr>
            <p:spPr>
              <a:xfrm>
                <a:off x="10824390"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0" name="Mobile Services Group"/>
            <p:cNvGrpSpPr/>
            <p:nvPr/>
          </p:nvGrpSpPr>
          <p:grpSpPr>
            <a:xfrm>
              <a:off x="10871701" y="1258710"/>
              <a:ext cx="1315641" cy="275712"/>
              <a:chOff x="10871701" y="1258710"/>
              <a:chExt cx="1315641" cy="275712"/>
            </a:xfrm>
          </p:grpSpPr>
          <p:sp>
            <p:nvSpPr>
              <p:cNvPr id="38" name="Mobile Services Name"/>
              <p:cNvSpPr txBox="1"/>
              <p:nvPr/>
            </p:nvSpPr>
            <p:spPr>
              <a:xfrm>
                <a:off x="11138538" y="1258710"/>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MOBILE SERVICES</a:t>
                </a:r>
                <a:endParaRPr lang="en-US" sz="500" dirty="0">
                  <a:solidFill>
                    <a:srgbClr val="FFFFFF"/>
                  </a:solidFill>
                  <a:latin typeface="Segoe UI" panose="020B0502040204020203" pitchFamily="34" charset="0"/>
                  <a:cs typeface="Segoe UI" panose="020B0502040204020203" pitchFamily="34" charset="0"/>
                </a:endParaRPr>
              </a:p>
            </p:txBody>
          </p:sp>
          <p:sp>
            <p:nvSpPr>
              <p:cNvPr id="36" name="Mobile Services Icon"/>
              <p:cNvSpPr>
                <a:spLocks noChangeAspect="1"/>
              </p:cNvSpPr>
              <p:nvPr/>
            </p:nvSpPr>
            <p:spPr>
              <a:xfrm>
                <a:off x="10871701"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21" name="Virtual Machines Group"/>
            <p:cNvGrpSpPr/>
            <p:nvPr/>
          </p:nvGrpSpPr>
          <p:grpSpPr>
            <a:xfrm>
              <a:off x="10848248" y="899980"/>
              <a:ext cx="1339085" cy="260420"/>
              <a:chOff x="10848248" y="899980"/>
              <a:chExt cx="1339085" cy="260420"/>
            </a:xfrm>
          </p:grpSpPr>
          <p:sp>
            <p:nvSpPr>
              <p:cNvPr id="34" name="Virtual Machines Name"/>
              <p:cNvSpPr txBox="1"/>
              <p:nvPr/>
            </p:nvSpPr>
            <p:spPr>
              <a:xfrm>
                <a:off x="11138530" y="899980"/>
                <a:ext cx="1048803"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VIRTUAL MACHINES</a:t>
                </a:r>
                <a:endParaRPr lang="en-US" sz="500" dirty="0">
                  <a:solidFill>
                    <a:srgbClr val="FFFFFF"/>
                  </a:solidFill>
                  <a:latin typeface="Segoe UI" panose="020B0502040204020203" pitchFamily="34" charset="0"/>
                  <a:cs typeface="Segoe UI" panose="020B0502040204020203" pitchFamily="34" charset="0"/>
                </a:endParaRPr>
              </a:p>
            </p:txBody>
          </p:sp>
          <p:sp>
            <p:nvSpPr>
              <p:cNvPr id="32" name="Virtual Machine Icon"/>
              <p:cNvSpPr>
                <a:spLocks noChangeAspect="1"/>
              </p:cNvSpPr>
              <p:nvPr/>
            </p:nvSpPr>
            <p:spPr>
              <a:xfrm>
                <a:off x="10848248"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grpSp>
        <p:grpSp>
          <p:nvGrpSpPr>
            <p:cNvPr id="22" name="Web Sites Group"/>
            <p:cNvGrpSpPr/>
            <p:nvPr/>
          </p:nvGrpSpPr>
          <p:grpSpPr>
            <a:xfrm>
              <a:off x="10842473" y="539138"/>
              <a:ext cx="1344869" cy="267885"/>
              <a:chOff x="10842473" y="539138"/>
              <a:chExt cx="1344869" cy="267885"/>
            </a:xfrm>
          </p:grpSpPr>
          <p:sp>
            <p:nvSpPr>
              <p:cNvPr id="30" name="Web Sites Name"/>
              <p:cNvSpPr txBox="1"/>
              <p:nvPr/>
            </p:nvSpPr>
            <p:spPr>
              <a:xfrm>
                <a:off x="11138538" y="539138"/>
                <a:ext cx="1048804" cy="225711"/>
              </a:xfrm>
              <a:prstGeom prst="rect">
                <a:avLst/>
              </a:prstGeom>
              <a:noFill/>
            </p:spPr>
            <p:txBody>
              <a:bodyPr wrap="square" lIns="45720" rIns="45720" rtlCol="0">
                <a:spAutoFit/>
              </a:bodyPr>
              <a:lstStyle/>
              <a:p>
                <a:r>
                  <a:rPr lang="en-US" sz="500" dirty="0" smtClean="0">
                    <a:solidFill>
                      <a:srgbClr val="FFFFFF"/>
                    </a:solidFill>
                    <a:latin typeface="Segoe UI" panose="020B0502040204020203" pitchFamily="34" charset="0"/>
                    <a:cs typeface="Segoe UI" panose="020B0502040204020203" pitchFamily="34" charset="0"/>
                  </a:rPr>
                  <a:t>WEB SITES</a:t>
                </a:r>
                <a:endParaRPr lang="en-US" sz="500" dirty="0">
                  <a:solidFill>
                    <a:srgbClr val="FFFFFF"/>
                  </a:solidFill>
                  <a:latin typeface="Segoe UI" panose="020B0502040204020203" pitchFamily="34" charset="0"/>
                  <a:cs typeface="Segoe UI" panose="020B0502040204020203" pitchFamily="34" charset="0"/>
                </a:endParaRPr>
              </a:p>
            </p:txBody>
          </p:sp>
          <p:sp>
            <p:nvSpPr>
              <p:cNvPr id="28" name="Web Sites Icon"/>
              <p:cNvSpPr>
                <a:spLocks noChangeAspect="1"/>
              </p:cNvSpPr>
              <p:nvPr/>
            </p:nvSpPr>
            <p:spPr>
              <a:xfrm>
                <a:off x="10842473"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sp>
          <p:nvSpPr>
            <p:cNvPr id="23" name="Azure Menu Selected Item White Background"/>
            <p:cNvSpPr/>
            <p:nvPr/>
          </p:nvSpPr>
          <p:spPr>
            <a:xfrm>
              <a:off x="10747042" y="143835"/>
              <a:ext cx="1444666" cy="3586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nvGrpSpPr>
            <p:cNvPr id="24" name="All Items Group"/>
            <p:cNvGrpSpPr/>
            <p:nvPr/>
          </p:nvGrpSpPr>
          <p:grpSpPr>
            <a:xfrm>
              <a:off x="10870268" y="174660"/>
              <a:ext cx="1313896" cy="242347"/>
              <a:chOff x="10870268" y="174660"/>
              <a:chExt cx="1313896" cy="242347"/>
            </a:xfrm>
          </p:grpSpPr>
          <p:sp>
            <p:nvSpPr>
              <p:cNvPr id="25" name="All Items Icon"/>
              <p:cNvSpPr>
                <a:spLocks noChangeAspect="1"/>
              </p:cNvSpPr>
              <p:nvPr/>
            </p:nvSpPr>
            <p:spPr>
              <a:xfrm>
                <a:off x="10870268"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sp>
            <p:nvSpPr>
              <p:cNvPr id="26" name="All Items Text"/>
              <p:cNvSpPr txBox="1"/>
              <p:nvPr/>
            </p:nvSpPr>
            <p:spPr>
              <a:xfrm>
                <a:off x="11138535" y="174660"/>
                <a:ext cx="1045629" cy="225712"/>
              </a:xfrm>
              <a:prstGeom prst="rect">
                <a:avLst/>
              </a:prstGeom>
              <a:noFill/>
            </p:spPr>
            <p:txBody>
              <a:bodyPr wrap="square" lIns="45720" rIns="45720" rtlCol="0">
                <a:spAutoFit/>
              </a:bodyPr>
              <a:lstStyle/>
              <a:p>
                <a:r>
                  <a:rPr lang="en-US" sz="500" dirty="0" smtClean="0">
                    <a:solidFill>
                      <a:srgbClr val="3C454F"/>
                    </a:solidFill>
                    <a:latin typeface="Segoe UI" panose="020B0502040204020203" pitchFamily="34" charset="0"/>
                    <a:cs typeface="Segoe UI" panose="020B0502040204020203" pitchFamily="34" charset="0"/>
                  </a:rPr>
                  <a:t>ALL ITEMS</a:t>
                </a:r>
                <a:endParaRPr lang="en-US" sz="500" dirty="0">
                  <a:solidFill>
                    <a:srgbClr val="3C454F"/>
                  </a:solidFill>
                  <a:latin typeface="Segoe UI" panose="020B0502040204020203" pitchFamily="34" charset="0"/>
                  <a:cs typeface="Segoe UI" panose="020B0502040204020203" pitchFamily="34" charset="0"/>
                </a:endParaRPr>
              </a:p>
            </p:txBody>
          </p:sp>
        </p:grpSp>
      </p:grpSp>
      <p:sp>
        <p:nvSpPr>
          <p:cNvPr id="97" name="TextBox 96"/>
          <p:cNvSpPr txBox="1"/>
          <p:nvPr/>
        </p:nvSpPr>
        <p:spPr>
          <a:xfrm>
            <a:off x="365760" y="312743"/>
            <a:ext cx="4491614" cy="707886"/>
          </a:xfrm>
          <a:prstGeom prst="rect">
            <a:avLst/>
          </a:prstGeom>
          <a:noFill/>
        </p:spPr>
        <p:txBody>
          <a:bodyPr wrap="none" rtlCol="0">
            <a:spAutoFit/>
          </a:bodyPr>
          <a:lstStyle/>
          <a:p>
            <a:r>
              <a:rPr lang="en-US" sz="4000" dirty="0" smtClean="0"/>
              <a:t>Additional Services</a:t>
            </a:r>
          </a:p>
        </p:txBody>
      </p:sp>
      <p:sp>
        <p:nvSpPr>
          <p:cNvPr id="98" name="TextBox 97"/>
          <p:cNvSpPr txBox="1"/>
          <p:nvPr/>
        </p:nvSpPr>
        <p:spPr>
          <a:xfrm>
            <a:off x="1027611" y="1303068"/>
            <a:ext cx="6863161"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SQL Database, Reporting, Data Sync, </a:t>
            </a:r>
            <a:r>
              <a:rPr lang="en-US" sz="2400" dirty="0" err="1" smtClean="0"/>
              <a:t>HDInsight</a:t>
            </a:r>
            <a:endParaRPr lang="en-US" sz="2400" dirty="0" smtClean="0"/>
          </a:p>
          <a:p>
            <a:pPr marL="285750" indent="-285750">
              <a:buFont typeface="Arial" panose="020B0604020202020204" pitchFamily="34" charset="0"/>
              <a:buChar char="•"/>
            </a:pPr>
            <a:r>
              <a:rPr lang="en-US" sz="2400" dirty="0" smtClean="0"/>
              <a:t>Table, Blob &amp; Queue Storage</a:t>
            </a:r>
          </a:p>
          <a:p>
            <a:pPr marL="285750" indent="-285750">
              <a:buFont typeface="Arial" panose="020B0604020202020204" pitchFamily="34" charset="0"/>
              <a:buChar char="•"/>
            </a:pPr>
            <a:r>
              <a:rPr lang="en-US" sz="2400" dirty="0" smtClean="0"/>
              <a:t>Service Bus &amp; BizTalk Services</a:t>
            </a:r>
          </a:p>
          <a:p>
            <a:pPr marL="285750" indent="-285750">
              <a:buFont typeface="Arial" panose="020B0604020202020204" pitchFamily="34" charset="0"/>
              <a:buChar char="•"/>
            </a:pPr>
            <a:r>
              <a:rPr lang="en-US" sz="2400" dirty="0" smtClean="0"/>
              <a:t>Networks &amp; Traffic Manager</a:t>
            </a:r>
          </a:p>
          <a:p>
            <a:pPr marL="285750" indent="-285750">
              <a:buFont typeface="Arial" panose="020B0604020202020204" pitchFamily="34" charset="0"/>
              <a:buChar char="•"/>
            </a:pPr>
            <a:r>
              <a:rPr lang="en-US" sz="2400" dirty="0" smtClean="0"/>
              <a:t>Media Services</a:t>
            </a:r>
          </a:p>
          <a:p>
            <a:pPr marL="285750" indent="-285750">
              <a:buFont typeface="Arial" panose="020B0604020202020204" pitchFamily="34" charset="0"/>
              <a:buChar char="•"/>
            </a:pPr>
            <a:r>
              <a:rPr lang="en-US" sz="2400" dirty="0" smtClean="0"/>
              <a:t>Active Directory</a:t>
            </a:r>
          </a:p>
          <a:p>
            <a:pPr marL="285750" indent="-285750">
              <a:buFont typeface="Arial" panose="020B0604020202020204" pitchFamily="34" charset="0"/>
              <a:buChar char="•"/>
            </a:pPr>
            <a:r>
              <a:rPr lang="en-US" sz="2400" dirty="0" smtClean="0"/>
              <a:t>Management Services</a:t>
            </a:r>
          </a:p>
          <a:p>
            <a:pPr marL="285750" indent="-285750">
              <a:buFont typeface="Arial" panose="020B0604020202020204" pitchFamily="34" charset="0"/>
              <a:buChar char="•"/>
            </a:pPr>
            <a:r>
              <a:rPr lang="en-US" sz="2400" dirty="0" smtClean="0"/>
              <a:t>Add-ons (</a:t>
            </a:r>
            <a:r>
              <a:rPr lang="en-US" sz="2400" dirty="0" err="1" smtClean="0"/>
              <a:t>MongoDB</a:t>
            </a:r>
            <a:r>
              <a:rPr lang="en-US" sz="2400" dirty="0" smtClean="0"/>
              <a:t>, </a:t>
            </a:r>
            <a:r>
              <a:rPr lang="en-US" sz="2400" dirty="0" err="1" smtClean="0"/>
              <a:t>SendGrid</a:t>
            </a:r>
            <a:r>
              <a:rPr lang="en-US" sz="2400" dirty="0" smtClean="0"/>
              <a:t>, </a:t>
            </a:r>
            <a:r>
              <a:rPr lang="en-US" sz="2400" dirty="0" err="1" smtClean="0"/>
              <a:t>MySql</a:t>
            </a:r>
            <a:r>
              <a:rPr lang="en-US" sz="2400" dirty="0" smtClean="0"/>
              <a:t>, …)</a:t>
            </a:r>
          </a:p>
          <a:p>
            <a:endParaRPr lang="en-US" sz="2400" dirty="0"/>
          </a:p>
        </p:txBody>
      </p:sp>
    </p:spTree>
    <p:extLst>
      <p:ext uri="{BB962C8B-B14F-4D97-AF65-F5344CB8AC3E}">
        <p14:creationId xmlns:p14="http://schemas.microsoft.com/office/powerpoint/2010/main" val="2850105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Azure</a:t>
            </a:r>
            <a:endParaRPr lang="en-US" dirty="0"/>
          </a:p>
        </p:txBody>
      </p:sp>
      <p:sp>
        <p:nvSpPr>
          <p:cNvPr id="3" name="Content Placeholder 2"/>
          <p:cNvSpPr>
            <a:spLocks noGrp="1"/>
          </p:cNvSpPr>
          <p:nvPr>
            <p:ph sz="quarter" idx="10"/>
          </p:nvPr>
        </p:nvSpPr>
        <p:spPr>
          <a:xfrm>
            <a:off x="981330" y="1304925"/>
            <a:ext cx="7892704" cy="3371850"/>
          </a:xfrm>
        </p:spPr>
        <p:txBody>
          <a:bodyPr>
            <a:noAutofit/>
          </a:bodyPr>
          <a:lstStyle/>
          <a:p>
            <a:r>
              <a:rPr lang="en-US" sz="2400" dirty="0" smtClean="0"/>
              <a:t>Free Trial:  30 days / $200 - </a:t>
            </a:r>
            <a:r>
              <a:rPr lang="en-US" sz="2400" dirty="0" smtClean="0">
                <a:hlinkClick r:id="rId2"/>
              </a:rPr>
              <a:t>http://aka.ms/az30</a:t>
            </a:r>
            <a:endParaRPr lang="en-US" sz="2400" dirty="0" smtClean="0"/>
          </a:p>
          <a:p>
            <a:r>
              <a:rPr lang="en-US" sz="2400" dirty="0" smtClean="0"/>
              <a:t>MSDN – </a:t>
            </a:r>
            <a:r>
              <a:rPr lang="en-US" sz="2400" dirty="0" smtClean="0">
                <a:hlinkClick r:id="rId3"/>
              </a:rPr>
              <a:t>http://msdn.com</a:t>
            </a:r>
            <a:r>
              <a:rPr lang="en-US" sz="2400" dirty="0" smtClean="0"/>
              <a:t>	</a:t>
            </a:r>
          </a:p>
          <a:p>
            <a:r>
              <a:rPr lang="en-US" sz="2400" dirty="0" err="1" smtClean="0"/>
              <a:t>BizSpark</a:t>
            </a:r>
            <a:r>
              <a:rPr lang="en-US" sz="2400" dirty="0" smtClean="0"/>
              <a:t> – </a:t>
            </a:r>
            <a:r>
              <a:rPr lang="en-US" sz="2400" dirty="0" smtClean="0">
                <a:hlinkClick r:id="rId4"/>
              </a:rPr>
              <a:t>http://bizspark.com</a:t>
            </a:r>
            <a:r>
              <a:rPr lang="en-US" sz="2400" dirty="0" smtClean="0"/>
              <a:t>  </a:t>
            </a:r>
          </a:p>
          <a:p>
            <a:r>
              <a:rPr lang="en-US" sz="2400" dirty="0" smtClean="0"/>
              <a:t>Pay-as-you go subscriptions – </a:t>
            </a:r>
            <a:r>
              <a:rPr lang="en-US" sz="2400" dirty="0" smtClean="0">
                <a:hlinkClick r:id="rId5"/>
              </a:rPr>
              <a:t>http://aka.msazpay</a:t>
            </a:r>
            <a:r>
              <a:rPr lang="en-US" sz="2400" dirty="0" smtClean="0"/>
              <a:t> </a:t>
            </a:r>
          </a:p>
          <a:p>
            <a:r>
              <a:rPr lang="en-US" sz="2400" dirty="0" smtClean="0"/>
              <a:t>Six and Twelve month plan subscriptions</a:t>
            </a:r>
          </a:p>
          <a:p>
            <a:endParaRPr lang="en-US" sz="2400" dirty="0"/>
          </a:p>
        </p:txBody>
      </p:sp>
    </p:spTree>
    <p:extLst>
      <p:ext uri="{BB962C8B-B14F-4D97-AF65-F5344CB8AC3E}">
        <p14:creationId xmlns:p14="http://schemas.microsoft.com/office/powerpoint/2010/main" val="1580807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Web Sites</a:t>
            </a:r>
            <a:endParaRPr lang="en-US" dirty="0"/>
          </a:p>
        </p:txBody>
      </p:sp>
    </p:spTree>
    <p:extLst>
      <p:ext uri="{BB962C8B-B14F-4D97-AF65-F5344CB8AC3E}">
        <p14:creationId xmlns:p14="http://schemas.microsoft.com/office/powerpoint/2010/main" val="89904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626352"/>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276003" y="827141"/>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08046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739350"/>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42157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398235"/>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703267"/>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362153"/>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05712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363153"/>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704267"/>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828141"/>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363155"/>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062533"/>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704269"/>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412825"/>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828141"/>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399234"/>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70426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363156"/>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058121"/>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740349"/>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238672"/>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348251"/>
            <a:ext cx="769418" cy="7692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2719415" y="464471"/>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329383"/>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68730"/>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4DCDF4DF-92F0-4538-9AF2-DB09D59056F2}" vid="{03118655-00A6-4939-82A7-E8CDD8FCE6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f847e7ad-bfae-49c8-aedd-39ec05321f40"/>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10251</TotalTime>
  <Words>1564</Words>
  <Application>Microsoft Office PowerPoint</Application>
  <PresentationFormat>On-screen Show (16:9)</PresentationFormat>
  <Paragraphs>349</Paragraphs>
  <Slides>38</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宋体</vt:lpstr>
      <vt:lpstr>Arial</vt:lpstr>
      <vt:lpstr>Calibri</vt:lpstr>
      <vt:lpstr>Kozuka Gothic Pro R</vt:lpstr>
      <vt:lpstr>Segoe Light</vt:lpstr>
      <vt:lpstr>Segoe UI</vt:lpstr>
      <vt:lpstr>Segoe UI Light</vt:lpstr>
      <vt:lpstr>Wingdings</vt:lpstr>
      <vt:lpstr>DevUnleashed - No Anim</vt:lpstr>
      <vt:lpstr>Windows Azure Web Sites</vt:lpstr>
      <vt:lpstr>Introduction to Windows Azure</vt:lpstr>
      <vt:lpstr>Windows Azure</vt:lpstr>
      <vt:lpstr>Global Footprint</vt:lpstr>
      <vt:lpstr>Run Your Code In Azure</vt:lpstr>
      <vt:lpstr>PowerPoint Presentation</vt:lpstr>
      <vt:lpstr>How to get Azure</vt:lpstr>
      <vt:lpstr>Windows Azure Web Sites</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Take the DevUnleashed Windows Azure Survey</vt:lpstr>
      <vt:lpstr>HANDS ON LAB</vt:lpstr>
      <vt:lpstr>Thank You!</vt:lpstr>
      <vt:lpstr>Application Scenarios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Sites</dc:title>
  <dc:creator>Nathan Totten</dc:creator>
  <dc:description>Windows Azure Web Sites is a simple and powerful hosting platform that allows developers to easily build and rapidly deploy web applications on Windows Azure using their favorite languages, frameworks, and tools. This presentation explains how you can use this new technology to build, deploy, and run everything from classic ASP sites to modern ASP.NET MVC 4 web applications using both new and familiar tools including Visual Studio 2010, Visual Studio 2012, and WebMatrix.
by Nathan Tottenntotten@microsoft.com</dc:description>
  <cp:lastModifiedBy>Bret Stateham</cp:lastModifiedBy>
  <cp:revision>692</cp:revision>
  <cp:lastPrinted>2012-06-13T17:37:07Z</cp:lastPrinted>
  <dcterms:created xsi:type="dcterms:W3CDTF">2006-08-16T00:00:00Z</dcterms:created>
  <dcterms:modified xsi:type="dcterms:W3CDTF">2013-09-27T12:42:43Z</dcterms:modified>
  <cp:version>1.0.4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