
<file path=[Content_Types].xml><?xml version="1.0" encoding="utf-8"?>
<Types xmlns="http://schemas.openxmlformats.org/package/2006/content-types">
  <Default Extension="png" ContentType="image/png"/>
  <Default Extension="pdf" ContentType="application/pd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129" r:id="rId1"/>
  </p:sldMasterIdLst>
  <p:notesMasterIdLst>
    <p:notesMasterId r:id="rId28"/>
  </p:notesMasterIdLst>
  <p:handoutMasterIdLst>
    <p:handoutMasterId r:id="rId29"/>
  </p:handoutMasterIdLst>
  <p:sldIdLst>
    <p:sldId id="508" r:id="rId2"/>
    <p:sldId id="557" r:id="rId3"/>
    <p:sldId id="462" r:id="rId4"/>
    <p:sldId id="564" r:id="rId5"/>
    <p:sldId id="532" r:id="rId6"/>
    <p:sldId id="530" r:id="rId7"/>
    <p:sldId id="531" r:id="rId8"/>
    <p:sldId id="540" r:id="rId9"/>
    <p:sldId id="558" r:id="rId10"/>
    <p:sldId id="550" r:id="rId11"/>
    <p:sldId id="536" r:id="rId12"/>
    <p:sldId id="538" r:id="rId13"/>
    <p:sldId id="533" r:id="rId14"/>
    <p:sldId id="537" r:id="rId15"/>
    <p:sldId id="535" r:id="rId16"/>
    <p:sldId id="539" r:id="rId17"/>
    <p:sldId id="565" r:id="rId18"/>
    <p:sldId id="566" r:id="rId19"/>
    <p:sldId id="541" r:id="rId20"/>
    <p:sldId id="545" r:id="rId21"/>
    <p:sldId id="567" r:id="rId22"/>
    <p:sldId id="563" r:id="rId23"/>
    <p:sldId id="569" r:id="rId24"/>
    <p:sldId id="570" r:id="rId25"/>
    <p:sldId id="568" r:id="rId26"/>
    <p:sldId id="516" r:id="rId27"/>
  </p:sldIdLst>
  <p:sldSz cx="12188825" cy="6858000"/>
  <p:notesSz cx="6858000" cy="9144000"/>
  <p:defaultTextStyle>
    <a:defPPr>
      <a:defRPr lang="en-US"/>
    </a:defPPr>
    <a:lvl1pPr marL="0" algn="l" defTabSz="914197" rtl="0" eaLnBrk="1" latinLnBrk="0" hangingPunct="1">
      <a:defRPr sz="1900" kern="1200">
        <a:solidFill>
          <a:schemeClr val="tx1"/>
        </a:solidFill>
        <a:latin typeface="+mn-lt"/>
        <a:ea typeface="+mn-ea"/>
        <a:cs typeface="+mn-cs"/>
      </a:defRPr>
    </a:lvl1pPr>
    <a:lvl2pPr marL="457100" algn="l" defTabSz="914197" rtl="0" eaLnBrk="1" latinLnBrk="0" hangingPunct="1">
      <a:defRPr sz="1900" kern="1200">
        <a:solidFill>
          <a:schemeClr val="tx1"/>
        </a:solidFill>
        <a:latin typeface="+mn-lt"/>
        <a:ea typeface="+mn-ea"/>
        <a:cs typeface="+mn-cs"/>
      </a:defRPr>
    </a:lvl2pPr>
    <a:lvl3pPr marL="914197" algn="l" defTabSz="914197" rtl="0" eaLnBrk="1" latinLnBrk="0" hangingPunct="1">
      <a:defRPr sz="1900" kern="1200">
        <a:solidFill>
          <a:schemeClr val="tx1"/>
        </a:solidFill>
        <a:latin typeface="+mn-lt"/>
        <a:ea typeface="+mn-ea"/>
        <a:cs typeface="+mn-cs"/>
      </a:defRPr>
    </a:lvl3pPr>
    <a:lvl4pPr marL="1371297" algn="l" defTabSz="914197" rtl="0" eaLnBrk="1" latinLnBrk="0" hangingPunct="1">
      <a:defRPr sz="1900" kern="1200">
        <a:solidFill>
          <a:schemeClr val="tx1"/>
        </a:solidFill>
        <a:latin typeface="+mn-lt"/>
        <a:ea typeface="+mn-ea"/>
        <a:cs typeface="+mn-cs"/>
      </a:defRPr>
    </a:lvl4pPr>
    <a:lvl5pPr marL="1828395" algn="l" defTabSz="914197" rtl="0" eaLnBrk="1" latinLnBrk="0" hangingPunct="1">
      <a:defRPr sz="1900" kern="1200">
        <a:solidFill>
          <a:schemeClr val="tx1"/>
        </a:solidFill>
        <a:latin typeface="+mn-lt"/>
        <a:ea typeface="+mn-ea"/>
        <a:cs typeface="+mn-cs"/>
      </a:defRPr>
    </a:lvl5pPr>
    <a:lvl6pPr marL="2285493" algn="l" defTabSz="914197" rtl="0" eaLnBrk="1" latinLnBrk="0" hangingPunct="1">
      <a:defRPr sz="1900" kern="1200">
        <a:solidFill>
          <a:schemeClr val="tx1"/>
        </a:solidFill>
        <a:latin typeface="+mn-lt"/>
        <a:ea typeface="+mn-ea"/>
        <a:cs typeface="+mn-cs"/>
      </a:defRPr>
    </a:lvl6pPr>
    <a:lvl7pPr marL="2742593" algn="l" defTabSz="914197" rtl="0" eaLnBrk="1" latinLnBrk="0" hangingPunct="1">
      <a:defRPr sz="1900" kern="1200">
        <a:solidFill>
          <a:schemeClr val="tx1"/>
        </a:solidFill>
        <a:latin typeface="+mn-lt"/>
        <a:ea typeface="+mn-ea"/>
        <a:cs typeface="+mn-cs"/>
      </a:defRPr>
    </a:lvl7pPr>
    <a:lvl8pPr marL="3199691" algn="l" defTabSz="914197" rtl="0" eaLnBrk="1" latinLnBrk="0" hangingPunct="1">
      <a:defRPr sz="1900" kern="1200">
        <a:solidFill>
          <a:schemeClr val="tx1"/>
        </a:solidFill>
        <a:latin typeface="+mn-lt"/>
        <a:ea typeface="+mn-ea"/>
        <a:cs typeface="+mn-cs"/>
      </a:defRPr>
    </a:lvl8pPr>
    <a:lvl9pPr marL="3656790" algn="l" defTabSz="914197" rtl="0" eaLnBrk="1" latinLnBrk="0" hangingPunct="1">
      <a:defRPr sz="19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0516888-A0F1-43A0-BB01-A22305A384D1}">
          <p14:sldIdLst>
            <p14:sldId id="508"/>
            <p14:sldId id="557"/>
            <p14:sldId id="462"/>
            <p14:sldId id="564"/>
            <p14:sldId id="532"/>
            <p14:sldId id="530"/>
            <p14:sldId id="531"/>
            <p14:sldId id="540"/>
            <p14:sldId id="558"/>
            <p14:sldId id="550"/>
            <p14:sldId id="536"/>
            <p14:sldId id="538"/>
            <p14:sldId id="533"/>
            <p14:sldId id="537"/>
            <p14:sldId id="535"/>
            <p14:sldId id="539"/>
            <p14:sldId id="565"/>
            <p14:sldId id="566"/>
            <p14:sldId id="541"/>
            <p14:sldId id="545"/>
            <p14:sldId id="567"/>
            <p14:sldId id="563"/>
            <p14:sldId id="569"/>
            <p14:sldId id="570"/>
            <p14:sldId id="568"/>
            <p14:sldId id="516"/>
          </p14:sldIdLst>
        </p14:section>
      </p14:sectionLst>
    </p:ext>
    <p:ext uri="{EFAFB233-063F-42B5-8137-9DF3F51BA10A}">
      <p15:sldGuideLst xmlns:p15="http://schemas.microsoft.com/office/powerpoint/2012/main">
        <p15:guide id="1" orient="horz" pos="144">
          <p15:clr>
            <a:srgbClr val="A4A3A4"/>
          </p15:clr>
        </p15:guide>
        <p15:guide id="2" orient="horz" pos="1200">
          <p15:clr>
            <a:srgbClr val="A4A3A4"/>
          </p15:clr>
        </p15:guide>
        <p15:guide id="3" orient="horz" pos="2736">
          <p15:clr>
            <a:srgbClr val="A4A3A4"/>
          </p15:clr>
        </p15:guide>
        <p15:guide id="4" orient="horz" pos="4176">
          <p15:clr>
            <a:srgbClr val="A4A3A4"/>
          </p15:clr>
        </p15:guide>
        <p15:guide id="5" orient="horz" pos="1488">
          <p15:clr>
            <a:srgbClr val="A4A3A4"/>
          </p15:clr>
        </p15:guide>
        <p15:guide id="6" orient="horz" pos="912">
          <p15:clr>
            <a:srgbClr val="A4A3A4"/>
          </p15:clr>
        </p15:guide>
        <p15:guide id="7" pos="3839">
          <p15:clr>
            <a:srgbClr val="A4A3A4"/>
          </p15:clr>
        </p15:guide>
        <p15:guide id="8" pos="327">
          <p15:clr>
            <a:srgbClr val="A4A3A4"/>
          </p15:clr>
        </p15:guide>
        <p15:guide id="9" pos="1190">
          <p15:clr>
            <a:srgbClr val="A4A3A4"/>
          </p15:clr>
        </p15:guide>
        <p15:guide id="10" pos="7350">
          <p15:clr>
            <a:srgbClr val="A4A3A4"/>
          </p15:clr>
        </p15:guide>
        <p15:guide id="11" pos="7063">
          <p15:clr>
            <a:srgbClr val="A4A3A4"/>
          </p15:clr>
        </p15:guide>
        <p15:guide id="12" pos="61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2"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595959"/>
    <a:srgbClr val="FFFFFF"/>
    <a:srgbClr val="429A16"/>
    <a:srgbClr val="F8F57B"/>
    <a:srgbClr val="59D01E"/>
    <a:srgbClr val="ACE58F"/>
    <a:srgbClr val="292929"/>
    <a:srgbClr val="333333"/>
    <a:srgbClr val="F6AE1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415" autoAdjust="0"/>
    <p:restoredTop sz="67672" autoAdjust="0"/>
  </p:normalViewPr>
  <p:slideViewPr>
    <p:cSldViewPr snapToGrid="0">
      <p:cViewPr varScale="1">
        <p:scale>
          <a:sx n="44" d="100"/>
          <a:sy n="44" d="100"/>
        </p:scale>
        <p:origin x="1195" y="38"/>
      </p:cViewPr>
      <p:guideLst>
        <p:guide orient="horz" pos="144"/>
        <p:guide orient="horz" pos="1200"/>
        <p:guide orient="horz" pos="2736"/>
        <p:guide orient="horz" pos="4176"/>
        <p:guide orient="horz" pos="1488"/>
        <p:guide orient="horz" pos="912"/>
        <p:guide pos="3839"/>
        <p:guide pos="327"/>
        <p:guide pos="1190"/>
        <p:guide pos="7350"/>
        <p:guide pos="7063"/>
        <p:guide pos="611"/>
      </p:guideLst>
    </p:cSldViewPr>
  </p:slideViewPr>
  <p:notesTextViewPr>
    <p:cViewPr>
      <p:scale>
        <a:sx n="100" d="100"/>
        <a:sy n="100" d="100"/>
      </p:scale>
      <p:origin x="0" y="0"/>
    </p:cViewPr>
  </p:notesTextViewPr>
  <p:sorterViewPr>
    <p:cViewPr>
      <p:scale>
        <a:sx n="40" d="100"/>
        <a:sy n="40" d="100"/>
      </p:scale>
      <p:origin x="0" y="0"/>
    </p:cViewPr>
  </p:sorterViewPr>
  <p:notesViewPr>
    <p:cSldViewPr snapToGrid="0" showGuides="1">
      <p:cViewPr varScale="1">
        <p:scale>
          <a:sx n="81" d="100"/>
          <a:sy n="81" d="100"/>
        </p:scale>
        <p:origin x="-3156"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err="1" smtClean="0">
                <a:solidFill>
                  <a:schemeClr val="tx1">
                    <a:alpha val="99000"/>
                  </a:schemeClr>
                </a:solidFill>
                <a:latin typeface="Segoe UI" pitchFamily="34" charset="0"/>
              </a:rPr>
              <a:t>TechEd</a:t>
            </a:r>
            <a:r>
              <a:rPr lang="en-US" dirty="0" smtClean="0">
                <a:solidFill>
                  <a:schemeClr val="tx1">
                    <a:alpha val="99000"/>
                  </a:schemeClr>
                </a:solidFill>
                <a:latin typeface="Segoe UI" pitchFamily="34" charset="0"/>
              </a:rPr>
              <a:t> 2012</a:t>
            </a:r>
            <a:endParaRPr lang="en-US" dirty="0">
              <a:solidFill>
                <a:schemeClr val="tx1">
                  <a:alpha val="99000"/>
                </a:schemeClr>
              </a:solidFill>
              <a:latin typeface="Segoe UI" pitchFamily="34"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solidFill>
                  <a:schemeClr val="tx1">
                    <a:alpha val="99000"/>
                  </a:schemeClr>
                </a:solidFill>
                <a:latin typeface="Segoe UI" pitchFamily="34" charset="0"/>
              </a:rPr>
              <a:pPr/>
              <a:t>9/27/2013</a:t>
            </a:fld>
            <a:endParaRPr lang="en-US" dirty="0">
              <a:solidFill>
                <a:schemeClr val="tx1">
                  <a:alpha val="99000"/>
                </a:schemeClr>
              </a:solidFill>
              <a:latin typeface="Segoe UI" pitchFamily="34" charset="0"/>
            </a:endParaRPr>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chemeClr val="tx1">
                    <a:alpha val="99000"/>
                  </a:schemeClr>
                </a:solidFill>
                <a:latin typeface="Segoe UI" pitchFamily="34" charset="0"/>
              </a:rPr>
              <a:t>© 2012 Microsoft Corporation. All rights reserved. Microsoft, Windows, Windows Vista and other product names are or may be registered trademarks and/or trademarks in the U.S. and/or other countries.</a:t>
            </a:r>
          </a:p>
          <a:p>
            <a:r>
              <a:rPr lang="en-US" sz="500" dirty="0" smtClean="0">
                <a:solidFill>
                  <a:schemeClr val="tx1">
                    <a:alpha val="99000"/>
                  </a:schemeClr>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chemeClr val="tx1">
                    <a:alpha val="99000"/>
                  </a:schemeClr>
                </a:solidFill>
                <a:latin typeface="Segoe UI" pitchFamily="34" charset="0"/>
              </a:rPr>
            </a:br>
            <a:r>
              <a:rPr lang="en-US" sz="500" dirty="0" smtClean="0">
                <a:solidFill>
                  <a:schemeClr val="tx1">
                    <a:alpha val="99000"/>
                  </a:schemeClr>
                </a:solidFill>
                <a:latin typeface="Segoe UI"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solidFill>
                  <a:schemeClr val="tx1">
                    <a:alpha val="99000"/>
                  </a:schemeClr>
                </a:solidFill>
                <a:latin typeface="Segoe UI" pitchFamily="34" charset="0"/>
              </a:rPr>
              <a:pPr/>
              <a:t>‹#›</a:t>
            </a:fld>
            <a:endParaRPr lang="en-US" dirty="0">
              <a:solidFill>
                <a:schemeClr val="tx1">
                  <a:alpha val="99000"/>
                </a:schemeClr>
              </a:solidFill>
              <a:latin typeface="Segoe UI" pitchFamily="34" charset="0"/>
            </a:endParaRPr>
          </a:p>
        </p:txBody>
      </p:sp>
    </p:spTree>
    <p:extLst>
      <p:ext uri="{BB962C8B-B14F-4D97-AF65-F5344CB8AC3E}">
        <p14:creationId xmlns:p14="http://schemas.microsoft.com/office/powerpoint/2010/main" val="12079664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solidFill>
                  <a:schemeClr val="tx1">
                    <a:alpha val="99000"/>
                  </a:schemeClr>
                </a:solidFill>
                <a:latin typeface="Segoe UI" pitchFamily="34" charset="0"/>
              </a:defRPr>
            </a:lvl1pPr>
          </a:lstStyle>
          <a:p>
            <a:r>
              <a:rPr lang="en-US" smtClean="0"/>
              <a:t>TechEd 2012</a:t>
            </a: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solidFill>
                  <a:schemeClr val="tx1">
                    <a:alpha val="99000"/>
                  </a:schemeClr>
                </a:solidFill>
                <a:latin typeface="Segoe UI" pitchFamily="34" charset="0"/>
              </a:defRPr>
            </a:lvl1pPr>
          </a:lstStyle>
          <a:p>
            <a:fld id="{7C3FBCD4-166E-446F-AF18-7D4A0CF9AEF6}" type="datetimeFigureOut">
              <a:rPr lang="en-US" smtClean="0"/>
              <a:pPr/>
              <a:t>9/27/2013</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solidFill>
                  <a:schemeClr val="tx1">
                    <a:alpha val="99000"/>
                  </a:schemeClr>
                </a:solidFill>
                <a:latin typeface="Segoe" pitchFamily="34" charset="0"/>
              </a:defRPr>
            </a:lvl1pPr>
          </a:lstStyle>
          <a:p>
            <a:r>
              <a:rPr lang="en-US" dirty="0" smtClean="0">
                <a:latin typeface="Segoe UI" pitchFamily="34" charset="0"/>
              </a:rPr>
              <a:t>© 2012 Microsoft Corporation. All rights reserved. Microsoft, Windows, Windows Vista and other product names are or may be registered trademarks and/or trademarks in the U.S. and/or other countries.</a:t>
            </a:r>
          </a:p>
          <a:p>
            <a:r>
              <a:rPr lang="en-US" dirty="0" smtClean="0">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latin typeface="Segoe UI" pitchFamily="34" charset="0"/>
              </a:rPr>
            </a:br>
            <a:r>
              <a:rPr lang="en-US" dirty="0" smtClean="0">
                <a:latin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solidFill>
                  <a:schemeClr val="tx1">
                    <a:alpha val="99000"/>
                  </a:schemeClr>
                </a:solidFill>
                <a:latin typeface="Segoe UI" pitchFamily="34" charset="0"/>
              </a:defRPr>
            </a:lvl1pPr>
          </a:lstStyle>
          <a:p>
            <a:fld id="{8B263312-38AA-4E1E-B2B5-0F8F122B24FE}" type="slidenum">
              <a:rPr lang="en-US" smtClean="0"/>
              <a:pPr/>
              <a:t>‹#›</a:t>
            </a:fld>
            <a:endParaRPr lang="en-US" dirty="0"/>
          </a:p>
        </p:txBody>
      </p:sp>
    </p:spTree>
    <p:extLst>
      <p:ext uri="{BB962C8B-B14F-4D97-AF65-F5344CB8AC3E}">
        <p14:creationId xmlns:p14="http://schemas.microsoft.com/office/powerpoint/2010/main" val="2252895765"/>
      </p:ext>
    </p:extLst>
  </p:cSld>
  <p:clrMap bg1="lt1" tx1="dk1" bg2="lt2" tx2="dk2" accent1="accent1" accent2="accent2" accent3="accent3" accent4="accent4" accent5="accent5" accent6="accent6" hlink="hlink" folHlink="folHlink"/>
  <p:notesStyle>
    <a:lvl1pPr marL="0" algn="l" defTabSz="914197" rtl="0" eaLnBrk="1" latinLnBrk="0" hangingPunct="1">
      <a:lnSpc>
        <a:spcPct val="90000"/>
      </a:lnSpc>
      <a:spcAft>
        <a:spcPts val="333"/>
      </a:spcAft>
      <a:defRPr sz="900" kern="1200">
        <a:solidFill>
          <a:schemeClr val="tx1">
            <a:alpha val="99000"/>
          </a:schemeClr>
        </a:solidFill>
        <a:latin typeface="Segoe UI" pitchFamily="34" charset="0"/>
        <a:ea typeface="+mn-ea"/>
        <a:cs typeface="+mn-cs"/>
      </a:defRPr>
    </a:lvl1pPr>
    <a:lvl2pPr marL="212943" indent="-105810" algn="l" defTabSz="914197" rtl="0" eaLnBrk="1" latinLnBrk="0" hangingPunct="1">
      <a:lnSpc>
        <a:spcPct val="90000"/>
      </a:lnSpc>
      <a:spcAft>
        <a:spcPts val="333"/>
      </a:spcAft>
      <a:buFont typeface="Arial" pitchFamily="34" charset="0"/>
      <a:buChar char="•"/>
      <a:defRPr sz="900" kern="1200">
        <a:solidFill>
          <a:schemeClr val="tx1">
            <a:alpha val="99000"/>
          </a:schemeClr>
        </a:solidFill>
        <a:latin typeface="Segoe UI" pitchFamily="34" charset="0"/>
        <a:ea typeface="+mn-ea"/>
        <a:cs typeface="+mn-cs"/>
      </a:defRPr>
    </a:lvl2pPr>
    <a:lvl3pPr marL="328011" indent="-115069" algn="l" defTabSz="914197" rtl="0" eaLnBrk="1" latinLnBrk="0" hangingPunct="1">
      <a:lnSpc>
        <a:spcPct val="90000"/>
      </a:lnSpc>
      <a:spcAft>
        <a:spcPts val="333"/>
      </a:spcAft>
      <a:buFont typeface="Arial" pitchFamily="34" charset="0"/>
      <a:buChar char="•"/>
      <a:defRPr sz="900" kern="1200">
        <a:solidFill>
          <a:schemeClr val="tx1">
            <a:alpha val="99000"/>
          </a:schemeClr>
        </a:solidFill>
        <a:latin typeface="Segoe UI" pitchFamily="34" charset="0"/>
        <a:ea typeface="+mn-ea"/>
        <a:cs typeface="+mn-cs"/>
      </a:defRPr>
    </a:lvl3pPr>
    <a:lvl4pPr marL="482758" indent="-146811" algn="l" defTabSz="914197" rtl="0" eaLnBrk="1" latinLnBrk="0" hangingPunct="1">
      <a:lnSpc>
        <a:spcPct val="90000"/>
      </a:lnSpc>
      <a:spcAft>
        <a:spcPts val="333"/>
      </a:spcAft>
      <a:buFont typeface="Arial" pitchFamily="34" charset="0"/>
      <a:buChar char="•"/>
      <a:defRPr sz="900" kern="1200">
        <a:solidFill>
          <a:schemeClr val="tx1">
            <a:alpha val="99000"/>
          </a:schemeClr>
        </a:solidFill>
        <a:latin typeface="Segoe UI" pitchFamily="34" charset="0"/>
        <a:ea typeface="+mn-ea"/>
        <a:cs typeface="+mn-cs"/>
      </a:defRPr>
    </a:lvl4pPr>
    <a:lvl5pPr marL="615022" indent="-115069" algn="l" defTabSz="914197" rtl="0" eaLnBrk="1" latinLnBrk="0" hangingPunct="1">
      <a:lnSpc>
        <a:spcPct val="90000"/>
      </a:lnSpc>
      <a:spcAft>
        <a:spcPts val="333"/>
      </a:spcAft>
      <a:buFont typeface="Arial" pitchFamily="34" charset="0"/>
      <a:buChar char="•"/>
      <a:defRPr sz="900" kern="1200">
        <a:solidFill>
          <a:schemeClr val="tx1">
            <a:alpha val="99000"/>
          </a:schemeClr>
        </a:solidFill>
        <a:latin typeface="Segoe UI" pitchFamily="34" charset="0"/>
        <a:ea typeface="+mn-ea"/>
        <a:cs typeface="+mn-cs"/>
      </a:defRPr>
    </a:lvl5pPr>
    <a:lvl6pPr marL="2285493" algn="l" defTabSz="914197" rtl="0" eaLnBrk="1" latinLnBrk="0" hangingPunct="1">
      <a:defRPr sz="1200" kern="1200">
        <a:solidFill>
          <a:schemeClr val="tx1"/>
        </a:solidFill>
        <a:latin typeface="+mn-lt"/>
        <a:ea typeface="+mn-ea"/>
        <a:cs typeface="+mn-cs"/>
      </a:defRPr>
    </a:lvl6pPr>
    <a:lvl7pPr marL="2742593" algn="l" defTabSz="914197" rtl="0" eaLnBrk="1" latinLnBrk="0" hangingPunct="1">
      <a:defRPr sz="1200" kern="1200">
        <a:solidFill>
          <a:schemeClr val="tx1"/>
        </a:solidFill>
        <a:latin typeface="+mn-lt"/>
        <a:ea typeface="+mn-ea"/>
        <a:cs typeface="+mn-cs"/>
      </a:defRPr>
    </a:lvl7pPr>
    <a:lvl8pPr marL="3199691" algn="l" defTabSz="914197" rtl="0" eaLnBrk="1" latinLnBrk="0" hangingPunct="1">
      <a:defRPr sz="1200" kern="1200">
        <a:solidFill>
          <a:schemeClr val="tx1"/>
        </a:solidFill>
        <a:latin typeface="+mn-lt"/>
        <a:ea typeface="+mn-ea"/>
        <a:cs typeface="+mn-cs"/>
      </a:defRPr>
    </a:lvl8pPr>
    <a:lvl9pPr marL="3656790" algn="l" defTabSz="914197"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go.microsoft.com/fwlink/?LinkID=267130&amp;clcid=0x409"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go.microsoft.com/fwlink/?LinkID=267130&amp;clcid=0x409"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b="1" dirty="0" smtClean="0"/>
              <a:t>Notes:</a:t>
            </a:r>
          </a:p>
          <a:p>
            <a:pPr marL="0" marR="0" indent="0" algn="l" defTabSz="914287" rtl="0" eaLnBrk="1" fontAlgn="auto" latinLnBrk="0" hangingPunct="1">
              <a:lnSpc>
                <a:spcPct val="90000"/>
              </a:lnSpc>
              <a:spcBef>
                <a:spcPts val="0"/>
              </a:spcBef>
              <a:spcAft>
                <a:spcPts val="333"/>
              </a:spcAft>
              <a:buClrTx/>
              <a:buSzTx/>
              <a:buFontTx/>
              <a:buNone/>
              <a:tabLst/>
              <a:defRPr/>
            </a:pPr>
            <a:r>
              <a:rPr lang="en-US" dirty="0" smtClean="0"/>
              <a:t>You can see a recorded version of this deck here </a:t>
            </a:r>
            <a:r>
              <a:rPr lang="en-US" dirty="0" smtClean="0">
                <a:hlinkClick r:id="rId3"/>
              </a:rPr>
              <a:t>http://go.microsoft.com/fwlink/?LinkID=267130&amp;clcid=0x409</a:t>
            </a:r>
            <a:r>
              <a:rPr lang="en-US" dirty="0" smtClean="0"/>
              <a:t> </a:t>
            </a:r>
          </a:p>
          <a:p>
            <a:endParaRPr lang="en-US" b="0" dirty="0"/>
          </a:p>
        </p:txBody>
      </p:sp>
      <p:sp>
        <p:nvSpPr>
          <p:cNvPr id="7" name="Slide Number Placeholder 6"/>
          <p:cNvSpPr>
            <a:spLocks noGrp="1"/>
          </p:cNvSpPr>
          <p:nvPr>
            <p:ph type="sldNum" sz="quarter" idx="13"/>
          </p:nvPr>
        </p:nvSpPr>
        <p:spPr>
          <a:xfrm>
            <a:off x="6172199" y="8685213"/>
            <a:ext cx="684213" cy="457200"/>
          </a:xfrm>
        </p:spPr>
        <p:txBody>
          <a:bodyPr/>
          <a:lstStyle/>
          <a:p>
            <a:fld id="{EC87E0CF-87F6-4B58-B8B8-DCAB2DAAF3CA}" type="slidenum">
              <a:rPr lang="en-US" smtClean="0">
                <a:solidFill>
                  <a:prstClr val="black"/>
                </a:solidFill>
              </a:rPr>
              <a:pPr/>
              <a:t>1</a:t>
            </a:fld>
            <a:endParaRPr lang="en-US" dirty="0">
              <a:solidFill>
                <a:prstClr val="black"/>
              </a:solidFill>
            </a:endParaRPr>
          </a:p>
        </p:txBody>
      </p:sp>
    </p:spTree>
    <p:extLst>
      <p:ext uri="{BB962C8B-B14F-4D97-AF65-F5344CB8AC3E}">
        <p14:creationId xmlns:p14="http://schemas.microsoft.com/office/powerpoint/2010/main" val="34480288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1" kern="1200" dirty="0" smtClean="0">
                <a:solidFill>
                  <a:schemeClr val="tx1"/>
                </a:solidFill>
                <a:effectLst/>
                <a:latin typeface="Segoe UI" pitchFamily="34" charset="0"/>
                <a:ea typeface="+mn-ea"/>
                <a:cs typeface="+mn-cs"/>
              </a:rPr>
              <a:t>Slide Objectives:</a:t>
            </a:r>
            <a:endParaRPr lang="en-US" sz="900" kern="1200" dirty="0" smtClean="0">
              <a:solidFill>
                <a:schemeClr val="tx1"/>
              </a:solidFill>
              <a:effectLst/>
              <a:latin typeface="Segoe UI" pitchFamily="34" charset="0"/>
              <a:ea typeface="+mn-ea"/>
              <a:cs typeface="+mn-cs"/>
            </a:endParaRPr>
          </a:p>
          <a:p>
            <a:pPr marL="171450" indent="-171450">
              <a:buFont typeface="Arial" pitchFamily="34" charset="0"/>
              <a:buChar char="•"/>
            </a:pPr>
            <a:r>
              <a:rPr lang="en-US" i="0" dirty="0" smtClean="0"/>
              <a:t>Detail</a:t>
            </a:r>
            <a:r>
              <a:rPr lang="en-US" i="0" baseline="0" dirty="0" smtClean="0"/>
              <a:t> the current REST API JSON value to T-SQL type mappings</a:t>
            </a:r>
            <a:endParaRPr lang="en-US" i="0" dirty="0" smtClean="0"/>
          </a:p>
          <a:p>
            <a:pPr marL="0" lvl="0" indent="0">
              <a:buFont typeface="Arial" pitchFamily="34" charset="0"/>
              <a:buNone/>
            </a:pPr>
            <a:endParaRPr lang="en-US" sz="900" kern="1200" dirty="0" smtClean="0">
              <a:solidFill>
                <a:schemeClr val="tx1"/>
              </a:solidFill>
              <a:effectLst/>
              <a:latin typeface="Segoe UI" pitchFamily="34" charset="0"/>
              <a:ea typeface="+mn-ea"/>
              <a:cs typeface="+mn-cs"/>
            </a:endParaRPr>
          </a:p>
          <a:p>
            <a:r>
              <a:rPr lang="en-US" sz="900" b="1" kern="1200" dirty="0" smtClean="0">
                <a:solidFill>
                  <a:schemeClr val="tx1"/>
                </a:solidFill>
                <a:effectLst/>
                <a:latin typeface="Segoe UI" pitchFamily="34" charset="0"/>
                <a:ea typeface="+mn-ea"/>
                <a:cs typeface="+mn-cs"/>
              </a:rPr>
              <a:t>Speaking Points:</a:t>
            </a:r>
            <a:endParaRPr lang="en-US" sz="9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900" kern="1200" baseline="0" dirty="0" smtClean="0">
                <a:solidFill>
                  <a:schemeClr val="tx1"/>
                </a:solidFill>
                <a:effectLst/>
                <a:latin typeface="Segoe UI" pitchFamily="34" charset="0"/>
                <a:ea typeface="+mn-ea"/>
                <a:cs typeface="+mn-cs"/>
              </a:rPr>
              <a:t>Table shows the current JSON type mapping to T-SQL mapping used when columns are dynamically generated.</a:t>
            </a:r>
          </a:p>
          <a:p>
            <a:pPr marL="171450" lvl="0" indent="-171450">
              <a:buFont typeface="Arial" pitchFamily="34" charset="0"/>
              <a:buChar char="•"/>
            </a:pPr>
            <a:r>
              <a:rPr lang="en-US" sz="900" kern="1200" baseline="0" dirty="0" smtClean="0">
                <a:solidFill>
                  <a:schemeClr val="tx1"/>
                </a:solidFill>
                <a:effectLst/>
                <a:latin typeface="Segoe UI" pitchFamily="34" charset="0"/>
                <a:ea typeface="+mn-ea"/>
                <a:cs typeface="+mn-cs"/>
              </a:rPr>
              <a:t>As we iterate on mobile services you will see the list of type mappings grow</a:t>
            </a:r>
          </a:p>
          <a:p>
            <a:pPr marL="0" lvl="0" indent="0">
              <a:buFont typeface="Arial" pitchFamily="34" charset="0"/>
              <a:buNone/>
            </a:pPr>
            <a:endParaRPr lang="en-US" sz="900" kern="1200" baseline="0" dirty="0" smtClean="0">
              <a:solidFill>
                <a:schemeClr val="tx1"/>
              </a:solidFill>
              <a:effectLst/>
              <a:latin typeface="Segoe UI" pitchFamily="34" charset="0"/>
              <a:ea typeface="+mn-ea"/>
              <a:cs typeface="+mn-cs"/>
            </a:endParaRPr>
          </a:p>
        </p:txBody>
      </p:sp>
      <p:sp>
        <p:nvSpPr>
          <p:cNvPr id="4" name="Slide Number Placeholder 3"/>
          <p:cNvSpPr>
            <a:spLocks noGrp="1"/>
          </p:cNvSpPr>
          <p:nvPr>
            <p:ph type="sldNum" sz="quarter" idx="10"/>
          </p:nvPr>
        </p:nvSpPr>
        <p:spPr/>
        <p:txBody>
          <a:bodyPr/>
          <a:lstStyle/>
          <a:p>
            <a:fld id="{8B263312-38AA-4E1E-B2B5-0F8F122B24FE}" type="slidenum">
              <a:rPr lang="en-US" smtClean="0"/>
              <a:pPr/>
              <a:t>10</a:t>
            </a:fld>
            <a:endParaRPr lang="en-US" dirty="0"/>
          </a:p>
        </p:txBody>
      </p:sp>
    </p:spTree>
    <p:extLst>
      <p:ext uri="{BB962C8B-B14F-4D97-AF65-F5344CB8AC3E}">
        <p14:creationId xmlns:p14="http://schemas.microsoft.com/office/powerpoint/2010/main" val="16121965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900" b="1" kern="1200" dirty="0" smtClean="0">
                <a:solidFill>
                  <a:schemeClr val="tx1"/>
                </a:solidFill>
                <a:effectLst/>
                <a:latin typeface="Segoe UI" pitchFamily="34" charset="0"/>
                <a:ea typeface="+mn-ea"/>
                <a:cs typeface="+mn-cs"/>
              </a:rPr>
              <a:t>Slide Objectives:</a:t>
            </a:r>
            <a:endParaRPr lang="en-US" sz="900" kern="1200" dirty="0" smtClean="0">
              <a:solidFill>
                <a:schemeClr val="tx1"/>
              </a:solidFill>
              <a:effectLst/>
              <a:latin typeface="Segoe UI" pitchFamily="34" charset="0"/>
              <a:ea typeface="+mn-ea"/>
              <a:cs typeface="+mn-cs"/>
            </a:endParaRPr>
          </a:p>
          <a:p>
            <a:pPr marL="171450" marR="0" indent="-171450" algn="l" defTabSz="914287" rtl="0" eaLnBrk="1" fontAlgn="auto" latinLnBrk="0" hangingPunct="1">
              <a:lnSpc>
                <a:spcPct val="90000"/>
              </a:lnSpc>
              <a:spcBef>
                <a:spcPts val="0"/>
              </a:spcBef>
              <a:spcAft>
                <a:spcPts val="333"/>
              </a:spcAft>
              <a:buClrTx/>
              <a:buSzTx/>
              <a:buFont typeface="Arial" pitchFamily="34" charset="0"/>
              <a:buChar char="•"/>
              <a:tabLst/>
              <a:defRPr/>
            </a:pPr>
            <a:r>
              <a:rPr lang="en-US" i="0" dirty="0" smtClean="0"/>
              <a:t>Builds on the getting started application to Demonstrate how to add some simple server logic to an operation like the Insert operation.  See example in video here </a:t>
            </a:r>
            <a:r>
              <a:rPr lang="en-US" dirty="0" smtClean="0">
                <a:hlinkClick r:id="rId3"/>
              </a:rPr>
              <a:t>http://go.microsoft.com/fwlink/?LinkID=267130&amp;clcid=0x409</a:t>
            </a:r>
            <a:r>
              <a:rPr lang="en-US" dirty="0" smtClean="0"/>
              <a:t> </a:t>
            </a:r>
          </a:p>
          <a:p>
            <a:pPr marL="171450" indent="-171450">
              <a:buFont typeface="Arial" pitchFamily="34" charset="0"/>
              <a:buChar char="•"/>
            </a:pPr>
            <a:endParaRPr lang="en-US" i="0" dirty="0" smtClean="0"/>
          </a:p>
          <a:p>
            <a:pPr marL="171450" indent="-171450">
              <a:buFont typeface="Arial" pitchFamily="34" charset="0"/>
              <a:buChar char="•"/>
            </a:pPr>
            <a:endParaRPr lang="en-US" i="0" dirty="0" smtClean="0"/>
          </a:p>
          <a:p>
            <a:pPr marL="0" indent="0">
              <a:buFont typeface="Arial" pitchFamily="34" charset="0"/>
              <a:buNone/>
            </a:pPr>
            <a:r>
              <a:rPr lang="en-US" i="0" dirty="0" smtClean="0"/>
              <a:t>if(</a:t>
            </a:r>
            <a:r>
              <a:rPr lang="en-US" i="0" dirty="0" err="1" smtClean="0"/>
              <a:t>item.text.length</a:t>
            </a:r>
            <a:r>
              <a:rPr lang="en-US" i="0" baseline="0" dirty="0" smtClean="0"/>
              <a:t> &lt; 5)</a:t>
            </a:r>
          </a:p>
          <a:p>
            <a:pPr marL="0" indent="0">
              <a:buFont typeface="Arial" pitchFamily="34" charset="0"/>
              <a:buNone/>
            </a:pPr>
            <a:r>
              <a:rPr lang="en-US" i="0" baseline="0" dirty="0" smtClean="0"/>
              <a:t>	{</a:t>
            </a:r>
            <a:r>
              <a:rPr lang="en-US" i="0" baseline="0" dirty="0" err="1" smtClean="0"/>
              <a:t>request.respond</a:t>
            </a:r>
            <a:r>
              <a:rPr lang="en-US" i="0" baseline="0" dirty="0" smtClean="0"/>
              <a:t>(</a:t>
            </a:r>
            <a:r>
              <a:rPr lang="en-US" i="0" baseline="0" dirty="0" err="1" smtClean="0"/>
              <a:t>statusCodes.BAD_REQUEST</a:t>
            </a:r>
            <a:r>
              <a:rPr lang="en-US" i="0" baseline="0" dirty="0" smtClean="0"/>
              <a:t>, ‘too short’);}</a:t>
            </a:r>
          </a:p>
          <a:p>
            <a:pPr marL="0" indent="0">
              <a:buFont typeface="Arial" pitchFamily="34" charset="0"/>
              <a:buNone/>
            </a:pPr>
            <a:r>
              <a:rPr lang="en-US" i="0" baseline="0" dirty="0" smtClean="0"/>
              <a:t>Else</a:t>
            </a:r>
          </a:p>
          <a:p>
            <a:pPr marL="0" indent="0">
              <a:buFont typeface="Arial" pitchFamily="34" charset="0"/>
              <a:buNone/>
            </a:pPr>
            <a:r>
              <a:rPr lang="en-US" i="0" baseline="0" dirty="0" smtClean="0"/>
              <a:t>	{</a:t>
            </a:r>
            <a:r>
              <a:rPr lang="en-US" i="0" baseline="0" dirty="0" err="1" smtClean="0"/>
              <a:t>request.execute</a:t>
            </a:r>
            <a:r>
              <a:rPr lang="en-US" i="0" baseline="0" dirty="0" smtClean="0"/>
              <a:t>();}</a:t>
            </a:r>
            <a:endParaRPr lang="en-US" i="0" dirty="0" smtClean="0"/>
          </a:p>
          <a:p>
            <a:pPr marL="171450" indent="-171450">
              <a:buFont typeface="Arial" pitchFamily="34" charset="0"/>
              <a:buChar char="•"/>
            </a:pPr>
            <a:endParaRPr lang="en-US" i="0" dirty="0" smtClean="0"/>
          </a:p>
          <a:p>
            <a:pPr marL="0" indent="0">
              <a:buFont typeface="Arial" pitchFamily="34" charset="0"/>
              <a:buNone/>
            </a:pPr>
            <a:endParaRPr lang="en-US" i="0" dirty="0" smtClean="0"/>
          </a:p>
          <a:p>
            <a:pPr marL="171450" indent="-171450">
              <a:buFont typeface="Arial" pitchFamily="34" charset="0"/>
              <a:buChar char="•"/>
            </a:pPr>
            <a:endParaRPr lang="en-US" i="0" dirty="0" smtClean="0"/>
          </a:p>
          <a:p>
            <a:pPr marL="0" indent="0">
              <a:buFont typeface="Arial" pitchFamily="34" charset="0"/>
              <a:buNone/>
            </a:pPr>
            <a:endParaRPr lang="en-US" i="0" dirty="0" smtClean="0"/>
          </a:p>
          <a:p>
            <a:pPr marL="0" lvl="0" indent="0">
              <a:buFont typeface="Arial" pitchFamily="34" charset="0"/>
              <a:buNone/>
            </a:pPr>
            <a:r>
              <a:rPr lang="en-US" sz="900" kern="1200" dirty="0" smtClean="0">
                <a:solidFill>
                  <a:schemeClr val="tx1"/>
                </a:solidFill>
                <a:effectLst/>
                <a:latin typeface="Segoe UI" pitchFamily="34" charset="0"/>
                <a:ea typeface="+mn-ea"/>
                <a:cs typeface="+mn-cs"/>
              </a:rPr>
              <a:t> </a:t>
            </a:r>
            <a:endParaRPr lang="en-US" sz="900" kern="1200" baseline="0" dirty="0" smtClean="0">
              <a:solidFill>
                <a:schemeClr val="tx1"/>
              </a:solidFill>
              <a:effectLst/>
              <a:latin typeface="Segoe UI" pitchFamily="34" charset="0"/>
              <a:ea typeface="+mn-ea"/>
              <a:cs typeface="+mn-cs"/>
            </a:endParaRPr>
          </a:p>
          <a:p>
            <a:endParaRPr lang="en-US" i="0" dirty="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11</a:t>
            </a:fld>
            <a:endParaRPr lang="en-US" dirty="0">
              <a:solidFill>
                <a:prstClr val="black"/>
              </a:solidFill>
            </a:endParaRPr>
          </a:p>
        </p:txBody>
      </p:sp>
    </p:spTree>
    <p:extLst>
      <p:ext uri="{BB962C8B-B14F-4D97-AF65-F5344CB8AC3E}">
        <p14:creationId xmlns:p14="http://schemas.microsoft.com/office/powerpoint/2010/main" val="3462654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900" b="1" kern="1200" dirty="0" smtClean="0">
                <a:solidFill>
                  <a:schemeClr val="tx1"/>
                </a:solidFill>
                <a:effectLst/>
                <a:latin typeface="Segoe UI" pitchFamily="34" charset="0"/>
                <a:ea typeface="+mn-ea"/>
                <a:cs typeface="+mn-cs"/>
              </a:rPr>
              <a:t>Slide Objectives:</a:t>
            </a:r>
            <a:endParaRPr lang="en-US" sz="9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900" kern="1200" dirty="0" smtClean="0">
                <a:solidFill>
                  <a:schemeClr val="tx1"/>
                </a:solidFill>
                <a:effectLst/>
                <a:latin typeface="Segoe UI" pitchFamily="34" charset="0"/>
                <a:ea typeface="+mn-ea"/>
                <a:cs typeface="+mn-cs"/>
              </a:rPr>
              <a:t>Detail the push notification lifecycle to give context for the demo</a:t>
            </a:r>
            <a:r>
              <a:rPr lang="en-US" sz="900" kern="1200" baseline="0" dirty="0" smtClean="0">
                <a:solidFill>
                  <a:schemeClr val="tx1"/>
                </a:solidFill>
                <a:effectLst/>
                <a:latin typeface="Segoe UI" pitchFamily="34" charset="0"/>
                <a:ea typeface="+mn-ea"/>
                <a:cs typeface="+mn-cs"/>
              </a:rPr>
              <a:t> coming up</a:t>
            </a:r>
          </a:p>
          <a:p>
            <a:pPr marL="171450" lvl="0" indent="-171450">
              <a:buFont typeface="Arial" pitchFamily="34" charset="0"/>
              <a:buChar char="•"/>
            </a:pPr>
            <a:r>
              <a:rPr lang="en-US" sz="900" kern="1200" baseline="0" dirty="0" smtClean="0">
                <a:solidFill>
                  <a:schemeClr val="tx1"/>
                </a:solidFill>
                <a:effectLst/>
                <a:latin typeface="Segoe UI" pitchFamily="34" charset="0"/>
                <a:ea typeface="+mn-ea"/>
                <a:cs typeface="+mn-cs"/>
              </a:rPr>
              <a:t>WNS is free</a:t>
            </a:r>
            <a:endParaRPr lang="en-US" sz="9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900" kern="1200" dirty="0" smtClean="0">
              <a:solidFill>
                <a:schemeClr val="tx1"/>
              </a:solidFill>
              <a:effectLst/>
              <a:latin typeface="Segoe UI" pitchFamily="34" charset="0"/>
              <a:ea typeface="+mn-ea"/>
              <a:cs typeface="+mn-cs"/>
            </a:endParaRPr>
          </a:p>
          <a:p>
            <a:r>
              <a:rPr lang="en-US" sz="900" b="1" kern="1200" dirty="0" smtClean="0">
                <a:solidFill>
                  <a:schemeClr val="tx1"/>
                </a:solidFill>
                <a:effectLst/>
                <a:latin typeface="Segoe UI" pitchFamily="34" charset="0"/>
                <a:ea typeface="+mn-ea"/>
                <a:cs typeface="+mn-cs"/>
              </a:rPr>
              <a:t>Speaking Points:</a:t>
            </a:r>
            <a:endParaRPr lang="en-US" sz="9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900" kern="1200" dirty="0" smtClean="0">
                <a:solidFill>
                  <a:schemeClr val="tx1"/>
                </a:solidFill>
                <a:effectLst/>
                <a:latin typeface="Segoe UI" pitchFamily="34" charset="0"/>
                <a:ea typeface="+mn-ea"/>
                <a:cs typeface="+mn-cs"/>
              </a:rPr>
              <a:t>Show the start screen and talk about how push notifications can be used to </a:t>
            </a:r>
            <a:r>
              <a:rPr lang="en-US" sz="900" kern="1200" dirty="0" err="1" smtClean="0">
                <a:solidFill>
                  <a:schemeClr val="tx1"/>
                </a:solidFill>
                <a:effectLst/>
                <a:latin typeface="Segoe UI" pitchFamily="34" charset="0"/>
                <a:ea typeface="+mn-ea"/>
                <a:cs typeface="+mn-cs"/>
              </a:rPr>
              <a:t>lightup</a:t>
            </a:r>
            <a:r>
              <a:rPr lang="en-US" sz="900" kern="1200" dirty="0" smtClean="0">
                <a:solidFill>
                  <a:schemeClr val="tx1"/>
                </a:solidFill>
                <a:effectLst/>
                <a:latin typeface="Segoe UI" pitchFamily="34" charset="0"/>
                <a:ea typeface="+mn-ea"/>
                <a:cs typeface="+mn-cs"/>
              </a:rPr>
              <a:t> the start screen</a:t>
            </a:r>
          </a:p>
          <a:p>
            <a:pPr marL="171450" lvl="0" indent="-171450">
              <a:buFont typeface="Arial" pitchFamily="34" charset="0"/>
              <a:buChar char="•"/>
            </a:pPr>
            <a:r>
              <a:rPr lang="en-US" sz="900" kern="1200" dirty="0" smtClean="0">
                <a:solidFill>
                  <a:schemeClr val="tx1"/>
                </a:solidFill>
                <a:effectLst/>
                <a:latin typeface="Segoe UI" pitchFamily="34" charset="0"/>
                <a:ea typeface="+mn-ea"/>
                <a:cs typeface="+mn-cs"/>
              </a:rPr>
              <a:t>Green components are those FREE services Microsoft provides</a:t>
            </a:r>
          </a:p>
          <a:p>
            <a:pPr marL="171450" lvl="0" indent="-171450">
              <a:buFont typeface="Arial" pitchFamily="34" charset="0"/>
              <a:buChar char="•"/>
            </a:pPr>
            <a:r>
              <a:rPr lang="en-US" sz="900" kern="1200" dirty="0" smtClean="0">
                <a:solidFill>
                  <a:schemeClr val="tx1"/>
                </a:solidFill>
                <a:effectLst/>
                <a:latin typeface="Segoe UI" pitchFamily="34" charset="0"/>
                <a:ea typeface="+mn-ea"/>
                <a:cs typeface="+mn-cs"/>
              </a:rPr>
              <a:t>Blue components are</a:t>
            </a:r>
            <a:r>
              <a:rPr lang="en-US" sz="900" kern="1200" baseline="0" dirty="0" smtClean="0">
                <a:solidFill>
                  <a:schemeClr val="tx1"/>
                </a:solidFill>
                <a:effectLst/>
                <a:latin typeface="Segoe UI" pitchFamily="34" charset="0"/>
                <a:ea typeface="+mn-ea"/>
                <a:cs typeface="+mn-cs"/>
              </a:rPr>
              <a:t> those components that the application developer must write.</a:t>
            </a:r>
          </a:p>
          <a:p>
            <a:pPr marL="171450" lvl="0" indent="-171450">
              <a:buFont typeface="Arial" pitchFamily="34" charset="0"/>
              <a:buChar char="•"/>
            </a:pPr>
            <a:r>
              <a:rPr lang="en-US" sz="900" kern="1200" baseline="0" dirty="0" smtClean="0">
                <a:solidFill>
                  <a:schemeClr val="tx1"/>
                </a:solidFill>
                <a:effectLst/>
                <a:latin typeface="Segoe UI" pitchFamily="34" charset="0"/>
                <a:ea typeface="+mn-ea"/>
                <a:cs typeface="+mn-cs"/>
              </a:rPr>
              <a:t>Step 1 – using the </a:t>
            </a:r>
            <a:r>
              <a:rPr lang="en-US" sz="900" kern="1200" baseline="0" dirty="0" err="1" smtClean="0">
                <a:solidFill>
                  <a:schemeClr val="tx1"/>
                </a:solidFill>
                <a:effectLst/>
                <a:latin typeface="Segoe UI" pitchFamily="34" charset="0"/>
                <a:ea typeface="+mn-ea"/>
                <a:cs typeface="+mn-cs"/>
              </a:rPr>
              <a:t>WinRT</a:t>
            </a:r>
            <a:r>
              <a:rPr lang="en-US" sz="900" kern="1200" baseline="0" dirty="0" smtClean="0">
                <a:solidFill>
                  <a:schemeClr val="tx1"/>
                </a:solidFill>
                <a:effectLst/>
                <a:latin typeface="Segoe UI" pitchFamily="34" charset="0"/>
                <a:ea typeface="+mn-ea"/>
                <a:cs typeface="+mn-cs"/>
              </a:rPr>
              <a:t> API request a channel.  A channel uniquely identifies an app and its tile.</a:t>
            </a:r>
            <a:endParaRPr lang="en-US" sz="9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900" kern="1200" dirty="0" smtClean="0">
                <a:solidFill>
                  <a:schemeClr val="tx1"/>
                </a:solidFill>
                <a:effectLst/>
                <a:latin typeface="Segoe UI" pitchFamily="34" charset="0"/>
                <a:ea typeface="+mn-ea"/>
                <a:cs typeface="+mn-cs"/>
              </a:rPr>
              <a:t>Step</a:t>
            </a:r>
            <a:r>
              <a:rPr lang="en-US" sz="900" kern="1200" baseline="0" dirty="0" smtClean="0">
                <a:solidFill>
                  <a:schemeClr val="tx1"/>
                </a:solidFill>
                <a:effectLst/>
                <a:latin typeface="Segoe UI" pitchFamily="34" charset="0"/>
                <a:ea typeface="+mn-ea"/>
                <a:cs typeface="+mn-cs"/>
              </a:rPr>
              <a:t> 2 – channel is then registered and stored in your Mobile service</a:t>
            </a:r>
          </a:p>
          <a:p>
            <a:pPr marL="171450" lvl="0" indent="-171450">
              <a:buFont typeface="Arial" pitchFamily="34" charset="0"/>
              <a:buChar char="•"/>
            </a:pPr>
            <a:r>
              <a:rPr lang="en-US" sz="900" kern="1200" baseline="0" dirty="0" smtClean="0">
                <a:solidFill>
                  <a:schemeClr val="tx1"/>
                </a:solidFill>
                <a:effectLst/>
                <a:latin typeface="Segoe UI" pitchFamily="34" charset="0"/>
                <a:ea typeface="+mn-ea"/>
                <a:cs typeface="+mn-cs"/>
              </a:rPr>
              <a:t>Step 3 – When your application specific logic determines that it is time to send a notification you can retrieve the channel and compose a notification to be sent.  This is a two step process that first requires your service to </a:t>
            </a:r>
            <a:r>
              <a:rPr lang="en-US" sz="900" kern="1200" baseline="0" dirty="0" err="1" smtClean="0">
                <a:solidFill>
                  <a:schemeClr val="tx1"/>
                </a:solidFill>
                <a:effectLst/>
                <a:latin typeface="Segoe UI" pitchFamily="34" charset="0"/>
                <a:ea typeface="+mn-ea"/>
                <a:cs typeface="+mn-cs"/>
              </a:rPr>
              <a:t>auth</a:t>
            </a:r>
            <a:r>
              <a:rPr lang="en-US" sz="900" kern="1200" baseline="0" dirty="0" smtClean="0">
                <a:solidFill>
                  <a:schemeClr val="tx1"/>
                </a:solidFill>
                <a:effectLst/>
                <a:latin typeface="Segoe UI" pitchFamily="34" charset="0"/>
                <a:ea typeface="+mn-ea"/>
                <a:cs typeface="+mn-cs"/>
              </a:rPr>
              <a:t> against WNS and then compose and send a notification.  Mobile Services makes this step incredibly easy.</a:t>
            </a:r>
          </a:p>
          <a:p>
            <a:pPr marL="171450" lvl="0" indent="-171450">
              <a:buFont typeface="Arial" pitchFamily="34" charset="0"/>
              <a:buChar char="•"/>
            </a:pPr>
            <a:r>
              <a:rPr lang="en-US" sz="900" kern="1200" baseline="0" dirty="0" smtClean="0">
                <a:solidFill>
                  <a:schemeClr val="tx1"/>
                </a:solidFill>
                <a:effectLst/>
                <a:latin typeface="Segoe UI" pitchFamily="34" charset="0"/>
                <a:ea typeface="+mn-ea"/>
                <a:cs typeface="+mn-cs"/>
              </a:rPr>
              <a:t>Step 3 -  part 2 – WNS will take care of delivering the notification and the Notification client platform will deal with surfacing that notification for you and rendering the tile/toast/badge </a:t>
            </a:r>
            <a:r>
              <a:rPr lang="en-US" sz="900" kern="1200" baseline="0" dirty="0" err="1" smtClean="0">
                <a:solidFill>
                  <a:schemeClr val="tx1"/>
                </a:solidFill>
                <a:effectLst/>
                <a:latin typeface="Segoe UI" pitchFamily="34" charset="0"/>
                <a:ea typeface="+mn-ea"/>
                <a:cs typeface="+mn-cs"/>
              </a:rPr>
              <a:t>etc</a:t>
            </a:r>
            <a:endParaRPr lang="en-US" sz="9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900" kern="1200" dirty="0" smtClean="0">
              <a:solidFill>
                <a:schemeClr val="tx1"/>
              </a:solidFill>
              <a:effectLst/>
              <a:latin typeface="Segoe UI" pitchFamily="34" charset="0"/>
              <a:ea typeface="+mn-ea"/>
              <a:cs typeface="+mn-cs"/>
            </a:endParaRPr>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12</a:t>
            </a:fld>
            <a:endParaRPr lang="en-US" dirty="0">
              <a:solidFill>
                <a:prstClr val="black"/>
              </a:solidFill>
            </a:endParaRPr>
          </a:p>
        </p:txBody>
      </p:sp>
    </p:spTree>
    <p:extLst>
      <p:ext uri="{BB962C8B-B14F-4D97-AF65-F5344CB8AC3E}">
        <p14:creationId xmlns:p14="http://schemas.microsoft.com/office/powerpoint/2010/main" val="39269296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1" kern="1200" dirty="0" smtClean="0">
                <a:solidFill>
                  <a:schemeClr val="tx1"/>
                </a:solidFill>
                <a:effectLst/>
                <a:latin typeface="Segoe UI" pitchFamily="34" charset="0"/>
                <a:ea typeface="+mn-ea"/>
                <a:cs typeface="+mn-cs"/>
              </a:rPr>
              <a:t>Slide Objectives:</a:t>
            </a:r>
            <a:endParaRPr lang="en-US" sz="9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900" kern="1200" dirty="0" smtClean="0">
                <a:solidFill>
                  <a:schemeClr val="tx1"/>
                </a:solidFill>
                <a:effectLst/>
                <a:latin typeface="Segoe UI" pitchFamily="34" charset="0"/>
                <a:ea typeface="+mn-ea"/>
                <a:cs typeface="+mn-cs"/>
              </a:rPr>
              <a:t>Detail the types of notifications available with WNS</a:t>
            </a:r>
            <a:endParaRPr lang="en-US" sz="900" kern="1200" baseline="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900" kern="1200" baseline="0" dirty="0" smtClean="0">
                <a:solidFill>
                  <a:schemeClr val="tx1"/>
                </a:solidFill>
                <a:effectLst/>
                <a:latin typeface="Segoe UI" pitchFamily="34" charset="0"/>
                <a:ea typeface="+mn-ea"/>
                <a:cs typeface="+mn-cs"/>
              </a:rPr>
              <a:t>Detail how WNS </a:t>
            </a:r>
            <a:r>
              <a:rPr lang="en-US" sz="900" kern="1200" baseline="0" dirty="0" err="1" smtClean="0">
                <a:solidFill>
                  <a:schemeClr val="tx1"/>
                </a:solidFill>
                <a:effectLst/>
                <a:latin typeface="Segoe UI" pitchFamily="34" charset="0"/>
                <a:ea typeface="+mn-ea"/>
                <a:cs typeface="+mn-cs"/>
              </a:rPr>
              <a:t>Auth</a:t>
            </a:r>
            <a:r>
              <a:rPr lang="en-US" sz="900" kern="1200" baseline="0" dirty="0" smtClean="0">
                <a:solidFill>
                  <a:schemeClr val="tx1"/>
                </a:solidFill>
                <a:effectLst/>
                <a:latin typeface="Segoe UI" pitchFamily="34" charset="0"/>
                <a:ea typeface="+mn-ea"/>
                <a:cs typeface="+mn-cs"/>
              </a:rPr>
              <a:t> </a:t>
            </a:r>
            <a:r>
              <a:rPr lang="en-US" sz="900" kern="1200" baseline="0" dirty="0" err="1" smtClean="0">
                <a:solidFill>
                  <a:schemeClr val="tx1"/>
                </a:solidFill>
                <a:effectLst/>
                <a:latin typeface="Segoe UI" pitchFamily="34" charset="0"/>
                <a:ea typeface="+mn-ea"/>
                <a:cs typeface="+mn-cs"/>
              </a:rPr>
              <a:t>credentails</a:t>
            </a:r>
            <a:r>
              <a:rPr lang="en-US" sz="900" kern="1200" baseline="0" dirty="0" smtClean="0">
                <a:solidFill>
                  <a:schemeClr val="tx1"/>
                </a:solidFill>
                <a:effectLst/>
                <a:latin typeface="Segoe UI" pitchFamily="34" charset="0"/>
                <a:ea typeface="+mn-ea"/>
                <a:cs typeface="+mn-cs"/>
              </a:rPr>
              <a:t> are captured </a:t>
            </a:r>
          </a:p>
          <a:p>
            <a:pPr marL="171450" lvl="0" indent="-171450">
              <a:buFont typeface="Arial" pitchFamily="34" charset="0"/>
              <a:buChar char="•"/>
            </a:pPr>
            <a:r>
              <a:rPr lang="en-US" sz="900" kern="1200" baseline="0" dirty="0" smtClean="0">
                <a:solidFill>
                  <a:schemeClr val="tx1"/>
                </a:solidFill>
                <a:effectLst/>
                <a:latin typeface="Segoe UI" pitchFamily="34" charset="0"/>
                <a:ea typeface="+mn-ea"/>
                <a:cs typeface="+mn-cs"/>
              </a:rPr>
              <a:t>Detail the API  namespace for push</a:t>
            </a:r>
            <a:endParaRPr lang="en-US" sz="9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900" kern="1200" dirty="0" smtClean="0">
              <a:solidFill>
                <a:schemeClr val="tx1"/>
              </a:solidFill>
              <a:effectLst/>
              <a:latin typeface="Segoe UI" pitchFamily="34" charset="0"/>
              <a:ea typeface="+mn-ea"/>
              <a:cs typeface="+mn-cs"/>
            </a:endParaRPr>
          </a:p>
          <a:p>
            <a:r>
              <a:rPr lang="en-US" sz="900" b="1" kern="1200" dirty="0" smtClean="0">
                <a:solidFill>
                  <a:schemeClr val="tx1"/>
                </a:solidFill>
                <a:effectLst/>
                <a:latin typeface="Segoe UI" pitchFamily="34" charset="0"/>
                <a:ea typeface="+mn-ea"/>
                <a:cs typeface="+mn-cs"/>
              </a:rPr>
              <a:t>Speaking Points:</a:t>
            </a:r>
            <a:endParaRPr lang="en-US" sz="9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900" kern="1200" dirty="0" smtClean="0">
                <a:solidFill>
                  <a:schemeClr val="tx1"/>
                </a:solidFill>
                <a:effectLst/>
                <a:latin typeface="Segoe UI" pitchFamily="34" charset="0"/>
                <a:ea typeface="+mn-ea"/>
                <a:cs typeface="+mn-cs"/>
              </a:rPr>
              <a:t>Talk through slide</a:t>
            </a:r>
          </a:p>
          <a:p>
            <a:pPr marL="171450" lvl="0" indent="-171450">
              <a:buFont typeface="Arial" pitchFamily="34" charset="0"/>
              <a:buChar char="•"/>
            </a:pPr>
            <a:r>
              <a:rPr lang="en-US" sz="900" kern="1200" dirty="0" smtClean="0">
                <a:solidFill>
                  <a:schemeClr val="tx1"/>
                </a:solidFill>
                <a:effectLst/>
                <a:latin typeface="Segoe UI" pitchFamily="34" charset="0"/>
                <a:ea typeface="+mn-ea"/>
                <a:cs typeface="+mn-cs"/>
              </a:rPr>
              <a:t>Raw notification support coming soon. </a:t>
            </a:r>
          </a:p>
          <a:p>
            <a:pPr marL="171450" lvl="0" indent="-171450">
              <a:buFont typeface="Arial" pitchFamily="34" charset="0"/>
              <a:buChar char="•"/>
            </a:pPr>
            <a:endParaRPr lang="en-US" sz="900" kern="1200" dirty="0" smtClean="0">
              <a:solidFill>
                <a:schemeClr val="tx1"/>
              </a:solidFill>
              <a:effectLst/>
              <a:latin typeface="Segoe UI" pitchFamily="34" charset="0"/>
              <a:ea typeface="+mn-ea"/>
              <a:cs typeface="+mn-cs"/>
            </a:endParaRPr>
          </a:p>
          <a:p>
            <a:r>
              <a:rPr lang="en-US" sz="900" b="1" kern="1200" dirty="0" smtClean="0">
                <a:solidFill>
                  <a:schemeClr val="tx1"/>
                </a:solidFill>
                <a:effectLst/>
                <a:latin typeface="Segoe UI" pitchFamily="34" charset="0"/>
                <a:ea typeface="+mn-ea"/>
                <a:cs typeface="+mn-cs"/>
              </a:rPr>
              <a:t>Notes:</a:t>
            </a:r>
            <a:endParaRPr lang="en-US" sz="9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900" kern="1200" dirty="0" smtClean="0">
                <a:solidFill>
                  <a:schemeClr val="tx1"/>
                </a:solidFill>
                <a:effectLst/>
                <a:latin typeface="Segoe UI" pitchFamily="34" charset="0"/>
                <a:ea typeface="+mn-ea"/>
                <a:cs typeface="+mn-cs"/>
              </a:rPr>
              <a:t> </a:t>
            </a:r>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13</a:t>
            </a:fld>
            <a:endParaRPr lang="en-US" dirty="0"/>
          </a:p>
        </p:txBody>
      </p:sp>
    </p:spTree>
    <p:extLst>
      <p:ext uri="{BB962C8B-B14F-4D97-AF65-F5344CB8AC3E}">
        <p14:creationId xmlns:p14="http://schemas.microsoft.com/office/powerpoint/2010/main" val="16121965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900" b="1" kern="1200" dirty="0" smtClean="0">
                <a:solidFill>
                  <a:schemeClr val="tx1"/>
                </a:solidFill>
                <a:effectLst/>
                <a:latin typeface="Segoe UI" pitchFamily="34" charset="0"/>
                <a:ea typeface="+mn-ea"/>
                <a:cs typeface="+mn-cs"/>
              </a:rPr>
              <a:t>Slide Objectives:</a:t>
            </a:r>
            <a:endParaRPr lang="en-US" sz="9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900" kern="1200" dirty="0" smtClean="0">
                <a:solidFill>
                  <a:schemeClr val="tx1"/>
                </a:solidFill>
                <a:effectLst/>
                <a:latin typeface="Segoe UI" pitchFamily="34" charset="0"/>
                <a:ea typeface="+mn-ea"/>
                <a:cs typeface="+mn-cs"/>
              </a:rPr>
              <a:t> Continue</a:t>
            </a:r>
            <a:r>
              <a:rPr lang="en-US" sz="900" kern="1200" baseline="0" dirty="0" smtClean="0">
                <a:solidFill>
                  <a:schemeClr val="tx1"/>
                </a:solidFill>
                <a:effectLst/>
                <a:latin typeface="Segoe UI" pitchFamily="34" charset="0"/>
                <a:ea typeface="+mn-ea"/>
                <a:cs typeface="+mn-cs"/>
              </a:rPr>
              <a:t> building out the Getting Started sample by adding Push Notifications to send a toast or tile</a:t>
            </a:r>
            <a:endParaRPr lang="en-US" sz="900" kern="1200" dirty="0" smtClean="0">
              <a:solidFill>
                <a:schemeClr val="tx1"/>
              </a:solidFill>
              <a:effectLst/>
              <a:latin typeface="Segoe UI" pitchFamily="34" charset="0"/>
              <a:ea typeface="+mn-ea"/>
              <a:cs typeface="+mn-cs"/>
            </a:endParaRPr>
          </a:p>
          <a:p>
            <a:pPr marL="0" lvl="0" indent="0">
              <a:buFont typeface="Arial" pitchFamily="34" charset="0"/>
              <a:buNone/>
            </a:pPr>
            <a:endParaRPr lang="en-US" sz="900" kern="1200" dirty="0" smtClean="0">
              <a:solidFill>
                <a:schemeClr val="tx1"/>
              </a:solidFill>
              <a:effectLst/>
              <a:latin typeface="Segoe UI" pitchFamily="34" charset="0"/>
              <a:ea typeface="+mn-ea"/>
              <a:cs typeface="+mn-cs"/>
            </a:endParaRPr>
          </a:p>
          <a:p>
            <a:r>
              <a:rPr lang="en-US" sz="900" b="1" kern="1200" dirty="0" smtClean="0">
                <a:solidFill>
                  <a:schemeClr val="tx1"/>
                </a:solidFill>
                <a:effectLst/>
                <a:latin typeface="Segoe UI" pitchFamily="34" charset="0"/>
                <a:ea typeface="+mn-ea"/>
                <a:cs typeface="+mn-cs"/>
              </a:rPr>
              <a:t>Notes:</a:t>
            </a:r>
            <a:endParaRPr lang="en-US" sz="9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900" kern="1200" dirty="0" smtClean="0">
                <a:solidFill>
                  <a:schemeClr val="tx1"/>
                </a:solidFill>
                <a:effectLst/>
                <a:latin typeface="Segoe UI" pitchFamily="34" charset="0"/>
                <a:ea typeface="+mn-ea"/>
                <a:cs typeface="+mn-cs"/>
              </a:rPr>
              <a:t>Full demo script and snippets available in the links on slide 2.</a:t>
            </a:r>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14</a:t>
            </a:fld>
            <a:endParaRPr lang="en-US" dirty="0">
              <a:solidFill>
                <a:prstClr val="black"/>
              </a:solidFill>
            </a:endParaRPr>
          </a:p>
        </p:txBody>
      </p:sp>
    </p:spTree>
    <p:extLst>
      <p:ext uri="{BB962C8B-B14F-4D97-AF65-F5344CB8AC3E}">
        <p14:creationId xmlns:p14="http://schemas.microsoft.com/office/powerpoint/2010/main" val="3462654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1" kern="1200" dirty="0" smtClean="0">
                <a:solidFill>
                  <a:schemeClr val="tx1"/>
                </a:solidFill>
                <a:effectLst/>
                <a:latin typeface="Segoe UI" pitchFamily="34" charset="0"/>
                <a:ea typeface="+mn-ea"/>
                <a:cs typeface="+mn-cs"/>
              </a:rPr>
              <a:t>Slide Objectives:</a:t>
            </a:r>
            <a:endParaRPr lang="en-US" sz="9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900" kern="1200" dirty="0" smtClean="0">
                <a:solidFill>
                  <a:schemeClr val="tx1"/>
                </a:solidFill>
                <a:effectLst/>
                <a:latin typeface="Segoe UI" pitchFamily="34" charset="0"/>
                <a:ea typeface="+mn-ea"/>
                <a:cs typeface="+mn-cs"/>
              </a:rPr>
              <a:t>Detail </a:t>
            </a:r>
            <a:r>
              <a:rPr lang="en-US" sz="900" kern="1200" dirty="0" err="1" smtClean="0">
                <a:solidFill>
                  <a:schemeClr val="tx1"/>
                </a:solidFill>
                <a:effectLst/>
                <a:latin typeface="Segoe UI" pitchFamily="34" charset="0"/>
                <a:ea typeface="+mn-ea"/>
                <a:cs typeface="+mn-cs"/>
              </a:rPr>
              <a:t>Auth</a:t>
            </a:r>
            <a:r>
              <a:rPr lang="en-US" sz="900" kern="1200" dirty="0" smtClean="0">
                <a:solidFill>
                  <a:schemeClr val="tx1"/>
                </a:solidFill>
                <a:effectLst/>
                <a:latin typeface="Segoe UI" pitchFamily="34" charset="0"/>
                <a:ea typeface="+mn-ea"/>
                <a:cs typeface="+mn-cs"/>
              </a:rPr>
              <a:t> options</a:t>
            </a:r>
          </a:p>
          <a:p>
            <a:pPr marL="171450" lvl="0" indent="-171450">
              <a:buFont typeface="Arial" pitchFamily="34" charset="0"/>
              <a:buChar char="•"/>
            </a:pPr>
            <a:endParaRPr lang="en-US" sz="900" kern="1200" dirty="0" smtClean="0">
              <a:solidFill>
                <a:schemeClr val="tx1"/>
              </a:solidFill>
              <a:effectLst/>
              <a:latin typeface="Segoe UI" pitchFamily="34" charset="0"/>
              <a:ea typeface="+mn-ea"/>
              <a:cs typeface="+mn-cs"/>
            </a:endParaRPr>
          </a:p>
          <a:p>
            <a:r>
              <a:rPr lang="en-US" sz="900" b="1" kern="1200" dirty="0" smtClean="0">
                <a:solidFill>
                  <a:schemeClr val="tx1"/>
                </a:solidFill>
                <a:effectLst/>
                <a:latin typeface="Segoe UI" pitchFamily="34" charset="0"/>
                <a:ea typeface="+mn-ea"/>
                <a:cs typeface="+mn-cs"/>
              </a:rPr>
              <a:t>Speaking Points:</a:t>
            </a:r>
          </a:p>
          <a:p>
            <a:endParaRPr lang="en-US" sz="900" kern="1200" baseline="0" dirty="0" smtClean="0">
              <a:solidFill>
                <a:schemeClr val="tx1"/>
              </a:solidFill>
              <a:effectLst/>
              <a:latin typeface="Segoe UI" pitchFamily="34" charset="0"/>
              <a:ea typeface="+mn-ea"/>
              <a:cs typeface="+mn-cs"/>
            </a:endParaRPr>
          </a:p>
          <a:p>
            <a:pPr marL="171450" indent="-171450">
              <a:buFont typeface="Arial" pitchFamily="34" charset="0"/>
              <a:buChar char="•"/>
            </a:pPr>
            <a:r>
              <a:rPr lang="en-US" dirty="0" smtClean="0">
                <a:effectLst/>
              </a:rPr>
              <a:t>Windows Azure Mobile Services enables you to set the following permissions on table operations: </a:t>
            </a:r>
          </a:p>
          <a:p>
            <a:r>
              <a:rPr lang="en-US" b="1" dirty="0" smtClean="0">
                <a:effectLst/>
              </a:rPr>
              <a:t>Everyone</a:t>
            </a:r>
            <a:r>
              <a:rPr lang="en-US" dirty="0" smtClean="0">
                <a:effectLst/>
              </a:rPr>
              <a:t>: This means that any request for the operation against the table is accepted. This option leaves your data wide-open for everyone to access. </a:t>
            </a:r>
            <a:br>
              <a:rPr lang="en-US" dirty="0" smtClean="0">
                <a:effectLst/>
              </a:rPr>
            </a:br>
            <a:r>
              <a:rPr lang="en-US" b="1" dirty="0" smtClean="0">
                <a:effectLst/>
              </a:rPr>
              <a:t>Anybody with the Application Key</a:t>
            </a:r>
            <a:r>
              <a:rPr lang="en-US" dirty="0" smtClean="0">
                <a:effectLst/>
              </a:rPr>
              <a:t>: Only the correct application key is required to perform the operation. The application key is distributed with the application. Because this key is not securely distributed, it cannot be considered a security token. To secure access to you mobile service data, you must implement authentication. </a:t>
            </a:r>
            <a:br>
              <a:rPr lang="en-US" dirty="0" smtClean="0">
                <a:effectLst/>
              </a:rPr>
            </a:br>
            <a:r>
              <a:rPr lang="en-US" b="1" dirty="0" smtClean="0">
                <a:effectLst/>
              </a:rPr>
              <a:t>Only Authenticated Users</a:t>
            </a:r>
            <a:r>
              <a:rPr lang="en-US" dirty="0" smtClean="0">
                <a:effectLst/>
              </a:rPr>
              <a:t>: Only authenticated users are permitted to perform the operation. In this preview release, clients are authenticated by Live Connect services. Scripts can be used to further restrict access to tables based on an authenticated user. </a:t>
            </a:r>
            <a:br>
              <a:rPr lang="en-US" dirty="0" smtClean="0">
                <a:effectLst/>
              </a:rPr>
            </a:br>
            <a:r>
              <a:rPr lang="en-US" b="1" dirty="0" smtClean="0">
                <a:effectLst/>
              </a:rPr>
              <a:t>Only Scripts and Admins</a:t>
            </a:r>
            <a:r>
              <a:rPr lang="en-US" dirty="0" smtClean="0">
                <a:effectLst/>
              </a:rPr>
              <a:t>: The operation requires the service master key, which limits the operation only to registered scripts or to administrator accounts. </a:t>
            </a:r>
          </a:p>
          <a:p>
            <a:pPr marL="171450" lvl="0" indent="-171450">
              <a:buFont typeface="Arial" pitchFamily="34" charset="0"/>
              <a:buChar char="•"/>
            </a:pPr>
            <a:endParaRPr lang="en-US" sz="900" kern="1200" baseline="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900" kern="1200" baseline="0" dirty="0" smtClean="0">
                <a:solidFill>
                  <a:schemeClr val="tx1"/>
                </a:solidFill>
                <a:effectLst/>
                <a:latin typeface="Segoe UI" pitchFamily="34" charset="0"/>
                <a:ea typeface="+mn-ea"/>
                <a:cs typeface="+mn-cs"/>
              </a:rPr>
              <a:t>The user parameter is available in all server side scripts methods and can be used to add more granular </a:t>
            </a:r>
            <a:r>
              <a:rPr lang="en-US" sz="900" kern="1200" baseline="0" dirty="0" err="1" smtClean="0">
                <a:solidFill>
                  <a:schemeClr val="tx1"/>
                </a:solidFill>
                <a:effectLst/>
                <a:latin typeface="Segoe UI" pitchFamily="34" charset="0"/>
                <a:ea typeface="+mn-ea"/>
                <a:cs typeface="+mn-cs"/>
              </a:rPr>
              <a:t>auth</a:t>
            </a:r>
            <a:r>
              <a:rPr lang="en-US" sz="900" kern="1200" baseline="0" dirty="0" smtClean="0">
                <a:solidFill>
                  <a:schemeClr val="tx1"/>
                </a:solidFill>
                <a:effectLst/>
                <a:latin typeface="Segoe UI" pitchFamily="34" charset="0"/>
                <a:ea typeface="+mn-ea"/>
                <a:cs typeface="+mn-cs"/>
              </a:rPr>
              <a:t> polices on you CRUD operations</a:t>
            </a:r>
            <a:endParaRPr lang="en-US" sz="900" kern="1200" dirty="0" smtClean="0">
              <a:solidFill>
                <a:schemeClr val="tx1"/>
              </a:solidFill>
              <a:effectLst/>
              <a:latin typeface="Segoe UI" pitchFamily="34" charset="0"/>
              <a:ea typeface="+mn-ea"/>
              <a:cs typeface="+mn-cs"/>
            </a:endParaRPr>
          </a:p>
          <a:p>
            <a:pPr marL="0" lvl="0" indent="0">
              <a:buFont typeface="Arial" pitchFamily="34" charset="0"/>
              <a:buNone/>
            </a:pPr>
            <a:endParaRPr lang="en-US" sz="900" kern="1200" dirty="0" smtClean="0">
              <a:solidFill>
                <a:schemeClr val="tx1"/>
              </a:solidFill>
              <a:effectLst/>
              <a:latin typeface="Segoe UI" pitchFamily="34" charset="0"/>
              <a:ea typeface="+mn-ea"/>
              <a:cs typeface="+mn-cs"/>
            </a:endParaRPr>
          </a:p>
          <a:p>
            <a:r>
              <a:rPr lang="en-US" sz="900" b="1" kern="1200" dirty="0" smtClean="0">
                <a:solidFill>
                  <a:schemeClr val="tx1"/>
                </a:solidFill>
                <a:effectLst/>
                <a:latin typeface="Segoe UI" pitchFamily="34" charset="0"/>
                <a:ea typeface="+mn-ea"/>
                <a:cs typeface="+mn-cs"/>
              </a:rPr>
              <a:t>Notes:</a:t>
            </a:r>
            <a:r>
              <a:rPr lang="en-US" sz="900" kern="1200" dirty="0" smtClean="0">
                <a:solidFill>
                  <a:schemeClr val="tx1"/>
                </a:solidFill>
                <a:effectLst/>
                <a:latin typeface="Segoe UI" pitchFamily="34" charset="0"/>
                <a:ea typeface="+mn-ea"/>
                <a:cs typeface="+mn-cs"/>
              </a:rPr>
              <a:t> </a:t>
            </a:r>
            <a:endParaRPr lang="en-US" dirty="0" smtClean="0">
              <a:effectLst/>
            </a:endParaRPr>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15</a:t>
            </a:fld>
            <a:endParaRPr lang="en-US" dirty="0"/>
          </a:p>
        </p:txBody>
      </p:sp>
    </p:spTree>
    <p:extLst>
      <p:ext uri="{BB962C8B-B14F-4D97-AF65-F5344CB8AC3E}">
        <p14:creationId xmlns:p14="http://schemas.microsoft.com/office/powerpoint/2010/main" val="14070432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900" b="1" kern="1200" dirty="0" smtClean="0">
                <a:solidFill>
                  <a:schemeClr val="tx1"/>
                </a:solidFill>
                <a:effectLst/>
                <a:latin typeface="Segoe UI" pitchFamily="34" charset="0"/>
                <a:ea typeface="+mn-ea"/>
                <a:cs typeface="+mn-cs"/>
              </a:rPr>
              <a:t>Slide Objectives:</a:t>
            </a:r>
            <a:endParaRPr lang="en-US" sz="9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900" kern="1200" dirty="0" smtClean="0">
                <a:solidFill>
                  <a:schemeClr val="tx1"/>
                </a:solidFill>
                <a:effectLst/>
                <a:latin typeface="Segoe UI" pitchFamily="34" charset="0"/>
                <a:ea typeface="+mn-ea"/>
                <a:cs typeface="+mn-cs"/>
              </a:rPr>
              <a:t>Continue building out the Getting started application by adding auth.</a:t>
            </a:r>
          </a:p>
          <a:p>
            <a:pPr marL="0" lvl="0" indent="0">
              <a:buFont typeface="Arial" pitchFamily="34" charset="0"/>
              <a:buNone/>
            </a:pPr>
            <a:endParaRPr lang="en-US" sz="900" kern="1200" dirty="0" smtClean="0">
              <a:solidFill>
                <a:schemeClr val="tx1"/>
              </a:solidFill>
              <a:effectLst/>
              <a:latin typeface="Segoe UI" pitchFamily="34" charset="0"/>
              <a:ea typeface="+mn-ea"/>
              <a:cs typeface="+mn-cs"/>
            </a:endParaRPr>
          </a:p>
          <a:p>
            <a:r>
              <a:rPr lang="en-US" sz="900" b="1" kern="1200" dirty="0" smtClean="0">
                <a:solidFill>
                  <a:schemeClr val="tx1"/>
                </a:solidFill>
                <a:effectLst/>
                <a:latin typeface="Segoe UI" pitchFamily="34" charset="0"/>
                <a:ea typeface="+mn-ea"/>
                <a:cs typeface="+mn-cs"/>
              </a:rPr>
              <a:t>Notes:</a:t>
            </a:r>
            <a:r>
              <a:rPr lang="en-US" sz="900" kern="1200" dirty="0" smtClean="0">
                <a:solidFill>
                  <a:schemeClr val="tx1"/>
                </a:solidFill>
                <a:effectLst/>
                <a:latin typeface="Segoe UI" pitchFamily="34" charset="0"/>
                <a:ea typeface="+mn-ea"/>
                <a:cs typeface="+mn-cs"/>
              </a:rPr>
              <a:t> </a:t>
            </a:r>
          </a:p>
          <a:p>
            <a:r>
              <a:rPr lang="en-US" sz="900" kern="1200" dirty="0" smtClean="0">
                <a:solidFill>
                  <a:schemeClr val="tx1"/>
                </a:solidFill>
                <a:effectLst/>
                <a:latin typeface="Segoe UI" pitchFamily="34" charset="0"/>
                <a:ea typeface="+mn-ea"/>
                <a:cs typeface="+mn-cs"/>
              </a:rPr>
              <a:t>Demo script with full code snippets available in</a:t>
            </a:r>
            <a:r>
              <a:rPr lang="en-US" sz="900" kern="1200" baseline="0" dirty="0" smtClean="0">
                <a:solidFill>
                  <a:schemeClr val="tx1"/>
                </a:solidFill>
                <a:effectLst/>
                <a:latin typeface="Segoe UI" pitchFamily="34" charset="0"/>
                <a:ea typeface="+mn-ea"/>
                <a:cs typeface="+mn-cs"/>
              </a:rPr>
              <a:t> link on slide 2</a:t>
            </a:r>
            <a:endParaRPr lang="en-US" dirty="0" smtClean="0">
              <a:effectLst/>
            </a:endParaRPr>
          </a:p>
          <a:p>
            <a:endParaRPr lang="en-US" i="0" dirty="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16</a:t>
            </a:fld>
            <a:endParaRPr lang="en-US" dirty="0">
              <a:solidFill>
                <a:prstClr val="black"/>
              </a:solidFill>
            </a:endParaRPr>
          </a:p>
        </p:txBody>
      </p:sp>
    </p:spTree>
    <p:extLst>
      <p:ext uri="{BB962C8B-B14F-4D97-AF65-F5344CB8AC3E}">
        <p14:creationId xmlns:p14="http://schemas.microsoft.com/office/powerpoint/2010/main" val="3462654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1" kern="1200" dirty="0" smtClean="0">
                <a:solidFill>
                  <a:schemeClr val="tx1"/>
                </a:solidFill>
                <a:effectLst/>
                <a:latin typeface="Segoe UI" pitchFamily="34" charset="0"/>
                <a:ea typeface="+mn-ea"/>
                <a:cs typeface="+mn-cs"/>
              </a:rPr>
              <a:t>Slide Objectives:</a:t>
            </a:r>
            <a:endParaRPr lang="en-US" sz="9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900" kern="1200" dirty="0" smtClean="0">
                <a:solidFill>
                  <a:schemeClr val="tx1"/>
                </a:solidFill>
                <a:effectLst/>
                <a:latin typeface="Segoe UI" pitchFamily="34" charset="0"/>
                <a:ea typeface="+mn-ea"/>
                <a:cs typeface="+mn-cs"/>
              </a:rPr>
              <a:t>Detail </a:t>
            </a:r>
            <a:r>
              <a:rPr lang="en-US" sz="900" kern="1200" dirty="0" err="1" smtClean="0">
                <a:solidFill>
                  <a:schemeClr val="tx1"/>
                </a:solidFill>
                <a:effectLst/>
                <a:latin typeface="Segoe UI" pitchFamily="34" charset="0"/>
                <a:ea typeface="+mn-ea"/>
                <a:cs typeface="+mn-cs"/>
              </a:rPr>
              <a:t>Auth</a:t>
            </a:r>
            <a:r>
              <a:rPr lang="en-US" sz="900" kern="1200" dirty="0" smtClean="0">
                <a:solidFill>
                  <a:schemeClr val="tx1"/>
                </a:solidFill>
                <a:effectLst/>
                <a:latin typeface="Segoe UI" pitchFamily="34" charset="0"/>
                <a:ea typeface="+mn-ea"/>
                <a:cs typeface="+mn-cs"/>
              </a:rPr>
              <a:t> options</a:t>
            </a:r>
          </a:p>
          <a:p>
            <a:pPr marL="171450" lvl="0" indent="-171450">
              <a:buFont typeface="Arial" pitchFamily="34" charset="0"/>
              <a:buChar char="•"/>
            </a:pPr>
            <a:endParaRPr lang="en-US" sz="900" kern="1200" dirty="0" smtClean="0">
              <a:solidFill>
                <a:schemeClr val="tx1"/>
              </a:solidFill>
              <a:effectLst/>
              <a:latin typeface="Segoe UI" pitchFamily="34" charset="0"/>
              <a:ea typeface="+mn-ea"/>
              <a:cs typeface="+mn-cs"/>
            </a:endParaRPr>
          </a:p>
          <a:p>
            <a:r>
              <a:rPr lang="en-US" sz="900" b="1" kern="1200" dirty="0" smtClean="0">
                <a:solidFill>
                  <a:schemeClr val="tx1"/>
                </a:solidFill>
                <a:effectLst/>
                <a:latin typeface="Segoe UI" pitchFamily="34" charset="0"/>
                <a:ea typeface="+mn-ea"/>
                <a:cs typeface="+mn-cs"/>
              </a:rPr>
              <a:t>Speaking Points:</a:t>
            </a:r>
            <a:endParaRPr lang="en-US" sz="9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900" kern="1200" dirty="0" smtClean="0">
                <a:solidFill>
                  <a:schemeClr val="tx1"/>
                </a:solidFill>
                <a:effectLst/>
                <a:latin typeface="Segoe UI" pitchFamily="34" charset="0"/>
                <a:ea typeface="+mn-ea"/>
                <a:cs typeface="+mn-cs"/>
              </a:rPr>
              <a:t>Support for additional </a:t>
            </a:r>
            <a:r>
              <a:rPr lang="en-US" sz="900" kern="1200" dirty="0" err="1" smtClean="0">
                <a:solidFill>
                  <a:schemeClr val="tx1"/>
                </a:solidFill>
                <a:effectLst/>
                <a:latin typeface="Segoe UI" pitchFamily="34" charset="0"/>
                <a:ea typeface="+mn-ea"/>
                <a:cs typeface="+mn-cs"/>
              </a:rPr>
              <a:t>auth</a:t>
            </a:r>
            <a:r>
              <a:rPr lang="en-US" sz="900" kern="1200" dirty="0" smtClean="0">
                <a:solidFill>
                  <a:schemeClr val="tx1"/>
                </a:solidFill>
                <a:effectLst/>
                <a:latin typeface="Segoe UI" pitchFamily="34" charset="0"/>
                <a:ea typeface="+mn-ea"/>
                <a:cs typeface="+mn-cs"/>
              </a:rPr>
              <a:t> providers</a:t>
            </a:r>
            <a:r>
              <a:rPr lang="en-US" sz="900" kern="1200" baseline="0" dirty="0" smtClean="0">
                <a:solidFill>
                  <a:schemeClr val="tx1"/>
                </a:solidFill>
                <a:effectLst/>
                <a:latin typeface="Segoe UI" pitchFamily="34" charset="0"/>
                <a:ea typeface="+mn-ea"/>
                <a:cs typeface="+mn-cs"/>
              </a:rPr>
              <a:t> such as Facebook are </a:t>
            </a:r>
            <a:r>
              <a:rPr lang="en-US" sz="900" kern="1200" dirty="0" smtClean="0">
                <a:solidFill>
                  <a:schemeClr val="tx1"/>
                </a:solidFill>
                <a:effectLst/>
                <a:latin typeface="Segoe UI" pitchFamily="34" charset="0"/>
                <a:ea typeface="+mn-ea"/>
                <a:cs typeface="+mn-cs"/>
              </a:rPr>
              <a:t>coming</a:t>
            </a:r>
            <a:r>
              <a:rPr lang="en-US" sz="900" kern="1200" baseline="0" dirty="0" smtClean="0">
                <a:solidFill>
                  <a:schemeClr val="tx1"/>
                </a:solidFill>
                <a:effectLst/>
                <a:latin typeface="Segoe UI" pitchFamily="34" charset="0"/>
                <a:ea typeface="+mn-ea"/>
                <a:cs typeface="+mn-cs"/>
              </a:rPr>
              <a:t> soon</a:t>
            </a:r>
          </a:p>
          <a:p>
            <a:pPr marL="171450" lvl="0" indent="-171450">
              <a:buFont typeface="Arial" pitchFamily="34" charset="0"/>
              <a:buChar char="•"/>
            </a:pPr>
            <a:endParaRPr lang="en-US" sz="900" kern="1200" baseline="0" dirty="0" smtClean="0">
              <a:solidFill>
                <a:schemeClr val="tx1"/>
              </a:solidFill>
              <a:effectLst/>
              <a:latin typeface="Segoe UI" pitchFamily="34" charset="0"/>
              <a:ea typeface="+mn-ea"/>
              <a:cs typeface="+mn-cs"/>
            </a:endParaRPr>
          </a:p>
          <a:p>
            <a:pPr marL="171450" indent="-171450">
              <a:buFont typeface="Arial" pitchFamily="34" charset="0"/>
              <a:buChar char="•"/>
            </a:pPr>
            <a:r>
              <a:rPr lang="en-US" dirty="0" smtClean="0">
                <a:effectLst/>
              </a:rPr>
              <a:t>Windows Azure Mobile Services enables you to set the following permissions on table operations: </a:t>
            </a:r>
          </a:p>
          <a:p>
            <a:r>
              <a:rPr lang="en-US" b="1" dirty="0" smtClean="0">
                <a:effectLst/>
              </a:rPr>
              <a:t>Everyone</a:t>
            </a:r>
            <a:r>
              <a:rPr lang="en-US" dirty="0" smtClean="0">
                <a:effectLst/>
              </a:rPr>
              <a:t>: This means that any request for the operation against the table is accepted. This option leaves your data wide-open for everyone to access. </a:t>
            </a:r>
            <a:br>
              <a:rPr lang="en-US" dirty="0" smtClean="0">
                <a:effectLst/>
              </a:rPr>
            </a:br>
            <a:r>
              <a:rPr lang="en-US" b="1" dirty="0" smtClean="0">
                <a:effectLst/>
              </a:rPr>
              <a:t>Anybody with the Application Key</a:t>
            </a:r>
            <a:r>
              <a:rPr lang="en-US" dirty="0" smtClean="0">
                <a:effectLst/>
              </a:rPr>
              <a:t>: Only the correct application key is required to perform the operation. The application key is distributed with the application. Because this key is not securely distributed, it cannot be considered a security token. To secure access to you mobile service data, you must implement authentication. </a:t>
            </a:r>
            <a:br>
              <a:rPr lang="en-US" dirty="0" smtClean="0">
                <a:effectLst/>
              </a:rPr>
            </a:br>
            <a:r>
              <a:rPr lang="en-US" b="1" dirty="0" smtClean="0">
                <a:effectLst/>
              </a:rPr>
              <a:t>Only Authenticated Users</a:t>
            </a:r>
            <a:r>
              <a:rPr lang="en-US" dirty="0" smtClean="0">
                <a:effectLst/>
              </a:rPr>
              <a:t>: Only authenticated users are permitted to perform the operation. In this preview release, clients are authenticated by Live Connect services. Scripts can be used to further restrict access to tables based on an authenticated user. </a:t>
            </a:r>
            <a:br>
              <a:rPr lang="en-US" dirty="0" smtClean="0">
                <a:effectLst/>
              </a:rPr>
            </a:br>
            <a:r>
              <a:rPr lang="en-US" b="1" dirty="0" smtClean="0">
                <a:effectLst/>
              </a:rPr>
              <a:t>Only Scripts and Admins</a:t>
            </a:r>
            <a:r>
              <a:rPr lang="en-US" dirty="0" smtClean="0">
                <a:effectLst/>
              </a:rPr>
              <a:t>: The operation requires the service master key, which limits the operation only to registered scripts or to administrator accounts. </a:t>
            </a:r>
          </a:p>
          <a:p>
            <a:pPr marL="171450" lvl="0" indent="-171450">
              <a:buFont typeface="Arial" pitchFamily="34" charset="0"/>
              <a:buChar char="•"/>
            </a:pPr>
            <a:endParaRPr lang="en-US" sz="900" kern="1200" baseline="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900" kern="1200" baseline="0" dirty="0" smtClean="0">
                <a:solidFill>
                  <a:schemeClr val="tx1"/>
                </a:solidFill>
                <a:effectLst/>
                <a:latin typeface="Segoe UI" pitchFamily="34" charset="0"/>
                <a:ea typeface="+mn-ea"/>
                <a:cs typeface="+mn-cs"/>
              </a:rPr>
              <a:t>The user parameter is available in all server side scripts methods and can be used to add more granular </a:t>
            </a:r>
            <a:r>
              <a:rPr lang="en-US" sz="900" kern="1200" baseline="0" dirty="0" err="1" smtClean="0">
                <a:solidFill>
                  <a:schemeClr val="tx1"/>
                </a:solidFill>
                <a:effectLst/>
                <a:latin typeface="Segoe UI" pitchFamily="34" charset="0"/>
                <a:ea typeface="+mn-ea"/>
                <a:cs typeface="+mn-cs"/>
              </a:rPr>
              <a:t>auth</a:t>
            </a:r>
            <a:r>
              <a:rPr lang="en-US" sz="900" kern="1200" baseline="0" dirty="0" smtClean="0">
                <a:solidFill>
                  <a:schemeClr val="tx1"/>
                </a:solidFill>
                <a:effectLst/>
                <a:latin typeface="Segoe UI" pitchFamily="34" charset="0"/>
                <a:ea typeface="+mn-ea"/>
                <a:cs typeface="+mn-cs"/>
              </a:rPr>
              <a:t> polices on you CRUD operations</a:t>
            </a:r>
            <a:endParaRPr lang="en-US" sz="900" kern="1200" dirty="0" smtClean="0">
              <a:solidFill>
                <a:schemeClr val="tx1"/>
              </a:solidFill>
              <a:effectLst/>
              <a:latin typeface="Segoe UI" pitchFamily="34" charset="0"/>
              <a:ea typeface="+mn-ea"/>
              <a:cs typeface="+mn-cs"/>
            </a:endParaRPr>
          </a:p>
          <a:p>
            <a:pPr marL="0" lvl="0" indent="0">
              <a:buFont typeface="Arial" pitchFamily="34" charset="0"/>
              <a:buNone/>
            </a:pPr>
            <a:endParaRPr lang="en-US" sz="900" kern="1200" dirty="0" smtClean="0">
              <a:solidFill>
                <a:schemeClr val="tx1"/>
              </a:solidFill>
              <a:effectLst/>
              <a:latin typeface="Segoe UI" pitchFamily="34" charset="0"/>
              <a:ea typeface="+mn-ea"/>
              <a:cs typeface="+mn-cs"/>
            </a:endParaRPr>
          </a:p>
          <a:p>
            <a:r>
              <a:rPr lang="en-US" sz="900" b="1" kern="1200" dirty="0" smtClean="0">
                <a:solidFill>
                  <a:schemeClr val="tx1"/>
                </a:solidFill>
                <a:effectLst/>
                <a:latin typeface="Segoe UI" pitchFamily="34" charset="0"/>
                <a:ea typeface="+mn-ea"/>
                <a:cs typeface="+mn-cs"/>
              </a:rPr>
              <a:t>Notes:</a:t>
            </a:r>
            <a:r>
              <a:rPr lang="en-US" sz="900" kern="1200" dirty="0" smtClean="0">
                <a:solidFill>
                  <a:schemeClr val="tx1"/>
                </a:solidFill>
                <a:effectLst/>
                <a:latin typeface="Segoe UI" pitchFamily="34" charset="0"/>
                <a:ea typeface="+mn-ea"/>
                <a:cs typeface="+mn-cs"/>
              </a:rPr>
              <a:t> </a:t>
            </a:r>
            <a:endParaRPr lang="en-US" dirty="0" smtClean="0">
              <a:effectLst/>
            </a:endParaRPr>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17</a:t>
            </a:fld>
            <a:endParaRPr lang="en-US" dirty="0">
              <a:solidFill>
                <a:prstClr val="black"/>
              </a:solidFill>
            </a:endParaRPr>
          </a:p>
        </p:txBody>
      </p:sp>
    </p:spTree>
    <p:extLst>
      <p:ext uri="{BB962C8B-B14F-4D97-AF65-F5344CB8AC3E}">
        <p14:creationId xmlns:p14="http://schemas.microsoft.com/office/powerpoint/2010/main" val="140704324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900" b="1" kern="1200" dirty="0" smtClean="0">
                <a:solidFill>
                  <a:schemeClr val="tx1"/>
                </a:solidFill>
                <a:effectLst/>
                <a:latin typeface="Segoe UI" pitchFamily="34" charset="0"/>
                <a:ea typeface="+mn-ea"/>
                <a:cs typeface="+mn-cs"/>
              </a:rPr>
              <a:t>Slide Objectives:</a:t>
            </a:r>
            <a:endParaRPr lang="en-US" sz="9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900" kern="1200" dirty="0" smtClean="0">
                <a:solidFill>
                  <a:schemeClr val="tx1"/>
                </a:solidFill>
                <a:effectLst/>
                <a:latin typeface="Segoe UI" pitchFamily="34" charset="0"/>
                <a:ea typeface="+mn-ea"/>
                <a:cs typeface="+mn-cs"/>
              </a:rPr>
              <a:t>Continue building out the Getting started Mobile Service adding a Schedule</a:t>
            </a:r>
          </a:p>
          <a:p>
            <a:pPr marL="0" lvl="0" indent="0">
              <a:buFont typeface="Arial" pitchFamily="34" charset="0"/>
              <a:buNone/>
            </a:pPr>
            <a:endParaRPr lang="en-US" sz="900" kern="1200" dirty="0" smtClean="0">
              <a:solidFill>
                <a:schemeClr val="tx1"/>
              </a:solidFill>
              <a:effectLst/>
              <a:latin typeface="Segoe UI" pitchFamily="34" charset="0"/>
              <a:ea typeface="+mn-ea"/>
              <a:cs typeface="+mn-cs"/>
            </a:endParaRPr>
          </a:p>
          <a:p>
            <a:r>
              <a:rPr lang="en-US" sz="900" b="1" kern="1200" dirty="0" smtClean="0">
                <a:solidFill>
                  <a:schemeClr val="tx1"/>
                </a:solidFill>
                <a:effectLst/>
                <a:latin typeface="Segoe UI" pitchFamily="34" charset="0"/>
                <a:ea typeface="+mn-ea"/>
                <a:cs typeface="+mn-cs"/>
              </a:rPr>
              <a:t>Notes:</a:t>
            </a:r>
            <a:r>
              <a:rPr lang="en-US" sz="900" kern="1200" dirty="0" smtClean="0">
                <a:solidFill>
                  <a:schemeClr val="tx1"/>
                </a:solidFill>
                <a:effectLst/>
                <a:latin typeface="Segoe UI" pitchFamily="34" charset="0"/>
                <a:ea typeface="+mn-ea"/>
                <a:cs typeface="+mn-cs"/>
              </a:rPr>
              <a:t> </a:t>
            </a:r>
          </a:p>
          <a:p>
            <a:r>
              <a:rPr lang="en-US" sz="900" kern="1200" dirty="0" smtClean="0">
                <a:solidFill>
                  <a:schemeClr val="tx1"/>
                </a:solidFill>
                <a:effectLst/>
                <a:latin typeface="Segoe UI" pitchFamily="34" charset="0"/>
                <a:ea typeface="+mn-ea"/>
                <a:cs typeface="+mn-cs"/>
              </a:rPr>
              <a:t>Demo script with full code snippets available in</a:t>
            </a:r>
            <a:r>
              <a:rPr lang="en-US" sz="900" kern="1200" baseline="0" dirty="0" smtClean="0">
                <a:solidFill>
                  <a:schemeClr val="tx1"/>
                </a:solidFill>
                <a:effectLst/>
                <a:latin typeface="Segoe UI" pitchFamily="34" charset="0"/>
                <a:ea typeface="+mn-ea"/>
                <a:cs typeface="+mn-cs"/>
              </a:rPr>
              <a:t> link on slide 2</a:t>
            </a:r>
            <a:endParaRPr lang="en-US" dirty="0" smtClean="0">
              <a:effectLst/>
            </a:endParaRPr>
          </a:p>
          <a:p>
            <a:endParaRPr lang="en-US" i="0" dirty="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18</a:t>
            </a:fld>
            <a:endParaRPr lang="en-US" dirty="0">
              <a:solidFill>
                <a:prstClr val="black"/>
              </a:solidFill>
            </a:endParaRPr>
          </a:p>
        </p:txBody>
      </p:sp>
    </p:spTree>
    <p:extLst>
      <p:ext uri="{BB962C8B-B14F-4D97-AF65-F5344CB8AC3E}">
        <p14:creationId xmlns:p14="http://schemas.microsoft.com/office/powerpoint/2010/main" val="34626546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1" kern="1200" dirty="0" smtClean="0">
                <a:solidFill>
                  <a:schemeClr val="tx1"/>
                </a:solidFill>
                <a:effectLst/>
                <a:latin typeface="Segoe UI" pitchFamily="34" charset="0"/>
                <a:ea typeface="+mn-ea"/>
                <a:cs typeface="+mn-cs"/>
              </a:rPr>
              <a:t>Slide Objectives:</a:t>
            </a:r>
            <a:endParaRPr lang="en-US" sz="9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900" kern="1200" dirty="0" smtClean="0">
                <a:solidFill>
                  <a:schemeClr val="tx1"/>
                </a:solidFill>
                <a:effectLst/>
                <a:latin typeface="Segoe UI" pitchFamily="34" charset="0"/>
                <a:ea typeface="+mn-ea"/>
                <a:cs typeface="+mn-cs"/>
              </a:rPr>
              <a:t>Detail</a:t>
            </a:r>
            <a:r>
              <a:rPr lang="en-US" sz="900" kern="1200" baseline="0" dirty="0" smtClean="0">
                <a:solidFill>
                  <a:schemeClr val="tx1"/>
                </a:solidFill>
                <a:effectLst/>
                <a:latin typeface="Segoe UI" pitchFamily="34" charset="0"/>
                <a:ea typeface="+mn-ea"/>
                <a:cs typeface="+mn-cs"/>
              </a:rPr>
              <a:t> what Mobile Services provides as far as Diagnostics, Logging and Scale is concerned</a:t>
            </a:r>
            <a:endParaRPr lang="en-US" sz="9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900" kern="1200" dirty="0" smtClean="0">
              <a:solidFill>
                <a:schemeClr val="tx1"/>
              </a:solidFill>
              <a:effectLst/>
              <a:latin typeface="Segoe UI" pitchFamily="34" charset="0"/>
              <a:ea typeface="+mn-ea"/>
              <a:cs typeface="+mn-cs"/>
            </a:endParaRPr>
          </a:p>
          <a:p>
            <a:r>
              <a:rPr lang="en-US" sz="900" b="1" kern="1200" dirty="0" smtClean="0">
                <a:solidFill>
                  <a:schemeClr val="tx1"/>
                </a:solidFill>
                <a:effectLst/>
                <a:latin typeface="Segoe UI" pitchFamily="34" charset="0"/>
                <a:ea typeface="+mn-ea"/>
                <a:cs typeface="+mn-cs"/>
              </a:rPr>
              <a:t>Speaking Points:</a:t>
            </a:r>
            <a:endParaRPr lang="en-US" sz="9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900" kern="1200" dirty="0" smtClean="0">
                <a:solidFill>
                  <a:schemeClr val="tx1"/>
                </a:solidFill>
                <a:effectLst/>
                <a:latin typeface="Segoe UI" pitchFamily="34" charset="0"/>
                <a:ea typeface="+mn-ea"/>
                <a:cs typeface="+mn-cs"/>
              </a:rPr>
              <a:t> Note when moving a Mobile</a:t>
            </a:r>
            <a:r>
              <a:rPr lang="en-US" sz="900" kern="1200" baseline="0" dirty="0" smtClean="0">
                <a:solidFill>
                  <a:schemeClr val="tx1"/>
                </a:solidFill>
                <a:effectLst/>
                <a:latin typeface="Segoe UI" pitchFamily="34" charset="0"/>
                <a:ea typeface="+mn-ea"/>
                <a:cs typeface="+mn-cs"/>
              </a:rPr>
              <a:t> Service from a multi-tenant DB to its own.  Currently data is not automatically migrated.  </a:t>
            </a:r>
            <a:endParaRPr lang="en-US" sz="900" kern="1200" dirty="0" smtClean="0">
              <a:solidFill>
                <a:schemeClr val="tx1"/>
              </a:solidFill>
              <a:effectLst/>
              <a:latin typeface="Segoe UI" pitchFamily="34" charset="0"/>
              <a:ea typeface="+mn-ea"/>
              <a:cs typeface="+mn-cs"/>
            </a:endParaRPr>
          </a:p>
          <a:p>
            <a:pPr marL="0" lvl="0" indent="0">
              <a:buFont typeface="Arial" pitchFamily="34" charset="0"/>
              <a:buNone/>
            </a:pPr>
            <a:endParaRPr lang="en-US" sz="900" kern="1200" dirty="0" smtClean="0">
              <a:solidFill>
                <a:schemeClr val="tx1"/>
              </a:solidFill>
              <a:effectLst/>
              <a:latin typeface="Segoe UI" pitchFamily="34"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19</a:t>
            </a:fld>
            <a:endParaRPr lang="en-US" dirty="0">
              <a:solidFill>
                <a:prstClr val="black"/>
              </a:solidFill>
            </a:endParaRPr>
          </a:p>
        </p:txBody>
      </p:sp>
    </p:spTree>
    <p:extLst>
      <p:ext uri="{BB962C8B-B14F-4D97-AF65-F5344CB8AC3E}">
        <p14:creationId xmlns:p14="http://schemas.microsoft.com/office/powerpoint/2010/main" val="14070432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a:t>
            </a:fld>
            <a:endParaRPr lang="en-US" dirty="0"/>
          </a:p>
        </p:txBody>
      </p:sp>
    </p:spTree>
    <p:extLst>
      <p:ext uri="{BB962C8B-B14F-4D97-AF65-F5344CB8AC3E}">
        <p14:creationId xmlns:p14="http://schemas.microsoft.com/office/powerpoint/2010/main" val="375027890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900" b="1" kern="1200" dirty="0" smtClean="0">
                <a:solidFill>
                  <a:schemeClr val="tx1"/>
                </a:solidFill>
                <a:effectLst/>
                <a:latin typeface="Segoe UI" pitchFamily="34" charset="0"/>
                <a:ea typeface="+mn-ea"/>
                <a:cs typeface="+mn-cs"/>
              </a:rPr>
              <a:t>Slide Objectives:</a:t>
            </a:r>
            <a:endParaRPr lang="en-US" sz="9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900" kern="1200" dirty="0" smtClean="0">
                <a:solidFill>
                  <a:schemeClr val="tx1"/>
                </a:solidFill>
                <a:effectLst/>
                <a:latin typeface="Segoe UI" pitchFamily="34" charset="0"/>
                <a:ea typeface="+mn-ea"/>
                <a:cs typeface="+mn-cs"/>
              </a:rPr>
              <a:t>Show diagnostics</a:t>
            </a:r>
            <a:r>
              <a:rPr lang="en-US" sz="900" kern="1200" baseline="0" dirty="0" smtClean="0">
                <a:solidFill>
                  <a:schemeClr val="tx1"/>
                </a:solidFill>
                <a:effectLst/>
                <a:latin typeface="Segoe UI" pitchFamily="34" charset="0"/>
                <a:ea typeface="+mn-ea"/>
                <a:cs typeface="+mn-cs"/>
              </a:rPr>
              <a:t> graphs provided by portal</a:t>
            </a:r>
          </a:p>
          <a:p>
            <a:pPr marL="171450" lvl="0" indent="-171450">
              <a:buFont typeface="Arial" pitchFamily="34" charset="0"/>
              <a:buChar char="•"/>
            </a:pPr>
            <a:r>
              <a:rPr lang="en-US" sz="900" kern="1200" baseline="0" dirty="0" smtClean="0">
                <a:solidFill>
                  <a:schemeClr val="tx1"/>
                </a:solidFill>
                <a:effectLst/>
                <a:latin typeface="Segoe UI" pitchFamily="34" charset="0"/>
                <a:ea typeface="+mn-ea"/>
                <a:cs typeface="+mn-cs"/>
              </a:rPr>
              <a:t>Show logging that has been performed by the sever side script snippets</a:t>
            </a:r>
          </a:p>
          <a:p>
            <a:pPr marL="171450" lvl="0" indent="-171450">
              <a:buFont typeface="Arial" pitchFamily="34" charset="0"/>
              <a:buChar char="•"/>
            </a:pPr>
            <a:r>
              <a:rPr lang="en-US" sz="900" kern="1200" baseline="0" dirty="0" smtClean="0">
                <a:solidFill>
                  <a:schemeClr val="tx1"/>
                </a:solidFill>
                <a:effectLst/>
                <a:latin typeface="Segoe UI" pitchFamily="34" charset="0"/>
                <a:ea typeface="+mn-ea"/>
                <a:cs typeface="+mn-cs"/>
              </a:rPr>
              <a:t>Show scale out functionality. </a:t>
            </a:r>
            <a:r>
              <a:rPr lang="en-US" sz="900" kern="1200" baseline="0" dirty="0" err="1" smtClean="0">
                <a:solidFill>
                  <a:schemeClr val="tx1"/>
                </a:solidFill>
                <a:effectLst/>
                <a:latin typeface="Segoe UI" pitchFamily="34" charset="0"/>
                <a:ea typeface="+mn-ea"/>
                <a:cs typeface="+mn-cs"/>
              </a:rPr>
              <a:t>i.e</a:t>
            </a:r>
            <a:r>
              <a:rPr lang="en-US" sz="900" kern="1200" baseline="0" dirty="0" smtClean="0">
                <a:solidFill>
                  <a:schemeClr val="tx1"/>
                </a:solidFill>
                <a:effectLst/>
                <a:latin typeface="Segoe UI" pitchFamily="34" charset="0"/>
                <a:ea typeface="+mn-ea"/>
                <a:cs typeface="+mn-cs"/>
              </a:rPr>
              <a:t> move increase shared instances, then move to reserved mode.</a:t>
            </a:r>
            <a:endParaRPr lang="en-US" sz="9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900" kern="1200" dirty="0" smtClean="0">
              <a:solidFill>
                <a:schemeClr val="tx1"/>
              </a:solidFill>
              <a:effectLst/>
              <a:latin typeface="Segoe UI" pitchFamily="34" charset="0"/>
              <a:ea typeface="+mn-ea"/>
              <a:cs typeface="+mn-cs"/>
            </a:endParaRPr>
          </a:p>
          <a:p>
            <a:r>
              <a:rPr lang="en-US" sz="900" b="1" kern="1200" dirty="0" smtClean="0">
                <a:solidFill>
                  <a:schemeClr val="tx1"/>
                </a:solidFill>
                <a:effectLst/>
                <a:latin typeface="Segoe UI" pitchFamily="34" charset="0"/>
                <a:ea typeface="+mn-ea"/>
                <a:cs typeface="+mn-cs"/>
              </a:rPr>
              <a:t>Speaking Points:</a:t>
            </a:r>
            <a:endParaRPr lang="en-US" sz="9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900" kern="1200" dirty="0" smtClean="0">
                <a:solidFill>
                  <a:schemeClr val="tx1"/>
                </a:solidFill>
                <a:effectLst/>
                <a:latin typeface="Segoe UI" pitchFamily="34" charset="0"/>
                <a:ea typeface="+mn-ea"/>
                <a:cs typeface="+mn-cs"/>
              </a:rPr>
              <a:t> when scaling out note speed with which your service is scaled out</a:t>
            </a:r>
            <a:r>
              <a:rPr lang="en-US" sz="900" kern="1200" baseline="0" dirty="0" smtClean="0">
                <a:solidFill>
                  <a:schemeClr val="tx1"/>
                </a:solidFill>
                <a:effectLst/>
                <a:latin typeface="Segoe UI" pitchFamily="34" charset="0"/>
                <a:ea typeface="+mn-ea"/>
                <a:cs typeface="+mn-cs"/>
              </a:rPr>
              <a:t> across multiple instances and/or from shared to reserved</a:t>
            </a:r>
            <a:endParaRPr lang="en-US" sz="900" kern="1200" dirty="0" smtClean="0">
              <a:solidFill>
                <a:schemeClr val="tx1"/>
              </a:solidFill>
              <a:effectLst/>
              <a:latin typeface="Segoe UI" pitchFamily="34" charset="0"/>
              <a:ea typeface="+mn-ea"/>
              <a:cs typeface="+mn-cs"/>
            </a:endParaRPr>
          </a:p>
          <a:p>
            <a:pPr marL="0" lvl="0" indent="0">
              <a:buFont typeface="Arial" pitchFamily="34" charset="0"/>
              <a:buNone/>
            </a:pPr>
            <a:endParaRPr lang="en-US" sz="900" kern="1200" dirty="0" smtClean="0">
              <a:solidFill>
                <a:schemeClr val="tx1"/>
              </a:solidFill>
              <a:effectLst/>
              <a:latin typeface="Segoe UI" pitchFamily="34" charset="0"/>
              <a:ea typeface="+mn-ea"/>
              <a:cs typeface="+mn-cs"/>
            </a:endParaRPr>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20</a:t>
            </a:fld>
            <a:endParaRPr lang="en-US" dirty="0">
              <a:solidFill>
                <a:prstClr val="black"/>
              </a:solidFill>
            </a:endParaRPr>
          </a:p>
        </p:txBody>
      </p:sp>
    </p:spTree>
    <p:extLst>
      <p:ext uri="{BB962C8B-B14F-4D97-AF65-F5344CB8AC3E}">
        <p14:creationId xmlns:p14="http://schemas.microsoft.com/office/powerpoint/2010/main" val="34626546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US" sz="900" b="1" kern="1200" dirty="0" smtClean="0">
                <a:solidFill>
                  <a:schemeClr val="tx1"/>
                </a:solidFill>
                <a:effectLst/>
                <a:latin typeface="Segoe UI" pitchFamily="34" charset="0"/>
                <a:ea typeface="+mn-ea"/>
                <a:cs typeface="+mn-cs"/>
              </a:rPr>
              <a:t>Slide Objectives:</a:t>
            </a:r>
            <a:endParaRPr lang="en-US" sz="9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900" kern="1200" dirty="0" smtClean="0">
                <a:solidFill>
                  <a:schemeClr val="tx1"/>
                </a:solidFill>
                <a:effectLst/>
                <a:latin typeface="Segoe UI" pitchFamily="34" charset="0"/>
                <a:ea typeface="+mn-ea"/>
                <a:cs typeface="+mn-cs"/>
              </a:rPr>
              <a:t>Provide</a:t>
            </a:r>
            <a:r>
              <a:rPr lang="en-US" sz="900" kern="1200" baseline="0" dirty="0" smtClean="0">
                <a:solidFill>
                  <a:schemeClr val="tx1"/>
                </a:solidFill>
                <a:effectLst/>
                <a:latin typeface="Segoe UI" pitchFamily="34" charset="0"/>
                <a:ea typeface="+mn-ea"/>
                <a:cs typeface="+mn-cs"/>
              </a:rPr>
              <a:t> broad overview of WA Mobile Services features</a:t>
            </a:r>
            <a:endParaRPr lang="en-US" sz="900" kern="1200" dirty="0" smtClean="0">
              <a:solidFill>
                <a:schemeClr val="tx1"/>
              </a:solidFill>
              <a:effectLst/>
              <a:latin typeface="Segoe UI" pitchFamily="34" charset="0"/>
              <a:ea typeface="+mn-ea"/>
              <a:cs typeface="+mn-cs"/>
            </a:endParaRPr>
          </a:p>
          <a:p>
            <a:pPr marL="0" lvl="0" indent="0">
              <a:buFont typeface="Arial" pitchFamily="34" charset="0"/>
              <a:buNone/>
            </a:pPr>
            <a:endParaRPr lang="en-US" sz="900" kern="1200" dirty="0" smtClean="0">
              <a:solidFill>
                <a:schemeClr val="tx1"/>
              </a:solidFill>
              <a:effectLst/>
              <a:latin typeface="Segoe UI" pitchFamily="34" charset="0"/>
              <a:ea typeface="+mn-ea"/>
              <a:cs typeface="+mn-cs"/>
            </a:endParaRPr>
          </a:p>
          <a:p>
            <a:r>
              <a:rPr lang="en-US" sz="900" b="1" kern="1200" dirty="0" smtClean="0">
                <a:solidFill>
                  <a:schemeClr val="tx1"/>
                </a:solidFill>
                <a:effectLst/>
                <a:latin typeface="Segoe UI" pitchFamily="34" charset="0"/>
                <a:ea typeface="+mn-ea"/>
                <a:cs typeface="+mn-cs"/>
              </a:rPr>
              <a:t>Speaking Points:</a:t>
            </a:r>
            <a:endParaRPr lang="en-US" sz="900" kern="1200" dirty="0" smtClean="0">
              <a:solidFill>
                <a:schemeClr val="tx1"/>
              </a:solidFill>
              <a:effectLst/>
              <a:latin typeface="Segoe UI" pitchFamily="34" charset="0"/>
              <a:ea typeface="+mn-ea"/>
              <a:cs typeface="+mn-cs"/>
            </a:endParaRPr>
          </a:p>
          <a:p>
            <a:endParaRPr lang="en-US" dirty="0" smtClean="0"/>
          </a:p>
          <a:p>
            <a:r>
              <a:rPr lang="en-US" dirty="0" smtClean="0"/>
              <a:t>WAMS</a:t>
            </a:r>
          </a:p>
          <a:p>
            <a:r>
              <a:rPr lang="en-US" dirty="0" smtClean="0"/>
              <a:t>Build</a:t>
            </a:r>
            <a:r>
              <a:rPr lang="en-US" baseline="0" dirty="0" smtClean="0"/>
              <a:t> a cloud backend in minutes with n</a:t>
            </a:r>
            <a:r>
              <a:rPr lang="en-US" sz="900" spc="-70" dirty="0" smtClean="0">
                <a:gradFill>
                  <a:gsLst>
                    <a:gs pos="2917">
                      <a:schemeClr val="tx1"/>
                    </a:gs>
                    <a:gs pos="30000">
                      <a:schemeClr val="tx1"/>
                    </a:gs>
                  </a:gsLst>
                  <a:lin ang="5400000" scaled="0"/>
                </a:gradFill>
              </a:rPr>
              <a:t>o hassles, no deployments, no fear</a:t>
            </a:r>
          </a:p>
          <a:p>
            <a:r>
              <a:rPr lang="en-US" sz="900" spc="-70" dirty="0" smtClean="0">
                <a:gradFill>
                  <a:gsLst>
                    <a:gs pos="2917">
                      <a:schemeClr val="tx1"/>
                    </a:gs>
                    <a:gs pos="30000">
                      <a:schemeClr val="tx1"/>
                    </a:gs>
                  </a:gsLst>
                  <a:lin ang="5400000" scaled="0"/>
                </a:gradFill>
              </a:rPr>
              <a:t>Supports Windows 8 client SDK, Windows Phone 8 SDK, </a:t>
            </a:r>
            <a:r>
              <a:rPr lang="en-US" sz="900" spc="-70" dirty="0" err="1" smtClean="0">
                <a:gradFill>
                  <a:gsLst>
                    <a:gs pos="2917">
                      <a:schemeClr val="tx1"/>
                    </a:gs>
                    <a:gs pos="30000">
                      <a:schemeClr val="tx1"/>
                    </a:gs>
                  </a:gsLst>
                  <a:lin ang="5400000" scaled="0"/>
                </a:gradFill>
              </a:rPr>
              <a:t>iOS</a:t>
            </a:r>
            <a:r>
              <a:rPr lang="en-US" sz="900" spc="-70" baseline="0" dirty="0" smtClean="0">
                <a:gradFill>
                  <a:gsLst>
                    <a:gs pos="2917">
                      <a:schemeClr val="tx1"/>
                    </a:gs>
                    <a:gs pos="30000">
                      <a:schemeClr val="tx1"/>
                    </a:gs>
                  </a:gsLst>
                  <a:lin ang="5400000" scaled="0"/>
                </a:gradFill>
              </a:rPr>
              <a:t> SDK </a:t>
            </a:r>
          </a:p>
          <a:p>
            <a:r>
              <a:rPr lang="en-US" sz="900" spc="-70" baseline="0" dirty="0" smtClean="0">
                <a:gradFill>
                  <a:gsLst>
                    <a:gs pos="2917">
                      <a:schemeClr val="tx1"/>
                    </a:gs>
                    <a:gs pos="30000">
                      <a:schemeClr val="tx1"/>
                    </a:gs>
                  </a:gsLst>
                  <a:lin ang="5400000" scaled="0"/>
                </a:gradFill>
              </a:rPr>
              <a:t>Android coming soon</a:t>
            </a:r>
            <a:endParaRPr lang="en-US" sz="900" spc="-70" dirty="0" smtClean="0">
              <a:gradFill>
                <a:gsLst>
                  <a:gs pos="2917">
                    <a:schemeClr val="tx1"/>
                  </a:gs>
                  <a:gs pos="30000">
                    <a:schemeClr val="tx1"/>
                  </a:gs>
                </a:gsLst>
                <a:lin ang="5400000" scaled="0"/>
              </a:gradFill>
            </a:endParaRPr>
          </a:p>
          <a:p>
            <a:endParaRPr lang="en-US" dirty="0" smtClean="0"/>
          </a:p>
          <a:p>
            <a:r>
              <a:rPr lang="en-US" dirty="0" smtClean="0"/>
              <a:t>Data</a:t>
            </a:r>
          </a:p>
          <a:p>
            <a:r>
              <a:rPr lang="en-US" sz="900" spc="-70" dirty="0" smtClean="0">
                <a:gradFill>
                  <a:gsLst>
                    <a:gs pos="2917">
                      <a:schemeClr val="tx1"/>
                    </a:gs>
                    <a:gs pos="30000">
                      <a:schemeClr val="tx1"/>
                    </a:gs>
                  </a:gsLst>
                  <a:lin ang="5400000" scaled="0"/>
                </a:gradFill>
              </a:rPr>
              <a:t>Structured Storage with SQL Database</a:t>
            </a:r>
          </a:p>
          <a:p>
            <a:r>
              <a:rPr lang="en-US" sz="900" spc="-70" dirty="0" smtClean="0">
                <a:gradFill>
                  <a:gsLst>
                    <a:gs pos="2917">
                      <a:schemeClr val="tx1"/>
                    </a:gs>
                    <a:gs pos="30000">
                      <a:schemeClr val="tx1"/>
                    </a:gs>
                  </a:gsLst>
                  <a:lin ang="5400000" scaled="0"/>
                </a:gradFill>
              </a:rPr>
              <a:t>Automatic service </a:t>
            </a:r>
            <a:r>
              <a:rPr lang="en-US" sz="900" spc="-70" dirty="0" err="1" smtClean="0">
                <a:gradFill>
                  <a:gsLst>
                    <a:gs pos="2917">
                      <a:schemeClr val="tx1"/>
                    </a:gs>
                    <a:gs pos="30000">
                      <a:schemeClr val="tx1"/>
                    </a:gs>
                  </a:gsLst>
                  <a:lin ang="5400000" scaled="0"/>
                </a:gradFill>
              </a:rPr>
              <a:t>api</a:t>
            </a:r>
            <a:r>
              <a:rPr lang="en-US" sz="900" spc="-70" dirty="0" smtClean="0">
                <a:gradFill>
                  <a:gsLst>
                    <a:gs pos="2917">
                      <a:schemeClr val="tx1"/>
                    </a:gs>
                    <a:gs pos="30000">
                      <a:schemeClr val="tx1"/>
                    </a:gs>
                  </a:gsLst>
                  <a:lin ang="5400000" scaled="0"/>
                </a:gradFill>
              </a:rPr>
              <a:t> generated for storage</a:t>
            </a:r>
          </a:p>
          <a:p>
            <a:r>
              <a:rPr lang="en-US" sz="900" spc="-70" dirty="0" smtClean="0">
                <a:gradFill>
                  <a:gsLst>
                    <a:gs pos="2917">
                      <a:schemeClr val="tx1"/>
                    </a:gs>
                    <a:gs pos="30000">
                      <a:schemeClr val="tx1"/>
                    </a:gs>
                  </a:gsLst>
                  <a:lin ang="5400000" scaled="0"/>
                </a:gradFill>
              </a:rPr>
              <a:t>Rich querying capability</a:t>
            </a:r>
          </a:p>
          <a:p>
            <a:endParaRPr lang="en-US" sz="900" spc="-70" dirty="0" smtClean="0">
              <a:gradFill>
                <a:gsLst>
                  <a:gs pos="2917">
                    <a:schemeClr val="tx1"/>
                  </a:gs>
                  <a:gs pos="30000">
                    <a:schemeClr val="tx1"/>
                  </a:gs>
                </a:gsLst>
                <a:lin ang="5400000" scaled="0"/>
              </a:gradFill>
            </a:endParaRPr>
          </a:p>
          <a:p>
            <a:r>
              <a:rPr lang="en-US" sz="900" spc="-70" dirty="0" smtClean="0">
                <a:gradFill>
                  <a:gsLst>
                    <a:gs pos="2917">
                      <a:schemeClr val="tx1"/>
                    </a:gs>
                    <a:gs pos="30000">
                      <a:schemeClr val="tx1"/>
                    </a:gs>
                  </a:gsLst>
                  <a:lin ang="5400000" scaled="0"/>
                </a:gradFill>
              </a:rPr>
              <a:t>Server Logic</a:t>
            </a:r>
          </a:p>
          <a:p>
            <a:r>
              <a:rPr lang="en-US" sz="900" spc="-70" dirty="0" smtClean="0">
                <a:gradFill>
                  <a:gsLst>
                    <a:gs pos="2917">
                      <a:schemeClr val="tx1"/>
                    </a:gs>
                    <a:gs pos="30000">
                      <a:schemeClr val="tx1"/>
                    </a:gs>
                  </a:gsLst>
                  <a:lin ang="5400000" scaled="0"/>
                </a:gradFill>
              </a:rPr>
              <a:t>Automatic CRUD service </a:t>
            </a:r>
            <a:r>
              <a:rPr lang="en-US" sz="900" spc="-70" dirty="0" err="1" smtClean="0">
                <a:gradFill>
                  <a:gsLst>
                    <a:gs pos="2917">
                      <a:schemeClr val="tx1"/>
                    </a:gs>
                    <a:gs pos="30000">
                      <a:schemeClr val="tx1"/>
                    </a:gs>
                  </a:gsLst>
                  <a:lin ang="5400000" scaled="0"/>
                </a:gradFill>
              </a:rPr>
              <a:t>api</a:t>
            </a:r>
            <a:r>
              <a:rPr lang="en-US" sz="900" spc="-70" dirty="0" smtClean="0">
                <a:gradFill>
                  <a:gsLst>
                    <a:gs pos="2917">
                      <a:schemeClr val="tx1"/>
                    </a:gs>
                    <a:gs pos="30000">
                      <a:schemeClr val="tx1"/>
                    </a:gs>
                  </a:gsLst>
                  <a:lin ang="5400000" scaled="0"/>
                </a:gradFill>
              </a:rPr>
              <a:t> generated</a:t>
            </a:r>
          </a:p>
          <a:p>
            <a:r>
              <a:rPr lang="en-US" sz="900" spc="-70" dirty="0" smtClean="0">
                <a:gradFill>
                  <a:gsLst>
                    <a:gs pos="2917">
                      <a:schemeClr val="tx1"/>
                    </a:gs>
                    <a:gs pos="30000">
                      <a:schemeClr val="tx1"/>
                    </a:gs>
                  </a:gsLst>
                  <a:lin ang="5400000" scaled="0"/>
                </a:gradFill>
              </a:rPr>
              <a:t>Ability to author server logic that intercepts CRUD operation pipeline</a:t>
            </a:r>
          </a:p>
          <a:p>
            <a:endParaRPr lang="en-US" sz="900" spc="-70" dirty="0" smtClean="0">
              <a:gradFill>
                <a:gsLst>
                  <a:gs pos="2917">
                    <a:schemeClr val="tx1"/>
                  </a:gs>
                  <a:gs pos="30000">
                    <a:schemeClr val="tx1"/>
                  </a:gs>
                </a:gsLst>
                <a:lin ang="5400000" scaled="0"/>
              </a:gradFill>
            </a:endParaRPr>
          </a:p>
          <a:p>
            <a:r>
              <a:rPr lang="en-US" sz="900" spc="-70" dirty="0" err="1" smtClean="0">
                <a:gradFill>
                  <a:gsLst>
                    <a:gs pos="2917">
                      <a:schemeClr val="tx1"/>
                    </a:gs>
                    <a:gs pos="30000">
                      <a:schemeClr val="tx1"/>
                    </a:gs>
                  </a:gsLst>
                  <a:lin ang="5400000" scaled="0"/>
                </a:gradFill>
              </a:rPr>
              <a:t>Auth</a:t>
            </a:r>
            <a:endParaRPr lang="en-US" sz="900" spc="-70" dirty="0" smtClean="0">
              <a:gradFill>
                <a:gsLst>
                  <a:gs pos="2917">
                    <a:schemeClr val="tx1"/>
                  </a:gs>
                  <a:gs pos="30000">
                    <a:schemeClr val="tx1"/>
                  </a:gs>
                </a:gsLst>
                <a:lin ang="5400000" scaled="0"/>
              </a:gradFill>
            </a:endParaRPr>
          </a:p>
          <a:p>
            <a:r>
              <a:rPr lang="en-US" sz="900" b="0" spc="-70" dirty="0" smtClean="0">
                <a:gradFill>
                  <a:gsLst>
                    <a:gs pos="2917">
                      <a:schemeClr val="tx1"/>
                    </a:gs>
                    <a:gs pos="30000">
                      <a:schemeClr val="tx1"/>
                    </a:gs>
                  </a:gsLst>
                  <a:lin ang="5400000" scaled="0"/>
                </a:gradFill>
              </a:rPr>
              <a:t>Authenticate against Windows Live</a:t>
            </a:r>
          </a:p>
          <a:p>
            <a:r>
              <a:rPr lang="en-US" sz="900" b="0" spc="-70" dirty="0" smtClean="0">
                <a:gradFill>
                  <a:gsLst>
                    <a:gs pos="2917">
                      <a:schemeClr val="tx1"/>
                    </a:gs>
                    <a:gs pos="30000">
                      <a:schemeClr val="tx1"/>
                    </a:gs>
                  </a:gsLst>
                  <a:lin ang="5400000" scaled="0"/>
                </a:gradFill>
              </a:rPr>
              <a:t>Table level authorization with no code  </a:t>
            </a:r>
          </a:p>
          <a:p>
            <a:r>
              <a:rPr lang="en-US" sz="900" b="0" spc="-70" dirty="0" smtClean="0">
                <a:gradFill>
                  <a:gsLst>
                    <a:gs pos="2917">
                      <a:schemeClr val="tx1"/>
                    </a:gs>
                    <a:gs pos="30000">
                      <a:schemeClr val="tx1"/>
                    </a:gs>
                  </a:gsLst>
                  <a:lin ang="5400000" scaled="0"/>
                </a:gradFill>
              </a:rPr>
              <a:t>More granular control with server side scripts</a:t>
            </a:r>
          </a:p>
          <a:p>
            <a:endParaRPr lang="en-US" sz="900" spc="-70" dirty="0" smtClean="0">
              <a:gradFill>
                <a:gsLst>
                  <a:gs pos="2917">
                    <a:schemeClr val="tx1"/>
                  </a:gs>
                  <a:gs pos="30000">
                    <a:schemeClr val="tx1"/>
                  </a:gs>
                </a:gsLst>
                <a:lin ang="5400000" scaled="0"/>
              </a:gradFill>
            </a:endParaRPr>
          </a:p>
          <a:p>
            <a:r>
              <a:rPr lang="en-US" sz="900" spc="-70" dirty="0" smtClean="0">
                <a:gradFill>
                  <a:gsLst>
                    <a:gs pos="2917">
                      <a:schemeClr val="tx1"/>
                    </a:gs>
                    <a:gs pos="30000">
                      <a:schemeClr val="tx1"/>
                    </a:gs>
                  </a:gsLst>
                  <a:lin ang="5400000" scaled="0"/>
                </a:gradFill>
              </a:rPr>
              <a:t>Notifications</a:t>
            </a:r>
          </a:p>
          <a:p>
            <a:r>
              <a:rPr lang="en-US" sz="900" spc="-70" dirty="0" smtClean="0">
                <a:gradFill>
                  <a:gsLst>
                    <a:gs pos="2917">
                      <a:schemeClr val="tx1"/>
                    </a:gs>
                    <a:gs pos="30000">
                      <a:schemeClr val="tx1"/>
                    </a:gs>
                  </a:gsLst>
                  <a:lin ang="5400000" scaled="0"/>
                </a:gradFill>
              </a:rPr>
              <a:t>Integrates with WNS to provide Toast, Tile, Badge and Raw notifications</a:t>
            </a:r>
          </a:p>
          <a:p>
            <a:r>
              <a:rPr lang="en-US" sz="900" spc="-70" dirty="0" smtClean="0">
                <a:gradFill>
                  <a:gsLst>
                    <a:gs pos="2917">
                      <a:schemeClr val="tx1"/>
                    </a:gs>
                    <a:gs pos="30000">
                      <a:schemeClr val="tx1"/>
                    </a:gs>
                  </a:gsLst>
                  <a:lin ang="5400000" scaled="0"/>
                </a:gradFill>
              </a:rPr>
              <a:t>Clean object model to compose notifications</a:t>
            </a:r>
          </a:p>
          <a:p>
            <a:endParaRPr lang="en-US" sz="900" spc="-70" dirty="0" smtClean="0">
              <a:gradFill>
                <a:gsLst>
                  <a:gs pos="2917">
                    <a:schemeClr val="tx1"/>
                  </a:gs>
                  <a:gs pos="30000">
                    <a:schemeClr val="tx1"/>
                  </a:gs>
                </a:gsLst>
                <a:lin ang="5400000" scaled="0"/>
              </a:gradFill>
            </a:endParaRPr>
          </a:p>
          <a:p>
            <a:r>
              <a:rPr lang="en-US" sz="900" spc="-70" dirty="0" smtClean="0">
                <a:gradFill>
                  <a:gsLst>
                    <a:gs pos="2917">
                      <a:schemeClr val="tx1"/>
                    </a:gs>
                    <a:gs pos="30000">
                      <a:schemeClr val="tx1"/>
                    </a:gs>
                  </a:gsLst>
                  <a:lin ang="5400000" scaled="0"/>
                </a:gradFill>
              </a:rPr>
              <a:t>Scheduler</a:t>
            </a:r>
          </a:p>
          <a:p>
            <a:r>
              <a:rPr lang="en-US" sz="900" spc="-70" dirty="0" smtClean="0">
                <a:gradFill>
                  <a:gsLst>
                    <a:gs pos="2917">
                      <a:schemeClr val="tx1"/>
                    </a:gs>
                    <a:gs pos="30000">
                      <a:schemeClr val="tx1"/>
                    </a:gs>
                  </a:gsLst>
                  <a:lin ang="5400000" scaled="0"/>
                </a:gradFill>
              </a:rPr>
              <a:t>Scheduler</a:t>
            </a:r>
            <a:r>
              <a:rPr lang="en-US" sz="900" spc="-70" baseline="0" dirty="0" smtClean="0">
                <a:gradFill>
                  <a:gsLst>
                    <a:gs pos="2917">
                      <a:schemeClr val="tx1"/>
                    </a:gs>
                    <a:gs pos="30000">
                      <a:schemeClr val="tx1"/>
                    </a:gs>
                  </a:gsLst>
                  <a:lin ang="5400000" scaled="0"/>
                </a:gradFill>
              </a:rPr>
              <a:t> allows you to run Scripts to perform tasks at a scheduled basis minutes, </a:t>
            </a:r>
            <a:r>
              <a:rPr lang="en-US" sz="900" spc="-70" baseline="0" dirty="0" err="1" smtClean="0">
                <a:gradFill>
                  <a:gsLst>
                    <a:gs pos="2917">
                      <a:schemeClr val="tx1"/>
                    </a:gs>
                    <a:gs pos="30000">
                      <a:schemeClr val="tx1"/>
                    </a:gs>
                  </a:gsLst>
                  <a:lin ang="5400000" scaled="0"/>
                </a:gradFill>
              </a:rPr>
              <a:t>hrly</a:t>
            </a:r>
            <a:r>
              <a:rPr lang="en-US" sz="900" spc="-70" baseline="0" dirty="0" smtClean="0">
                <a:gradFill>
                  <a:gsLst>
                    <a:gs pos="2917">
                      <a:schemeClr val="tx1"/>
                    </a:gs>
                    <a:gs pos="30000">
                      <a:schemeClr val="tx1"/>
                    </a:gs>
                  </a:gsLst>
                  <a:lin ang="5400000" scaled="0"/>
                </a:gradFill>
              </a:rPr>
              <a:t>, daily, monthly or on demand.</a:t>
            </a:r>
          </a:p>
          <a:p>
            <a:r>
              <a:rPr lang="en-US" sz="900" spc="-70" baseline="0" dirty="0" smtClean="0">
                <a:gradFill>
                  <a:gsLst>
                    <a:gs pos="2917">
                      <a:schemeClr val="tx1"/>
                    </a:gs>
                    <a:gs pos="30000">
                      <a:schemeClr val="tx1"/>
                    </a:gs>
                  </a:gsLst>
                  <a:lin ang="5400000" scaled="0"/>
                </a:gradFill>
              </a:rPr>
              <a:t>Example – aggregate News RSS feeds and send a tile update every 15 minutes </a:t>
            </a:r>
            <a:endParaRPr lang="en-US" sz="900" spc="-70" dirty="0" smtClean="0">
              <a:gradFill>
                <a:gsLst>
                  <a:gs pos="2917">
                    <a:schemeClr val="tx1"/>
                  </a:gs>
                  <a:gs pos="30000">
                    <a:schemeClr val="tx1"/>
                  </a:gs>
                </a:gsLst>
                <a:lin ang="5400000" scaled="0"/>
              </a:gradFill>
            </a:endParaRPr>
          </a:p>
          <a:p>
            <a:endParaRPr lang="en-US" sz="900" spc="-70" dirty="0" smtClean="0">
              <a:gradFill>
                <a:gsLst>
                  <a:gs pos="2917">
                    <a:schemeClr val="tx1"/>
                  </a:gs>
                  <a:gs pos="30000">
                    <a:schemeClr val="tx1"/>
                  </a:gs>
                </a:gsLst>
                <a:lin ang="5400000" scaled="0"/>
              </a:gradFill>
            </a:endParaRPr>
          </a:p>
          <a:p>
            <a:endParaRPr lang="en-US" sz="900" spc="-70" dirty="0" smtClean="0">
              <a:gradFill>
                <a:gsLst>
                  <a:gs pos="2917">
                    <a:schemeClr val="tx1"/>
                  </a:gs>
                  <a:gs pos="30000">
                    <a:schemeClr val="tx1"/>
                  </a:gs>
                </a:gsLst>
                <a:lin ang="5400000" scaled="0"/>
              </a:gradFill>
            </a:endParaRPr>
          </a:p>
          <a:p>
            <a:r>
              <a:rPr lang="en-US" sz="900" spc="-70" dirty="0" smtClean="0">
                <a:gradFill>
                  <a:gsLst>
                    <a:gs pos="2917">
                      <a:schemeClr val="tx1"/>
                    </a:gs>
                    <a:gs pos="30000">
                      <a:schemeClr val="tx1"/>
                    </a:gs>
                  </a:gsLst>
                  <a:lin ang="5400000" scaled="0"/>
                </a:gradFill>
              </a:rPr>
              <a:t>Logging  and Diagnostics for monitoring</a:t>
            </a:r>
          </a:p>
          <a:p>
            <a:r>
              <a:rPr lang="en-US" sz="900" spc="-70" dirty="0" smtClean="0">
                <a:gradFill>
                  <a:gsLst>
                    <a:gs pos="2917">
                      <a:schemeClr val="tx1"/>
                    </a:gs>
                    <a:gs pos="30000">
                      <a:schemeClr val="tx1"/>
                    </a:gs>
                  </a:gsLst>
                  <a:lin ang="5400000" scaled="0"/>
                </a:gradFill>
              </a:rPr>
              <a:t>Scale out and Scale</a:t>
            </a:r>
            <a:r>
              <a:rPr lang="en-US" sz="900" spc="-70" baseline="0" dirty="0" smtClean="0">
                <a:gradFill>
                  <a:gsLst>
                    <a:gs pos="2917">
                      <a:schemeClr val="tx1"/>
                    </a:gs>
                    <a:gs pos="30000">
                      <a:schemeClr val="tx1"/>
                    </a:gs>
                  </a:gsLst>
                  <a:lin ang="5400000" scaled="0"/>
                </a:gradFill>
              </a:rPr>
              <a:t> up</a:t>
            </a:r>
            <a:endParaRPr lang="en-US" sz="900" kern="1200" dirty="0" smtClean="0">
              <a:solidFill>
                <a:schemeClr val="tx1"/>
              </a:solidFill>
              <a:effectLst/>
              <a:latin typeface="Segoe UI" pitchFamily="34" charset="0"/>
              <a:ea typeface="+mn-ea"/>
              <a:cs typeface="+mn-cs"/>
            </a:endParaRPr>
          </a:p>
          <a:p>
            <a:endParaRPr lang="en-US" sz="900" spc="-70" dirty="0" smtClean="0">
              <a:gradFill>
                <a:gsLst>
                  <a:gs pos="2917">
                    <a:schemeClr val="tx1"/>
                  </a:gs>
                  <a:gs pos="30000">
                    <a:schemeClr val="tx1"/>
                  </a:gs>
                </a:gsLst>
                <a:lin ang="5400000" scaled="0"/>
              </a:gradFill>
            </a:endParaRPr>
          </a:p>
          <a:p>
            <a:endParaRPr lang="en-US" sz="900" spc="-70" dirty="0" smtClean="0">
              <a:gradFill>
                <a:gsLst>
                  <a:gs pos="2917">
                    <a:schemeClr val="tx1"/>
                  </a:gs>
                  <a:gs pos="30000">
                    <a:schemeClr val="tx1"/>
                  </a:gs>
                </a:gsLst>
                <a:lin ang="5400000" scaled="0"/>
              </a:gradFill>
            </a:endParaRPr>
          </a:p>
          <a:p>
            <a:endParaRPr lang="en-US" dirty="0" smtClean="0"/>
          </a:p>
          <a:p>
            <a:endParaRPr lang="en-US" dirty="0"/>
          </a:p>
        </p:txBody>
      </p:sp>
      <p:sp>
        <p:nvSpPr>
          <p:cNvPr id="4" name="Header Placeholder 3"/>
          <p:cNvSpPr>
            <a:spLocks noGrp="1"/>
          </p:cNvSpPr>
          <p:nvPr>
            <p:ph type="hdr" sz="quarter" idx="10"/>
          </p:nvPr>
        </p:nvSpPr>
        <p:spPr/>
        <p:txBody>
          <a:bodyPr/>
          <a:lstStyle/>
          <a:p>
            <a:endParaRPr lang="en-US">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E89E021-5E9A-4AC8-A507-4074AD3DB279}" type="datetime1">
              <a:rPr lang="en-US" smtClean="0">
                <a:solidFill>
                  <a:prstClr val="black"/>
                </a:solidFill>
              </a:rPr>
              <a:pPr/>
              <a:t>9/27/2013</a:t>
            </a:fld>
            <a:endParaRPr lang="en-US">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21</a:t>
            </a:fld>
            <a:endParaRPr lang="en-US" dirty="0">
              <a:solidFill>
                <a:prstClr val="black"/>
              </a:solidFill>
            </a:endParaRPr>
          </a:p>
        </p:txBody>
      </p:sp>
    </p:spTree>
    <p:extLst>
      <p:ext uri="{BB962C8B-B14F-4D97-AF65-F5344CB8AC3E}">
        <p14:creationId xmlns:p14="http://schemas.microsoft.com/office/powerpoint/2010/main" val="28139512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A9203504-855A-4560-9173-FA76F40E8A7C}" type="datetime1">
              <a:rPr lang="en-US" smtClean="0">
                <a:solidFill>
                  <a:prstClr val="black"/>
                </a:solidFill>
              </a:rPr>
              <a:pPr/>
              <a:t>9/27/2013</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22</a:t>
            </a:fld>
            <a:endParaRPr lang="en-US" dirty="0">
              <a:solidFill>
                <a:prstClr val="black"/>
              </a:solidFill>
            </a:endParaRPr>
          </a:p>
        </p:txBody>
      </p:sp>
    </p:spTree>
    <p:extLst>
      <p:ext uri="{BB962C8B-B14F-4D97-AF65-F5344CB8AC3E}">
        <p14:creationId xmlns:p14="http://schemas.microsoft.com/office/powerpoint/2010/main" val="398719694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23</a:t>
            </a:fld>
            <a:endParaRPr lang="en-US" dirty="0"/>
          </a:p>
        </p:txBody>
      </p:sp>
    </p:spTree>
    <p:extLst>
      <p:ext uri="{BB962C8B-B14F-4D97-AF65-F5344CB8AC3E}">
        <p14:creationId xmlns:p14="http://schemas.microsoft.com/office/powerpoint/2010/main" val="395970678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26</a:t>
            </a:fld>
            <a:endParaRPr lang="en-US" dirty="0"/>
          </a:p>
        </p:txBody>
      </p:sp>
    </p:spTree>
    <p:extLst>
      <p:ext uri="{BB962C8B-B14F-4D97-AF65-F5344CB8AC3E}">
        <p14:creationId xmlns:p14="http://schemas.microsoft.com/office/powerpoint/2010/main" val="21666157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a:t>
            </a:fld>
            <a:endParaRPr lang="en-US" dirty="0"/>
          </a:p>
        </p:txBody>
      </p:sp>
    </p:spTree>
    <p:extLst>
      <p:ext uri="{BB962C8B-B14F-4D97-AF65-F5344CB8AC3E}">
        <p14:creationId xmlns:p14="http://schemas.microsoft.com/office/powerpoint/2010/main" val="17919263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US" sz="900" b="1" kern="1200" dirty="0" smtClean="0">
                <a:solidFill>
                  <a:schemeClr val="tx1"/>
                </a:solidFill>
                <a:effectLst/>
                <a:latin typeface="Segoe UI" pitchFamily="34" charset="0"/>
                <a:ea typeface="+mn-ea"/>
                <a:cs typeface="+mn-cs"/>
              </a:rPr>
              <a:t>Slide Objectives:</a:t>
            </a:r>
            <a:endParaRPr lang="en-US" sz="9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900" kern="1200" dirty="0" smtClean="0">
                <a:solidFill>
                  <a:schemeClr val="tx1"/>
                </a:solidFill>
                <a:effectLst/>
                <a:latin typeface="Segoe UI" pitchFamily="34" charset="0"/>
                <a:ea typeface="+mn-ea"/>
                <a:cs typeface="+mn-cs"/>
              </a:rPr>
              <a:t>Provide</a:t>
            </a:r>
            <a:r>
              <a:rPr lang="en-US" sz="900" kern="1200" baseline="0" dirty="0" smtClean="0">
                <a:solidFill>
                  <a:schemeClr val="tx1"/>
                </a:solidFill>
                <a:effectLst/>
                <a:latin typeface="Segoe UI" pitchFamily="34" charset="0"/>
                <a:ea typeface="+mn-ea"/>
                <a:cs typeface="+mn-cs"/>
              </a:rPr>
              <a:t> broad overview of WA Mobile Services features</a:t>
            </a:r>
            <a:endParaRPr lang="en-US" sz="900" kern="1200" dirty="0" smtClean="0">
              <a:solidFill>
                <a:schemeClr val="tx1"/>
              </a:solidFill>
              <a:effectLst/>
              <a:latin typeface="Segoe UI" pitchFamily="34" charset="0"/>
              <a:ea typeface="+mn-ea"/>
              <a:cs typeface="+mn-cs"/>
            </a:endParaRPr>
          </a:p>
          <a:p>
            <a:pPr marL="0" lvl="0" indent="0">
              <a:buFont typeface="Arial" pitchFamily="34" charset="0"/>
              <a:buNone/>
            </a:pPr>
            <a:endParaRPr lang="en-US" sz="900" kern="1200" dirty="0" smtClean="0">
              <a:solidFill>
                <a:schemeClr val="tx1"/>
              </a:solidFill>
              <a:effectLst/>
              <a:latin typeface="Segoe UI" pitchFamily="34" charset="0"/>
              <a:ea typeface="+mn-ea"/>
              <a:cs typeface="+mn-cs"/>
            </a:endParaRPr>
          </a:p>
          <a:p>
            <a:r>
              <a:rPr lang="en-US" sz="900" b="1" kern="1200" dirty="0" smtClean="0">
                <a:solidFill>
                  <a:schemeClr val="tx1"/>
                </a:solidFill>
                <a:effectLst/>
                <a:latin typeface="Segoe UI" pitchFamily="34" charset="0"/>
                <a:ea typeface="+mn-ea"/>
                <a:cs typeface="+mn-cs"/>
              </a:rPr>
              <a:t>Speaking Points:</a:t>
            </a:r>
            <a:endParaRPr lang="en-US" sz="900" kern="1200" dirty="0" smtClean="0">
              <a:solidFill>
                <a:schemeClr val="tx1"/>
              </a:solidFill>
              <a:effectLst/>
              <a:latin typeface="Segoe UI" pitchFamily="34" charset="0"/>
              <a:ea typeface="+mn-ea"/>
              <a:cs typeface="+mn-cs"/>
            </a:endParaRPr>
          </a:p>
          <a:p>
            <a:endParaRPr lang="en-US" dirty="0" smtClean="0"/>
          </a:p>
          <a:p>
            <a:r>
              <a:rPr lang="en-US" dirty="0" smtClean="0"/>
              <a:t>WAMS</a:t>
            </a:r>
          </a:p>
          <a:p>
            <a:r>
              <a:rPr lang="en-US" dirty="0" smtClean="0"/>
              <a:t>Build</a:t>
            </a:r>
            <a:r>
              <a:rPr lang="en-US" baseline="0" dirty="0" smtClean="0"/>
              <a:t> a cloud backend in minutes with n</a:t>
            </a:r>
            <a:r>
              <a:rPr lang="en-US" sz="900" spc="-70" dirty="0" smtClean="0">
                <a:gradFill>
                  <a:gsLst>
                    <a:gs pos="2917">
                      <a:schemeClr val="tx1"/>
                    </a:gs>
                    <a:gs pos="30000">
                      <a:schemeClr val="tx1"/>
                    </a:gs>
                  </a:gsLst>
                  <a:lin ang="5400000" scaled="0"/>
                </a:gradFill>
              </a:rPr>
              <a:t>o hassles, no deployments, no fear</a:t>
            </a:r>
          </a:p>
          <a:p>
            <a:r>
              <a:rPr lang="en-US" sz="900" spc="-70" dirty="0" smtClean="0">
                <a:gradFill>
                  <a:gsLst>
                    <a:gs pos="2917">
                      <a:schemeClr val="tx1"/>
                    </a:gs>
                    <a:gs pos="30000">
                      <a:schemeClr val="tx1"/>
                    </a:gs>
                  </a:gsLst>
                  <a:lin ang="5400000" scaled="0"/>
                </a:gradFill>
              </a:rPr>
              <a:t>Supports Windows 8 client SDK, Windows Phone 8 SDK, </a:t>
            </a:r>
            <a:r>
              <a:rPr lang="en-US" sz="900" spc="-70" dirty="0" err="1" smtClean="0">
                <a:gradFill>
                  <a:gsLst>
                    <a:gs pos="2917">
                      <a:schemeClr val="tx1"/>
                    </a:gs>
                    <a:gs pos="30000">
                      <a:schemeClr val="tx1"/>
                    </a:gs>
                  </a:gsLst>
                  <a:lin ang="5400000" scaled="0"/>
                </a:gradFill>
              </a:rPr>
              <a:t>iOS</a:t>
            </a:r>
            <a:r>
              <a:rPr lang="en-US" sz="900" spc="-70" baseline="0" dirty="0" smtClean="0">
                <a:gradFill>
                  <a:gsLst>
                    <a:gs pos="2917">
                      <a:schemeClr val="tx1"/>
                    </a:gs>
                    <a:gs pos="30000">
                      <a:schemeClr val="tx1"/>
                    </a:gs>
                  </a:gsLst>
                  <a:lin ang="5400000" scaled="0"/>
                </a:gradFill>
              </a:rPr>
              <a:t> SDK </a:t>
            </a:r>
          </a:p>
          <a:p>
            <a:r>
              <a:rPr lang="en-US" sz="900" spc="-70" baseline="0" dirty="0" smtClean="0">
                <a:gradFill>
                  <a:gsLst>
                    <a:gs pos="2917">
                      <a:schemeClr val="tx1"/>
                    </a:gs>
                    <a:gs pos="30000">
                      <a:schemeClr val="tx1"/>
                    </a:gs>
                  </a:gsLst>
                  <a:lin ang="5400000" scaled="0"/>
                </a:gradFill>
              </a:rPr>
              <a:t>Android coming soon</a:t>
            </a:r>
            <a:endParaRPr lang="en-US" sz="900" spc="-70" dirty="0" smtClean="0">
              <a:gradFill>
                <a:gsLst>
                  <a:gs pos="2917">
                    <a:schemeClr val="tx1"/>
                  </a:gs>
                  <a:gs pos="30000">
                    <a:schemeClr val="tx1"/>
                  </a:gs>
                </a:gsLst>
                <a:lin ang="5400000" scaled="0"/>
              </a:gradFill>
            </a:endParaRPr>
          </a:p>
          <a:p>
            <a:endParaRPr lang="en-US" dirty="0" smtClean="0"/>
          </a:p>
          <a:p>
            <a:r>
              <a:rPr lang="en-US" dirty="0" smtClean="0"/>
              <a:t>Data</a:t>
            </a:r>
          </a:p>
          <a:p>
            <a:r>
              <a:rPr lang="en-US" sz="900" spc="-70" dirty="0" smtClean="0">
                <a:gradFill>
                  <a:gsLst>
                    <a:gs pos="2917">
                      <a:schemeClr val="tx1"/>
                    </a:gs>
                    <a:gs pos="30000">
                      <a:schemeClr val="tx1"/>
                    </a:gs>
                  </a:gsLst>
                  <a:lin ang="5400000" scaled="0"/>
                </a:gradFill>
              </a:rPr>
              <a:t>Structured Storage with SQL Database</a:t>
            </a:r>
          </a:p>
          <a:p>
            <a:r>
              <a:rPr lang="en-US" sz="900" spc="-70" dirty="0" smtClean="0">
                <a:gradFill>
                  <a:gsLst>
                    <a:gs pos="2917">
                      <a:schemeClr val="tx1"/>
                    </a:gs>
                    <a:gs pos="30000">
                      <a:schemeClr val="tx1"/>
                    </a:gs>
                  </a:gsLst>
                  <a:lin ang="5400000" scaled="0"/>
                </a:gradFill>
              </a:rPr>
              <a:t>Automatic service </a:t>
            </a:r>
            <a:r>
              <a:rPr lang="en-US" sz="900" spc="-70" dirty="0" err="1" smtClean="0">
                <a:gradFill>
                  <a:gsLst>
                    <a:gs pos="2917">
                      <a:schemeClr val="tx1"/>
                    </a:gs>
                    <a:gs pos="30000">
                      <a:schemeClr val="tx1"/>
                    </a:gs>
                  </a:gsLst>
                  <a:lin ang="5400000" scaled="0"/>
                </a:gradFill>
              </a:rPr>
              <a:t>api</a:t>
            </a:r>
            <a:r>
              <a:rPr lang="en-US" sz="900" spc="-70" dirty="0" smtClean="0">
                <a:gradFill>
                  <a:gsLst>
                    <a:gs pos="2917">
                      <a:schemeClr val="tx1"/>
                    </a:gs>
                    <a:gs pos="30000">
                      <a:schemeClr val="tx1"/>
                    </a:gs>
                  </a:gsLst>
                  <a:lin ang="5400000" scaled="0"/>
                </a:gradFill>
              </a:rPr>
              <a:t> generated for storage</a:t>
            </a:r>
          </a:p>
          <a:p>
            <a:r>
              <a:rPr lang="en-US" sz="900" spc="-70" dirty="0" smtClean="0">
                <a:gradFill>
                  <a:gsLst>
                    <a:gs pos="2917">
                      <a:schemeClr val="tx1"/>
                    </a:gs>
                    <a:gs pos="30000">
                      <a:schemeClr val="tx1"/>
                    </a:gs>
                  </a:gsLst>
                  <a:lin ang="5400000" scaled="0"/>
                </a:gradFill>
              </a:rPr>
              <a:t>Rich querying capability</a:t>
            </a:r>
          </a:p>
          <a:p>
            <a:endParaRPr lang="en-US" sz="900" spc="-70" dirty="0" smtClean="0">
              <a:gradFill>
                <a:gsLst>
                  <a:gs pos="2917">
                    <a:schemeClr val="tx1"/>
                  </a:gs>
                  <a:gs pos="30000">
                    <a:schemeClr val="tx1"/>
                  </a:gs>
                </a:gsLst>
                <a:lin ang="5400000" scaled="0"/>
              </a:gradFill>
            </a:endParaRPr>
          </a:p>
          <a:p>
            <a:r>
              <a:rPr lang="en-US" sz="900" spc="-70" dirty="0" smtClean="0">
                <a:gradFill>
                  <a:gsLst>
                    <a:gs pos="2917">
                      <a:schemeClr val="tx1"/>
                    </a:gs>
                    <a:gs pos="30000">
                      <a:schemeClr val="tx1"/>
                    </a:gs>
                  </a:gsLst>
                  <a:lin ang="5400000" scaled="0"/>
                </a:gradFill>
              </a:rPr>
              <a:t>Server Logic</a:t>
            </a:r>
          </a:p>
          <a:p>
            <a:r>
              <a:rPr lang="en-US" sz="900" spc="-70" dirty="0" smtClean="0">
                <a:gradFill>
                  <a:gsLst>
                    <a:gs pos="2917">
                      <a:schemeClr val="tx1"/>
                    </a:gs>
                    <a:gs pos="30000">
                      <a:schemeClr val="tx1"/>
                    </a:gs>
                  </a:gsLst>
                  <a:lin ang="5400000" scaled="0"/>
                </a:gradFill>
              </a:rPr>
              <a:t>Automatic CRUD service </a:t>
            </a:r>
            <a:r>
              <a:rPr lang="en-US" sz="900" spc="-70" dirty="0" err="1" smtClean="0">
                <a:gradFill>
                  <a:gsLst>
                    <a:gs pos="2917">
                      <a:schemeClr val="tx1"/>
                    </a:gs>
                    <a:gs pos="30000">
                      <a:schemeClr val="tx1"/>
                    </a:gs>
                  </a:gsLst>
                  <a:lin ang="5400000" scaled="0"/>
                </a:gradFill>
              </a:rPr>
              <a:t>api</a:t>
            </a:r>
            <a:r>
              <a:rPr lang="en-US" sz="900" spc="-70" dirty="0" smtClean="0">
                <a:gradFill>
                  <a:gsLst>
                    <a:gs pos="2917">
                      <a:schemeClr val="tx1"/>
                    </a:gs>
                    <a:gs pos="30000">
                      <a:schemeClr val="tx1"/>
                    </a:gs>
                  </a:gsLst>
                  <a:lin ang="5400000" scaled="0"/>
                </a:gradFill>
              </a:rPr>
              <a:t> generated</a:t>
            </a:r>
          </a:p>
          <a:p>
            <a:r>
              <a:rPr lang="en-US" sz="900" spc="-70" dirty="0" smtClean="0">
                <a:gradFill>
                  <a:gsLst>
                    <a:gs pos="2917">
                      <a:schemeClr val="tx1"/>
                    </a:gs>
                    <a:gs pos="30000">
                      <a:schemeClr val="tx1"/>
                    </a:gs>
                  </a:gsLst>
                  <a:lin ang="5400000" scaled="0"/>
                </a:gradFill>
              </a:rPr>
              <a:t>Ability to author server logic that intercepts CRUD operation pipeline</a:t>
            </a:r>
          </a:p>
          <a:p>
            <a:endParaRPr lang="en-US" sz="900" spc="-70" dirty="0" smtClean="0">
              <a:gradFill>
                <a:gsLst>
                  <a:gs pos="2917">
                    <a:schemeClr val="tx1"/>
                  </a:gs>
                  <a:gs pos="30000">
                    <a:schemeClr val="tx1"/>
                  </a:gs>
                </a:gsLst>
                <a:lin ang="5400000" scaled="0"/>
              </a:gradFill>
            </a:endParaRPr>
          </a:p>
          <a:p>
            <a:r>
              <a:rPr lang="en-US" sz="900" spc="-70" dirty="0" err="1" smtClean="0">
                <a:gradFill>
                  <a:gsLst>
                    <a:gs pos="2917">
                      <a:schemeClr val="tx1"/>
                    </a:gs>
                    <a:gs pos="30000">
                      <a:schemeClr val="tx1"/>
                    </a:gs>
                  </a:gsLst>
                  <a:lin ang="5400000" scaled="0"/>
                </a:gradFill>
              </a:rPr>
              <a:t>Auth</a:t>
            </a:r>
            <a:endParaRPr lang="en-US" sz="900" spc="-70" dirty="0" smtClean="0">
              <a:gradFill>
                <a:gsLst>
                  <a:gs pos="2917">
                    <a:schemeClr val="tx1"/>
                  </a:gs>
                  <a:gs pos="30000">
                    <a:schemeClr val="tx1"/>
                  </a:gs>
                </a:gsLst>
                <a:lin ang="5400000" scaled="0"/>
              </a:gradFill>
            </a:endParaRPr>
          </a:p>
          <a:p>
            <a:r>
              <a:rPr lang="en-US" sz="900" b="0" spc="-70" dirty="0" smtClean="0">
                <a:gradFill>
                  <a:gsLst>
                    <a:gs pos="2917">
                      <a:schemeClr val="tx1"/>
                    </a:gs>
                    <a:gs pos="30000">
                      <a:schemeClr val="tx1"/>
                    </a:gs>
                  </a:gsLst>
                  <a:lin ang="5400000" scaled="0"/>
                </a:gradFill>
              </a:rPr>
              <a:t>Authenticate against Windows Live</a:t>
            </a:r>
          </a:p>
          <a:p>
            <a:r>
              <a:rPr lang="en-US" sz="900" b="0" spc="-70" dirty="0" smtClean="0">
                <a:gradFill>
                  <a:gsLst>
                    <a:gs pos="2917">
                      <a:schemeClr val="tx1"/>
                    </a:gs>
                    <a:gs pos="30000">
                      <a:schemeClr val="tx1"/>
                    </a:gs>
                  </a:gsLst>
                  <a:lin ang="5400000" scaled="0"/>
                </a:gradFill>
              </a:rPr>
              <a:t>Table level authorization with no code  </a:t>
            </a:r>
          </a:p>
          <a:p>
            <a:r>
              <a:rPr lang="en-US" sz="900" b="0" spc="-70" dirty="0" smtClean="0">
                <a:gradFill>
                  <a:gsLst>
                    <a:gs pos="2917">
                      <a:schemeClr val="tx1"/>
                    </a:gs>
                    <a:gs pos="30000">
                      <a:schemeClr val="tx1"/>
                    </a:gs>
                  </a:gsLst>
                  <a:lin ang="5400000" scaled="0"/>
                </a:gradFill>
              </a:rPr>
              <a:t>More granular control with server side scripts</a:t>
            </a:r>
          </a:p>
          <a:p>
            <a:endParaRPr lang="en-US" sz="900" spc="-70" dirty="0" smtClean="0">
              <a:gradFill>
                <a:gsLst>
                  <a:gs pos="2917">
                    <a:schemeClr val="tx1"/>
                  </a:gs>
                  <a:gs pos="30000">
                    <a:schemeClr val="tx1"/>
                  </a:gs>
                </a:gsLst>
                <a:lin ang="5400000" scaled="0"/>
              </a:gradFill>
            </a:endParaRPr>
          </a:p>
          <a:p>
            <a:r>
              <a:rPr lang="en-US" sz="900" spc="-70" dirty="0" smtClean="0">
                <a:gradFill>
                  <a:gsLst>
                    <a:gs pos="2917">
                      <a:schemeClr val="tx1"/>
                    </a:gs>
                    <a:gs pos="30000">
                      <a:schemeClr val="tx1"/>
                    </a:gs>
                  </a:gsLst>
                  <a:lin ang="5400000" scaled="0"/>
                </a:gradFill>
              </a:rPr>
              <a:t>Notifications</a:t>
            </a:r>
          </a:p>
          <a:p>
            <a:r>
              <a:rPr lang="en-US" sz="900" spc="-70" dirty="0" smtClean="0">
                <a:gradFill>
                  <a:gsLst>
                    <a:gs pos="2917">
                      <a:schemeClr val="tx1"/>
                    </a:gs>
                    <a:gs pos="30000">
                      <a:schemeClr val="tx1"/>
                    </a:gs>
                  </a:gsLst>
                  <a:lin ang="5400000" scaled="0"/>
                </a:gradFill>
              </a:rPr>
              <a:t>Integrates with WNS to provide Toast, Tile, Badge and Raw notifications</a:t>
            </a:r>
          </a:p>
          <a:p>
            <a:r>
              <a:rPr lang="en-US" sz="900" spc="-70" dirty="0" smtClean="0">
                <a:gradFill>
                  <a:gsLst>
                    <a:gs pos="2917">
                      <a:schemeClr val="tx1"/>
                    </a:gs>
                    <a:gs pos="30000">
                      <a:schemeClr val="tx1"/>
                    </a:gs>
                  </a:gsLst>
                  <a:lin ang="5400000" scaled="0"/>
                </a:gradFill>
              </a:rPr>
              <a:t>Clean object model to compose notifications</a:t>
            </a:r>
          </a:p>
          <a:p>
            <a:endParaRPr lang="en-US" sz="900" spc="-70" dirty="0" smtClean="0">
              <a:gradFill>
                <a:gsLst>
                  <a:gs pos="2917">
                    <a:schemeClr val="tx1"/>
                  </a:gs>
                  <a:gs pos="30000">
                    <a:schemeClr val="tx1"/>
                  </a:gs>
                </a:gsLst>
                <a:lin ang="5400000" scaled="0"/>
              </a:gradFill>
            </a:endParaRPr>
          </a:p>
          <a:p>
            <a:r>
              <a:rPr lang="en-US" sz="900" spc="-70" dirty="0" smtClean="0">
                <a:gradFill>
                  <a:gsLst>
                    <a:gs pos="2917">
                      <a:schemeClr val="tx1"/>
                    </a:gs>
                    <a:gs pos="30000">
                      <a:schemeClr val="tx1"/>
                    </a:gs>
                  </a:gsLst>
                  <a:lin ang="5400000" scaled="0"/>
                </a:gradFill>
              </a:rPr>
              <a:t>Scheduler</a:t>
            </a:r>
          </a:p>
          <a:p>
            <a:r>
              <a:rPr lang="en-US" sz="900" spc="-70" dirty="0" smtClean="0">
                <a:gradFill>
                  <a:gsLst>
                    <a:gs pos="2917">
                      <a:schemeClr val="tx1"/>
                    </a:gs>
                    <a:gs pos="30000">
                      <a:schemeClr val="tx1"/>
                    </a:gs>
                  </a:gsLst>
                  <a:lin ang="5400000" scaled="0"/>
                </a:gradFill>
              </a:rPr>
              <a:t>Scheduler</a:t>
            </a:r>
            <a:r>
              <a:rPr lang="en-US" sz="900" spc="-70" baseline="0" dirty="0" smtClean="0">
                <a:gradFill>
                  <a:gsLst>
                    <a:gs pos="2917">
                      <a:schemeClr val="tx1"/>
                    </a:gs>
                    <a:gs pos="30000">
                      <a:schemeClr val="tx1"/>
                    </a:gs>
                  </a:gsLst>
                  <a:lin ang="5400000" scaled="0"/>
                </a:gradFill>
              </a:rPr>
              <a:t> allows you to run Scripts to perform tasks at a scheduled basis minutes, </a:t>
            </a:r>
            <a:r>
              <a:rPr lang="en-US" sz="900" spc="-70" baseline="0" dirty="0" err="1" smtClean="0">
                <a:gradFill>
                  <a:gsLst>
                    <a:gs pos="2917">
                      <a:schemeClr val="tx1"/>
                    </a:gs>
                    <a:gs pos="30000">
                      <a:schemeClr val="tx1"/>
                    </a:gs>
                  </a:gsLst>
                  <a:lin ang="5400000" scaled="0"/>
                </a:gradFill>
              </a:rPr>
              <a:t>hrly</a:t>
            </a:r>
            <a:r>
              <a:rPr lang="en-US" sz="900" spc="-70" baseline="0" dirty="0" smtClean="0">
                <a:gradFill>
                  <a:gsLst>
                    <a:gs pos="2917">
                      <a:schemeClr val="tx1"/>
                    </a:gs>
                    <a:gs pos="30000">
                      <a:schemeClr val="tx1"/>
                    </a:gs>
                  </a:gsLst>
                  <a:lin ang="5400000" scaled="0"/>
                </a:gradFill>
              </a:rPr>
              <a:t>, daily, monthly or on demand.</a:t>
            </a:r>
          </a:p>
          <a:p>
            <a:r>
              <a:rPr lang="en-US" sz="900" spc="-70" baseline="0" dirty="0" smtClean="0">
                <a:gradFill>
                  <a:gsLst>
                    <a:gs pos="2917">
                      <a:schemeClr val="tx1"/>
                    </a:gs>
                    <a:gs pos="30000">
                      <a:schemeClr val="tx1"/>
                    </a:gs>
                  </a:gsLst>
                  <a:lin ang="5400000" scaled="0"/>
                </a:gradFill>
              </a:rPr>
              <a:t>Example – aggregate News RSS feeds and send a tile update every 15 minutes </a:t>
            </a:r>
            <a:endParaRPr lang="en-US" sz="900" spc="-70" dirty="0" smtClean="0">
              <a:gradFill>
                <a:gsLst>
                  <a:gs pos="2917">
                    <a:schemeClr val="tx1"/>
                  </a:gs>
                  <a:gs pos="30000">
                    <a:schemeClr val="tx1"/>
                  </a:gs>
                </a:gsLst>
                <a:lin ang="5400000" scaled="0"/>
              </a:gradFill>
            </a:endParaRPr>
          </a:p>
          <a:p>
            <a:endParaRPr lang="en-US" sz="900" spc="-70" dirty="0" smtClean="0">
              <a:gradFill>
                <a:gsLst>
                  <a:gs pos="2917">
                    <a:schemeClr val="tx1"/>
                  </a:gs>
                  <a:gs pos="30000">
                    <a:schemeClr val="tx1"/>
                  </a:gs>
                </a:gsLst>
                <a:lin ang="5400000" scaled="0"/>
              </a:gradFill>
            </a:endParaRPr>
          </a:p>
          <a:p>
            <a:endParaRPr lang="en-US" sz="900" spc="-70" dirty="0" smtClean="0">
              <a:gradFill>
                <a:gsLst>
                  <a:gs pos="2917">
                    <a:schemeClr val="tx1"/>
                  </a:gs>
                  <a:gs pos="30000">
                    <a:schemeClr val="tx1"/>
                  </a:gs>
                </a:gsLst>
                <a:lin ang="5400000" scaled="0"/>
              </a:gradFill>
            </a:endParaRPr>
          </a:p>
          <a:p>
            <a:r>
              <a:rPr lang="en-US" sz="900" spc="-70" dirty="0" smtClean="0">
                <a:gradFill>
                  <a:gsLst>
                    <a:gs pos="2917">
                      <a:schemeClr val="tx1"/>
                    </a:gs>
                    <a:gs pos="30000">
                      <a:schemeClr val="tx1"/>
                    </a:gs>
                  </a:gsLst>
                  <a:lin ang="5400000" scaled="0"/>
                </a:gradFill>
              </a:rPr>
              <a:t>Logging  and Diagnostics for monitoring</a:t>
            </a:r>
          </a:p>
          <a:p>
            <a:r>
              <a:rPr lang="en-US" sz="900" spc="-70" dirty="0" smtClean="0">
                <a:gradFill>
                  <a:gsLst>
                    <a:gs pos="2917">
                      <a:schemeClr val="tx1"/>
                    </a:gs>
                    <a:gs pos="30000">
                      <a:schemeClr val="tx1"/>
                    </a:gs>
                  </a:gsLst>
                  <a:lin ang="5400000" scaled="0"/>
                </a:gradFill>
              </a:rPr>
              <a:t>Scale out and Scale</a:t>
            </a:r>
            <a:r>
              <a:rPr lang="en-US" sz="900" spc="-70" baseline="0" dirty="0" smtClean="0">
                <a:gradFill>
                  <a:gsLst>
                    <a:gs pos="2917">
                      <a:schemeClr val="tx1"/>
                    </a:gs>
                    <a:gs pos="30000">
                      <a:schemeClr val="tx1"/>
                    </a:gs>
                  </a:gsLst>
                  <a:lin ang="5400000" scaled="0"/>
                </a:gradFill>
              </a:rPr>
              <a:t> up</a:t>
            </a:r>
            <a:endParaRPr lang="en-US" sz="900" kern="1200" dirty="0" smtClean="0">
              <a:solidFill>
                <a:schemeClr val="tx1"/>
              </a:solidFill>
              <a:effectLst/>
              <a:latin typeface="Segoe UI" pitchFamily="34" charset="0"/>
              <a:ea typeface="+mn-ea"/>
              <a:cs typeface="+mn-cs"/>
            </a:endParaRPr>
          </a:p>
          <a:p>
            <a:endParaRPr lang="en-US" sz="900" spc="-70" dirty="0" smtClean="0">
              <a:gradFill>
                <a:gsLst>
                  <a:gs pos="2917">
                    <a:schemeClr val="tx1"/>
                  </a:gs>
                  <a:gs pos="30000">
                    <a:schemeClr val="tx1"/>
                  </a:gs>
                </a:gsLst>
                <a:lin ang="5400000" scaled="0"/>
              </a:gradFill>
            </a:endParaRPr>
          </a:p>
          <a:p>
            <a:endParaRPr lang="en-US" sz="900" spc="-70" dirty="0" smtClean="0">
              <a:gradFill>
                <a:gsLst>
                  <a:gs pos="2917">
                    <a:schemeClr val="tx1"/>
                  </a:gs>
                  <a:gs pos="30000">
                    <a:schemeClr val="tx1"/>
                  </a:gs>
                </a:gsLst>
                <a:lin ang="5400000" scaled="0"/>
              </a:gradFill>
            </a:endParaRPr>
          </a:p>
          <a:p>
            <a:endParaRPr lang="en-US" dirty="0" smtClean="0"/>
          </a:p>
          <a:p>
            <a:endParaRPr lang="en-US" dirty="0"/>
          </a:p>
        </p:txBody>
      </p:sp>
      <p:sp>
        <p:nvSpPr>
          <p:cNvPr id="4" name="Header Placeholder 3"/>
          <p:cNvSpPr>
            <a:spLocks noGrp="1"/>
          </p:cNvSpPr>
          <p:nvPr>
            <p:ph type="hdr" sz="quarter" idx="10"/>
          </p:nvPr>
        </p:nvSpPr>
        <p:spPr/>
        <p:txBody>
          <a:bodyPr/>
          <a:lstStyle/>
          <a:p>
            <a:endParaRPr lang="en-US">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E89E021-5E9A-4AC8-A507-4074AD3DB279}" type="datetime1">
              <a:rPr lang="en-US" smtClean="0">
                <a:solidFill>
                  <a:prstClr val="black"/>
                </a:solidFill>
              </a:rPr>
              <a:pPr/>
              <a:t>9/27/2013</a:t>
            </a:fld>
            <a:endParaRPr lang="en-US">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4</a:t>
            </a:fld>
            <a:endParaRPr lang="en-US" dirty="0">
              <a:solidFill>
                <a:prstClr val="black"/>
              </a:solidFill>
            </a:endParaRPr>
          </a:p>
        </p:txBody>
      </p:sp>
    </p:spTree>
    <p:extLst>
      <p:ext uri="{BB962C8B-B14F-4D97-AF65-F5344CB8AC3E}">
        <p14:creationId xmlns:p14="http://schemas.microsoft.com/office/powerpoint/2010/main" val="2813951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1" kern="1200" dirty="0" smtClean="0">
                <a:solidFill>
                  <a:schemeClr val="tx1"/>
                </a:solidFill>
                <a:effectLst/>
                <a:latin typeface="Segoe UI" pitchFamily="34" charset="0"/>
                <a:ea typeface="+mn-ea"/>
                <a:cs typeface="+mn-cs"/>
              </a:rPr>
              <a:t>Slide Objectives:</a:t>
            </a:r>
            <a:endParaRPr lang="en-US" sz="9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900" kern="1200" dirty="0" smtClean="0">
                <a:solidFill>
                  <a:schemeClr val="tx1"/>
                </a:solidFill>
                <a:effectLst/>
                <a:latin typeface="Segoe UI" pitchFamily="34" charset="0"/>
                <a:ea typeface="+mn-ea"/>
                <a:cs typeface="+mn-cs"/>
              </a:rPr>
              <a:t>Outline the Key Scenarios Mobile Services can be used for</a:t>
            </a:r>
          </a:p>
          <a:p>
            <a:pPr marL="171450" lvl="0" indent="-171450">
              <a:buFont typeface="Arial" pitchFamily="34" charset="0"/>
              <a:buChar char="•"/>
            </a:pPr>
            <a:endParaRPr lang="en-US" sz="900" kern="1200" dirty="0" smtClean="0">
              <a:solidFill>
                <a:schemeClr val="tx1"/>
              </a:solidFill>
              <a:effectLst/>
              <a:latin typeface="Segoe UI" pitchFamily="34" charset="0"/>
              <a:ea typeface="+mn-ea"/>
              <a:cs typeface="+mn-cs"/>
            </a:endParaRPr>
          </a:p>
          <a:p>
            <a:r>
              <a:rPr lang="en-US" sz="900" b="1" kern="1200" dirty="0" smtClean="0">
                <a:solidFill>
                  <a:schemeClr val="tx1"/>
                </a:solidFill>
                <a:effectLst/>
                <a:latin typeface="Segoe UI" pitchFamily="34" charset="0"/>
                <a:ea typeface="+mn-ea"/>
                <a:cs typeface="+mn-cs"/>
              </a:rPr>
              <a:t> </a:t>
            </a:r>
            <a:endParaRPr lang="en-US" sz="900" kern="1200" dirty="0" smtClean="0">
              <a:solidFill>
                <a:schemeClr val="tx1"/>
              </a:solidFill>
              <a:effectLst/>
              <a:latin typeface="Segoe UI" pitchFamily="34"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5</a:t>
            </a:fld>
            <a:endParaRPr lang="en-US" dirty="0"/>
          </a:p>
        </p:txBody>
      </p:sp>
    </p:spTree>
    <p:extLst>
      <p:ext uri="{BB962C8B-B14F-4D97-AF65-F5344CB8AC3E}">
        <p14:creationId xmlns:p14="http://schemas.microsoft.com/office/powerpoint/2010/main" val="39383665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900" b="1" kern="1200" dirty="0" smtClean="0">
                <a:solidFill>
                  <a:schemeClr val="tx1"/>
                </a:solidFill>
                <a:effectLst/>
                <a:latin typeface="Segoe UI" pitchFamily="34" charset="0"/>
                <a:ea typeface="+mn-ea"/>
                <a:cs typeface="+mn-cs"/>
              </a:rPr>
              <a:t>Slide Objectives:</a:t>
            </a:r>
            <a:endParaRPr lang="en-US" sz="900" kern="1200" dirty="0" smtClean="0">
              <a:solidFill>
                <a:schemeClr val="tx1"/>
              </a:solidFill>
              <a:effectLst/>
              <a:latin typeface="Segoe UI" pitchFamily="34" charset="0"/>
              <a:ea typeface="+mn-ea"/>
              <a:cs typeface="+mn-cs"/>
            </a:endParaRPr>
          </a:p>
          <a:p>
            <a:pPr marL="171450" indent="-171450">
              <a:buFont typeface="Arial" pitchFamily="34" charset="0"/>
              <a:buChar char="•"/>
            </a:pPr>
            <a:r>
              <a:rPr lang="en-US" dirty="0" smtClean="0"/>
              <a:t>Jump to VS and Demo the New Mobile Service </a:t>
            </a:r>
            <a:r>
              <a:rPr lang="en-US" i="1" dirty="0" smtClean="0">
                <a:effectLst/>
              </a:rPr>
              <a:t>Create a new Windows 8 application </a:t>
            </a:r>
            <a:r>
              <a:rPr lang="en-US" i="0" dirty="0" smtClean="0">
                <a:effectLst/>
              </a:rPr>
              <a:t>experience in the portal</a:t>
            </a:r>
            <a:endParaRPr lang="en-US" i="0" dirty="0" smtClean="0"/>
          </a:p>
          <a:p>
            <a:pPr marL="171450" lvl="0" indent="-171450">
              <a:buFont typeface="Arial" pitchFamily="34" charset="0"/>
              <a:buChar char="•"/>
            </a:pPr>
            <a:endParaRPr lang="en-US" sz="900" kern="1200" dirty="0" smtClean="0">
              <a:solidFill>
                <a:schemeClr val="tx1"/>
              </a:solidFill>
              <a:effectLst/>
              <a:latin typeface="Segoe UI" pitchFamily="34" charset="0"/>
              <a:ea typeface="+mn-ea"/>
              <a:cs typeface="+mn-cs"/>
            </a:endParaRPr>
          </a:p>
          <a:p>
            <a:endParaRPr lang="en-US"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6</a:t>
            </a:fld>
            <a:endParaRPr lang="en-US" dirty="0">
              <a:solidFill>
                <a:prstClr val="black"/>
              </a:solidFill>
            </a:endParaRPr>
          </a:p>
        </p:txBody>
      </p:sp>
    </p:spTree>
    <p:extLst>
      <p:ext uri="{BB962C8B-B14F-4D97-AF65-F5344CB8AC3E}">
        <p14:creationId xmlns:p14="http://schemas.microsoft.com/office/powerpoint/2010/main" val="3462654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1" kern="1200" dirty="0" smtClean="0">
                <a:solidFill>
                  <a:schemeClr val="tx1"/>
                </a:solidFill>
                <a:effectLst/>
                <a:latin typeface="Segoe UI" pitchFamily="34" charset="0"/>
                <a:ea typeface="+mn-ea"/>
                <a:cs typeface="+mn-cs"/>
              </a:rPr>
              <a:t>Slide Objectives:</a:t>
            </a:r>
            <a:endParaRPr lang="en-US" sz="900" kern="1200" dirty="0" smtClean="0">
              <a:solidFill>
                <a:schemeClr val="tx1"/>
              </a:solidFill>
              <a:effectLst/>
              <a:latin typeface="Segoe UI" pitchFamily="34" charset="0"/>
              <a:ea typeface="+mn-ea"/>
              <a:cs typeface="+mn-cs"/>
            </a:endParaRPr>
          </a:p>
          <a:p>
            <a:pPr marL="171450" indent="-171450">
              <a:buFont typeface="Arial" pitchFamily="34" charset="0"/>
              <a:buChar char="•"/>
            </a:pPr>
            <a:r>
              <a:rPr lang="en-US" i="0" dirty="0" smtClean="0"/>
              <a:t>Detail</a:t>
            </a:r>
            <a:r>
              <a:rPr lang="en-US" i="0" baseline="0" dirty="0" smtClean="0"/>
              <a:t> the structured storage feature</a:t>
            </a:r>
            <a:endParaRPr lang="en-US" i="0" dirty="0" smtClean="0"/>
          </a:p>
          <a:p>
            <a:pPr marL="0" lvl="0" indent="0">
              <a:buFont typeface="Arial" pitchFamily="34" charset="0"/>
              <a:buNone/>
            </a:pPr>
            <a:endParaRPr lang="en-US" sz="900" kern="1200" dirty="0" smtClean="0">
              <a:solidFill>
                <a:schemeClr val="tx1"/>
              </a:solidFill>
              <a:effectLst/>
              <a:latin typeface="Segoe UI" pitchFamily="34" charset="0"/>
              <a:ea typeface="+mn-ea"/>
              <a:cs typeface="+mn-cs"/>
            </a:endParaRPr>
          </a:p>
          <a:p>
            <a:r>
              <a:rPr lang="en-US" sz="900" b="1" kern="1200" dirty="0" smtClean="0">
                <a:solidFill>
                  <a:schemeClr val="tx1"/>
                </a:solidFill>
                <a:effectLst/>
                <a:latin typeface="Segoe UI" pitchFamily="34" charset="0"/>
                <a:ea typeface="+mn-ea"/>
                <a:cs typeface="+mn-cs"/>
              </a:rPr>
              <a:t>Speaking Points:</a:t>
            </a:r>
            <a:endParaRPr lang="en-US" sz="9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900" kern="1200" dirty="0" smtClean="0">
                <a:solidFill>
                  <a:schemeClr val="tx1"/>
                </a:solidFill>
                <a:effectLst/>
                <a:latin typeface="Segoe UI" pitchFamily="34" charset="0"/>
                <a:ea typeface="+mn-ea"/>
                <a:cs typeface="+mn-cs"/>
              </a:rPr>
              <a:t>Structured storage provided by WAMS</a:t>
            </a:r>
            <a:r>
              <a:rPr lang="en-US" sz="900" kern="1200" baseline="0" dirty="0" smtClean="0">
                <a:solidFill>
                  <a:schemeClr val="tx1"/>
                </a:solidFill>
                <a:effectLst/>
                <a:latin typeface="Segoe UI" pitchFamily="34" charset="0"/>
                <a:ea typeface="+mn-ea"/>
                <a:cs typeface="+mn-cs"/>
              </a:rPr>
              <a:t> is backed by a Windows Azure SQL Database</a:t>
            </a:r>
          </a:p>
          <a:p>
            <a:pPr marL="171450" lvl="0" indent="-171450">
              <a:buFont typeface="Arial" pitchFamily="34" charset="0"/>
              <a:buChar char="•"/>
            </a:pPr>
            <a:r>
              <a:rPr lang="en-US" sz="900" kern="1200" baseline="0" dirty="0" smtClean="0">
                <a:solidFill>
                  <a:schemeClr val="tx1"/>
                </a:solidFill>
                <a:effectLst/>
                <a:latin typeface="Segoe UI" pitchFamily="34" charset="0"/>
                <a:ea typeface="+mn-ea"/>
                <a:cs typeface="+mn-cs"/>
              </a:rPr>
              <a:t>DB can be Multi-tenant </a:t>
            </a:r>
            <a:r>
              <a:rPr lang="en-US" sz="900" kern="1200" baseline="0" dirty="0" err="1" smtClean="0">
                <a:solidFill>
                  <a:schemeClr val="tx1"/>
                </a:solidFill>
                <a:effectLst/>
                <a:latin typeface="Segoe UI" pitchFamily="34" charset="0"/>
                <a:ea typeface="+mn-ea"/>
                <a:cs typeface="+mn-cs"/>
              </a:rPr>
              <a:t>i.e</a:t>
            </a:r>
            <a:r>
              <a:rPr lang="en-US" sz="900" kern="1200" baseline="0" dirty="0" smtClean="0">
                <a:solidFill>
                  <a:schemeClr val="tx1"/>
                </a:solidFill>
                <a:effectLst/>
                <a:latin typeface="Segoe UI" pitchFamily="34" charset="0"/>
                <a:ea typeface="+mn-ea"/>
                <a:cs typeface="+mn-cs"/>
              </a:rPr>
              <a:t> 10 Mobile services can all use the one SQL Database. In this scenario each DB is partitioned by Schema</a:t>
            </a:r>
          </a:p>
          <a:p>
            <a:pPr marL="171450" lvl="0" indent="-171450">
              <a:buFont typeface="Arial" pitchFamily="34" charset="0"/>
              <a:buChar char="•"/>
            </a:pPr>
            <a:r>
              <a:rPr lang="en-US" sz="900" kern="1200" baseline="0" dirty="0" smtClean="0">
                <a:solidFill>
                  <a:schemeClr val="tx1"/>
                </a:solidFill>
                <a:effectLst/>
                <a:latin typeface="Segoe UI" pitchFamily="34" charset="0"/>
                <a:ea typeface="+mn-ea"/>
                <a:cs typeface="+mn-cs"/>
              </a:rPr>
              <a:t>Multiple ways admins  can access the raw data being stored.</a:t>
            </a:r>
            <a:endParaRPr lang="en-US" sz="900" kern="1200" dirty="0" smtClean="0">
              <a:solidFill>
                <a:schemeClr val="tx1"/>
              </a:solidFill>
              <a:effectLst/>
              <a:latin typeface="Segoe UI" pitchFamily="34" charset="0"/>
              <a:ea typeface="+mn-ea"/>
              <a:cs typeface="+mn-cs"/>
            </a:endParaRPr>
          </a:p>
          <a:p>
            <a:r>
              <a:rPr lang="en-US" sz="900" b="1" kern="1200" dirty="0" smtClean="0">
                <a:solidFill>
                  <a:schemeClr val="tx1"/>
                </a:solidFill>
                <a:effectLst/>
                <a:latin typeface="Segoe UI" pitchFamily="34" charset="0"/>
                <a:ea typeface="+mn-ea"/>
                <a:cs typeface="+mn-cs"/>
              </a:rPr>
              <a:t> </a:t>
            </a:r>
            <a:endParaRPr lang="en-US" sz="900" kern="1200" dirty="0" smtClean="0">
              <a:solidFill>
                <a:schemeClr val="tx1"/>
              </a:solidFill>
              <a:effectLst/>
              <a:latin typeface="Segoe UI" pitchFamily="34"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7</a:t>
            </a:fld>
            <a:endParaRPr lang="en-US" dirty="0"/>
          </a:p>
        </p:txBody>
      </p:sp>
    </p:spTree>
    <p:extLst>
      <p:ext uri="{BB962C8B-B14F-4D97-AF65-F5344CB8AC3E}">
        <p14:creationId xmlns:p14="http://schemas.microsoft.com/office/powerpoint/2010/main" val="16121965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1" kern="1200" dirty="0" smtClean="0">
                <a:solidFill>
                  <a:schemeClr val="tx1"/>
                </a:solidFill>
                <a:effectLst/>
                <a:latin typeface="Segoe UI" pitchFamily="34" charset="0"/>
                <a:ea typeface="+mn-ea"/>
                <a:cs typeface="+mn-cs"/>
              </a:rPr>
              <a:t>Slide Objectives:</a:t>
            </a:r>
            <a:endParaRPr lang="en-US" sz="900" kern="1200" dirty="0" smtClean="0">
              <a:solidFill>
                <a:schemeClr val="tx1"/>
              </a:solidFill>
              <a:effectLst/>
              <a:latin typeface="Segoe UI" pitchFamily="34" charset="0"/>
              <a:ea typeface="+mn-ea"/>
              <a:cs typeface="+mn-cs"/>
            </a:endParaRPr>
          </a:p>
          <a:p>
            <a:pPr marL="171450" indent="-171450">
              <a:buFont typeface="Arial" pitchFamily="34" charset="0"/>
              <a:buChar char="•"/>
            </a:pPr>
            <a:r>
              <a:rPr lang="en-US" i="0" dirty="0" smtClean="0"/>
              <a:t>Detail</a:t>
            </a:r>
            <a:r>
              <a:rPr lang="en-US" i="0" baseline="0" dirty="0" smtClean="0"/>
              <a:t> the Server Logic capability</a:t>
            </a:r>
            <a:endParaRPr lang="en-US" i="0" dirty="0" smtClean="0"/>
          </a:p>
          <a:p>
            <a:pPr marL="0" lvl="0" indent="0">
              <a:buFont typeface="Arial" pitchFamily="34" charset="0"/>
              <a:buNone/>
            </a:pPr>
            <a:endParaRPr lang="en-US" sz="900" kern="1200" dirty="0" smtClean="0">
              <a:solidFill>
                <a:schemeClr val="tx1"/>
              </a:solidFill>
              <a:effectLst/>
              <a:latin typeface="Segoe UI" pitchFamily="34" charset="0"/>
              <a:ea typeface="+mn-ea"/>
              <a:cs typeface="+mn-cs"/>
            </a:endParaRPr>
          </a:p>
          <a:p>
            <a:r>
              <a:rPr lang="en-US" sz="900" b="1" kern="1200" dirty="0" smtClean="0">
                <a:solidFill>
                  <a:schemeClr val="tx1"/>
                </a:solidFill>
                <a:effectLst/>
                <a:latin typeface="Segoe UI" pitchFamily="34" charset="0"/>
                <a:ea typeface="+mn-ea"/>
                <a:cs typeface="+mn-cs"/>
              </a:rPr>
              <a:t>Speaking Points:</a:t>
            </a:r>
            <a:endParaRPr lang="en-US" sz="9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900" kern="1200" dirty="0" smtClean="0">
                <a:solidFill>
                  <a:schemeClr val="tx1"/>
                </a:solidFill>
                <a:effectLst/>
                <a:latin typeface="Segoe UI" pitchFamily="34" charset="0"/>
                <a:ea typeface="+mn-ea"/>
                <a:cs typeface="+mn-cs"/>
              </a:rPr>
              <a:t>On creating of a Mobile Service a dynamic</a:t>
            </a:r>
            <a:r>
              <a:rPr lang="en-US" sz="900" kern="1200" baseline="0" dirty="0" smtClean="0">
                <a:solidFill>
                  <a:schemeClr val="tx1"/>
                </a:solidFill>
                <a:effectLst/>
                <a:latin typeface="Segoe UI" pitchFamily="34" charset="0"/>
                <a:ea typeface="+mn-ea"/>
                <a:cs typeface="+mn-cs"/>
              </a:rPr>
              <a:t> REST API is generated that sits on top of your structured storage</a:t>
            </a:r>
          </a:p>
          <a:p>
            <a:pPr marL="171450" lvl="0" indent="-171450">
              <a:buFont typeface="Arial" pitchFamily="34" charset="0"/>
              <a:buChar char="•"/>
            </a:pPr>
            <a:r>
              <a:rPr lang="en-US" dirty="0" smtClean="0">
                <a:effectLst/>
              </a:rPr>
              <a:t>Dynamic Schema</a:t>
            </a:r>
          </a:p>
          <a:p>
            <a:r>
              <a:rPr lang="en-US" dirty="0" smtClean="0">
                <a:effectLst/>
              </a:rPr>
              <a:t>When Dynamic Schema is enabled, your Mobile Service will automatically add columns to tables as necessary to store incoming data.</a:t>
            </a:r>
            <a:br>
              <a:rPr lang="en-US" dirty="0" smtClean="0">
                <a:effectLst/>
              </a:rPr>
            </a:br>
            <a:r>
              <a:rPr lang="en-US" dirty="0" smtClean="0">
                <a:effectLst/>
              </a:rPr>
              <a:t>When Dynamic Schema is disabled, your Mobile Service will only accept data whose properties correspond to existing columns on your tables.</a:t>
            </a:r>
            <a:endParaRPr lang="en-US" sz="900" kern="1200" dirty="0" smtClean="0">
              <a:solidFill>
                <a:schemeClr val="tx1"/>
              </a:solidFill>
              <a:effectLst/>
              <a:latin typeface="Segoe UI" pitchFamily="34" charset="0"/>
              <a:ea typeface="+mn-ea"/>
              <a:cs typeface="+mn-cs"/>
            </a:endParaRPr>
          </a:p>
          <a:p>
            <a:endParaRPr lang="en-US" dirty="0" smtClean="0">
              <a:effectLst/>
            </a:endParaRPr>
          </a:p>
          <a:p>
            <a:endParaRPr lang="en-US" dirty="0" smtClean="0">
              <a:effectLst/>
            </a:endParaRPr>
          </a:p>
        </p:txBody>
      </p:sp>
      <p:sp>
        <p:nvSpPr>
          <p:cNvPr id="4" name="Slide Number Placeholder 3"/>
          <p:cNvSpPr>
            <a:spLocks noGrp="1"/>
          </p:cNvSpPr>
          <p:nvPr>
            <p:ph type="sldNum" sz="quarter" idx="10"/>
          </p:nvPr>
        </p:nvSpPr>
        <p:spPr/>
        <p:txBody>
          <a:bodyPr/>
          <a:lstStyle/>
          <a:p>
            <a:fld id="{8B263312-38AA-4E1E-B2B5-0F8F122B24FE}" type="slidenum">
              <a:rPr lang="en-US" smtClean="0"/>
              <a:pPr/>
              <a:t>8</a:t>
            </a:fld>
            <a:endParaRPr lang="en-US" dirty="0"/>
          </a:p>
        </p:txBody>
      </p:sp>
    </p:spTree>
    <p:extLst>
      <p:ext uri="{BB962C8B-B14F-4D97-AF65-F5344CB8AC3E}">
        <p14:creationId xmlns:p14="http://schemas.microsoft.com/office/powerpoint/2010/main" val="16121965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1" kern="1200" dirty="0" smtClean="0">
                <a:solidFill>
                  <a:schemeClr val="tx1"/>
                </a:solidFill>
                <a:effectLst/>
                <a:latin typeface="Segoe UI" pitchFamily="34" charset="0"/>
                <a:ea typeface="+mn-ea"/>
                <a:cs typeface="+mn-cs"/>
              </a:rPr>
              <a:t>Slide Objectives:</a:t>
            </a:r>
            <a:endParaRPr lang="en-US" sz="900" kern="1200" dirty="0" smtClean="0">
              <a:solidFill>
                <a:schemeClr val="tx1"/>
              </a:solidFill>
              <a:effectLst/>
              <a:latin typeface="Segoe UI" pitchFamily="34" charset="0"/>
              <a:ea typeface="+mn-ea"/>
              <a:cs typeface="+mn-cs"/>
            </a:endParaRPr>
          </a:p>
          <a:p>
            <a:pPr marL="171450" indent="-171450">
              <a:buFont typeface="Arial" pitchFamily="34" charset="0"/>
              <a:buChar char="•"/>
            </a:pPr>
            <a:r>
              <a:rPr lang="en-US" i="0" dirty="0" smtClean="0"/>
              <a:t>Detail the Modules</a:t>
            </a:r>
            <a:r>
              <a:rPr lang="en-US" i="0" baseline="0" dirty="0" smtClean="0"/>
              <a:t> and </a:t>
            </a:r>
            <a:r>
              <a:rPr lang="en-US" i="0" baseline="0" dirty="0" err="1" smtClean="0"/>
              <a:t>Globals</a:t>
            </a:r>
            <a:r>
              <a:rPr lang="en-US" i="0" baseline="0" dirty="0" smtClean="0"/>
              <a:t> available to server side scripts.</a:t>
            </a:r>
            <a:endParaRPr lang="en-US" i="0" dirty="0" smtClean="0"/>
          </a:p>
          <a:p>
            <a:pPr marL="0" lvl="0" indent="0">
              <a:buFont typeface="Arial" pitchFamily="34" charset="0"/>
              <a:buNone/>
            </a:pPr>
            <a:endParaRPr lang="en-US" sz="900" kern="1200" dirty="0" smtClean="0">
              <a:solidFill>
                <a:schemeClr val="tx1"/>
              </a:solidFill>
              <a:effectLst/>
              <a:latin typeface="Segoe UI" pitchFamily="34" charset="0"/>
              <a:ea typeface="+mn-ea"/>
              <a:cs typeface="+mn-cs"/>
            </a:endParaRPr>
          </a:p>
          <a:p>
            <a:r>
              <a:rPr lang="en-US" sz="900" b="1" kern="1200" dirty="0" smtClean="0">
                <a:solidFill>
                  <a:schemeClr val="tx1"/>
                </a:solidFill>
                <a:effectLst/>
                <a:latin typeface="Segoe UI" pitchFamily="34" charset="0"/>
                <a:ea typeface="+mn-ea"/>
                <a:cs typeface="+mn-cs"/>
              </a:rPr>
              <a:t>Speaking Points:</a:t>
            </a:r>
            <a:endParaRPr lang="en-US" sz="9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900" kern="1200" dirty="0" smtClean="0">
                <a:solidFill>
                  <a:schemeClr val="tx1"/>
                </a:solidFill>
                <a:effectLst/>
                <a:latin typeface="Segoe UI" pitchFamily="34" charset="0"/>
                <a:ea typeface="+mn-ea"/>
                <a:cs typeface="+mn-cs"/>
              </a:rPr>
              <a:t>Talk through the slide</a:t>
            </a:r>
          </a:p>
          <a:p>
            <a:pPr marL="171450" lvl="0" indent="-171450">
              <a:buFont typeface="Arial" pitchFamily="34" charset="0"/>
              <a:buChar char="•"/>
            </a:pPr>
            <a:r>
              <a:rPr lang="en-US" sz="900" kern="1200" dirty="0" smtClean="0">
                <a:solidFill>
                  <a:schemeClr val="tx1"/>
                </a:solidFill>
                <a:effectLst/>
                <a:latin typeface="Segoe UI" pitchFamily="34" charset="0"/>
                <a:ea typeface="+mn-ea"/>
                <a:cs typeface="+mn-cs"/>
              </a:rPr>
              <a:t>Push.* currently supports push notifications for W8 (</a:t>
            </a:r>
            <a:r>
              <a:rPr lang="en-US" sz="900" kern="1200" dirty="0" err="1" smtClean="0">
                <a:solidFill>
                  <a:schemeClr val="tx1"/>
                </a:solidFill>
                <a:effectLst/>
                <a:latin typeface="Segoe UI" pitchFamily="34" charset="0"/>
                <a:ea typeface="+mn-ea"/>
                <a:cs typeface="+mn-cs"/>
              </a:rPr>
              <a:t>push.wns</a:t>
            </a:r>
            <a:r>
              <a:rPr lang="en-US" sz="900" kern="1200" dirty="0" smtClean="0">
                <a:solidFill>
                  <a:schemeClr val="tx1"/>
                </a:solidFill>
                <a:effectLst/>
                <a:latin typeface="Segoe UI" pitchFamily="34" charset="0"/>
                <a:ea typeface="+mn-ea"/>
                <a:cs typeface="+mn-cs"/>
              </a:rPr>
              <a:t>),</a:t>
            </a:r>
            <a:r>
              <a:rPr lang="en-US" sz="900" kern="1200" baseline="0" dirty="0" smtClean="0">
                <a:solidFill>
                  <a:schemeClr val="tx1"/>
                </a:solidFill>
                <a:effectLst/>
                <a:latin typeface="Segoe UI" pitchFamily="34" charset="0"/>
                <a:ea typeface="+mn-ea"/>
                <a:cs typeface="+mn-cs"/>
              </a:rPr>
              <a:t> WP8 (</a:t>
            </a:r>
            <a:r>
              <a:rPr lang="en-US" sz="900" kern="1200" baseline="0" dirty="0" err="1" smtClean="0">
                <a:solidFill>
                  <a:schemeClr val="tx1"/>
                </a:solidFill>
                <a:effectLst/>
                <a:latin typeface="Segoe UI" pitchFamily="34" charset="0"/>
                <a:ea typeface="+mn-ea"/>
                <a:cs typeface="+mn-cs"/>
              </a:rPr>
              <a:t>push.mpns</a:t>
            </a:r>
            <a:r>
              <a:rPr lang="en-US" sz="900" kern="1200" baseline="0" dirty="0" smtClean="0">
                <a:solidFill>
                  <a:schemeClr val="tx1"/>
                </a:solidFill>
                <a:effectLst/>
                <a:latin typeface="Segoe UI" pitchFamily="34" charset="0"/>
                <a:ea typeface="+mn-ea"/>
                <a:cs typeface="+mn-cs"/>
              </a:rPr>
              <a:t>), </a:t>
            </a:r>
            <a:r>
              <a:rPr lang="en-US" sz="900" kern="1200" baseline="0" dirty="0" err="1" smtClean="0">
                <a:solidFill>
                  <a:schemeClr val="tx1"/>
                </a:solidFill>
                <a:effectLst/>
                <a:latin typeface="Segoe UI" pitchFamily="34" charset="0"/>
                <a:ea typeface="+mn-ea"/>
                <a:cs typeface="+mn-cs"/>
              </a:rPr>
              <a:t>iOS</a:t>
            </a:r>
            <a:r>
              <a:rPr lang="en-US" sz="900" kern="1200" baseline="0" dirty="0" smtClean="0">
                <a:solidFill>
                  <a:schemeClr val="tx1"/>
                </a:solidFill>
                <a:effectLst/>
                <a:latin typeface="Segoe UI" pitchFamily="34" charset="0"/>
                <a:ea typeface="+mn-ea"/>
                <a:cs typeface="+mn-cs"/>
              </a:rPr>
              <a:t> (</a:t>
            </a:r>
            <a:r>
              <a:rPr lang="en-US" sz="900" kern="1200" baseline="0" dirty="0" err="1" smtClean="0">
                <a:solidFill>
                  <a:schemeClr val="tx1"/>
                </a:solidFill>
                <a:effectLst/>
                <a:latin typeface="Segoe UI" pitchFamily="34" charset="0"/>
                <a:ea typeface="+mn-ea"/>
                <a:cs typeface="+mn-cs"/>
              </a:rPr>
              <a:t>push.apns</a:t>
            </a:r>
            <a:r>
              <a:rPr lang="en-US" sz="900" kern="1200" baseline="0" dirty="0" smtClean="0">
                <a:solidFill>
                  <a:schemeClr val="tx1"/>
                </a:solidFill>
                <a:effectLst/>
                <a:latin typeface="Segoe UI" pitchFamily="34" charset="0"/>
                <a:ea typeface="+mn-ea"/>
                <a:cs typeface="+mn-cs"/>
              </a:rPr>
              <a:t>), Android coming soon</a:t>
            </a:r>
            <a:endParaRPr lang="en-US" sz="9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900" kern="1200" baseline="0" dirty="0" smtClean="0">
                <a:solidFill>
                  <a:schemeClr val="tx1"/>
                </a:solidFill>
                <a:effectLst/>
                <a:latin typeface="Segoe UI" pitchFamily="34" charset="0"/>
                <a:ea typeface="+mn-ea"/>
                <a:cs typeface="+mn-cs"/>
              </a:rPr>
              <a:t>A subset of Node.js modules are also supported</a:t>
            </a:r>
          </a:p>
          <a:p>
            <a:pPr marL="171450" lvl="0" indent="-171450">
              <a:buFont typeface="Arial" pitchFamily="34" charset="0"/>
              <a:buChar char="•"/>
            </a:pPr>
            <a:r>
              <a:rPr lang="en-US" sz="900" kern="1200" baseline="0" dirty="0" smtClean="0">
                <a:solidFill>
                  <a:schemeClr val="tx1"/>
                </a:solidFill>
                <a:effectLst/>
                <a:latin typeface="Segoe UI" pitchFamily="34" charset="0"/>
                <a:ea typeface="+mn-ea"/>
                <a:cs typeface="+mn-cs"/>
              </a:rPr>
              <a:t>Performing SQL queries is something that some people are not aware of.  Instead of tables if you want to use </a:t>
            </a:r>
            <a:r>
              <a:rPr lang="en-US" sz="900" kern="1200" baseline="0" dirty="0" err="1" smtClean="0">
                <a:solidFill>
                  <a:schemeClr val="tx1"/>
                </a:solidFill>
                <a:effectLst/>
                <a:latin typeface="Segoe UI" pitchFamily="34" charset="0"/>
                <a:ea typeface="+mn-ea"/>
                <a:cs typeface="+mn-cs"/>
              </a:rPr>
              <a:t>mssql</a:t>
            </a:r>
            <a:r>
              <a:rPr lang="en-US" sz="900" kern="1200" baseline="0" dirty="0" smtClean="0">
                <a:solidFill>
                  <a:schemeClr val="tx1"/>
                </a:solidFill>
                <a:effectLst/>
                <a:latin typeface="Segoe UI" pitchFamily="34" charset="0"/>
                <a:ea typeface="+mn-ea"/>
                <a:cs typeface="+mn-cs"/>
              </a:rPr>
              <a:t> you can execute </a:t>
            </a:r>
            <a:r>
              <a:rPr lang="en-US" sz="900" kern="1200" baseline="0" dirty="0" err="1" smtClean="0">
                <a:solidFill>
                  <a:schemeClr val="tx1"/>
                </a:solidFill>
                <a:effectLst/>
                <a:latin typeface="Segoe UI" pitchFamily="34" charset="0"/>
                <a:ea typeface="+mn-ea"/>
                <a:cs typeface="+mn-cs"/>
              </a:rPr>
              <a:t>sql</a:t>
            </a:r>
            <a:r>
              <a:rPr lang="en-US" sz="900" kern="1200" baseline="0" dirty="0" smtClean="0">
                <a:solidFill>
                  <a:schemeClr val="tx1"/>
                </a:solidFill>
                <a:effectLst/>
                <a:latin typeface="Segoe UI" pitchFamily="34" charset="0"/>
                <a:ea typeface="+mn-ea"/>
                <a:cs typeface="+mn-cs"/>
              </a:rPr>
              <a:t> directly.  One useful example of this would be to execute a store procedure</a:t>
            </a:r>
          </a:p>
          <a:p>
            <a:pPr marL="171450" lvl="0" indent="-171450">
              <a:buFont typeface="Arial" pitchFamily="34" charset="0"/>
              <a:buChar char="•"/>
            </a:pPr>
            <a:endParaRPr lang="en-US" sz="900" kern="1200" baseline="0" dirty="0" smtClean="0">
              <a:solidFill>
                <a:schemeClr val="tx1"/>
              </a:solidFill>
              <a:effectLst/>
              <a:latin typeface="Segoe UI" pitchFamily="34" charset="0"/>
              <a:ea typeface="+mn-ea"/>
              <a:cs typeface="+mn-cs"/>
            </a:endParaRPr>
          </a:p>
          <a:p>
            <a:pPr marL="0" lvl="0" indent="0">
              <a:buFont typeface="Arial" pitchFamily="34" charset="0"/>
              <a:buNone/>
            </a:pPr>
            <a:r>
              <a:rPr lang="en-US" sz="900" kern="1200" baseline="0" dirty="0" smtClean="0">
                <a:solidFill>
                  <a:schemeClr val="tx1"/>
                </a:solidFill>
                <a:effectLst/>
                <a:latin typeface="Segoe UI" pitchFamily="34" charset="0"/>
                <a:ea typeface="+mn-ea"/>
                <a:cs typeface="+mn-cs"/>
              </a:rPr>
              <a:t>Latest full list here: http://msdn.microsoft.com/en-us/library/windowsazure/jj554226.aspx </a:t>
            </a:r>
          </a:p>
          <a:p>
            <a:pPr marL="0" lvl="0" indent="0">
              <a:buFont typeface="Arial" pitchFamily="34" charset="0"/>
              <a:buNone/>
            </a:pPr>
            <a:endParaRPr lang="en-US" sz="900" kern="1200" baseline="0" dirty="0" smtClean="0">
              <a:solidFill>
                <a:schemeClr val="tx1"/>
              </a:solidFill>
              <a:effectLst/>
              <a:latin typeface="Segoe UI" pitchFamily="34" charset="0"/>
              <a:ea typeface="+mn-ea"/>
              <a:cs typeface="+mn-cs"/>
            </a:endParaRPr>
          </a:p>
        </p:txBody>
      </p:sp>
      <p:sp>
        <p:nvSpPr>
          <p:cNvPr id="4" name="Slide Number Placeholder 3"/>
          <p:cNvSpPr>
            <a:spLocks noGrp="1"/>
          </p:cNvSpPr>
          <p:nvPr>
            <p:ph type="sldNum" sz="quarter" idx="10"/>
          </p:nvPr>
        </p:nvSpPr>
        <p:spPr/>
        <p:txBody>
          <a:bodyPr/>
          <a:lstStyle/>
          <a:p>
            <a:fld id="{8B263312-38AA-4E1E-B2B5-0F8F122B24FE}" type="slidenum">
              <a:rPr lang="en-US" smtClean="0"/>
              <a:pPr/>
              <a:t>9</a:t>
            </a:fld>
            <a:endParaRPr lang="en-US" dirty="0"/>
          </a:p>
        </p:txBody>
      </p:sp>
    </p:spTree>
    <p:extLst>
      <p:ext uri="{BB962C8B-B14F-4D97-AF65-F5344CB8AC3E}">
        <p14:creationId xmlns:p14="http://schemas.microsoft.com/office/powerpoint/2010/main" val="161219656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df"/><Relationship Id="rId2" Type="http://schemas.openxmlformats.org/officeDocument/2006/relationships/image" Target="../media/image1.jpeg"/><Relationship Id="rId1" Type="http://schemas.openxmlformats.org/officeDocument/2006/relationships/slideMaster" Target="../slideMasters/slideMaster1.xml"/><Relationship Id="rId5" Type="http://schemas.openxmlformats.org/officeDocument/2006/relationships/image" Target="../media/image3.png"/><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2"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Master" Target="../slideMasters/slideMaster1.xml"/><Relationship Id="rId11" Type="http://schemas.openxmlformats.org/officeDocument/2006/relationships/image" Target="../media/image2.pdf"/></Relationships>
</file>

<file path=ppt/slideLayouts/_rels/slideLayout11.xml.rels><?xml version="1.0" encoding="UTF-8" standalone="yes"?>
<Relationships xmlns="http://schemas.openxmlformats.org/package/2006/relationships"><Relationship Id="rId12" Type="http://schemas.openxmlformats.org/officeDocument/2006/relationships/image" Target="../media/image8.png"/><Relationship Id="rId1" Type="http://schemas.openxmlformats.org/officeDocument/2006/relationships/slideMaster" Target="../slideMasters/slideMaster1.xml"/><Relationship Id="rId11" Type="http://schemas.openxmlformats.org/officeDocument/2006/relationships/image" Target="../media/image2.pdf"/></Relationships>
</file>

<file path=ppt/slideLayouts/_rels/slideLayout12.xml.rels><?xml version="1.0" encoding="UTF-8" standalone="yes"?>
<Relationships xmlns="http://schemas.openxmlformats.org/package/2006/relationships"><Relationship Id="rId12" Type="http://schemas.openxmlformats.org/officeDocument/2006/relationships/image" Target="../media/image8.png"/><Relationship Id="rId1" Type="http://schemas.openxmlformats.org/officeDocument/2006/relationships/slideMaster" Target="../slideMasters/slideMaster1.xml"/><Relationship Id="rId11" Type="http://schemas.openxmlformats.org/officeDocument/2006/relationships/image" Target="../media/image2.pdf"/></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2" Type="http://schemas.openxmlformats.org/officeDocument/2006/relationships/image" Target="../media/image8.png"/><Relationship Id="rId1" Type="http://schemas.openxmlformats.org/officeDocument/2006/relationships/slideMaster" Target="../slideMasters/slideMaster1.xml"/><Relationship Id="rId11" Type="http://schemas.openxmlformats.org/officeDocument/2006/relationships/image" Target="../media/image2.pdf"/></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3" Type="http://schemas.openxmlformats.org/officeDocument/2006/relationships/image" Target="../media/image6.png"/><Relationship Id="rId12" Type="http://schemas.openxmlformats.org/officeDocument/2006/relationships/image" Target="../media/image8.png"/><Relationship Id="rId1" Type="http://schemas.openxmlformats.org/officeDocument/2006/relationships/slideMaster" Target="../slideMasters/slideMaster1.xml"/><Relationship Id="rId11" Type="http://schemas.openxmlformats.org/officeDocument/2006/relationships/image" Target="../media/image2.pdf"/></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pdf"/><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image" Target="../media/image4.pdf"/></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9.pdf"/></Relationships>
</file>

<file path=ppt/slideLayouts/_rels/slideLayout4.xml.rels><?xml version="1.0" encoding="UTF-8" standalone="yes"?>
<Relationships xmlns="http://schemas.openxmlformats.org/package/2006/relationships"><Relationship Id="rId12"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Master" Target="../slideMasters/slideMaster1.xml"/><Relationship Id="rId11" Type="http://schemas.openxmlformats.org/officeDocument/2006/relationships/image" Target="../media/image2.pdf"/></Relationships>
</file>

<file path=ppt/slideLayouts/_rels/slideLayout5.xml.rels><?xml version="1.0" encoding="UTF-8" standalone="yes"?>
<Relationships xmlns="http://schemas.openxmlformats.org/package/2006/relationships"><Relationship Id="rId12"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Master" Target="../slideMasters/slideMaster1.xml"/><Relationship Id="rId11" Type="http://schemas.openxmlformats.org/officeDocument/2006/relationships/image" Target="../media/image2.pdf"/></Relationships>
</file>

<file path=ppt/slideLayouts/_rels/slideLayout6.xml.rels><?xml version="1.0" encoding="UTF-8" standalone="yes"?>
<Relationships xmlns="http://schemas.openxmlformats.org/package/2006/relationships"><Relationship Id="rId12"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Master" Target="../slideMasters/slideMaster1.xml"/><Relationship Id="rId11" Type="http://schemas.openxmlformats.org/officeDocument/2006/relationships/image" Target="../media/image2.pdf"/></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png"/><Relationship Id="rId12" Type="http://schemas.openxmlformats.org/officeDocument/2006/relationships/image" Target="../media/image8.png"/><Relationship Id="rId2" Type="http://schemas.openxmlformats.org/officeDocument/2006/relationships/image" Target="../media/image9.png"/><Relationship Id="rId1" Type="http://schemas.openxmlformats.org/officeDocument/2006/relationships/slideMaster" Target="../slideMasters/slideMaster1.xml"/><Relationship Id="rId11" Type="http://schemas.openxmlformats.org/officeDocument/2006/relationships/image" Target="../media/image2.pdf"/></Relationships>
</file>

<file path=ppt/slideLayouts/_rels/slideLayout8.xml.rels><?xml version="1.0" encoding="UTF-8" standalone="yes"?>
<Relationships xmlns="http://schemas.openxmlformats.org/package/2006/relationships"><Relationship Id="rId12"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Master" Target="../slideMasters/slideMaster1.xml"/><Relationship Id="rId11" Type="http://schemas.openxmlformats.org/officeDocument/2006/relationships/image" Target="../media/image2.pdf"/></Relationships>
</file>

<file path=ppt/slideLayouts/_rels/slideLayout9.xml.rels><?xml version="1.0" encoding="UTF-8" standalone="yes"?>
<Relationships xmlns="http://schemas.openxmlformats.org/package/2006/relationships"><Relationship Id="rId12"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Master" Target="../slideMasters/slideMaster1.xml"/><Relationship Id="rId11" Type="http://schemas.openxmlformats.org/officeDocument/2006/relationships/image" Target="../media/image2.pd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5 for internal audiences">
    <p:bg>
      <p:bgPr>
        <a:blipFill rotWithShape="1">
          <a:blip r:embed="rId2"/>
          <a:stretch>
            <a:fillRect/>
          </a:stretch>
        </a:blipFill>
        <a:effectLst/>
      </p:bgPr>
    </p:bg>
    <p:spTree>
      <p:nvGrpSpPr>
        <p:cNvPr id="1" name=""/>
        <p:cNvGrpSpPr/>
        <p:nvPr/>
      </p:nvGrpSpPr>
      <p:grpSpPr>
        <a:xfrm>
          <a:off x="0" y="0"/>
          <a:ext cx="0" cy="0"/>
          <a:chOff x="0" y="0"/>
          <a:chExt cx="0" cy="0"/>
        </a:xfrm>
      </p:grpSpPr>
      <p:sp>
        <p:nvSpPr>
          <p:cNvPr id="16" name="Rectangle 15"/>
          <p:cNvSpPr/>
          <p:nvPr/>
        </p:nvSpPr>
        <p:spPr bwMode="gray">
          <a:xfrm>
            <a:off x="-1657" y="3872539"/>
            <a:ext cx="9737478" cy="2205736"/>
          </a:xfrm>
          <a:prstGeom prst="rect">
            <a:avLst/>
          </a:prstGeom>
          <a:solidFill>
            <a:schemeClr val="accent4">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4009" fontAlgn="base">
              <a:lnSpc>
                <a:spcPct val="90000"/>
              </a:lnSpc>
              <a:spcBef>
                <a:spcPct val="0"/>
              </a:spcBef>
              <a:spcAft>
                <a:spcPct val="0"/>
              </a:spcAft>
            </a:pPr>
            <a:endParaRPr lang="en-US" sz="2400" dirty="0" smtClean="0">
              <a:solidFill>
                <a:srgbClr val="629ED2"/>
              </a:solidFill>
              <a:ea typeface="Segoe UI" pitchFamily="34" charset="0"/>
              <a:cs typeface="Segoe UI" pitchFamily="34" charset="0"/>
            </a:endParaRPr>
          </a:p>
        </p:txBody>
      </p:sp>
      <p:sp>
        <p:nvSpPr>
          <p:cNvPr id="17" name="Title 1"/>
          <p:cNvSpPr>
            <a:spLocks noGrp="1"/>
          </p:cNvSpPr>
          <p:nvPr>
            <p:ph type="title" hasCustomPrompt="1"/>
          </p:nvPr>
        </p:nvSpPr>
        <p:spPr bwMode="ltGray">
          <a:xfrm>
            <a:off x="428383" y="4758848"/>
            <a:ext cx="8308458" cy="1093895"/>
          </a:xfrm>
          <a:prstGeom prst="rect">
            <a:avLst/>
          </a:prstGeom>
          <a:noFill/>
        </p:spPr>
        <p:txBody>
          <a:bodyPr lIns="143407" tIns="89629" rIns="143407" bIns="89629" anchor="t" anchorCtr="0"/>
          <a:lstStyle>
            <a:lvl1pPr marL="0" indent="0" algn="l">
              <a:defRPr sz="5900" spc="-98" baseline="0">
                <a:gradFill>
                  <a:gsLst>
                    <a:gs pos="5833">
                      <a:srgbClr val="FFFFFF"/>
                    </a:gs>
                    <a:gs pos="18000">
                      <a:srgbClr val="FFFFFF"/>
                    </a:gs>
                  </a:gsLst>
                  <a:lin ang="5400000" scaled="0"/>
                </a:gradFill>
              </a:defRPr>
            </a:lvl1pPr>
          </a:lstStyle>
          <a:p>
            <a:r>
              <a:rPr lang="en-US" dirty="0" smtClean="0"/>
              <a:t>Presentation title</a:t>
            </a:r>
            <a:endParaRPr lang="en-US" dirty="0"/>
          </a:p>
        </p:txBody>
      </p:sp>
      <p:sp>
        <p:nvSpPr>
          <p:cNvPr id="18" name="Text Placeholder 2"/>
          <p:cNvSpPr>
            <a:spLocks noGrp="1"/>
          </p:cNvSpPr>
          <p:nvPr>
            <p:ph type="body" sz="quarter" idx="14" hasCustomPrompt="1"/>
          </p:nvPr>
        </p:nvSpPr>
        <p:spPr bwMode="ltGray">
          <a:xfrm>
            <a:off x="428384" y="4169753"/>
            <a:ext cx="8308458" cy="589095"/>
          </a:xfrm>
        </p:spPr>
        <p:txBody>
          <a:bodyPr tIns="107555" bIns="107555">
            <a:noAutofit/>
          </a:bodyPr>
          <a:lstStyle>
            <a:lvl1pPr marL="0" indent="0">
              <a:spcBef>
                <a:spcPts val="0"/>
              </a:spcBef>
              <a:buNone/>
              <a:defRPr sz="3100">
                <a:gradFill>
                  <a:gsLst>
                    <a:gs pos="1250">
                      <a:srgbClr val="FFFFFF"/>
                    </a:gs>
                    <a:gs pos="99000">
                      <a:srgbClr val="FFFFFF"/>
                    </a:gs>
                  </a:gsLst>
                  <a:lin ang="5400000" scaled="0"/>
                </a:gradFill>
              </a:defRPr>
            </a:lvl1pPr>
          </a:lstStyle>
          <a:p>
            <a:pPr lvl="0"/>
            <a:r>
              <a:rPr lang="en-US" dirty="0" smtClean="0"/>
              <a:t>Speaker Name</a:t>
            </a:r>
            <a:endParaRPr lang="en-US" dirty="0"/>
          </a:p>
        </p:txBody>
      </p:sp>
      <p:pic>
        <p:nvPicPr>
          <p:cNvPr id="19" name="Picture 18" descr="Dev-Unleashed-logo-White.ai"/>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rcRect l="19002" t="43683" r="16409" b="45008"/>
              <a:stretch>
                <a:fillRect/>
              </a:stretch>
            </p:blipFill>
          </mc:Choice>
          <mc:Fallback>
            <p:blipFill>
              <a:blip r:embed="rId4"/>
              <a:srcRect l="19002" t="43683" r="16409" b="45008"/>
              <a:stretch>
                <a:fillRect/>
              </a:stretch>
            </p:blipFill>
          </mc:Fallback>
        </mc:AlternateContent>
        <p:spPr>
          <a:xfrm>
            <a:off x="428383" y="2806700"/>
            <a:ext cx="3699117" cy="838200"/>
          </a:xfrm>
          <a:prstGeom prst="rect">
            <a:avLst/>
          </a:prstGeom>
          <a:effectLst/>
        </p:spPr>
      </p:pic>
      <p:pic>
        <p:nvPicPr>
          <p:cNvPr id="13" name="Picture 12"/>
          <p:cNvPicPr>
            <a:picLocks noChangeAspect="1"/>
          </p:cNvPicPr>
          <p:nvPr/>
        </p:nvPicPr>
        <p:blipFill>
          <a:blip r:embed="rId5">
            <a:extLst>
              <a:ext uri="{28A0092B-C50C-407E-A947-70E740481C1C}">
                <a14:useLocalDpi xmlns:a14="http://schemas.microsoft.com/office/drawing/2010/main" val="0"/>
              </a:ext>
            </a:extLst>
          </a:blip>
          <a:stretch>
            <a:fillRect/>
          </a:stretch>
        </p:blipFill>
        <p:spPr bwMode="invGray">
          <a:xfrm>
            <a:off x="8410553" y="4042753"/>
            <a:ext cx="1109395" cy="237744"/>
          </a:xfrm>
          <a:prstGeom prst="rect">
            <a:avLst/>
          </a:prstGeom>
        </p:spPr>
      </p:pic>
    </p:spTree>
    <p:extLst>
      <p:ext uri="{BB962C8B-B14F-4D97-AF65-F5344CB8AC3E}">
        <p14:creationId xmlns:p14="http://schemas.microsoft.com/office/powerpoint/2010/main" val="17252961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3 Row">
    <p:spTree>
      <p:nvGrpSpPr>
        <p:cNvPr id="1" name=""/>
        <p:cNvGrpSpPr/>
        <p:nvPr/>
      </p:nvGrpSpPr>
      <p:grpSpPr>
        <a:xfrm>
          <a:off x="0" y="0"/>
          <a:ext cx="0" cy="0"/>
          <a:chOff x="0" y="0"/>
          <a:chExt cx="0" cy="0"/>
        </a:xfrm>
      </p:grpSpPr>
      <p:sp>
        <p:nvSpPr>
          <p:cNvPr id="24" name="Text Placeholder 23"/>
          <p:cNvSpPr>
            <a:spLocks noGrp="1"/>
          </p:cNvSpPr>
          <p:nvPr>
            <p:ph type="body" sz="quarter" idx="13"/>
          </p:nvPr>
        </p:nvSpPr>
        <p:spPr>
          <a:xfrm>
            <a:off x="1492350" y="1727199"/>
            <a:ext cx="8680351" cy="1416049"/>
          </a:xfrm>
          <a:solidFill>
            <a:schemeClr val="bg1">
              <a:lumMod val="85000"/>
              <a:alpha val="64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274320" tIns="45720" rIns="182880" bIns="45720" numCol="1" spcCol="0" rtlCol="0" fromWordArt="0" anchor="ctr" anchorCtr="0" forceAA="0" compatLnSpc="1">
            <a:prstTxWarp prst="textNoShape">
              <a:avLst/>
            </a:prstTxWarp>
            <a:noAutofit/>
          </a:bodyPr>
          <a:lstStyle>
            <a:lvl1pPr marL="0" indent="0">
              <a:buFont typeface="Arial"/>
              <a:buNone/>
              <a:defRPr lang="en-US" sz="1800" smtClean="0">
                <a:solidFill>
                  <a:schemeClr val="tx1">
                    <a:lumMod val="75000"/>
                    <a:lumOff val="25000"/>
                  </a:schemeClr>
                </a:solidFill>
                <a:latin typeface="Segoe UI"/>
                <a:cs typeface="Segoe UI"/>
              </a:defRPr>
            </a:lvl1pPr>
            <a:lvl2pPr marL="171450" indent="0">
              <a:buNone/>
              <a:defRPr lang="en-US" sz="1800" smtClean="0">
                <a:solidFill>
                  <a:schemeClr val="tx1">
                    <a:lumMod val="75000"/>
                    <a:lumOff val="25000"/>
                  </a:schemeClr>
                </a:solidFill>
              </a:defRPr>
            </a:lvl2pPr>
            <a:lvl3pPr marL="685800" indent="0">
              <a:buNone/>
              <a:defRPr lang="en-US" sz="1800" smtClean="0">
                <a:solidFill>
                  <a:schemeClr val="tx1">
                    <a:lumMod val="75000"/>
                    <a:lumOff val="25000"/>
                  </a:schemeClr>
                </a:solidFill>
              </a:defRPr>
            </a:lvl3pPr>
            <a:lvl4pPr marL="1143000" indent="0">
              <a:buNone/>
              <a:defRPr lang="en-US" sz="1800" smtClean="0">
                <a:solidFill>
                  <a:schemeClr val="tx1">
                    <a:lumMod val="75000"/>
                    <a:lumOff val="25000"/>
                  </a:schemeClr>
                </a:solidFill>
              </a:defRPr>
            </a:lvl4pPr>
            <a:lvl5pPr marL="1600200" indent="0">
              <a:buNone/>
              <a:defRPr lang="en-US" sz="1800">
                <a:solidFill>
                  <a:schemeClr val="tx1">
                    <a:lumMod val="75000"/>
                    <a:lumOff val="25000"/>
                  </a:schemeClr>
                </a:solidFill>
              </a:defRPr>
            </a:lvl5pPr>
          </a:lstStyle>
          <a:p>
            <a:pPr marL="0" lvl="0"/>
            <a:r>
              <a:rPr lang="en-US" smtClean="0"/>
              <a:t>Click to edit Master text styles</a:t>
            </a:r>
          </a:p>
        </p:txBody>
      </p:sp>
      <p:sp>
        <p:nvSpPr>
          <p:cNvPr id="3" name="Rectangle 2"/>
          <p:cNvSpPr/>
          <p:nvPr/>
        </p:nvSpPr>
        <p:spPr>
          <a:xfrm>
            <a:off x="1371602" y="1714499"/>
            <a:ext cx="120749" cy="1416049"/>
          </a:xfrm>
          <a:prstGeom prst="rect">
            <a:avLst/>
          </a:prstGeom>
          <a:solidFill>
            <a:srgbClr val="FF663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Text Placeholder 23"/>
          <p:cNvSpPr>
            <a:spLocks noGrp="1"/>
          </p:cNvSpPr>
          <p:nvPr>
            <p:ph type="body" sz="quarter" idx="14"/>
          </p:nvPr>
        </p:nvSpPr>
        <p:spPr>
          <a:xfrm>
            <a:off x="1492351" y="3295649"/>
            <a:ext cx="8680349" cy="1428751"/>
          </a:xfr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274320" tIns="45720" rIns="182880" bIns="45720" numCol="1" spcCol="0" rtlCol="0" fromWordArt="0" anchor="ctr" anchorCtr="0" forceAA="0" compatLnSpc="1">
            <a:prstTxWarp prst="textNoShape">
              <a:avLst/>
            </a:prstTxWarp>
            <a:noAutofit/>
          </a:bodyPr>
          <a:lstStyle>
            <a:lvl1pPr marL="0" indent="0">
              <a:buFont typeface="Arial"/>
              <a:buNone/>
              <a:defRPr lang="en-US" sz="1800" dirty="0" smtClean="0">
                <a:solidFill>
                  <a:schemeClr val="tx1">
                    <a:lumMod val="75000"/>
                    <a:lumOff val="25000"/>
                  </a:schemeClr>
                </a:solidFill>
                <a:latin typeface="Segoe UI"/>
                <a:cs typeface="Segoe UI"/>
              </a:defRPr>
            </a:lvl1pPr>
          </a:lstStyle>
          <a:p>
            <a:pPr marL="0" lvl="0"/>
            <a:r>
              <a:rPr lang="en-US" smtClean="0"/>
              <a:t>Click to edit Master text styles</a:t>
            </a:r>
          </a:p>
        </p:txBody>
      </p:sp>
      <p:sp>
        <p:nvSpPr>
          <p:cNvPr id="26" name="Text Placeholder 23"/>
          <p:cNvSpPr>
            <a:spLocks noGrp="1"/>
          </p:cNvSpPr>
          <p:nvPr>
            <p:ph type="body" sz="quarter" idx="15"/>
          </p:nvPr>
        </p:nvSpPr>
        <p:spPr>
          <a:xfrm>
            <a:off x="1492351" y="4864099"/>
            <a:ext cx="8680349" cy="1320801"/>
          </a:xfrm>
          <a:solidFill>
            <a:schemeClr val="bg1">
              <a:lumMod val="85000"/>
              <a:alpha val="64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274320" tIns="45720" rIns="182880" bIns="45720" numCol="1" spcCol="0" rtlCol="0" fromWordArt="0" anchor="ctr" anchorCtr="0" forceAA="0" compatLnSpc="1">
            <a:prstTxWarp prst="textNoShape">
              <a:avLst/>
            </a:prstTxWarp>
            <a:noAutofit/>
          </a:bodyPr>
          <a:lstStyle>
            <a:lvl1pPr marL="0" indent="0">
              <a:buFont typeface="Arial"/>
              <a:buNone/>
              <a:defRPr lang="en-US" sz="1800" smtClean="0">
                <a:solidFill>
                  <a:schemeClr val="tx1">
                    <a:lumMod val="75000"/>
                    <a:lumOff val="25000"/>
                  </a:schemeClr>
                </a:solidFill>
                <a:latin typeface="Segoe UI"/>
                <a:cs typeface="Segoe UI"/>
              </a:defRPr>
            </a:lvl1pPr>
            <a:lvl2pPr marL="171450" indent="0">
              <a:buNone/>
              <a:defRPr lang="en-US" sz="1800" smtClean="0">
                <a:solidFill>
                  <a:schemeClr val="tx1">
                    <a:lumMod val="75000"/>
                    <a:lumOff val="25000"/>
                  </a:schemeClr>
                </a:solidFill>
              </a:defRPr>
            </a:lvl2pPr>
            <a:lvl3pPr marL="685800" indent="0">
              <a:buNone/>
              <a:defRPr lang="en-US" sz="1800" smtClean="0">
                <a:solidFill>
                  <a:schemeClr val="tx1">
                    <a:lumMod val="75000"/>
                    <a:lumOff val="25000"/>
                  </a:schemeClr>
                </a:solidFill>
              </a:defRPr>
            </a:lvl3pPr>
            <a:lvl4pPr marL="1143000" indent="0">
              <a:buNone/>
              <a:defRPr lang="en-US" sz="1800" smtClean="0">
                <a:solidFill>
                  <a:schemeClr val="tx1">
                    <a:lumMod val="75000"/>
                    <a:lumOff val="25000"/>
                  </a:schemeClr>
                </a:solidFill>
              </a:defRPr>
            </a:lvl4pPr>
            <a:lvl5pPr marL="1600200" indent="0">
              <a:buNone/>
              <a:defRPr lang="en-US" sz="1800">
                <a:solidFill>
                  <a:schemeClr val="tx1">
                    <a:lumMod val="75000"/>
                    <a:lumOff val="25000"/>
                  </a:schemeClr>
                </a:solidFill>
              </a:defRPr>
            </a:lvl5pPr>
          </a:lstStyle>
          <a:p>
            <a:pPr marL="0" lvl="0"/>
            <a:r>
              <a:rPr lang="en-US" smtClean="0"/>
              <a:t>Click to edit Master text styles</a:t>
            </a:r>
          </a:p>
        </p:txBody>
      </p:sp>
      <p:sp>
        <p:nvSpPr>
          <p:cNvPr id="10" name="Rectangle 9"/>
          <p:cNvSpPr/>
          <p:nvPr/>
        </p:nvSpPr>
        <p:spPr>
          <a:xfrm>
            <a:off x="1371602" y="3295649"/>
            <a:ext cx="120749" cy="1428751"/>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1371602" y="4864099"/>
            <a:ext cx="120749" cy="1320801"/>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p:nvSpPr>
        <p:spPr>
          <a:xfrm>
            <a:off x="0" y="0"/>
            <a:ext cx="1020371"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accent1"/>
              </a:solidFill>
            </a:endParaRPr>
          </a:p>
        </p:txBody>
      </p:sp>
      <p:sp>
        <p:nvSpPr>
          <p:cNvPr id="13" name="Rectangle 12"/>
          <p:cNvSpPr/>
          <p:nvPr/>
        </p:nvSpPr>
        <p:spPr bwMode="gray">
          <a:xfrm>
            <a:off x="558772" y="463029"/>
            <a:ext cx="11630053" cy="1053186"/>
          </a:xfrm>
          <a:prstGeom prst="rect">
            <a:avLst/>
          </a:prstGeom>
          <a:solidFill>
            <a:schemeClr val="accent4">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4009" fontAlgn="base">
              <a:lnSpc>
                <a:spcPct val="90000"/>
              </a:lnSpc>
              <a:spcBef>
                <a:spcPct val="0"/>
              </a:spcBef>
              <a:spcAft>
                <a:spcPct val="0"/>
              </a:spcAft>
            </a:pPr>
            <a:endParaRPr lang="en-US" sz="2400" dirty="0" smtClean="0">
              <a:solidFill>
                <a:srgbClr val="629ED2"/>
              </a:solidFill>
              <a:ea typeface="Segoe UI" pitchFamily="34" charset="0"/>
              <a:cs typeface="Segoe UI" pitchFamily="34" charset="0"/>
            </a:endParaRPr>
          </a:p>
        </p:txBody>
      </p:sp>
      <p:pic>
        <p:nvPicPr>
          <p:cNvPr id="14" name="Picture 13" descr="Orange-bracket.png"/>
          <p:cNvPicPr>
            <a:picLocks noChangeAspect="1"/>
          </p:cNvPicPr>
          <p:nvPr/>
        </p:nvPicPr>
        <p:blipFill>
          <a:blip r:embed="rId2"/>
          <a:stretch>
            <a:fillRect/>
          </a:stretch>
        </p:blipFill>
        <p:spPr>
          <a:xfrm>
            <a:off x="829552" y="463029"/>
            <a:ext cx="403414" cy="1053186"/>
          </a:xfrm>
          <a:prstGeom prst="rect">
            <a:avLst/>
          </a:prstGeom>
        </p:spPr>
      </p:pic>
      <p:pic>
        <p:nvPicPr>
          <p:cNvPr id="15" name="Picture 14" descr="Dev-Unleashed-logo.ai"/>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11"/>
              <a:stretch>
                <a:fillRect/>
              </a:stretch>
            </p:blipFill>
          </mc:Choice>
          <mc:Fallback>
            <p:blipFill>
              <a:blip r:embed="rId12"/>
              <a:stretch>
                <a:fillRect/>
              </a:stretch>
            </p:blipFill>
          </mc:Fallback>
        </mc:AlternateContent>
        <p:spPr>
          <a:xfrm>
            <a:off x="10566399" y="6421718"/>
            <a:ext cx="1495425" cy="297579"/>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9250243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Demo Slide">
    <p:spTree>
      <p:nvGrpSpPr>
        <p:cNvPr id="1" name=""/>
        <p:cNvGrpSpPr/>
        <p:nvPr/>
      </p:nvGrpSpPr>
      <p:grpSpPr>
        <a:xfrm>
          <a:off x="0" y="0"/>
          <a:ext cx="0" cy="0"/>
          <a:chOff x="0" y="0"/>
          <a:chExt cx="0" cy="0"/>
        </a:xfrm>
      </p:grpSpPr>
      <p:sp>
        <p:nvSpPr>
          <p:cNvPr id="20" name="Rectangle 19"/>
          <p:cNvSpPr/>
          <p:nvPr/>
        </p:nvSpPr>
        <p:spPr>
          <a:xfrm>
            <a:off x="-278" y="2481701"/>
            <a:ext cx="12189104" cy="189829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dirty="0"/>
          </a:p>
        </p:txBody>
      </p:sp>
      <p:grpSp>
        <p:nvGrpSpPr>
          <p:cNvPr id="40" name="Demo Logo"/>
          <p:cNvGrpSpPr/>
          <p:nvPr/>
        </p:nvGrpSpPr>
        <p:grpSpPr>
          <a:xfrm>
            <a:off x="1055846" y="2705861"/>
            <a:ext cx="1861947" cy="1490466"/>
            <a:chOff x="792091" y="1833531"/>
            <a:chExt cx="1396824" cy="1117850"/>
          </a:xfrm>
        </p:grpSpPr>
        <p:sp>
          <p:nvSpPr>
            <p:cNvPr id="18" name="Rounded Rectangle 29"/>
            <p:cNvSpPr/>
            <p:nvPr/>
          </p:nvSpPr>
          <p:spPr bwMode="black">
            <a:xfrm>
              <a:off x="1323039" y="1833531"/>
              <a:ext cx="334928" cy="682044"/>
            </a:xfrm>
            <a:custGeom>
              <a:avLst/>
              <a:gdLst/>
              <a:ahLst/>
              <a:cxnLst/>
              <a:rect l="l" t="t" r="r" b="b"/>
              <a:pathLst>
                <a:path w="2136009" h="4350877">
                  <a:moveTo>
                    <a:pt x="111238" y="2095565"/>
                  </a:moveTo>
                  <a:cubicBezTo>
                    <a:pt x="168383" y="2095565"/>
                    <a:pt x="215464" y="2138656"/>
                    <a:pt x="221204" y="2194180"/>
                  </a:cubicBezTo>
                  <a:lnTo>
                    <a:pt x="222888" y="2194180"/>
                  </a:lnTo>
                  <a:cubicBezTo>
                    <a:pt x="222888" y="2661471"/>
                    <a:pt x="601700" y="3040283"/>
                    <a:pt x="1068991" y="3040283"/>
                  </a:cubicBezTo>
                  <a:cubicBezTo>
                    <a:pt x="1530017" y="3040283"/>
                    <a:pt x="1904922" y="2671559"/>
                    <a:pt x="1914148" y="2212909"/>
                  </a:cubicBezTo>
                  <a:cubicBezTo>
                    <a:pt x="1913589" y="2210904"/>
                    <a:pt x="1913533" y="2208860"/>
                    <a:pt x="1913533" y="2206803"/>
                  </a:cubicBezTo>
                  <a:cubicBezTo>
                    <a:pt x="1913533" y="2145368"/>
                    <a:pt x="1963336" y="2095565"/>
                    <a:pt x="2024771" y="2095565"/>
                  </a:cubicBezTo>
                  <a:cubicBezTo>
                    <a:pt x="2081917" y="2095565"/>
                    <a:pt x="2128997" y="2138656"/>
                    <a:pt x="2134737" y="2194180"/>
                  </a:cubicBezTo>
                  <a:lnTo>
                    <a:pt x="2136009" y="2194180"/>
                  </a:lnTo>
                  <a:lnTo>
                    <a:pt x="2135585" y="2202590"/>
                  </a:lnTo>
                  <a:cubicBezTo>
                    <a:pt x="2135983" y="2203980"/>
                    <a:pt x="2136009" y="2205388"/>
                    <a:pt x="2136009" y="2206803"/>
                  </a:cubicBezTo>
                  <a:lnTo>
                    <a:pt x="2134732" y="2219472"/>
                  </a:lnTo>
                  <a:cubicBezTo>
                    <a:pt x="2123259" y="2751175"/>
                    <a:pt x="1722042" y="3186685"/>
                    <a:pt x="1205164" y="3251541"/>
                  </a:cubicBezTo>
                  <a:lnTo>
                    <a:pt x="1205164" y="3820541"/>
                  </a:lnTo>
                  <a:lnTo>
                    <a:pt x="1457555" y="3820541"/>
                  </a:lnTo>
                  <a:cubicBezTo>
                    <a:pt x="1604003" y="3820541"/>
                    <a:pt x="1722723" y="3939261"/>
                    <a:pt x="1722723" y="4085709"/>
                  </a:cubicBezTo>
                  <a:lnTo>
                    <a:pt x="1722722" y="4085709"/>
                  </a:lnTo>
                  <a:cubicBezTo>
                    <a:pt x="1722722" y="4232157"/>
                    <a:pt x="1604002" y="4350877"/>
                    <a:pt x="1457554" y="4350877"/>
                  </a:cubicBezTo>
                  <a:lnTo>
                    <a:pt x="678455" y="4350876"/>
                  </a:lnTo>
                  <a:cubicBezTo>
                    <a:pt x="532007" y="4350876"/>
                    <a:pt x="413288" y="4232157"/>
                    <a:pt x="413287" y="4085709"/>
                  </a:cubicBezTo>
                  <a:cubicBezTo>
                    <a:pt x="413288" y="3939261"/>
                    <a:pt x="532007" y="3820541"/>
                    <a:pt x="678455" y="3820541"/>
                  </a:cubicBezTo>
                  <a:lnTo>
                    <a:pt x="930844" y="3820541"/>
                  </a:lnTo>
                  <a:lnTo>
                    <a:pt x="930844" y="3251239"/>
                  </a:lnTo>
                  <a:cubicBezTo>
                    <a:pt x="419935" y="3186221"/>
                    <a:pt x="22536" y="2758927"/>
                    <a:pt x="4029" y="2234922"/>
                  </a:cubicBezTo>
                  <a:cubicBezTo>
                    <a:pt x="1255" y="2226017"/>
                    <a:pt x="0" y="2216556"/>
                    <a:pt x="0" y="2206803"/>
                  </a:cubicBezTo>
                  <a:cubicBezTo>
                    <a:pt x="0" y="2145368"/>
                    <a:pt x="49803" y="2095565"/>
                    <a:pt x="111238" y="2095565"/>
                  </a:cubicBezTo>
                  <a:close/>
                  <a:moveTo>
                    <a:pt x="1050366" y="0"/>
                  </a:moveTo>
                  <a:lnTo>
                    <a:pt x="1085642" y="0"/>
                  </a:lnTo>
                  <a:cubicBezTo>
                    <a:pt x="1458724" y="0"/>
                    <a:pt x="1761980" y="298955"/>
                    <a:pt x="1767734" y="670400"/>
                  </a:cubicBezTo>
                  <a:lnTo>
                    <a:pt x="1582354" y="670400"/>
                  </a:lnTo>
                  <a:cubicBezTo>
                    <a:pt x="1489769" y="670400"/>
                    <a:pt x="1414714" y="745455"/>
                    <a:pt x="1414714" y="838040"/>
                  </a:cubicBezTo>
                  <a:cubicBezTo>
                    <a:pt x="1414714" y="930625"/>
                    <a:pt x="1489769" y="1005680"/>
                    <a:pt x="1582354" y="1005680"/>
                  </a:cubicBezTo>
                  <a:lnTo>
                    <a:pt x="1769044" y="1005680"/>
                  </a:lnTo>
                  <a:lnTo>
                    <a:pt x="1769044" y="1319453"/>
                  </a:lnTo>
                  <a:lnTo>
                    <a:pt x="1582354" y="1319453"/>
                  </a:lnTo>
                  <a:cubicBezTo>
                    <a:pt x="1489769" y="1319453"/>
                    <a:pt x="1414714" y="1394508"/>
                    <a:pt x="1414714" y="1487093"/>
                  </a:cubicBezTo>
                  <a:cubicBezTo>
                    <a:pt x="1414714" y="1579678"/>
                    <a:pt x="1489769" y="1654733"/>
                    <a:pt x="1582354" y="1654733"/>
                  </a:cubicBezTo>
                  <a:lnTo>
                    <a:pt x="1769044" y="1654733"/>
                  </a:lnTo>
                  <a:lnTo>
                    <a:pt x="1769044" y="1968506"/>
                  </a:lnTo>
                  <a:lnTo>
                    <a:pt x="1582354" y="1968506"/>
                  </a:lnTo>
                  <a:cubicBezTo>
                    <a:pt x="1489769" y="1968506"/>
                    <a:pt x="1414714" y="2043561"/>
                    <a:pt x="1414714" y="2136146"/>
                  </a:cubicBezTo>
                  <a:cubicBezTo>
                    <a:pt x="1414714" y="2228731"/>
                    <a:pt x="1489769" y="2303786"/>
                    <a:pt x="1582354" y="2303786"/>
                  </a:cubicBezTo>
                  <a:lnTo>
                    <a:pt x="1758275" y="2303786"/>
                  </a:lnTo>
                  <a:cubicBezTo>
                    <a:pt x="1709241" y="2630669"/>
                    <a:pt x="1426601" y="2880360"/>
                    <a:pt x="1085642" y="2880360"/>
                  </a:cubicBezTo>
                  <a:lnTo>
                    <a:pt x="1050366" y="2880360"/>
                  </a:lnTo>
                  <a:cubicBezTo>
                    <a:pt x="709407" y="2880360"/>
                    <a:pt x="426767" y="2630669"/>
                    <a:pt x="377733" y="2303786"/>
                  </a:cubicBezTo>
                  <a:lnTo>
                    <a:pt x="549845" y="2303786"/>
                  </a:lnTo>
                  <a:cubicBezTo>
                    <a:pt x="642430" y="2303786"/>
                    <a:pt x="717485" y="2228731"/>
                    <a:pt x="717485" y="2136146"/>
                  </a:cubicBezTo>
                  <a:cubicBezTo>
                    <a:pt x="717485" y="2043561"/>
                    <a:pt x="642430" y="1968506"/>
                    <a:pt x="549845" y="1968506"/>
                  </a:cubicBezTo>
                  <a:lnTo>
                    <a:pt x="366964" y="1968506"/>
                  </a:lnTo>
                  <a:lnTo>
                    <a:pt x="366964" y="1654733"/>
                  </a:lnTo>
                  <a:lnTo>
                    <a:pt x="549845" y="1654733"/>
                  </a:lnTo>
                  <a:cubicBezTo>
                    <a:pt x="642430" y="1654733"/>
                    <a:pt x="717485" y="1579678"/>
                    <a:pt x="717485" y="1487093"/>
                  </a:cubicBezTo>
                  <a:cubicBezTo>
                    <a:pt x="717485" y="1394508"/>
                    <a:pt x="642430" y="1319453"/>
                    <a:pt x="549845" y="1319453"/>
                  </a:cubicBezTo>
                  <a:lnTo>
                    <a:pt x="366964" y="1319453"/>
                  </a:lnTo>
                  <a:lnTo>
                    <a:pt x="366964" y="1005680"/>
                  </a:lnTo>
                  <a:lnTo>
                    <a:pt x="549845" y="1005680"/>
                  </a:lnTo>
                  <a:cubicBezTo>
                    <a:pt x="642430" y="1005680"/>
                    <a:pt x="717485" y="930625"/>
                    <a:pt x="717485" y="838040"/>
                  </a:cubicBezTo>
                  <a:cubicBezTo>
                    <a:pt x="717485" y="745455"/>
                    <a:pt x="642430" y="670400"/>
                    <a:pt x="549845" y="670400"/>
                  </a:cubicBezTo>
                  <a:lnTo>
                    <a:pt x="368275" y="670400"/>
                  </a:lnTo>
                  <a:cubicBezTo>
                    <a:pt x="374028" y="298955"/>
                    <a:pt x="677284" y="0"/>
                    <a:pt x="1050366" y="0"/>
                  </a:cubicBez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3878" fontAlgn="base">
                <a:spcBef>
                  <a:spcPct val="0"/>
                </a:spcBef>
                <a:spcAft>
                  <a:spcPct val="0"/>
                </a:spcAft>
              </a:pPr>
              <a:endParaRPr lang="en-US" sz="1866"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TextBox 18"/>
            <p:cNvSpPr txBox="1"/>
            <p:nvPr/>
          </p:nvSpPr>
          <p:spPr>
            <a:xfrm>
              <a:off x="792091" y="2512896"/>
              <a:ext cx="1396824" cy="438485"/>
            </a:xfrm>
            <a:prstGeom prst="rect">
              <a:avLst/>
            </a:prstGeom>
            <a:noFill/>
          </p:spPr>
          <p:txBody>
            <a:bodyPr wrap="square" rtlCol="0">
              <a:spAutoFit/>
            </a:bodyPr>
            <a:lstStyle/>
            <a:p>
              <a:pPr algn="ctr"/>
              <a:r>
                <a:rPr lang="en-US" sz="3199" dirty="0" smtClean="0">
                  <a:solidFill>
                    <a:schemeClr val="accent6"/>
                  </a:solidFill>
                </a:rPr>
                <a:t>DEMO</a:t>
              </a:r>
              <a:endParaRPr lang="en-US" sz="3199" dirty="0">
                <a:solidFill>
                  <a:schemeClr val="accent6"/>
                </a:solidFill>
              </a:endParaRPr>
            </a:p>
          </p:txBody>
        </p:sp>
      </p:grpSp>
      <p:grpSp>
        <p:nvGrpSpPr>
          <p:cNvPr id="31" name="Slate"/>
          <p:cNvGrpSpPr/>
          <p:nvPr/>
        </p:nvGrpSpPr>
        <p:grpSpPr>
          <a:xfrm>
            <a:off x="-1114" y="2226990"/>
            <a:ext cx="3864784" cy="2404023"/>
            <a:chOff x="3257078" y="1677353"/>
            <a:chExt cx="6940296" cy="4315968"/>
          </a:xfrm>
        </p:grpSpPr>
        <p:sp>
          <p:nvSpPr>
            <p:cNvPr id="32" name="Slate Frame"/>
            <p:cNvSpPr/>
            <p:nvPr/>
          </p:nvSpPr>
          <p:spPr>
            <a:xfrm>
              <a:off x="3257078" y="1677353"/>
              <a:ext cx="6940296" cy="4315968"/>
            </a:xfrm>
            <a:custGeom>
              <a:avLst/>
              <a:gdLst>
                <a:gd name="connsiteX0" fmla="*/ 425499 w 6893101"/>
                <a:gd name="connsiteY0" fmla="*/ 450975 h 4265641"/>
                <a:gd name="connsiteX1" fmla="*/ 425499 w 6893101"/>
                <a:gd name="connsiteY1" fmla="*/ 3818866 h 4265641"/>
                <a:gd name="connsiteX2" fmla="*/ 6467604 w 6893101"/>
                <a:gd name="connsiteY2" fmla="*/ 3818866 h 4265641"/>
                <a:gd name="connsiteX3" fmla="*/ 6467604 w 6893101"/>
                <a:gd name="connsiteY3" fmla="*/ 450975 h 4265641"/>
                <a:gd name="connsiteX4" fmla="*/ 93974 w 6893101"/>
                <a:gd name="connsiteY4" fmla="*/ 0 h 4265641"/>
                <a:gd name="connsiteX5" fmla="*/ 6799131 w 6893101"/>
                <a:gd name="connsiteY5" fmla="*/ 0 h 4265641"/>
                <a:gd name="connsiteX6" fmla="*/ 6893101 w 6893101"/>
                <a:gd name="connsiteY6" fmla="*/ 93970 h 4265641"/>
                <a:gd name="connsiteX7" fmla="*/ 6893101 w 6893101"/>
                <a:gd name="connsiteY7" fmla="*/ 4171671 h 4265641"/>
                <a:gd name="connsiteX8" fmla="*/ 6799131 w 6893101"/>
                <a:gd name="connsiteY8" fmla="*/ 4265641 h 4265641"/>
                <a:gd name="connsiteX9" fmla="*/ 93974 w 6893101"/>
                <a:gd name="connsiteY9" fmla="*/ 4265641 h 4265641"/>
                <a:gd name="connsiteX10" fmla="*/ 0 w 6893101"/>
                <a:gd name="connsiteY10" fmla="*/ 4171671 h 4265641"/>
                <a:gd name="connsiteX11" fmla="*/ 0 w 6893101"/>
                <a:gd name="connsiteY11" fmla="*/ 93970 h 4265641"/>
                <a:gd name="connsiteX12" fmla="*/ 93974 w 6893101"/>
                <a:gd name="connsiteY12" fmla="*/ 0 h 4265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3101" h="4265641">
                  <a:moveTo>
                    <a:pt x="425499" y="450975"/>
                  </a:moveTo>
                  <a:lnTo>
                    <a:pt x="425499" y="3818866"/>
                  </a:lnTo>
                  <a:lnTo>
                    <a:pt x="6467604" y="3818866"/>
                  </a:lnTo>
                  <a:lnTo>
                    <a:pt x="6467604" y="450975"/>
                  </a:lnTo>
                  <a:close/>
                  <a:moveTo>
                    <a:pt x="93974" y="0"/>
                  </a:moveTo>
                  <a:lnTo>
                    <a:pt x="6799131" y="0"/>
                  </a:lnTo>
                  <a:cubicBezTo>
                    <a:pt x="6851028" y="0"/>
                    <a:pt x="6893101" y="42072"/>
                    <a:pt x="6893101" y="93970"/>
                  </a:cubicBezTo>
                  <a:lnTo>
                    <a:pt x="6893101" y="4171671"/>
                  </a:lnTo>
                  <a:cubicBezTo>
                    <a:pt x="6893101" y="4223569"/>
                    <a:pt x="6851028" y="4265641"/>
                    <a:pt x="6799131" y="4265641"/>
                  </a:cubicBezTo>
                  <a:lnTo>
                    <a:pt x="93974" y="4265641"/>
                  </a:lnTo>
                  <a:cubicBezTo>
                    <a:pt x="42072" y="4265641"/>
                    <a:pt x="0" y="4223569"/>
                    <a:pt x="0" y="4171671"/>
                  </a:cubicBezTo>
                  <a:lnTo>
                    <a:pt x="0" y="93970"/>
                  </a:lnTo>
                  <a:cubicBezTo>
                    <a:pt x="0" y="42072"/>
                    <a:pt x="42072" y="0"/>
                    <a:pt x="93974" y="0"/>
                  </a:cubicBezTo>
                  <a:close/>
                </a:path>
              </a:pathLst>
            </a:cu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p>
          </p:txBody>
        </p:sp>
        <p:sp>
          <p:nvSpPr>
            <p:cNvPr id="33" name="Slate Bezel"/>
            <p:cNvSpPr/>
            <p:nvPr/>
          </p:nvSpPr>
          <p:spPr>
            <a:xfrm>
              <a:off x="3279938" y="1700212"/>
              <a:ext cx="6893101" cy="4265641"/>
            </a:xfrm>
            <a:custGeom>
              <a:avLst/>
              <a:gdLst>
                <a:gd name="connsiteX0" fmla="*/ 425499 w 6893101"/>
                <a:gd name="connsiteY0" fmla="*/ 450975 h 4265641"/>
                <a:gd name="connsiteX1" fmla="*/ 425499 w 6893101"/>
                <a:gd name="connsiteY1" fmla="*/ 3818866 h 4265641"/>
                <a:gd name="connsiteX2" fmla="*/ 6467604 w 6893101"/>
                <a:gd name="connsiteY2" fmla="*/ 3818866 h 4265641"/>
                <a:gd name="connsiteX3" fmla="*/ 6467604 w 6893101"/>
                <a:gd name="connsiteY3" fmla="*/ 450975 h 4265641"/>
                <a:gd name="connsiteX4" fmla="*/ 93974 w 6893101"/>
                <a:gd name="connsiteY4" fmla="*/ 0 h 4265641"/>
                <a:gd name="connsiteX5" fmla="*/ 6799131 w 6893101"/>
                <a:gd name="connsiteY5" fmla="*/ 0 h 4265641"/>
                <a:gd name="connsiteX6" fmla="*/ 6893101 w 6893101"/>
                <a:gd name="connsiteY6" fmla="*/ 93970 h 4265641"/>
                <a:gd name="connsiteX7" fmla="*/ 6893101 w 6893101"/>
                <a:gd name="connsiteY7" fmla="*/ 4171671 h 4265641"/>
                <a:gd name="connsiteX8" fmla="*/ 6799131 w 6893101"/>
                <a:gd name="connsiteY8" fmla="*/ 4265641 h 4265641"/>
                <a:gd name="connsiteX9" fmla="*/ 93974 w 6893101"/>
                <a:gd name="connsiteY9" fmla="*/ 4265641 h 4265641"/>
                <a:gd name="connsiteX10" fmla="*/ 0 w 6893101"/>
                <a:gd name="connsiteY10" fmla="*/ 4171671 h 4265641"/>
                <a:gd name="connsiteX11" fmla="*/ 0 w 6893101"/>
                <a:gd name="connsiteY11" fmla="*/ 93970 h 4265641"/>
                <a:gd name="connsiteX12" fmla="*/ 93974 w 6893101"/>
                <a:gd name="connsiteY12" fmla="*/ 0 h 4265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3101" h="4265641">
                  <a:moveTo>
                    <a:pt x="425499" y="450975"/>
                  </a:moveTo>
                  <a:lnTo>
                    <a:pt x="425499" y="3818866"/>
                  </a:lnTo>
                  <a:lnTo>
                    <a:pt x="6467604" y="3818866"/>
                  </a:lnTo>
                  <a:lnTo>
                    <a:pt x="6467604" y="450975"/>
                  </a:lnTo>
                  <a:close/>
                  <a:moveTo>
                    <a:pt x="93974" y="0"/>
                  </a:moveTo>
                  <a:lnTo>
                    <a:pt x="6799131" y="0"/>
                  </a:lnTo>
                  <a:cubicBezTo>
                    <a:pt x="6851028" y="0"/>
                    <a:pt x="6893101" y="42072"/>
                    <a:pt x="6893101" y="93970"/>
                  </a:cubicBezTo>
                  <a:lnTo>
                    <a:pt x="6893101" y="4171671"/>
                  </a:lnTo>
                  <a:cubicBezTo>
                    <a:pt x="6893101" y="4223569"/>
                    <a:pt x="6851028" y="4265641"/>
                    <a:pt x="6799131" y="4265641"/>
                  </a:cubicBezTo>
                  <a:lnTo>
                    <a:pt x="93974" y="4265641"/>
                  </a:lnTo>
                  <a:cubicBezTo>
                    <a:pt x="42072" y="4265641"/>
                    <a:pt x="0" y="4223569"/>
                    <a:pt x="0" y="4171671"/>
                  </a:cubicBezTo>
                  <a:lnTo>
                    <a:pt x="0" y="93970"/>
                  </a:lnTo>
                  <a:cubicBezTo>
                    <a:pt x="0" y="42072"/>
                    <a:pt x="42072" y="0"/>
                    <a:pt x="93974" y="0"/>
                  </a:cubicBezTo>
                  <a:close/>
                </a:path>
              </a:pathLst>
            </a:cu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p>
          </p:txBody>
        </p:sp>
        <p:sp>
          <p:nvSpPr>
            <p:cNvPr id="34" name="Camera Bezel"/>
            <p:cNvSpPr/>
            <p:nvPr/>
          </p:nvSpPr>
          <p:spPr>
            <a:xfrm>
              <a:off x="6668769" y="1840865"/>
              <a:ext cx="76201" cy="76200"/>
            </a:xfrm>
            <a:prstGeom prst="ellipse">
              <a:avLst/>
            </a:prstGeom>
            <a:solidFill>
              <a:srgbClr val="000000"/>
            </a:solidFill>
            <a:ln w="3175">
              <a:solidFill>
                <a:srgbClr val="5D5D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2399"/>
            </a:p>
          </p:txBody>
        </p:sp>
        <p:sp>
          <p:nvSpPr>
            <p:cNvPr id="35" name="Lense"/>
            <p:cNvSpPr/>
            <p:nvPr/>
          </p:nvSpPr>
          <p:spPr>
            <a:xfrm>
              <a:off x="6684009" y="1856105"/>
              <a:ext cx="45720" cy="45720"/>
            </a:xfrm>
            <a:prstGeom prst="ellipse">
              <a:avLst/>
            </a:prstGeom>
            <a:gradFill flip="none" rotWithShape="1">
              <a:gsLst>
                <a:gs pos="0">
                  <a:schemeClr val="tx2">
                    <a:shade val="30000"/>
                    <a:satMod val="115000"/>
                    <a:lumMod val="0"/>
                  </a:schemeClr>
                </a:gs>
                <a:gs pos="77000">
                  <a:schemeClr val="tx2">
                    <a:shade val="100000"/>
                    <a:satMod val="115000"/>
                    <a:lumMod val="47000"/>
                  </a:schemeClr>
                </a:gs>
              </a:gsLst>
              <a:path path="circle">
                <a:fillToRect t="100000" r="100000"/>
              </a:path>
              <a:tileRect l="-100000" b="-100000"/>
            </a:gradFill>
            <a:ln w="3175">
              <a:solidFill>
                <a:srgbClr val="A7A7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2399"/>
            </a:p>
          </p:txBody>
        </p:sp>
        <p:sp>
          <p:nvSpPr>
            <p:cNvPr id="36" name="Start Button"/>
            <p:cNvSpPr>
              <a:spLocks noChangeAspect="1"/>
            </p:cNvSpPr>
            <p:nvPr/>
          </p:nvSpPr>
          <p:spPr>
            <a:xfrm>
              <a:off x="6624972" y="5627029"/>
              <a:ext cx="201997" cy="202271"/>
            </a:xfrm>
            <a:custGeom>
              <a:avLst/>
              <a:gdLst/>
              <a:ahLst/>
              <a:cxnLst/>
              <a:rect l="l" t="t" r="r" b="b"/>
              <a:pathLst>
                <a:path w="1414921" h="1416843">
                  <a:moveTo>
                    <a:pt x="650540" y="745330"/>
                  </a:moveTo>
                  <a:lnTo>
                    <a:pt x="1413792" y="745330"/>
                  </a:lnTo>
                  <a:cubicBezTo>
                    <a:pt x="1414168" y="969168"/>
                    <a:pt x="1414545" y="1193006"/>
                    <a:pt x="1414921" y="1416843"/>
                  </a:cubicBezTo>
                  <a:lnTo>
                    <a:pt x="650540" y="1311323"/>
                  </a:lnTo>
                  <a:close/>
                  <a:moveTo>
                    <a:pt x="395" y="745330"/>
                  </a:moveTo>
                  <a:lnTo>
                    <a:pt x="579102" y="745330"/>
                  </a:lnTo>
                  <a:lnTo>
                    <a:pt x="579102" y="1301461"/>
                  </a:lnTo>
                  <a:lnTo>
                    <a:pt x="458" y="1221581"/>
                  </a:lnTo>
                  <a:cubicBezTo>
                    <a:pt x="-292" y="1146207"/>
                    <a:pt x="21" y="949124"/>
                    <a:pt x="395" y="745330"/>
                  </a:cubicBezTo>
                  <a:close/>
                  <a:moveTo>
                    <a:pt x="579102" y="116652"/>
                  </a:moveTo>
                  <a:lnTo>
                    <a:pt x="579102" y="673892"/>
                  </a:lnTo>
                  <a:lnTo>
                    <a:pt x="520" y="673892"/>
                  </a:lnTo>
                  <a:cubicBezTo>
                    <a:pt x="894" y="470099"/>
                    <a:pt x="1207" y="273016"/>
                    <a:pt x="457" y="197642"/>
                  </a:cubicBezTo>
                  <a:close/>
                  <a:moveTo>
                    <a:pt x="1412538" y="0"/>
                  </a:moveTo>
                  <a:lnTo>
                    <a:pt x="1413672" y="673892"/>
                  </a:lnTo>
                  <a:lnTo>
                    <a:pt x="650540" y="673892"/>
                  </a:lnTo>
                  <a:lnTo>
                    <a:pt x="650540" y="106653"/>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2399" dirty="0">
                <a:solidFill>
                  <a:schemeClr val="accent1"/>
                </a:solidFill>
              </a:endParaRPr>
            </a:p>
          </p:txBody>
        </p:sp>
        <p:sp>
          <p:nvSpPr>
            <p:cNvPr id="37" name="Screen Glare"/>
            <p:cNvSpPr/>
            <p:nvPr/>
          </p:nvSpPr>
          <p:spPr>
            <a:xfrm>
              <a:off x="3261532" y="1700211"/>
              <a:ext cx="6893102" cy="4265641"/>
            </a:xfrm>
            <a:custGeom>
              <a:avLst/>
              <a:gdLst>
                <a:gd name="connsiteX0" fmla="*/ 93974 w 6893101"/>
                <a:gd name="connsiteY0" fmla="*/ 0 h 4265641"/>
                <a:gd name="connsiteX1" fmla="*/ 6799131 w 6893101"/>
                <a:gd name="connsiteY1" fmla="*/ 0 h 4265641"/>
                <a:gd name="connsiteX2" fmla="*/ 6893101 w 6893101"/>
                <a:gd name="connsiteY2" fmla="*/ 93970 h 4265641"/>
                <a:gd name="connsiteX3" fmla="*/ 6893101 w 6893101"/>
                <a:gd name="connsiteY3" fmla="*/ 4171671 h 4265641"/>
                <a:gd name="connsiteX4" fmla="*/ 6799131 w 6893101"/>
                <a:gd name="connsiteY4" fmla="*/ 4265641 h 4265641"/>
                <a:gd name="connsiteX5" fmla="*/ 93974 w 6893101"/>
                <a:gd name="connsiteY5" fmla="*/ 4265641 h 4265641"/>
                <a:gd name="connsiteX6" fmla="*/ 0 w 6893101"/>
                <a:gd name="connsiteY6" fmla="*/ 4171671 h 4265641"/>
                <a:gd name="connsiteX7" fmla="*/ 0 w 6893101"/>
                <a:gd name="connsiteY7" fmla="*/ 93970 h 4265641"/>
                <a:gd name="connsiteX8" fmla="*/ 93974 w 6893101"/>
                <a:gd name="connsiteY8" fmla="*/ 0 h 4265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93101" h="4265641">
                  <a:moveTo>
                    <a:pt x="93974" y="0"/>
                  </a:moveTo>
                  <a:lnTo>
                    <a:pt x="6799131" y="0"/>
                  </a:lnTo>
                  <a:cubicBezTo>
                    <a:pt x="6851028" y="0"/>
                    <a:pt x="6893101" y="42072"/>
                    <a:pt x="6893101" y="93970"/>
                  </a:cubicBezTo>
                  <a:lnTo>
                    <a:pt x="6893101" y="4171671"/>
                  </a:lnTo>
                  <a:cubicBezTo>
                    <a:pt x="6893101" y="4223569"/>
                    <a:pt x="6851028" y="4265641"/>
                    <a:pt x="6799131" y="4265641"/>
                  </a:cubicBezTo>
                  <a:lnTo>
                    <a:pt x="93974" y="4265641"/>
                  </a:lnTo>
                  <a:cubicBezTo>
                    <a:pt x="42072" y="4265641"/>
                    <a:pt x="0" y="4223569"/>
                    <a:pt x="0" y="4171671"/>
                  </a:cubicBezTo>
                  <a:lnTo>
                    <a:pt x="0" y="93970"/>
                  </a:lnTo>
                  <a:cubicBezTo>
                    <a:pt x="0" y="42072"/>
                    <a:pt x="42072" y="0"/>
                    <a:pt x="93974" y="0"/>
                  </a:cubicBezTo>
                  <a:close/>
                </a:path>
              </a:pathLst>
            </a:custGeom>
            <a:gradFill>
              <a:gsLst>
                <a:gs pos="76000">
                  <a:srgbClr val="FFFFFF">
                    <a:alpha val="5000"/>
                  </a:srgbClr>
                </a:gs>
                <a:gs pos="61000">
                  <a:srgbClr val="FDFEFF">
                    <a:alpha val="5000"/>
                  </a:srgbClr>
                </a:gs>
                <a:gs pos="0">
                  <a:schemeClr val="accent1">
                    <a:lumMod val="5000"/>
                    <a:lumOff val="95000"/>
                    <a:alpha val="0"/>
                  </a:schemeClr>
                </a:gs>
                <a:gs pos="69000">
                  <a:schemeClr val="bg1">
                    <a:alpha val="20000"/>
                  </a:schemeClr>
                </a:gs>
                <a:gs pos="100000">
                  <a:schemeClr val="bg1">
                    <a:alpha val="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p>
          </p:txBody>
        </p:sp>
      </p:grpSp>
      <p:pic>
        <p:nvPicPr>
          <p:cNvPr id="39" name="DevUnleashed Logo" descr="Dev-Unleashed-logo.ai"/>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11"/>
              <a:stretch>
                <a:fillRect/>
              </a:stretch>
            </p:blipFill>
          </mc:Choice>
          <mc:Fallback>
            <p:blipFill>
              <a:blip r:embed="rId12"/>
              <a:stretch>
                <a:fillRect/>
              </a:stretch>
            </p:blipFill>
          </mc:Fallback>
        </mc:AlternateContent>
        <p:spPr>
          <a:xfrm>
            <a:off x="10566400" y="6421719"/>
            <a:ext cx="1495425" cy="297579"/>
          </a:xfrm>
          <a:prstGeom prst="rect">
            <a:avLst/>
          </a:prstGeom>
        </p:spPr>
      </p:pic>
      <p:sp>
        <p:nvSpPr>
          <p:cNvPr id="44" name="Title 1"/>
          <p:cNvSpPr>
            <a:spLocks noGrp="1"/>
          </p:cNvSpPr>
          <p:nvPr>
            <p:ph type="title" hasCustomPrompt="1"/>
          </p:nvPr>
        </p:nvSpPr>
        <p:spPr>
          <a:xfrm>
            <a:off x="3873919" y="2481701"/>
            <a:ext cx="8314906" cy="1898292"/>
          </a:xfrm>
        </p:spPr>
        <p:txBody>
          <a:bodyPr lIns="45720" tIns="45720" rIns="45720" bIns="45720" anchor="ctr" anchorCtr="0">
            <a:normAutofit/>
          </a:bodyPr>
          <a:lstStyle>
            <a:lvl1pPr algn="l">
              <a:defRPr sz="5865" spc="-151" baseline="0"/>
            </a:lvl1pPr>
          </a:lstStyle>
          <a:p>
            <a:r>
              <a:rPr lang="en-US" dirty="0" smtClean="0"/>
              <a:t>Click to edit title style</a:t>
            </a:r>
            <a:endParaRPr lang="en-US" dirty="0"/>
          </a:p>
        </p:txBody>
      </p:sp>
    </p:spTree>
    <p:extLst>
      <p:ext uri="{BB962C8B-B14F-4D97-AF65-F5344CB8AC3E}">
        <p14:creationId xmlns:p14="http://schemas.microsoft.com/office/powerpoint/2010/main" val="38991393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nk with Logo">
    <p:spTree>
      <p:nvGrpSpPr>
        <p:cNvPr id="1" name=""/>
        <p:cNvGrpSpPr/>
        <p:nvPr/>
      </p:nvGrpSpPr>
      <p:grpSpPr>
        <a:xfrm>
          <a:off x="0" y="0"/>
          <a:ext cx="0" cy="0"/>
          <a:chOff x="0" y="0"/>
          <a:chExt cx="0" cy="0"/>
        </a:xfrm>
      </p:grpSpPr>
      <p:pic>
        <p:nvPicPr>
          <p:cNvPr id="8" name="Picture 7" descr="Dev-Unleashed-logo.ai"/>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11"/>
              <a:stretch>
                <a:fillRect/>
              </a:stretch>
            </p:blipFill>
          </mc:Choice>
          <mc:Fallback>
            <p:blipFill>
              <a:blip r:embed="rId12"/>
              <a:stretch>
                <a:fillRect/>
              </a:stretch>
            </p:blipFill>
          </mc:Fallback>
        </mc:AlternateContent>
        <p:spPr>
          <a:xfrm>
            <a:off x="10566399" y="6421718"/>
            <a:ext cx="1495425" cy="297579"/>
          </a:xfrm>
          <a:prstGeom prst="rect">
            <a:avLst/>
          </a:prstGeom>
        </p:spPr>
      </p:pic>
    </p:spTree>
    <p:extLst>
      <p:ext uri="{BB962C8B-B14F-4D97-AF65-F5344CB8AC3E}">
        <p14:creationId xmlns:p14="http://schemas.microsoft.com/office/powerpoint/2010/main" val="34795939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Blank no 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40630823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Gray Bar with Logo">
    <p:spTree>
      <p:nvGrpSpPr>
        <p:cNvPr id="1" name=""/>
        <p:cNvGrpSpPr/>
        <p:nvPr/>
      </p:nvGrpSpPr>
      <p:grpSpPr>
        <a:xfrm>
          <a:off x="0" y="0"/>
          <a:ext cx="0" cy="0"/>
          <a:chOff x="0" y="0"/>
          <a:chExt cx="0" cy="0"/>
        </a:xfrm>
      </p:grpSpPr>
      <p:pic>
        <p:nvPicPr>
          <p:cNvPr id="2" name="Picture 1" descr="Dev-Unleashed-logo.ai"/>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11"/>
              <a:stretch>
                <a:fillRect/>
              </a:stretch>
            </p:blipFill>
          </mc:Choice>
          <mc:Fallback>
            <p:blipFill>
              <a:blip r:embed="rId12"/>
              <a:stretch>
                <a:fillRect/>
              </a:stretch>
            </p:blipFill>
          </mc:Fallback>
        </mc:AlternateContent>
        <p:spPr>
          <a:xfrm>
            <a:off x="10566399" y="6421718"/>
            <a:ext cx="1495425" cy="297579"/>
          </a:xfrm>
          <a:prstGeom prst="rect">
            <a:avLst/>
          </a:prstGeom>
        </p:spPr>
      </p:pic>
      <p:sp>
        <p:nvSpPr>
          <p:cNvPr id="3" name="Rectangle 2"/>
          <p:cNvSpPr/>
          <p:nvPr/>
        </p:nvSpPr>
        <p:spPr>
          <a:xfrm>
            <a:off x="0" y="0"/>
            <a:ext cx="1020371"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accent1"/>
              </a:solidFill>
            </a:endParaRPr>
          </a:p>
        </p:txBody>
      </p:sp>
    </p:spTree>
    <p:extLst>
      <p:ext uri="{BB962C8B-B14F-4D97-AF65-F5344CB8AC3E}">
        <p14:creationId xmlns:p14="http://schemas.microsoft.com/office/powerpoint/2010/main" val="40054681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Gray Bar no 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39061511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Bar with Logo">
    <p:spTree>
      <p:nvGrpSpPr>
        <p:cNvPr id="1" name=""/>
        <p:cNvGrpSpPr/>
        <p:nvPr/>
      </p:nvGrpSpPr>
      <p:grpSpPr>
        <a:xfrm>
          <a:off x="0" y="0"/>
          <a:ext cx="0" cy="0"/>
          <a:chOff x="0" y="0"/>
          <a:chExt cx="0" cy="0"/>
        </a:xfrm>
      </p:grpSpPr>
      <p:pic>
        <p:nvPicPr>
          <p:cNvPr id="2" name="Picture 1" descr="Dev-Unleashed-logo.ai"/>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11"/>
              <a:stretch>
                <a:fillRect/>
              </a:stretch>
            </p:blipFill>
          </mc:Choice>
          <mc:Fallback>
            <p:blipFill>
              <a:blip r:embed="rId12"/>
              <a:stretch>
                <a:fillRect/>
              </a:stretch>
            </p:blipFill>
          </mc:Fallback>
        </mc:AlternateContent>
        <p:spPr>
          <a:xfrm>
            <a:off x="10566399" y="6421718"/>
            <a:ext cx="1495425" cy="297579"/>
          </a:xfrm>
          <a:prstGeom prst="rect">
            <a:avLst/>
          </a:prstGeom>
        </p:spPr>
      </p:pic>
      <p:sp>
        <p:nvSpPr>
          <p:cNvPr id="5" name="Rectangle 4"/>
          <p:cNvSpPr/>
          <p:nvPr/>
        </p:nvSpPr>
        <p:spPr bwMode="gray">
          <a:xfrm>
            <a:off x="558772" y="463029"/>
            <a:ext cx="11630053" cy="1053186"/>
          </a:xfrm>
          <a:prstGeom prst="rect">
            <a:avLst/>
          </a:prstGeom>
          <a:solidFill>
            <a:schemeClr val="accent4">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4009" fontAlgn="base">
              <a:lnSpc>
                <a:spcPct val="90000"/>
              </a:lnSpc>
              <a:spcBef>
                <a:spcPct val="0"/>
              </a:spcBef>
              <a:spcAft>
                <a:spcPct val="0"/>
              </a:spcAft>
            </a:pPr>
            <a:endParaRPr lang="en-US" sz="2400" dirty="0" smtClean="0">
              <a:solidFill>
                <a:srgbClr val="629ED2"/>
              </a:solidFill>
              <a:ea typeface="Segoe UI" pitchFamily="34" charset="0"/>
              <a:cs typeface="Segoe UI" pitchFamily="34" charset="0"/>
            </a:endParaRPr>
          </a:p>
        </p:txBody>
      </p:sp>
      <p:pic>
        <p:nvPicPr>
          <p:cNvPr id="6" name="Picture 5" descr="Orange-bracket.png"/>
          <p:cNvPicPr>
            <a:picLocks noChangeAspect="1"/>
          </p:cNvPicPr>
          <p:nvPr/>
        </p:nvPicPr>
        <p:blipFill>
          <a:blip r:embed="rId13"/>
          <a:stretch>
            <a:fillRect/>
          </a:stretch>
        </p:blipFill>
        <p:spPr>
          <a:xfrm>
            <a:off x="829552" y="463029"/>
            <a:ext cx="403414" cy="1053186"/>
          </a:xfrm>
          <a:prstGeom prst="rect">
            <a:avLst/>
          </a:prstGeom>
        </p:spPr>
      </p:pic>
      <p:sp>
        <p:nvSpPr>
          <p:cNvPr id="8" name="Title 7"/>
          <p:cNvSpPr>
            <a:spLocks noGrp="1"/>
          </p:cNvSpPr>
          <p:nvPr>
            <p:ph type="title"/>
          </p:nvPr>
        </p:nvSpPr>
        <p:spPr>
          <a:xfrm>
            <a:off x="609600" y="463028"/>
            <a:ext cx="10969625" cy="1056209"/>
          </a:xfrm>
        </p:spPr>
        <p:txBody>
          <a:bodyPr/>
          <a:lstStyle/>
          <a:p>
            <a:r>
              <a:rPr lang="en-US" smtClean="0"/>
              <a:t>Click to edit Master title style</a:t>
            </a:r>
            <a:endParaRPr lang="en-US"/>
          </a:p>
        </p:txBody>
      </p:sp>
    </p:spTree>
    <p:extLst>
      <p:ext uri="{BB962C8B-B14F-4D97-AF65-F5344CB8AC3E}">
        <p14:creationId xmlns:p14="http://schemas.microsoft.com/office/powerpoint/2010/main" val="52878575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tle Bar no Logo">
    <p:spTree>
      <p:nvGrpSpPr>
        <p:cNvPr id="1" name=""/>
        <p:cNvGrpSpPr/>
        <p:nvPr/>
      </p:nvGrpSpPr>
      <p:grpSpPr>
        <a:xfrm>
          <a:off x="0" y="0"/>
          <a:ext cx="0" cy="0"/>
          <a:chOff x="0" y="0"/>
          <a:chExt cx="0" cy="0"/>
        </a:xfrm>
      </p:grpSpPr>
      <p:sp>
        <p:nvSpPr>
          <p:cNvPr id="5" name="Rectangle 4"/>
          <p:cNvSpPr/>
          <p:nvPr/>
        </p:nvSpPr>
        <p:spPr bwMode="gray">
          <a:xfrm>
            <a:off x="558772" y="463029"/>
            <a:ext cx="11630053" cy="1053186"/>
          </a:xfrm>
          <a:prstGeom prst="rect">
            <a:avLst/>
          </a:prstGeom>
          <a:solidFill>
            <a:schemeClr val="accent4">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4009" fontAlgn="base">
              <a:lnSpc>
                <a:spcPct val="90000"/>
              </a:lnSpc>
              <a:spcBef>
                <a:spcPct val="0"/>
              </a:spcBef>
              <a:spcAft>
                <a:spcPct val="0"/>
              </a:spcAft>
            </a:pPr>
            <a:endParaRPr lang="en-US" sz="2400" dirty="0" smtClean="0">
              <a:solidFill>
                <a:srgbClr val="629ED2"/>
              </a:solidFill>
              <a:ea typeface="Segoe UI" pitchFamily="34" charset="0"/>
              <a:cs typeface="Segoe UI" pitchFamily="34" charset="0"/>
            </a:endParaRPr>
          </a:p>
        </p:txBody>
      </p:sp>
      <p:pic>
        <p:nvPicPr>
          <p:cNvPr id="6" name="Picture 5" descr="Orange-bracket.png"/>
          <p:cNvPicPr>
            <a:picLocks noChangeAspect="1"/>
          </p:cNvPicPr>
          <p:nvPr/>
        </p:nvPicPr>
        <p:blipFill>
          <a:blip r:embed="rId2"/>
          <a:stretch>
            <a:fillRect/>
          </a:stretch>
        </p:blipFill>
        <p:spPr>
          <a:xfrm>
            <a:off x="829552" y="463029"/>
            <a:ext cx="403414" cy="1053186"/>
          </a:xfrm>
          <a:prstGeom prst="rect">
            <a:avLst/>
          </a:prstGeom>
        </p:spPr>
      </p:pic>
      <p:sp>
        <p:nvSpPr>
          <p:cNvPr id="8" name="Title 7"/>
          <p:cNvSpPr>
            <a:spLocks noGrp="1"/>
          </p:cNvSpPr>
          <p:nvPr>
            <p:ph type="title"/>
          </p:nvPr>
        </p:nvSpPr>
        <p:spPr>
          <a:xfrm>
            <a:off x="609600" y="463028"/>
            <a:ext cx="10969625" cy="1056209"/>
          </a:xfrm>
        </p:spPr>
        <p:txBody>
          <a:bodyPr/>
          <a:lstStyle/>
          <a:p>
            <a:r>
              <a:rPr lang="en-US" smtClean="0"/>
              <a:t>Click to edit Master title style</a:t>
            </a:r>
            <a:endParaRPr lang="en-US"/>
          </a:p>
        </p:txBody>
      </p:sp>
    </p:spTree>
    <p:extLst>
      <p:ext uri="{BB962C8B-B14F-4D97-AF65-F5344CB8AC3E}">
        <p14:creationId xmlns:p14="http://schemas.microsoft.com/office/powerpoint/2010/main" val="9569721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Thank You (Custom)">
    <p:bg>
      <p:bgRef idx="1001">
        <a:schemeClr val="bg2"/>
      </p:bgRef>
    </p:bg>
    <p:spTree>
      <p:nvGrpSpPr>
        <p:cNvPr id="1" name=""/>
        <p:cNvGrpSpPr/>
        <p:nvPr/>
      </p:nvGrpSpPr>
      <p:grpSpPr>
        <a:xfrm>
          <a:off x="0" y="0"/>
          <a:ext cx="0" cy="0"/>
          <a:chOff x="0" y="0"/>
          <a:chExt cx="0" cy="0"/>
        </a:xfrm>
      </p:grpSpPr>
      <p:sp>
        <p:nvSpPr>
          <p:cNvPr id="7" name="Title 6"/>
          <p:cNvSpPr>
            <a:spLocks noGrp="1"/>
          </p:cNvSpPr>
          <p:nvPr>
            <p:ph type="title" hasCustomPrompt="1"/>
          </p:nvPr>
        </p:nvSpPr>
        <p:spPr>
          <a:xfrm>
            <a:off x="609601" y="2870200"/>
            <a:ext cx="6438900" cy="1143000"/>
          </a:xfrm>
          <a:prstGeom prst="rect">
            <a:avLst/>
          </a:prstGeom>
        </p:spPr>
        <p:txBody>
          <a:bodyPr vert="horz"/>
          <a:lstStyle>
            <a:lvl1pPr marL="107950" indent="6350">
              <a:defRPr sz="4800">
                <a:solidFill>
                  <a:srgbClr val="FFFFFF"/>
                </a:solidFill>
              </a:defRPr>
            </a:lvl1pPr>
          </a:lstStyle>
          <a:p>
            <a:r>
              <a:rPr lang="en-US" dirty="0" smtClean="0"/>
              <a:t>Thank you.</a:t>
            </a:r>
            <a:endParaRPr lang="en-US" dirty="0"/>
          </a:p>
        </p:txBody>
      </p:sp>
      <p:pic>
        <p:nvPicPr>
          <p:cNvPr id="4" name="Picture 3" descr="Dev-Unleashed-logo.ai"/>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2"/>
              <a:stretch>
                <a:fillRect/>
              </a:stretch>
            </p:blipFill>
          </mc:Choice>
          <mc:Fallback>
            <p:blipFill>
              <a:blip r:embed="rId3"/>
              <a:stretch>
                <a:fillRect/>
              </a:stretch>
            </p:blipFill>
          </mc:Fallback>
        </mc:AlternateContent>
        <p:spPr>
          <a:xfrm>
            <a:off x="10286999" y="3292911"/>
            <a:ext cx="1495425" cy="297578"/>
          </a:xfrm>
          <a:prstGeom prst="rect">
            <a:avLst/>
          </a:prstGeom>
        </p:spPr>
      </p:pic>
      <p:pic>
        <p:nvPicPr>
          <p:cNvPr id="5" name="Picture 4" descr="Orange-bracket.png"/>
          <p:cNvPicPr>
            <a:picLocks noChangeAspect="1"/>
          </p:cNvPicPr>
          <p:nvPr/>
        </p:nvPicPr>
        <p:blipFill>
          <a:blip r:embed="rId4"/>
          <a:stretch>
            <a:fillRect/>
          </a:stretch>
        </p:blipFill>
        <p:spPr>
          <a:xfrm>
            <a:off x="371598" y="2705100"/>
            <a:ext cx="551647" cy="1440174"/>
          </a:xfrm>
          <a:prstGeom prst="rect">
            <a:avLst/>
          </a:prstGeom>
        </p:spPr>
      </p:pic>
    </p:spTree>
    <p:extLst>
      <p:ext uri="{BB962C8B-B14F-4D97-AF65-F5344CB8AC3E}">
        <p14:creationId xmlns:p14="http://schemas.microsoft.com/office/powerpoint/2010/main" val="3461824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Slide 4 for internal audiences">
    <p:bg>
      <p:bgPr>
        <a:blipFill rotWithShape="1">
          <a:blip r:embed="rId2"/>
          <a:stretch>
            <a:fillRect/>
          </a:stretch>
        </a:blipFill>
        <a:effectLst/>
      </p:bgPr>
    </p:bg>
    <p:spTree>
      <p:nvGrpSpPr>
        <p:cNvPr id="1" name=""/>
        <p:cNvGrpSpPr/>
        <p:nvPr/>
      </p:nvGrpSpPr>
      <p:grpSpPr>
        <a:xfrm>
          <a:off x="0" y="0"/>
          <a:ext cx="0" cy="0"/>
          <a:chOff x="0" y="0"/>
          <a:chExt cx="0" cy="0"/>
        </a:xfrm>
      </p:grpSpPr>
      <p:sp>
        <p:nvSpPr>
          <p:cNvPr id="14" name="Rectangle 13"/>
          <p:cNvSpPr/>
          <p:nvPr/>
        </p:nvSpPr>
        <p:spPr bwMode="gray">
          <a:xfrm>
            <a:off x="0" y="3872539"/>
            <a:ext cx="9737478" cy="2205736"/>
          </a:xfrm>
          <a:prstGeom prst="rect">
            <a:avLst/>
          </a:prstGeom>
          <a:solidFill>
            <a:schemeClr val="accent4">
              <a:alpha val="89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4009" fontAlgn="base">
              <a:lnSpc>
                <a:spcPct val="90000"/>
              </a:lnSpc>
              <a:spcBef>
                <a:spcPct val="0"/>
              </a:spcBef>
              <a:spcAft>
                <a:spcPct val="0"/>
              </a:spcAft>
            </a:pPr>
            <a:endParaRPr lang="en-US" sz="2400" dirty="0" smtClean="0">
              <a:solidFill>
                <a:srgbClr val="629ED2"/>
              </a:solidFill>
              <a:ea typeface="Segoe UI" pitchFamily="34" charset="0"/>
              <a:cs typeface="Segoe UI" pitchFamily="34" charset="0"/>
            </a:endParaRPr>
          </a:p>
        </p:txBody>
      </p:sp>
      <p:sp>
        <p:nvSpPr>
          <p:cNvPr id="15" name="Title 1"/>
          <p:cNvSpPr>
            <a:spLocks noGrp="1"/>
          </p:cNvSpPr>
          <p:nvPr>
            <p:ph type="title" hasCustomPrompt="1"/>
          </p:nvPr>
        </p:nvSpPr>
        <p:spPr bwMode="ltGray">
          <a:xfrm>
            <a:off x="428383" y="4445000"/>
            <a:ext cx="8308458" cy="1093895"/>
          </a:xfrm>
          <a:prstGeom prst="rect">
            <a:avLst/>
          </a:prstGeom>
          <a:noFill/>
        </p:spPr>
        <p:txBody>
          <a:bodyPr lIns="143407" tIns="89629" rIns="143407" bIns="89629" anchor="t" anchorCtr="0"/>
          <a:lstStyle>
            <a:lvl1pPr marL="0" indent="0" algn="l">
              <a:defRPr sz="5900" spc="-98" baseline="0">
                <a:gradFill>
                  <a:gsLst>
                    <a:gs pos="5833">
                      <a:srgbClr val="FFFFFF"/>
                    </a:gs>
                    <a:gs pos="18000">
                      <a:srgbClr val="FFFFFF"/>
                    </a:gs>
                  </a:gsLst>
                  <a:lin ang="5400000" scaled="0"/>
                </a:gradFill>
              </a:defRPr>
            </a:lvl1pPr>
          </a:lstStyle>
          <a:p>
            <a:r>
              <a:rPr lang="en-US" dirty="0" smtClean="0"/>
              <a:t>Presentation title</a:t>
            </a:r>
            <a:endParaRPr lang="en-US" dirty="0"/>
          </a:p>
        </p:txBody>
      </p:sp>
      <p:pic>
        <p:nvPicPr>
          <p:cNvPr id="19" name="Picture 18"/>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invGray">
          <a:xfrm>
            <a:off x="10650051" y="495100"/>
            <a:ext cx="1109395" cy="237744"/>
          </a:xfrm>
          <a:prstGeom prst="rect">
            <a:avLst/>
          </a:prstGeom>
        </p:spPr>
      </p:pic>
      <p:pic>
        <p:nvPicPr>
          <p:cNvPr id="10" name="Picture 9" descr="Dev-Unleashed-logo-White.ai"/>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4"/>
              <a:srcRect l="19002" t="43683" r="16409" b="45008"/>
              <a:stretch>
                <a:fillRect/>
              </a:stretch>
            </p:blipFill>
          </mc:Choice>
          <mc:Fallback>
            <p:blipFill>
              <a:blip r:embed="rId5"/>
              <a:srcRect l="19002" t="43683" r="16409" b="45008"/>
              <a:stretch>
                <a:fillRect/>
              </a:stretch>
            </p:blipFill>
          </mc:Fallback>
        </mc:AlternateContent>
        <p:spPr>
          <a:xfrm>
            <a:off x="377583" y="164900"/>
            <a:ext cx="3699117" cy="838200"/>
          </a:xfrm>
          <a:prstGeom prst="rect">
            <a:avLst/>
          </a:prstGeom>
          <a:effectLst>
            <a:outerShdw blurRad="50800" dist="38100" dir="2700000">
              <a:srgbClr val="000000">
                <a:alpha val="43000"/>
              </a:srgbClr>
            </a:outerShdw>
          </a:effectLst>
        </p:spPr>
      </p:pic>
    </p:spTree>
    <p:extLst>
      <p:ext uri="{BB962C8B-B14F-4D97-AF65-F5344CB8AC3E}">
        <p14:creationId xmlns:p14="http://schemas.microsoft.com/office/powerpoint/2010/main" val="37254325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1_MainTitle">
    <p:spTree>
      <p:nvGrpSpPr>
        <p:cNvPr id="1" name=""/>
        <p:cNvGrpSpPr/>
        <p:nvPr/>
      </p:nvGrpSpPr>
      <p:grpSpPr>
        <a:xfrm>
          <a:off x="0" y="0"/>
          <a:ext cx="0" cy="0"/>
          <a:chOff x="0" y="0"/>
          <a:chExt cx="0" cy="0"/>
        </a:xfrm>
      </p:grpSpPr>
      <p:sp>
        <p:nvSpPr>
          <p:cNvPr id="3" name="Title 1"/>
          <p:cNvSpPr txBox="1">
            <a:spLocks/>
          </p:cNvSpPr>
          <p:nvPr/>
        </p:nvSpPr>
        <p:spPr>
          <a:xfrm>
            <a:off x="1" y="-1"/>
            <a:ext cx="12188824" cy="6858001"/>
          </a:xfrm>
          <a:prstGeom prst="rect">
            <a:avLst/>
          </a:prstGeom>
          <a:solidFill>
            <a:schemeClr val="tx2"/>
          </a:solidFill>
          <a:ln w="9525" cap="flat" cmpd="sng" algn="ctr">
            <a:noFill/>
            <a:prstDash val="soli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274320" tIns="45720" rIns="274320" bIns="457200" numCol="1" spcCol="0" rtlCol="0" fromWordArt="0" anchor="b" anchorCtr="0" forceAA="0" compatLnSpc="1">
            <a:prstTxWarp prst="textNoShape">
              <a:avLst/>
            </a:prstTxWarp>
            <a:noAutofit/>
          </a:bodyPr>
          <a:lstStyle>
            <a:lvl1pPr algn="r" defTabSz="457200" rtl="0" eaLnBrk="1" latinLnBrk="0" hangingPunct="1">
              <a:spcBef>
                <a:spcPct val="0"/>
              </a:spcBef>
              <a:buNone/>
              <a:defRPr lang="en-US" sz="4800" kern="1200">
                <a:solidFill>
                  <a:schemeClr val="lt1"/>
                </a:solidFill>
                <a:latin typeface="Segoe UI Light"/>
                <a:ea typeface="+mn-ea"/>
                <a:cs typeface="Segoe UI Light"/>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nSpc>
                <a:spcPct val="80000"/>
              </a:lnSpc>
            </a:pPr>
            <a:endParaRPr lang="en-US" dirty="0"/>
          </a:p>
        </p:txBody>
      </p:sp>
      <p:pic>
        <p:nvPicPr>
          <p:cNvPr id="11" name="Picture 10" descr="shutterstock_63419071.jpg"/>
          <p:cNvPicPr>
            <a:picLocks noChangeAspect="1"/>
          </p:cNvPicPr>
          <p:nvPr/>
        </p:nvPicPr>
        <p:blipFill>
          <a:blip r:embed="rId2"/>
          <a:srcRect r="4126"/>
          <a:stretch>
            <a:fillRect/>
          </a:stretch>
        </p:blipFill>
        <p:spPr>
          <a:xfrm>
            <a:off x="1028613" y="14148"/>
            <a:ext cx="10109287" cy="5946052"/>
          </a:xfrm>
          <a:prstGeom prst="rect">
            <a:avLst/>
          </a:prstGeom>
        </p:spPr>
      </p:pic>
      <p:sp>
        <p:nvSpPr>
          <p:cNvPr id="15" name="Rectangle 14"/>
          <p:cNvSpPr/>
          <p:nvPr/>
        </p:nvSpPr>
        <p:spPr bwMode="gray">
          <a:xfrm>
            <a:off x="429822" y="3754464"/>
            <a:ext cx="10007626" cy="2205736"/>
          </a:xfrm>
          <a:prstGeom prst="rect">
            <a:avLst/>
          </a:prstGeom>
          <a:solidFill>
            <a:schemeClr val="accent4">
              <a:alpha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4009" fontAlgn="base">
              <a:lnSpc>
                <a:spcPct val="90000"/>
              </a:lnSpc>
              <a:spcBef>
                <a:spcPct val="0"/>
              </a:spcBef>
              <a:spcAft>
                <a:spcPct val="0"/>
              </a:spcAft>
            </a:pPr>
            <a:endParaRPr lang="en-US" sz="2400" dirty="0" smtClean="0">
              <a:solidFill>
                <a:srgbClr val="629ED2"/>
              </a:solidFill>
              <a:ea typeface="Segoe UI" pitchFamily="34" charset="0"/>
              <a:cs typeface="Segoe UI" pitchFamily="34" charset="0"/>
            </a:endParaRPr>
          </a:p>
        </p:txBody>
      </p:sp>
      <p:pic>
        <p:nvPicPr>
          <p:cNvPr id="13" name="Picture 12" descr="Orange-bracket.png"/>
          <p:cNvPicPr>
            <a:picLocks noChangeAspect="1"/>
          </p:cNvPicPr>
          <p:nvPr/>
        </p:nvPicPr>
        <p:blipFill>
          <a:blip r:embed="rId3"/>
          <a:stretch>
            <a:fillRect/>
          </a:stretch>
        </p:blipFill>
        <p:spPr>
          <a:xfrm>
            <a:off x="453991" y="3342637"/>
            <a:ext cx="1154536" cy="3014128"/>
          </a:xfrm>
          <a:prstGeom prst="rect">
            <a:avLst/>
          </a:prstGeom>
        </p:spPr>
      </p:pic>
      <p:sp>
        <p:nvSpPr>
          <p:cNvPr id="18" name="Title 1"/>
          <p:cNvSpPr>
            <a:spLocks noGrp="1"/>
          </p:cNvSpPr>
          <p:nvPr>
            <p:ph type="title" hasCustomPrompt="1"/>
          </p:nvPr>
        </p:nvSpPr>
        <p:spPr bwMode="ltGray">
          <a:xfrm>
            <a:off x="1315840" y="4251304"/>
            <a:ext cx="8308458" cy="1093895"/>
          </a:xfrm>
          <a:prstGeom prst="rect">
            <a:avLst/>
          </a:prstGeom>
          <a:noFill/>
        </p:spPr>
        <p:txBody>
          <a:bodyPr lIns="143407" tIns="89629" rIns="143407" bIns="89629" anchor="t" anchorCtr="0"/>
          <a:lstStyle>
            <a:lvl1pPr marL="0" indent="0" algn="l">
              <a:defRPr sz="5900" spc="-98" baseline="0">
                <a:gradFill>
                  <a:gsLst>
                    <a:gs pos="5833">
                      <a:srgbClr val="FFFFFF"/>
                    </a:gs>
                    <a:gs pos="18000">
                      <a:srgbClr val="FFFFFF"/>
                    </a:gs>
                  </a:gsLst>
                  <a:lin ang="5400000" scaled="0"/>
                </a:gradFill>
              </a:defRPr>
            </a:lvl1pPr>
          </a:lstStyle>
          <a:p>
            <a:r>
              <a:rPr lang="en-US" dirty="0" smtClean="0"/>
              <a:t>Session Title</a:t>
            </a:r>
            <a:endParaRPr lang="en-US" dirty="0"/>
          </a:p>
        </p:txBody>
      </p:sp>
      <p:pic>
        <p:nvPicPr>
          <p:cNvPr id="8" name="Picture 7" descr="Dev-Unleashed-logo.ai"/>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4"/>
              <a:stretch>
                <a:fillRect/>
              </a:stretch>
            </p:blipFill>
          </mc:Choice>
          <mc:Fallback>
            <p:blipFill>
              <a:blip r:embed="rId5"/>
              <a:stretch>
                <a:fillRect/>
              </a:stretch>
            </p:blipFill>
          </mc:Fallback>
        </mc:AlternateContent>
        <p:spPr>
          <a:xfrm>
            <a:off x="10566399" y="6421718"/>
            <a:ext cx="1495425" cy="297578"/>
          </a:xfrm>
          <a:prstGeom prst="rect">
            <a:avLst/>
          </a:prstGeom>
        </p:spPr>
      </p:pic>
    </p:spTree>
    <p:extLst>
      <p:ext uri="{BB962C8B-B14F-4D97-AF65-F5344CB8AC3E}">
        <p14:creationId xmlns:p14="http://schemas.microsoft.com/office/powerpoint/2010/main" val="13599082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Section Title">
    <p:spTree>
      <p:nvGrpSpPr>
        <p:cNvPr id="1" name=""/>
        <p:cNvGrpSpPr/>
        <p:nvPr/>
      </p:nvGrpSpPr>
      <p:grpSpPr>
        <a:xfrm>
          <a:off x="0" y="0"/>
          <a:ext cx="0" cy="0"/>
          <a:chOff x="0" y="0"/>
          <a:chExt cx="0" cy="0"/>
        </a:xfrm>
      </p:grpSpPr>
      <p:sp>
        <p:nvSpPr>
          <p:cNvPr id="15" name="Rectangle 14"/>
          <p:cNvSpPr/>
          <p:nvPr/>
        </p:nvSpPr>
        <p:spPr bwMode="gray">
          <a:xfrm>
            <a:off x="-1" y="3754464"/>
            <a:ext cx="12188825" cy="2205736"/>
          </a:xfrm>
          <a:prstGeom prst="rect">
            <a:avLst/>
          </a:prstGeom>
          <a:solidFill>
            <a:schemeClr val="accent4">
              <a:alpha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4009" fontAlgn="base">
              <a:lnSpc>
                <a:spcPct val="90000"/>
              </a:lnSpc>
              <a:spcBef>
                <a:spcPct val="0"/>
              </a:spcBef>
              <a:spcAft>
                <a:spcPct val="0"/>
              </a:spcAft>
            </a:pPr>
            <a:endParaRPr lang="en-US" sz="2400" dirty="0" smtClean="0">
              <a:solidFill>
                <a:srgbClr val="629ED2"/>
              </a:solidFill>
              <a:ea typeface="Segoe UI" pitchFamily="34" charset="0"/>
              <a:cs typeface="Segoe UI" pitchFamily="34" charset="0"/>
            </a:endParaRPr>
          </a:p>
        </p:txBody>
      </p:sp>
      <p:pic>
        <p:nvPicPr>
          <p:cNvPr id="13" name="Picture 12" descr="Orange-bracket.png"/>
          <p:cNvPicPr>
            <a:picLocks noChangeAspect="1"/>
          </p:cNvPicPr>
          <p:nvPr/>
        </p:nvPicPr>
        <p:blipFill>
          <a:blip r:embed="rId2"/>
          <a:stretch>
            <a:fillRect/>
          </a:stretch>
        </p:blipFill>
        <p:spPr>
          <a:xfrm>
            <a:off x="453991" y="3342637"/>
            <a:ext cx="1154536" cy="3014128"/>
          </a:xfrm>
          <a:prstGeom prst="rect">
            <a:avLst/>
          </a:prstGeom>
        </p:spPr>
      </p:pic>
      <p:sp>
        <p:nvSpPr>
          <p:cNvPr id="18" name="Title 1"/>
          <p:cNvSpPr>
            <a:spLocks noGrp="1"/>
          </p:cNvSpPr>
          <p:nvPr>
            <p:ph type="title" hasCustomPrompt="1"/>
          </p:nvPr>
        </p:nvSpPr>
        <p:spPr bwMode="ltGray">
          <a:xfrm>
            <a:off x="1315840" y="4251304"/>
            <a:ext cx="8308458" cy="1093895"/>
          </a:xfrm>
          <a:prstGeom prst="rect">
            <a:avLst/>
          </a:prstGeom>
          <a:noFill/>
        </p:spPr>
        <p:txBody>
          <a:bodyPr lIns="143407" tIns="89629" rIns="143407" bIns="89629" anchor="t" anchorCtr="0"/>
          <a:lstStyle>
            <a:lvl1pPr marL="0" indent="0" algn="l">
              <a:defRPr sz="5900" spc="-98" baseline="0">
                <a:gradFill>
                  <a:gsLst>
                    <a:gs pos="5833">
                      <a:srgbClr val="FFFFFF"/>
                    </a:gs>
                    <a:gs pos="18000">
                      <a:srgbClr val="FFFFFF"/>
                    </a:gs>
                  </a:gsLst>
                  <a:lin ang="5400000" scaled="0"/>
                </a:gradFill>
              </a:defRPr>
            </a:lvl1pPr>
          </a:lstStyle>
          <a:p>
            <a:r>
              <a:rPr lang="en-US" dirty="0" smtClean="0"/>
              <a:t>Section Title</a:t>
            </a:r>
            <a:endParaRPr lang="en-US" dirty="0"/>
          </a:p>
        </p:txBody>
      </p:sp>
      <p:pic>
        <p:nvPicPr>
          <p:cNvPr id="9" name="Picture 8" descr="Dev-Unleashed-logo.ai"/>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11"/>
              <a:stretch>
                <a:fillRect/>
              </a:stretch>
            </p:blipFill>
          </mc:Choice>
          <mc:Fallback>
            <p:blipFill>
              <a:blip r:embed="rId12"/>
              <a:stretch>
                <a:fillRect/>
              </a:stretch>
            </p:blipFill>
          </mc:Fallback>
        </mc:AlternateContent>
        <p:spPr>
          <a:xfrm>
            <a:off x="10566399" y="6421718"/>
            <a:ext cx="1495425" cy="297579"/>
          </a:xfrm>
          <a:prstGeom prst="rect">
            <a:avLst/>
          </a:prstGeom>
        </p:spPr>
      </p:pic>
    </p:spTree>
    <p:extLst>
      <p:ext uri="{BB962C8B-B14F-4D97-AF65-F5344CB8AC3E}">
        <p14:creationId xmlns:p14="http://schemas.microsoft.com/office/powerpoint/2010/main" val="31033904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1308099" y="1739900"/>
            <a:ext cx="10271125" cy="4495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p:nvPr/>
        </p:nvSpPr>
        <p:spPr>
          <a:xfrm>
            <a:off x="0" y="0"/>
            <a:ext cx="1020371"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accent1"/>
              </a:solidFill>
            </a:endParaRPr>
          </a:p>
        </p:txBody>
      </p:sp>
      <p:sp>
        <p:nvSpPr>
          <p:cNvPr id="6" name="Rectangle 5"/>
          <p:cNvSpPr/>
          <p:nvPr/>
        </p:nvSpPr>
        <p:spPr bwMode="gray">
          <a:xfrm>
            <a:off x="558772" y="463029"/>
            <a:ext cx="11630053" cy="1053186"/>
          </a:xfrm>
          <a:prstGeom prst="rect">
            <a:avLst/>
          </a:prstGeom>
          <a:solidFill>
            <a:schemeClr val="accent4">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4009" fontAlgn="base">
              <a:lnSpc>
                <a:spcPct val="90000"/>
              </a:lnSpc>
              <a:spcBef>
                <a:spcPct val="0"/>
              </a:spcBef>
              <a:spcAft>
                <a:spcPct val="0"/>
              </a:spcAft>
            </a:pPr>
            <a:endParaRPr lang="en-US" sz="2400" dirty="0" smtClean="0">
              <a:solidFill>
                <a:srgbClr val="629ED2"/>
              </a:solidFill>
              <a:ea typeface="Segoe UI" pitchFamily="34" charset="0"/>
              <a:cs typeface="Segoe UI" pitchFamily="34" charset="0"/>
            </a:endParaRPr>
          </a:p>
        </p:txBody>
      </p:sp>
      <p:pic>
        <p:nvPicPr>
          <p:cNvPr id="7" name="Picture 6" descr="Orange-bracket.png"/>
          <p:cNvPicPr>
            <a:picLocks noChangeAspect="1"/>
          </p:cNvPicPr>
          <p:nvPr/>
        </p:nvPicPr>
        <p:blipFill>
          <a:blip r:embed="rId2"/>
          <a:stretch>
            <a:fillRect/>
          </a:stretch>
        </p:blipFill>
        <p:spPr>
          <a:xfrm>
            <a:off x="829552" y="463029"/>
            <a:ext cx="403414" cy="1053186"/>
          </a:xfrm>
          <a:prstGeom prst="rect">
            <a:avLst/>
          </a:prstGeom>
        </p:spPr>
      </p:pic>
      <p:pic>
        <p:nvPicPr>
          <p:cNvPr id="8" name="Picture 7" descr="Dev-Unleashed-logo.ai"/>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11"/>
              <a:stretch>
                <a:fillRect/>
              </a:stretch>
            </p:blipFill>
          </mc:Choice>
          <mc:Fallback>
            <p:blipFill>
              <a:blip r:embed="rId12"/>
              <a:stretch>
                <a:fillRect/>
              </a:stretch>
            </p:blipFill>
          </mc:Fallback>
        </mc:AlternateContent>
        <p:spPr>
          <a:xfrm>
            <a:off x="10566399" y="6421718"/>
            <a:ext cx="1495425" cy="297579"/>
          </a:xfrm>
          <a:prstGeom prst="rect">
            <a:avLst/>
          </a:prstGeom>
        </p:spPr>
      </p:pic>
      <p:sp>
        <p:nvSpPr>
          <p:cNvPr id="12" name="Title 11"/>
          <p:cNvSpPr>
            <a:spLocks noGrp="1"/>
          </p:cNvSpPr>
          <p:nvPr>
            <p:ph type="title"/>
          </p:nvPr>
        </p:nvSpPr>
        <p:spPr>
          <a:xfrm>
            <a:off x="609601" y="463028"/>
            <a:ext cx="10969624" cy="1056209"/>
          </a:xfrm>
        </p:spPr>
        <p:txBody>
          <a:bodyPr/>
          <a:lstStyle/>
          <a:p>
            <a:r>
              <a:rPr lang="en-US" smtClean="0"/>
              <a:t>Click to edit Master title style</a:t>
            </a:r>
            <a:endParaRPr lang="en-US"/>
          </a:p>
        </p:txBody>
      </p:sp>
    </p:spTree>
    <p:extLst>
      <p:ext uri="{BB962C8B-B14F-4D97-AF65-F5344CB8AC3E}">
        <p14:creationId xmlns:p14="http://schemas.microsoft.com/office/powerpoint/2010/main" val="25163847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nd Content Alt Layout">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1308100" y="1739900"/>
            <a:ext cx="7404100" cy="4495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p:nvPr/>
        </p:nvSpPr>
        <p:spPr>
          <a:xfrm>
            <a:off x="0" y="0"/>
            <a:ext cx="1020371"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accent1"/>
              </a:solidFill>
            </a:endParaRPr>
          </a:p>
        </p:txBody>
      </p:sp>
      <p:sp>
        <p:nvSpPr>
          <p:cNvPr id="6" name="Rectangle 5"/>
          <p:cNvSpPr/>
          <p:nvPr/>
        </p:nvSpPr>
        <p:spPr bwMode="gray">
          <a:xfrm>
            <a:off x="558772" y="463029"/>
            <a:ext cx="11630053" cy="1053186"/>
          </a:xfrm>
          <a:prstGeom prst="rect">
            <a:avLst/>
          </a:prstGeom>
          <a:solidFill>
            <a:schemeClr val="accent4">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4009" fontAlgn="base">
              <a:lnSpc>
                <a:spcPct val="90000"/>
              </a:lnSpc>
              <a:spcBef>
                <a:spcPct val="0"/>
              </a:spcBef>
              <a:spcAft>
                <a:spcPct val="0"/>
              </a:spcAft>
            </a:pPr>
            <a:endParaRPr lang="en-US" sz="2400" dirty="0" smtClean="0">
              <a:solidFill>
                <a:srgbClr val="629ED2"/>
              </a:solidFill>
              <a:ea typeface="Segoe UI" pitchFamily="34" charset="0"/>
              <a:cs typeface="Segoe UI" pitchFamily="34" charset="0"/>
            </a:endParaRPr>
          </a:p>
        </p:txBody>
      </p:sp>
      <p:pic>
        <p:nvPicPr>
          <p:cNvPr id="7" name="Picture 6" descr="Orange-bracket.png"/>
          <p:cNvPicPr>
            <a:picLocks noChangeAspect="1"/>
          </p:cNvPicPr>
          <p:nvPr/>
        </p:nvPicPr>
        <p:blipFill>
          <a:blip r:embed="rId2"/>
          <a:stretch>
            <a:fillRect/>
          </a:stretch>
        </p:blipFill>
        <p:spPr>
          <a:xfrm>
            <a:off x="829552" y="463029"/>
            <a:ext cx="403414" cy="1053186"/>
          </a:xfrm>
          <a:prstGeom prst="rect">
            <a:avLst/>
          </a:prstGeom>
        </p:spPr>
      </p:pic>
      <p:pic>
        <p:nvPicPr>
          <p:cNvPr id="8" name="Picture 7" descr="Dev-Unleashed-logo.ai"/>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11"/>
              <a:stretch>
                <a:fillRect/>
              </a:stretch>
            </p:blipFill>
          </mc:Choice>
          <mc:Fallback>
            <p:blipFill>
              <a:blip r:embed="rId12"/>
              <a:stretch>
                <a:fillRect/>
              </a:stretch>
            </p:blipFill>
          </mc:Fallback>
        </mc:AlternateContent>
        <p:spPr>
          <a:xfrm>
            <a:off x="10566399" y="6421718"/>
            <a:ext cx="1495425" cy="297579"/>
          </a:xfrm>
          <a:prstGeom prst="rect">
            <a:avLst/>
          </a:prstGeom>
        </p:spPr>
      </p:pic>
      <p:sp>
        <p:nvSpPr>
          <p:cNvPr id="11" name="Title 10"/>
          <p:cNvSpPr>
            <a:spLocks noGrp="1"/>
          </p:cNvSpPr>
          <p:nvPr>
            <p:ph type="title"/>
          </p:nvPr>
        </p:nvSpPr>
        <p:spPr>
          <a:xfrm>
            <a:off x="609600" y="463028"/>
            <a:ext cx="10969625" cy="1056209"/>
          </a:xfrm>
        </p:spPr>
        <p:txBody>
          <a:bodyPr/>
          <a:lstStyle/>
          <a:p>
            <a:r>
              <a:rPr lang="en-US" smtClean="0"/>
              <a:t>Click to edit Master title style</a:t>
            </a:r>
            <a:endParaRPr lang="en-US"/>
          </a:p>
        </p:txBody>
      </p:sp>
    </p:spTree>
    <p:extLst>
      <p:ext uri="{BB962C8B-B14F-4D97-AF65-F5344CB8AC3E}">
        <p14:creationId xmlns:p14="http://schemas.microsoft.com/office/powerpoint/2010/main" val="10914135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Device Screenshot - Generic TV + Text">
    <p:spTree>
      <p:nvGrpSpPr>
        <p:cNvPr id="1" name=""/>
        <p:cNvGrpSpPr/>
        <p:nvPr/>
      </p:nvGrpSpPr>
      <p:grpSpPr>
        <a:xfrm>
          <a:off x="0" y="0"/>
          <a:ext cx="0" cy="0"/>
          <a:chOff x="0" y="0"/>
          <a:chExt cx="0" cy="0"/>
        </a:xfrm>
      </p:grpSpPr>
      <p:sp>
        <p:nvSpPr>
          <p:cNvPr id="5" name="Text Placeholder 2"/>
          <p:cNvSpPr>
            <a:spLocks noGrp="1"/>
          </p:cNvSpPr>
          <p:nvPr>
            <p:ph idx="1"/>
          </p:nvPr>
        </p:nvSpPr>
        <p:spPr>
          <a:xfrm>
            <a:off x="1193801" y="2296771"/>
            <a:ext cx="5943757" cy="401195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709" y="2196497"/>
            <a:ext cx="4684674" cy="3137503"/>
          </a:xfrm>
          <a:prstGeom prst="rect">
            <a:avLst/>
          </a:prstGeom>
        </p:spPr>
      </p:pic>
      <p:sp>
        <p:nvSpPr>
          <p:cNvPr id="10" name="Picture Placeholder 2"/>
          <p:cNvSpPr>
            <a:spLocks noGrp="1"/>
          </p:cNvSpPr>
          <p:nvPr>
            <p:ph type="pic" sz="quarter" idx="12" hasCustomPrompt="1"/>
          </p:nvPr>
        </p:nvSpPr>
        <p:spPr>
          <a:xfrm>
            <a:off x="6986186" y="2296771"/>
            <a:ext cx="4502664" cy="2529186"/>
          </a:xfrm>
          <a:solidFill>
            <a:srgbClr val="282828"/>
          </a:solidFill>
          <a:effectLst>
            <a:innerShdw blurRad="101600" dist="25400" dir="13500000">
              <a:srgbClr val="000000">
                <a:alpha val="76000"/>
              </a:srgbClr>
            </a:innerShdw>
          </a:effectLst>
        </p:spPr>
        <p:txBody>
          <a:bodyPr lIns="274320" rIns="274320"/>
          <a:lstStyle>
            <a:lvl1pPr marL="0" marR="0" indent="0" algn="l" defTabSz="457200" rtl="0" eaLnBrk="1" fontAlgn="auto" latinLnBrk="0" hangingPunct="1">
              <a:lnSpc>
                <a:spcPct val="100000"/>
              </a:lnSpc>
              <a:spcBef>
                <a:spcPct val="20000"/>
              </a:spcBef>
              <a:spcAft>
                <a:spcPts val="0"/>
              </a:spcAft>
              <a:buClrTx/>
              <a:buSzTx/>
              <a:buFont typeface="Arial"/>
              <a:buNone/>
              <a:tabLst/>
              <a:defRPr>
                <a:solidFill>
                  <a:schemeClr val="lt1"/>
                </a:solidFill>
              </a:defRPr>
            </a:lvl1pPr>
          </a:lstStyle>
          <a:p>
            <a:r>
              <a:rPr lang="en-US" dirty="0" smtClean="0"/>
              <a:t>Insert Screenshot.</a:t>
            </a:r>
            <a:endParaRPr lang="en-US" dirty="0"/>
          </a:p>
        </p:txBody>
      </p:sp>
      <p:sp>
        <p:nvSpPr>
          <p:cNvPr id="6" name="Rectangle 5"/>
          <p:cNvSpPr/>
          <p:nvPr/>
        </p:nvSpPr>
        <p:spPr>
          <a:xfrm>
            <a:off x="0" y="0"/>
            <a:ext cx="1020371"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accent1"/>
              </a:solidFill>
            </a:endParaRPr>
          </a:p>
        </p:txBody>
      </p:sp>
      <p:sp>
        <p:nvSpPr>
          <p:cNvPr id="7" name="Rectangle 6"/>
          <p:cNvSpPr/>
          <p:nvPr/>
        </p:nvSpPr>
        <p:spPr bwMode="gray">
          <a:xfrm>
            <a:off x="558772" y="463029"/>
            <a:ext cx="11630053" cy="1053186"/>
          </a:xfrm>
          <a:prstGeom prst="rect">
            <a:avLst/>
          </a:prstGeom>
          <a:solidFill>
            <a:schemeClr val="accent4">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4009" fontAlgn="base">
              <a:lnSpc>
                <a:spcPct val="90000"/>
              </a:lnSpc>
              <a:spcBef>
                <a:spcPct val="0"/>
              </a:spcBef>
              <a:spcAft>
                <a:spcPct val="0"/>
              </a:spcAft>
            </a:pPr>
            <a:endParaRPr lang="en-US" sz="2400" dirty="0" smtClean="0">
              <a:solidFill>
                <a:srgbClr val="629ED2"/>
              </a:solidFill>
              <a:ea typeface="Segoe UI" pitchFamily="34" charset="0"/>
              <a:cs typeface="Segoe UI" pitchFamily="34" charset="0"/>
            </a:endParaRPr>
          </a:p>
        </p:txBody>
      </p:sp>
      <p:pic>
        <p:nvPicPr>
          <p:cNvPr id="11" name="Picture 10" descr="Orange-bracket.png"/>
          <p:cNvPicPr>
            <a:picLocks noChangeAspect="1"/>
          </p:cNvPicPr>
          <p:nvPr/>
        </p:nvPicPr>
        <p:blipFill>
          <a:blip r:embed="rId3"/>
          <a:stretch>
            <a:fillRect/>
          </a:stretch>
        </p:blipFill>
        <p:spPr>
          <a:xfrm>
            <a:off x="829552" y="463029"/>
            <a:ext cx="403414" cy="1053186"/>
          </a:xfrm>
          <a:prstGeom prst="rect">
            <a:avLst/>
          </a:prstGeom>
        </p:spPr>
      </p:pic>
      <p:pic>
        <p:nvPicPr>
          <p:cNvPr id="12" name="Picture 11" descr="Dev-Unleashed-logo.ai"/>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11"/>
              <a:stretch>
                <a:fillRect/>
              </a:stretch>
            </p:blipFill>
          </mc:Choice>
          <mc:Fallback>
            <p:blipFill>
              <a:blip r:embed="rId12"/>
              <a:stretch>
                <a:fillRect/>
              </a:stretch>
            </p:blipFill>
          </mc:Fallback>
        </mc:AlternateContent>
        <p:spPr>
          <a:xfrm>
            <a:off x="10566399" y="6421718"/>
            <a:ext cx="1495425" cy="297579"/>
          </a:xfrm>
          <a:prstGeom prst="rect">
            <a:avLst/>
          </a:prstGeom>
        </p:spPr>
      </p:pic>
      <p:sp>
        <p:nvSpPr>
          <p:cNvPr id="2" name="Title 1"/>
          <p:cNvSpPr>
            <a:spLocks noGrp="1"/>
          </p:cNvSpPr>
          <p:nvPr>
            <p:ph type="title"/>
          </p:nvPr>
        </p:nvSpPr>
        <p:spPr>
          <a:xfrm>
            <a:off x="609600" y="463028"/>
            <a:ext cx="10969625" cy="1056209"/>
          </a:xfrm>
        </p:spPr>
        <p:txBody>
          <a:bodyPr/>
          <a:lstStyle/>
          <a:p>
            <a:r>
              <a:rPr lang="en-US" smtClean="0"/>
              <a:t>Click to edit Master title style</a:t>
            </a:r>
            <a:endParaRPr lang="en-US"/>
          </a:p>
        </p:txBody>
      </p:sp>
    </p:spTree>
    <p:extLst>
      <p:ext uri="{BB962C8B-B14F-4D97-AF65-F5344CB8AC3E}">
        <p14:creationId xmlns:p14="http://schemas.microsoft.com/office/powerpoint/2010/main" val="24725035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Device Screenshot - Windows Tablet">
    <p:spTree>
      <p:nvGrpSpPr>
        <p:cNvPr id="1" name=""/>
        <p:cNvGrpSpPr/>
        <p:nvPr/>
      </p:nvGrpSpPr>
      <p:grpSpPr>
        <a:xfrm>
          <a:off x="0" y="0"/>
          <a:ext cx="0" cy="0"/>
          <a:chOff x="0" y="0"/>
          <a:chExt cx="0" cy="0"/>
        </a:xfrm>
      </p:grpSpPr>
      <p:sp>
        <p:nvSpPr>
          <p:cNvPr id="5" name="Text Placeholder 2"/>
          <p:cNvSpPr>
            <a:spLocks noGrp="1"/>
          </p:cNvSpPr>
          <p:nvPr>
            <p:ph idx="1"/>
          </p:nvPr>
        </p:nvSpPr>
        <p:spPr>
          <a:xfrm>
            <a:off x="1193802" y="1931661"/>
            <a:ext cx="5340164" cy="437706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5"/>
          <p:cNvSpPr/>
          <p:nvPr/>
        </p:nvSpPr>
        <p:spPr>
          <a:xfrm>
            <a:off x="0" y="0"/>
            <a:ext cx="1020371"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accent1"/>
              </a:solidFill>
            </a:endParaRPr>
          </a:p>
        </p:txBody>
      </p:sp>
      <p:sp>
        <p:nvSpPr>
          <p:cNvPr id="7" name="Rectangle 6"/>
          <p:cNvSpPr/>
          <p:nvPr/>
        </p:nvSpPr>
        <p:spPr bwMode="gray">
          <a:xfrm>
            <a:off x="558772" y="463029"/>
            <a:ext cx="11630053" cy="1053186"/>
          </a:xfrm>
          <a:prstGeom prst="rect">
            <a:avLst/>
          </a:prstGeom>
          <a:solidFill>
            <a:schemeClr val="accent4">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4009" fontAlgn="base">
              <a:lnSpc>
                <a:spcPct val="90000"/>
              </a:lnSpc>
              <a:spcBef>
                <a:spcPct val="0"/>
              </a:spcBef>
              <a:spcAft>
                <a:spcPct val="0"/>
              </a:spcAft>
            </a:pPr>
            <a:endParaRPr lang="en-US" sz="2400" dirty="0" smtClean="0">
              <a:solidFill>
                <a:srgbClr val="629ED2"/>
              </a:solidFill>
              <a:ea typeface="Segoe UI" pitchFamily="34" charset="0"/>
              <a:cs typeface="Segoe UI" pitchFamily="34" charset="0"/>
            </a:endParaRPr>
          </a:p>
        </p:txBody>
      </p:sp>
      <p:pic>
        <p:nvPicPr>
          <p:cNvPr id="11" name="Picture 10" descr="Orange-bracket.png"/>
          <p:cNvPicPr>
            <a:picLocks noChangeAspect="1"/>
          </p:cNvPicPr>
          <p:nvPr/>
        </p:nvPicPr>
        <p:blipFill>
          <a:blip r:embed="rId2"/>
          <a:stretch>
            <a:fillRect/>
          </a:stretch>
        </p:blipFill>
        <p:spPr>
          <a:xfrm>
            <a:off x="829552" y="463029"/>
            <a:ext cx="403414" cy="1053186"/>
          </a:xfrm>
          <a:prstGeom prst="rect">
            <a:avLst/>
          </a:prstGeom>
        </p:spPr>
      </p:pic>
      <p:pic>
        <p:nvPicPr>
          <p:cNvPr id="12" name="Picture 11" descr="Dev-Unleashed-logo.ai"/>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11"/>
              <a:stretch>
                <a:fillRect/>
              </a:stretch>
            </p:blipFill>
          </mc:Choice>
          <mc:Fallback>
            <p:blipFill>
              <a:blip r:embed="rId12"/>
              <a:stretch>
                <a:fillRect/>
              </a:stretch>
            </p:blipFill>
          </mc:Fallback>
        </mc:AlternateContent>
        <p:spPr>
          <a:xfrm>
            <a:off x="10566399" y="6421718"/>
            <a:ext cx="1495425" cy="297579"/>
          </a:xfrm>
          <a:prstGeom prst="rect">
            <a:avLst/>
          </a:prstGeom>
        </p:spPr>
      </p:pic>
      <p:grpSp>
        <p:nvGrpSpPr>
          <p:cNvPr id="17" name="Slate"/>
          <p:cNvGrpSpPr/>
          <p:nvPr/>
        </p:nvGrpSpPr>
        <p:grpSpPr>
          <a:xfrm>
            <a:off x="6638060" y="1931660"/>
            <a:ext cx="5263306" cy="3273950"/>
            <a:chOff x="3257078" y="1677353"/>
            <a:chExt cx="6940296" cy="4315968"/>
          </a:xfrm>
        </p:grpSpPr>
        <p:sp>
          <p:nvSpPr>
            <p:cNvPr id="18" name="Slate Frame"/>
            <p:cNvSpPr/>
            <p:nvPr/>
          </p:nvSpPr>
          <p:spPr>
            <a:xfrm>
              <a:off x="3257078" y="1677353"/>
              <a:ext cx="6940296" cy="4315968"/>
            </a:xfrm>
            <a:custGeom>
              <a:avLst/>
              <a:gdLst>
                <a:gd name="connsiteX0" fmla="*/ 425499 w 6893101"/>
                <a:gd name="connsiteY0" fmla="*/ 450975 h 4265641"/>
                <a:gd name="connsiteX1" fmla="*/ 425499 w 6893101"/>
                <a:gd name="connsiteY1" fmla="*/ 3818866 h 4265641"/>
                <a:gd name="connsiteX2" fmla="*/ 6467604 w 6893101"/>
                <a:gd name="connsiteY2" fmla="*/ 3818866 h 4265641"/>
                <a:gd name="connsiteX3" fmla="*/ 6467604 w 6893101"/>
                <a:gd name="connsiteY3" fmla="*/ 450975 h 4265641"/>
                <a:gd name="connsiteX4" fmla="*/ 93974 w 6893101"/>
                <a:gd name="connsiteY4" fmla="*/ 0 h 4265641"/>
                <a:gd name="connsiteX5" fmla="*/ 6799131 w 6893101"/>
                <a:gd name="connsiteY5" fmla="*/ 0 h 4265641"/>
                <a:gd name="connsiteX6" fmla="*/ 6893101 w 6893101"/>
                <a:gd name="connsiteY6" fmla="*/ 93970 h 4265641"/>
                <a:gd name="connsiteX7" fmla="*/ 6893101 w 6893101"/>
                <a:gd name="connsiteY7" fmla="*/ 4171671 h 4265641"/>
                <a:gd name="connsiteX8" fmla="*/ 6799131 w 6893101"/>
                <a:gd name="connsiteY8" fmla="*/ 4265641 h 4265641"/>
                <a:gd name="connsiteX9" fmla="*/ 93974 w 6893101"/>
                <a:gd name="connsiteY9" fmla="*/ 4265641 h 4265641"/>
                <a:gd name="connsiteX10" fmla="*/ 0 w 6893101"/>
                <a:gd name="connsiteY10" fmla="*/ 4171671 h 4265641"/>
                <a:gd name="connsiteX11" fmla="*/ 0 w 6893101"/>
                <a:gd name="connsiteY11" fmla="*/ 93970 h 4265641"/>
                <a:gd name="connsiteX12" fmla="*/ 93974 w 6893101"/>
                <a:gd name="connsiteY12" fmla="*/ 0 h 4265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3101" h="4265641">
                  <a:moveTo>
                    <a:pt x="425499" y="450975"/>
                  </a:moveTo>
                  <a:lnTo>
                    <a:pt x="425499" y="3818866"/>
                  </a:lnTo>
                  <a:lnTo>
                    <a:pt x="6467604" y="3818866"/>
                  </a:lnTo>
                  <a:lnTo>
                    <a:pt x="6467604" y="450975"/>
                  </a:lnTo>
                  <a:close/>
                  <a:moveTo>
                    <a:pt x="93974" y="0"/>
                  </a:moveTo>
                  <a:lnTo>
                    <a:pt x="6799131" y="0"/>
                  </a:lnTo>
                  <a:cubicBezTo>
                    <a:pt x="6851028" y="0"/>
                    <a:pt x="6893101" y="42072"/>
                    <a:pt x="6893101" y="93970"/>
                  </a:cubicBezTo>
                  <a:lnTo>
                    <a:pt x="6893101" y="4171671"/>
                  </a:lnTo>
                  <a:cubicBezTo>
                    <a:pt x="6893101" y="4223569"/>
                    <a:pt x="6851028" y="4265641"/>
                    <a:pt x="6799131" y="4265641"/>
                  </a:cubicBezTo>
                  <a:lnTo>
                    <a:pt x="93974" y="4265641"/>
                  </a:lnTo>
                  <a:cubicBezTo>
                    <a:pt x="42072" y="4265641"/>
                    <a:pt x="0" y="4223569"/>
                    <a:pt x="0" y="4171671"/>
                  </a:cubicBezTo>
                  <a:lnTo>
                    <a:pt x="0" y="93970"/>
                  </a:lnTo>
                  <a:cubicBezTo>
                    <a:pt x="0" y="42072"/>
                    <a:pt x="42072" y="0"/>
                    <a:pt x="93974" y="0"/>
                  </a:cubicBezTo>
                  <a:close/>
                </a:path>
              </a:pathLst>
            </a:cu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p>
          </p:txBody>
        </p:sp>
        <p:sp>
          <p:nvSpPr>
            <p:cNvPr id="19" name="Slate Bezel"/>
            <p:cNvSpPr/>
            <p:nvPr/>
          </p:nvSpPr>
          <p:spPr>
            <a:xfrm>
              <a:off x="3279938" y="1700212"/>
              <a:ext cx="6893101" cy="4265641"/>
            </a:xfrm>
            <a:custGeom>
              <a:avLst/>
              <a:gdLst>
                <a:gd name="connsiteX0" fmla="*/ 425499 w 6893101"/>
                <a:gd name="connsiteY0" fmla="*/ 450975 h 4265641"/>
                <a:gd name="connsiteX1" fmla="*/ 425499 w 6893101"/>
                <a:gd name="connsiteY1" fmla="*/ 3818866 h 4265641"/>
                <a:gd name="connsiteX2" fmla="*/ 6467604 w 6893101"/>
                <a:gd name="connsiteY2" fmla="*/ 3818866 h 4265641"/>
                <a:gd name="connsiteX3" fmla="*/ 6467604 w 6893101"/>
                <a:gd name="connsiteY3" fmla="*/ 450975 h 4265641"/>
                <a:gd name="connsiteX4" fmla="*/ 93974 w 6893101"/>
                <a:gd name="connsiteY4" fmla="*/ 0 h 4265641"/>
                <a:gd name="connsiteX5" fmla="*/ 6799131 w 6893101"/>
                <a:gd name="connsiteY5" fmla="*/ 0 h 4265641"/>
                <a:gd name="connsiteX6" fmla="*/ 6893101 w 6893101"/>
                <a:gd name="connsiteY6" fmla="*/ 93970 h 4265641"/>
                <a:gd name="connsiteX7" fmla="*/ 6893101 w 6893101"/>
                <a:gd name="connsiteY7" fmla="*/ 4171671 h 4265641"/>
                <a:gd name="connsiteX8" fmla="*/ 6799131 w 6893101"/>
                <a:gd name="connsiteY8" fmla="*/ 4265641 h 4265641"/>
                <a:gd name="connsiteX9" fmla="*/ 93974 w 6893101"/>
                <a:gd name="connsiteY9" fmla="*/ 4265641 h 4265641"/>
                <a:gd name="connsiteX10" fmla="*/ 0 w 6893101"/>
                <a:gd name="connsiteY10" fmla="*/ 4171671 h 4265641"/>
                <a:gd name="connsiteX11" fmla="*/ 0 w 6893101"/>
                <a:gd name="connsiteY11" fmla="*/ 93970 h 4265641"/>
                <a:gd name="connsiteX12" fmla="*/ 93974 w 6893101"/>
                <a:gd name="connsiteY12" fmla="*/ 0 h 4265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3101" h="4265641">
                  <a:moveTo>
                    <a:pt x="425499" y="450975"/>
                  </a:moveTo>
                  <a:lnTo>
                    <a:pt x="425499" y="3818866"/>
                  </a:lnTo>
                  <a:lnTo>
                    <a:pt x="6467604" y="3818866"/>
                  </a:lnTo>
                  <a:lnTo>
                    <a:pt x="6467604" y="450975"/>
                  </a:lnTo>
                  <a:close/>
                  <a:moveTo>
                    <a:pt x="93974" y="0"/>
                  </a:moveTo>
                  <a:lnTo>
                    <a:pt x="6799131" y="0"/>
                  </a:lnTo>
                  <a:cubicBezTo>
                    <a:pt x="6851028" y="0"/>
                    <a:pt x="6893101" y="42072"/>
                    <a:pt x="6893101" y="93970"/>
                  </a:cubicBezTo>
                  <a:lnTo>
                    <a:pt x="6893101" y="4171671"/>
                  </a:lnTo>
                  <a:cubicBezTo>
                    <a:pt x="6893101" y="4223569"/>
                    <a:pt x="6851028" y="4265641"/>
                    <a:pt x="6799131" y="4265641"/>
                  </a:cubicBezTo>
                  <a:lnTo>
                    <a:pt x="93974" y="4265641"/>
                  </a:lnTo>
                  <a:cubicBezTo>
                    <a:pt x="42072" y="4265641"/>
                    <a:pt x="0" y="4223569"/>
                    <a:pt x="0" y="4171671"/>
                  </a:cubicBezTo>
                  <a:lnTo>
                    <a:pt x="0" y="93970"/>
                  </a:lnTo>
                  <a:cubicBezTo>
                    <a:pt x="0" y="42072"/>
                    <a:pt x="42072" y="0"/>
                    <a:pt x="93974" y="0"/>
                  </a:cubicBezTo>
                  <a:close/>
                </a:path>
              </a:pathLst>
            </a:cu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p>
          </p:txBody>
        </p:sp>
        <p:sp>
          <p:nvSpPr>
            <p:cNvPr id="20" name="Camera Bezel"/>
            <p:cNvSpPr/>
            <p:nvPr/>
          </p:nvSpPr>
          <p:spPr>
            <a:xfrm>
              <a:off x="6668769" y="1840865"/>
              <a:ext cx="76201" cy="76200"/>
            </a:xfrm>
            <a:prstGeom prst="ellipse">
              <a:avLst/>
            </a:prstGeom>
            <a:solidFill>
              <a:srgbClr val="000000"/>
            </a:solidFill>
            <a:ln w="3175">
              <a:solidFill>
                <a:srgbClr val="5D5D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2399"/>
            </a:p>
          </p:txBody>
        </p:sp>
        <p:sp>
          <p:nvSpPr>
            <p:cNvPr id="21" name="Lense"/>
            <p:cNvSpPr/>
            <p:nvPr/>
          </p:nvSpPr>
          <p:spPr>
            <a:xfrm>
              <a:off x="6684009" y="1856105"/>
              <a:ext cx="45720" cy="45720"/>
            </a:xfrm>
            <a:prstGeom prst="ellipse">
              <a:avLst/>
            </a:prstGeom>
            <a:gradFill flip="none" rotWithShape="1">
              <a:gsLst>
                <a:gs pos="0">
                  <a:schemeClr val="tx2">
                    <a:shade val="30000"/>
                    <a:satMod val="115000"/>
                    <a:lumMod val="0"/>
                  </a:schemeClr>
                </a:gs>
                <a:gs pos="77000">
                  <a:schemeClr val="tx2">
                    <a:shade val="100000"/>
                    <a:satMod val="115000"/>
                    <a:lumMod val="47000"/>
                  </a:schemeClr>
                </a:gs>
              </a:gsLst>
              <a:path path="circle">
                <a:fillToRect t="100000" r="100000"/>
              </a:path>
              <a:tileRect l="-100000" b="-100000"/>
            </a:gradFill>
            <a:ln w="3175">
              <a:solidFill>
                <a:srgbClr val="A7A7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2399"/>
            </a:p>
          </p:txBody>
        </p:sp>
        <p:sp>
          <p:nvSpPr>
            <p:cNvPr id="22" name="Start Button"/>
            <p:cNvSpPr>
              <a:spLocks noChangeAspect="1"/>
            </p:cNvSpPr>
            <p:nvPr/>
          </p:nvSpPr>
          <p:spPr>
            <a:xfrm>
              <a:off x="6624972" y="5627029"/>
              <a:ext cx="201997" cy="202271"/>
            </a:xfrm>
            <a:custGeom>
              <a:avLst/>
              <a:gdLst/>
              <a:ahLst/>
              <a:cxnLst/>
              <a:rect l="l" t="t" r="r" b="b"/>
              <a:pathLst>
                <a:path w="1414921" h="1416843">
                  <a:moveTo>
                    <a:pt x="650540" y="745330"/>
                  </a:moveTo>
                  <a:lnTo>
                    <a:pt x="1413792" y="745330"/>
                  </a:lnTo>
                  <a:cubicBezTo>
                    <a:pt x="1414168" y="969168"/>
                    <a:pt x="1414545" y="1193006"/>
                    <a:pt x="1414921" y="1416843"/>
                  </a:cubicBezTo>
                  <a:lnTo>
                    <a:pt x="650540" y="1311323"/>
                  </a:lnTo>
                  <a:close/>
                  <a:moveTo>
                    <a:pt x="395" y="745330"/>
                  </a:moveTo>
                  <a:lnTo>
                    <a:pt x="579102" y="745330"/>
                  </a:lnTo>
                  <a:lnTo>
                    <a:pt x="579102" y="1301461"/>
                  </a:lnTo>
                  <a:lnTo>
                    <a:pt x="458" y="1221581"/>
                  </a:lnTo>
                  <a:cubicBezTo>
                    <a:pt x="-292" y="1146207"/>
                    <a:pt x="21" y="949124"/>
                    <a:pt x="395" y="745330"/>
                  </a:cubicBezTo>
                  <a:close/>
                  <a:moveTo>
                    <a:pt x="579102" y="116652"/>
                  </a:moveTo>
                  <a:lnTo>
                    <a:pt x="579102" y="673892"/>
                  </a:lnTo>
                  <a:lnTo>
                    <a:pt x="520" y="673892"/>
                  </a:lnTo>
                  <a:cubicBezTo>
                    <a:pt x="894" y="470099"/>
                    <a:pt x="1207" y="273016"/>
                    <a:pt x="457" y="197642"/>
                  </a:cubicBezTo>
                  <a:close/>
                  <a:moveTo>
                    <a:pt x="1412538" y="0"/>
                  </a:moveTo>
                  <a:lnTo>
                    <a:pt x="1413672" y="673892"/>
                  </a:lnTo>
                  <a:lnTo>
                    <a:pt x="650540" y="673892"/>
                  </a:lnTo>
                  <a:lnTo>
                    <a:pt x="650540" y="106653"/>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2399" dirty="0">
                <a:solidFill>
                  <a:schemeClr val="accent1"/>
                </a:solidFill>
              </a:endParaRPr>
            </a:p>
          </p:txBody>
        </p:sp>
        <p:sp>
          <p:nvSpPr>
            <p:cNvPr id="23" name="Screen Glare"/>
            <p:cNvSpPr/>
            <p:nvPr/>
          </p:nvSpPr>
          <p:spPr>
            <a:xfrm>
              <a:off x="3261532" y="1700211"/>
              <a:ext cx="6893102" cy="4265641"/>
            </a:xfrm>
            <a:custGeom>
              <a:avLst/>
              <a:gdLst>
                <a:gd name="connsiteX0" fmla="*/ 93974 w 6893101"/>
                <a:gd name="connsiteY0" fmla="*/ 0 h 4265641"/>
                <a:gd name="connsiteX1" fmla="*/ 6799131 w 6893101"/>
                <a:gd name="connsiteY1" fmla="*/ 0 h 4265641"/>
                <a:gd name="connsiteX2" fmla="*/ 6893101 w 6893101"/>
                <a:gd name="connsiteY2" fmla="*/ 93970 h 4265641"/>
                <a:gd name="connsiteX3" fmla="*/ 6893101 w 6893101"/>
                <a:gd name="connsiteY3" fmla="*/ 4171671 h 4265641"/>
                <a:gd name="connsiteX4" fmla="*/ 6799131 w 6893101"/>
                <a:gd name="connsiteY4" fmla="*/ 4265641 h 4265641"/>
                <a:gd name="connsiteX5" fmla="*/ 93974 w 6893101"/>
                <a:gd name="connsiteY5" fmla="*/ 4265641 h 4265641"/>
                <a:gd name="connsiteX6" fmla="*/ 0 w 6893101"/>
                <a:gd name="connsiteY6" fmla="*/ 4171671 h 4265641"/>
                <a:gd name="connsiteX7" fmla="*/ 0 w 6893101"/>
                <a:gd name="connsiteY7" fmla="*/ 93970 h 4265641"/>
                <a:gd name="connsiteX8" fmla="*/ 93974 w 6893101"/>
                <a:gd name="connsiteY8" fmla="*/ 0 h 4265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93101" h="4265641">
                  <a:moveTo>
                    <a:pt x="93974" y="0"/>
                  </a:moveTo>
                  <a:lnTo>
                    <a:pt x="6799131" y="0"/>
                  </a:lnTo>
                  <a:cubicBezTo>
                    <a:pt x="6851028" y="0"/>
                    <a:pt x="6893101" y="42072"/>
                    <a:pt x="6893101" y="93970"/>
                  </a:cubicBezTo>
                  <a:lnTo>
                    <a:pt x="6893101" y="4171671"/>
                  </a:lnTo>
                  <a:cubicBezTo>
                    <a:pt x="6893101" y="4223569"/>
                    <a:pt x="6851028" y="4265641"/>
                    <a:pt x="6799131" y="4265641"/>
                  </a:cubicBezTo>
                  <a:lnTo>
                    <a:pt x="93974" y="4265641"/>
                  </a:lnTo>
                  <a:cubicBezTo>
                    <a:pt x="42072" y="4265641"/>
                    <a:pt x="0" y="4223569"/>
                    <a:pt x="0" y="4171671"/>
                  </a:cubicBezTo>
                  <a:lnTo>
                    <a:pt x="0" y="93970"/>
                  </a:lnTo>
                  <a:cubicBezTo>
                    <a:pt x="0" y="42072"/>
                    <a:pt x="42072" y="0"/>
                    <a:pt x="93974" y="0"/>
                  </a:cubicBezTo>
                  <a:close/>
                </a:path>
              </a:pathLst>
            </a:custGeom>
            <a:gradFill>
              <a:gsLst>
                <a:gs pos="76000">
                  <a:srgbClr val="FFFFFF">
                    <a:alpha val="5000"/>
                  </a:srgbClr>
                </a:gs>
                <a:gs pos="61000">
                  <a:srgbClr val="FDFEFF">
                    <a:alpha val="5000"/>
                  </a:srgbClr>
                </a:gs>
                <a:gs pos="0">
                  <a:schemeClr val="accent1">
                    <a:lumMod val="5000"/>
                    <a:lumOff val="95000"/>
                    <a:alpha val="0"/>
                  </a:schemeClr>
                </a:gs>
                <a:gs pos="69000">
                  <a:schemeClr val="bg1">
                    <a:alpha val="20000"/>
                  </a:schemeClr>
                </a:gs>
                <a:gs pos="100000">
                  <a:schemeClr val="bg1">
                    <a:alpha val="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p>
          </p:txBody>
        </p:sp>
      </p:grpSp>
      <p:sp>
        <p:nvSpPr>
          <p:cNvPr id="10" name="Picture Placeholder 2"/>
          <p:cNvSpPr>
            <a:spLocks noGrp="1"/>
          </p:cNvSpPr>
          <p:nvPr>
            <p:ph type="pic" sz="quarter" idx="12" hasCustomPrompt="1"/>
          </p:nvPr>
        </p:nvSpPr>
        <p:spPr>
          <a:xfrm>
            <a:off x="6986185" y="2296770"/>
            <a:ext cx="4593039" cy="2550437"/>
          </a:xfrm>
          <a:solidFill>
            <a:srgbClr val="282828"/>
          </a:solidFill>
          <a:effectLst>
            <a:innerShdw blurRad="101600" dist="25400" dir="13500000">
              <a:srgbClr val="000000">
                <a:alpha val="76000"/>
              </a:srgbClr>
            </a:innerShdw>
          </a:effectLst>
        </p:spPr>
        <p:txBody>
          <a:bodyPr lIns="274320" rIns="274320"/>
          <a:lstStyle>
            <a:lvl1pPr marL="0" marR="0" indent="0" algn="l" defTabSz="457200" rtl="0" eaLnBrk="1" fontAlgn="auto" latinLnBrk="0" hangingPunct="1">
              <a:lnSpc>
                <a:spcPct val="100000"/>
              </a:lnSpc>
              <a:spcBef>
                <a:spcPct val="20000"/>
              </a:spcBef>
              <a:spcAft>
                <a:spcPts val="0"/>
              </a:spcAft>
              <a:buClrTx/>
              <a:buSzTx/>
              <a:buFont typeface="Arial"/>
              <a:buNone/>
              <a:tabLst/>
              <a:defRPr>
                <a:solidFill>
                  <a:schemeClr val="lt1"/>
                </a:solidFill>
              </a:defRPr>
            </a:lvl1pPr>
          </a:lstStyle>
          <a:p>
            <a:r>
              <a:rPr lang="en-US" dirty="0" smtClean="0"/>
              <a:t>Insert Screenshot.</a:t>
            </a:r>
            <a:endParaRPr lang="en-US" dirty="0"/>
          </a:p>
        </p:txBody>
      </p:sp>
      <p:sp>
        <p:nvSpPr>
          <p:cNvPr id="2" name="Title 1"/>
          <p:cNvSpPr>
            <a:spLocks noGrp="1"/>
          </p:cNvSpPr>
          <p:nvPr>
            <p:ph type="title"/>
          </p:nvPr>
        </p:nvSpPr>
        <p:spPr>
          <a:xfrm>
            <a:off x="609600" y="463028"/>
            <a:ext cx="10969625" cy="1056209"/>
          </a:xfrm>
        </p:spPr>
        <p:txBody>
          <a:bodyPr/>
          <a:lstStyle/>
          <a:p>
            <a:r>
              <a:rPr lang="en-US" smtClean="0"/>
              <a:t>Click to edit Master title style</a:t>
            </a:r>
            <a:endParaRPr lang="en-US"/>
          </a:p>
        </p:txBody>
      </p:sp>
    </p:spTree>
    <p:extLst>
      <p:ext uri="{BB962C8B-B14F-4D97-AF65-F5344CB8AC3E}">
        <p14:creationId xmlns:p14="http://schemas.microsoft.com/office/powerpoint/2010/main" val="27308007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Iconographic - 3 Row">
    <p:spTree>
      <p:nvGrpSpPr>
        <p:cNvPr id="1" name=""/>
        <p:cNvGrpSpPr/>
        <p:nvPr/>
      </p:nvGrpSpPr>
      <p:grpSpPr>
        <a:xfrm>
          <a:off x="0" y="0"/>
          <a:ext cx="0" cy="0"/>
          <a:chOff x="0" y="0"/>
          <a:chExt cx="0" cy="0"/>
        </a:xfrm>
      </p:grpSpPr>
      <p:sp>
        <p:nvSpPr>
          <p:cNvPr id="24" name="Text Placeholder 23"/>
          <p:cNvSpPr>
            <a:spLocks noGrp="1"/>
          </p:cNvSpPr>
          <p:nvPr>
            <p:ph type="body" sz="quarter" idx="13"/>
          </p:nvPr>
        </p:nvSpPr>
        <p:spPr>
          <a:xfrm>
            <a:off x="2401325" y="2039260"/>
            <a:ext cx="7784075" cy="1190170"/>
          </a:xfrm>
          <a:solidFill>
            <a:schemeClr val="bg1">
              <a:lumMod val="85000"/>
              <a:alpha val="64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274320" tIns="45720" rIns="182880" bIns="45720" numCol="1" spcCol="0" rtlCol="0" fromWordArt="0" anchor="ctr" anchorCtr="0" forceAA="0" compatLnSpc="1">
            <a:prstTxWarp prst="textNoShape">
              <a:avLst/>
            </a:prstTxWarp>
            <a:noAutofit/>
          </a:bodyPr>
          <a:lstStyle>
            <a:lvl1pPr marL="0" indent="0">
              <a:buFont typeface="Arial"/>
              <a:buNone/>
              <a:defRPr lang="en-US" sz="1800" smtClean="0">
                <a:solidFill>
                  <a:schemeClr val="tx1">
                    <a:lumMod val="75000"/>
                    <a:lumOff val="25000"/>
                  </a:schemeClr>
                </a:solidFill>
                <a:latin typeface="Segoe UI"/>
                <a:cs typeface="Segoe UI"/>
              </a:defRPr>
            </a:lvl1pPr>
            <a:lvl2pPr marL="171450" indent="0">
              <a:buNone/>
              <a:defRPr lang="en-US" sz="1800" smtClean="0">
                <a:solidFill>
                  <a:schemeClr val="tx1">
                    <a:lumMod val="75000"/>
                    <a:lumOff val="25000"/>
                  </a:schemeClr>
                </a:solidFill>
              </a:defRPr>
            </a:lvl2pPr>
            <a:lvl3pPr marL="685800" indent="0">
              <a:buNone/>
              <a:defRPr lang="en-US" sz="1800" smtClean="0">
                <a:solidFill>
                  <a:schemeClr val="tx1">
                    <a:lumMod val="75000"/>
                    <a:lumOff val="25000"/>
                  </a:schemeClr>
                </a:solidFill>
              </a:defRPr>
            </a:lvl3pPr>
            <a:lvl4pPr marL="1143000" indent="0">
              <a:buNone/>
              <a:defRPr lang="en-US" sz="1800" smtClean="0">
                <a:solidFill>
                  <a:schemeClr val="tx1">
                    <a:lumMod val="75000"/>
                    <a:lumOff val="25000"/>
                  </a:schemeClr>
                </a:solidFill>
              </a:defRPr>
            </a:lvl4pPr>
            <a:lvl5pPr marL="1600200" indent="0">
              <a:buNone/>
              <a:defRPr lang="en-US" sz="1800">
                <a:solidFill>
                  <a:schemeClr val="tx1">
                    <a:lumMod val="75000"/>
                    <a:lumOff val="25000"/>
                  </a:schemeClr>
                </a:solidFill>
              </a:defRPr>
            </a:lvl5pPr>
          </a:lstStyle>
          <a:p>
            <a:pPr marL="0" lvl="0"/>
            <a:r>
              <a:rPr lang="en-US" smtClean="0"/>
              <a:t>Click to edit Master text styles</a:t>
            </a:r>
          </a:p>
        </p:txBody>
      </p:sp>
      <p:sp>
        <p:nvSpPr>
          <p:cNvPr id="17" name="Picture Placeholder 16"/>
          <p:cNvSpPr>
            <a:spLocks noGrp="1"/>
          </p:cNvSpPr>
          <p:nvPr>
            <p:ph type="pic" sz="quarter" idx="10" hasCustomPrompt="1"/>
          </p:nvPr>
        </p:nvSpPr>
        <p:spPr>
          <a:xfrm>
            <a:off x="1193802" y="2039260"/>
            <a:ext cx="1207522" cy="1190170"/>
          </a:xfrm>
          <a:solidFill>
            <a:srgbClr val="FF6634"/>
          </a:solidFill>
        </p:spPr>
        <p:txBody>
          <a:bodyPr/>
          <a:lstStyle>
            <a:lvl1pPr marL="0" indent="0">
              <a:buNone/>
              <a:defRPr>
                <a:solidFill>
                  <a:schemeClr val="lt1"/>
                </a:solidFill>
              </a:defRPr>
            </a:lvl1pPr>
          </a:lstStyle>
          <a:p>
            <a:r>
              <a:rPr lang="en-US" dirty="0" smtClean="0"/>
              <a:t>Icon 1</a:t>
            </a:r>
            <a:endParaRPr lang="en-US" dirty="0"/>
          </a:p>
        </p:txBody>
      </p:sp>
      <p:sp>
        <p:nvSpPr>
          <p:cNvPr id="18" name="Picture Placeholder 16"/>
          <p:cNvSpPr>
            <a:spLocks noGrp="1"/>
          </p:cNvSpPr>
          <p:nvPr>
            <p:ph type="pic" sz="quarter" idx="11" hasCustomPrompt="1"/>
          </p:nvPr>
        </p:nvSpPr>
        <p:spPr>
          <a:xfrm>
            <a:off x="1193803" y="3229430"/>
            <a:ext cx="1207522" cy="1190170"/>
          </a:xfrm>
          <a:solidFill>
            <a:srgbClr val="2872B0"/>
          </a:solidFill>
        </p:spPr>
        <p:txBody>
          <a:bodyPr/>
          <a:lstStyle>
            <a:lvl1pPr marL="0" indent="0">
              <a:buNone/>
              <a:defRPr>
                <a:solidFill>
                  <a:schemeClr val="lt1"/>
                </a:solidFill>
              </a:defRPr>
            </a:lvl1pPr>
          </a:lstStyle>
          <a:p>
            <a:r>
              <a:rPr lang="en-US" dirty="0" smtClean="0"/>
              <a:t>Icon 2</a:t>
            </a:r>
            <a:endParaRPr lang="en-US" dirty="0"/>
          </a:p>
        </p:txBody>
      </p:sp>
      <p:sp>
        <p:nvSpPr>
          <p:cNvPr id="19" name="Picture Placeholder 16"/>
          <p:cNvSpPr>
            <a:spLocks noGrp="1"/>
          </p:cNvSpPr>
          <p:nvPr>
            <p:ph type="pic" sz="quarter" idx="12" hasCustomPrompt="1"/>
          </p:nvPr>
        </p:nvSpPr>
        <p:spPr>
          <a:xfrm>
            <a:off x="1193802" y="4419600"/>
            <a:ext cx="1202506" cy="1205138"/>
          </a:xfrm>
          <a:solidFill>
            <a:schemeClr val="tx2"/>
          </a:solidFill>
        </p:spPr>
        <p:txBody>
          <a:bodyPr/>
          <a:lstStyle>
            <a:lvl1pPr marL="0" indent="0">
              <a:buNone/>
              <a:defRPr baseline="0">
                <a:solidFill>
                  <a:schemeClr val="lt1"/>
                </a:solidFill>
              </a:defRPr>
            </a:lvl1pPr>
          </a:lstStyle>
          <a:p>
            <a:r>
              <a:rPr lang="en-US" dirty="0" smtClean="0"/>
              <a:t>Icon 3</a:t>
            </a:r>
          </a:p>
          <a:p>
            <a:endParaRPr lang="en-US" dirty="0"/>
          </a:p>
        </p:txBody>
      </p:sp>
      <p:sp>
        <p:nvSpPr>
          <p:cNvPr id="25" name="Text Placeholder 23"/>
          <p:cNvSpPr>
            <a:spLocks noGrp="1"/>
          </p:cNvSpPr>
          <p:nvPr>
            <p:ph type="body" sz="quarter" idx="14"/>
          </p:nvPr>
        </p:nvSpPr>
        <p:spPr>
          <a:xfrm>
            <a:off x="2401325" y="3229430"/>
            <a:ext cx="7784075" cy="1190170"/>
          </a:xfr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274320" tIns="45720" rIns="182880" bIns="45720" numCol="1" spcCol="0" rtlCol="0" fromWordArt="0" anchor="ctr" anchorCtr="0" forceAA="0" compatLnSpc="1">
            <a:prstTxWarp prst="textNoShape">
              <a:avLst/>
            </a:prstTxWarp>
            <a:noAutofit/>
          </a:bodyPr>
          <a:lstStyle>
            <a:lvl1pPr marL="0" indent="0">
              <a:buFont typeface="Arial"/>
              <a:buNone/>
              <a:defRPr lang="en-US" sz="1800" dirty="0" smtClean="0">
                <a:solidFill>
                  <a:schemeClr val="tx1">
                    <a:lumMod val="75000"/>
                    <a:lumOff val="25000"/>
                  </a:schemeClr>
                </a:solidFill>
                <a:latin typeface="Segoe UI"/>
                <a:cs typeface="Segoe UI"/>
              </a:defRPr>
            </a:lvl1pPr>
          </a:lstStyle>
          <a:p>
            <a:pPr marL="0" lvl="0"/>
            <a:r>
              <a:rPr lang="en-US" smtClean="0"/>
              <a:t>Click to edit Master text styles</a:t>
            </a:r>
          </a:p>
        </p:txBody>
      </p:sp>
      <p:sp>
        <p:nvSpPr>
          <p:cNvPr id="26" name="Text Placeholder 23"/>
          <p:cNvSpPr>
            <a:spLocks noGrp="1"/>
          </p:cNvSpPr>
          <p:nvPr>
            <p:ph type="body" sz="quarter" idx="15"/>
          </p:nvPr>
        </p:nvSpPr>
        <p:spPr>
          <a:xfrm>
            <a:off x="2401325" y="4419600"/>
            <a:ext cx="7784075" cy="1205138"/>
          </a:xfrm>
          <a:solidFill>
            <a:schemeClr val="bg1">
              <a:lumMod val="85000"/>
              <a:alpha val="64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274320" tIns="45720" rIns="182880" bIns="45720" numCol="1" spcCol="0" rtlCol="0" fromWordArt="0" anchor="ctr" anchorCtr="0" forceAA="0" compatLnSpc="1">
            <a:prstTxWarp prst="textNoShape">
              <a:avLst/>
            </a:prstTxWarp>
            <a:noAutofit/>
          </a:bodyPr>
          <a:lstStyle>
            <a:lvl1pPr marL="0" indent="0">
              <a:buFont typeface="Arial"/>
              <a:buNone/>
              <a:defRPr lang="en-US" sz="1800" smtClean="0">
                <a:solidFill>
                  <a:schemeClr val="tx1">
                    <a:lumMod val="75000"/>
                    <a:lumOff val="25000"/>
                  </a:schemeClr>
                </a:solidFill>
                <a:latin typeface="Segoe UI"/>
                <a:cs typeface="Segoe UI"/>
              </a:defRPr>
            </a:lvl1pPr>
            <a:lvl2pPr marL="171450" indent="0">
              <a:buNone/>
              <a:defRPr lang="en-US" sz="1800" smtClean="0">
                <a:solidFill>
                  <a:schemeClr val="tx1">
                    <a:lumMod val="75000"/>
                    <a:lumOff val="25000"/>
                  </a:schemeClr>
                </a:solidFill>
              </a:defRPr>
            </a:lvl2pPr>
            <a:lvl3pPr marL="685800" indent="0">
              <a:buNone/>
              <a:defRPr lang="en-US" sz="1800" smtClean="0">
                <a:solidFill>
                  <a:schemeClr val="tx1">
                    <a:lumMod val="75000"/>
                    <a:lumOff val="25000"/>
                  </a:schemeClr>
                </a:solidFill>
              </a:defRPr>
            </a:lvl3pPr>
            <a:lvl4pPr marL="1143000" indent="0">
              <a:buNone/>
              <a:defRPr lang="en-US" sz="1800" smtClean="0">
                <a:solidFill>
                  <a:schemeClr val="tx1">
                    <a:lumMod val="75000"/>
                    <a:lumOff val="25000"/>
                  </a:schemeClr>
                </a:solidFill>
              </a:defRPr>
            </a:lvl4pPr>
            <a:lvl5pPr marL="1600200" indent="0">
              <a:buNone/>
              <a:defRPr lang="en-US" sz="1800">
                <a:solidFill>
                  <a:schemeClr val="tx1">
                    <a:lumMod val="75000"/>
                    <a:lumOff val="25000"/>
                  </a:schemeClr>
                </a:solidFill>
              </a:defRPr>
            </a:lvl5pPr>
          </a:lstStyle>
          <a:p>
            <a:pPr marL="0" lvl="0"/>
            <a:r>
              <a:rPr lang="en-US" smtClean="0"/>
              <a:t>Click to edit Master text styles</a:t>
            </a:r>
          </a:p>
        </p:txBody>
      </p:sp>
      <p:sp>
        <p:nvSpPr>
          <p:cNvPr id="10" name="Rectangle 9"/>
          <p:cNvSpPr/>
          <p:nvPr/>
        </p:nvSpPr>
        <p:spPr>
          <a:xfrm>
            <a:off x="0" y="0"/>
            <a:ext cx="1020371"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accent1"/>
              </a:solidFill>
            </a:endParaRPr>
          </a:p>
        </p:txBody>
      </p:sp>
      <p:sp>
        <p:nvSpPr>
          <p:cNvPr id="11" name="Rectangle 10"/>
          <p:cNvSpPr/>
          <p:nvPr/>
        </p:nvSpPr>
        <p:spPr bwMode="gray">
          <a:xfrm>
            <a:off x="558772" y="463029"/>
            <a:ext cx="11630053" cy="1053186"/>
          </a:xfrm>
          <a:prstGeom prst="rect">
            <a:avLst/>
          </a:prstGeom>
          <a:solidFill>
            <a:schemeClr val="accent4">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4009" fontAlgn="base">
              <a:lnSpc>
                <a:spcPct val="90000"/>
              </a:lnSpc>
              <a:spcBef>
                <a:spcPct val="0"/>
              </a:spcBef>
              <a:spcAft>
                <a:spcPct val="0"/>
              </a:spcAft>
            </a:pPr>
            <a:endParaRPr lang="en-US" sz="2400" dirty="0" smtClean="0">
              <a:solidFill>
                <a:srgbClr val="629ED2"/>
              </a:solidFill>
              <a:ea typeface="Segoe UI" pitchFamily="34" charset="0"/>
              <a:cs typeface="Segoe UI" pitchFamily="34" charset="0"/>
            </a:endParaRPr>
          </a:p>
        </p:txBody>
      </p:sp>
      <p:pic>
        <p:nvPicPr>
          <p:cNvPr id="12" name="Picture 11" descr="Orange-bracket.png"/>
          <p:cNvPicPr>
            <a:picLocks noChangeAspect="1"/>
          </p:cNvPicPr>
          <p:nvPr/>
        </p:nvPicPr>
        <p:blipFill>
          <a:blip r:embed="rId2"/>
          <a:stretch>
            <a:fillRect/>
          </a:stretch>
        </p:blipFill>
        <p:spPr>
          <a:xfrm>
            <a:off x="829552" y="463029"/>
            <a:ext cx="403414" cy="1053186"/>
          </a:xfrm>
          <a:prstGeom prst="rect">
            <a:avLst/>
          </a:prstGeom>
        </p:spPr>
      </p:pic>
      <p:pic>
        <p:nvPicPr>
          <p:cNvPr id="13" name="Picture 12" descr="Dev-Unleashed-logo.ai"/>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11"/>
              <a:stretch>
                <a:fillRect/>
              </a:stretch>
            </p:blipFill>
          </mc:Choice>
          <mc:Fallback>
            <p:blipFill>
              <a:blip r:embed="rId12"/>
              <a:stretch>
                <a:fillRect/>
              </a:stretch>
            </p:blipFill>
          </mc:Fallback>
        </mc:AlternateContent>
        <p:spPr>
          <a:xfrm>
            <a:off x="10566399" y="6421718"/>
            <a:ext cx="1495425" cy="297579"/>
          </a:xfrm>
          <a:prstGeom prst="rect">
            <a:avLst/>
          </a:prstGeom>
        </p:spPr>
      </p:pic>
      <p:sp>
        <p:nvSpPr>
          <p:cNvPr id="2" name="Title 1"/>
          <p:cNvSpPr>
            <a:spLocks noGrp="1"/>
          </p:cNvSpPr>
          <p:nvPr>
            <p:ph type="title"/>
          </p:nvPr>
        </p:nvSpPr>
        <p:spPr>
          <a:xfrm>
            <a:off x="609600" y="463028"/>
            <a:ext cx="10969625" cy="1056209"/>
          </a:xfrm>
        </p:spPr>
        <p:txBody>
          <a:bodyPr/>
          <a:lstStyle/>
          <a:p>
            <a:r>
              <a:rPr lang="en-US" smtClean="0"/>
              <a:t>Click to edit Master title style</a:t>
            </a:r>
            <a:endParaRPr lang="en-US"/>
          </a:p>
        </p:txBody>
      </p:sp>
    </p:spTree>
    <p:extLst>
      <p:ext uri="{BB962C8B-B14F-4D97-AF65-F5344CB8AC3E}">
        <p14:creationId xmlns:p14="http://schemas.microsoft.com/office/powerpoint/2010/main" val="39793278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12337" y="1790700"/>
            <a:ext cx="10385583" cy="4581678"/>
          </a:xfrm>
          <a:prstGeom prst="rect">
            <a:avLst/>
          </a:prstGeom>
        </p:spPr>
        <p:txBody>
          <a:bodyPr vert="horz" lIns="18288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itle Placeholder 10"/>
          <p:cNvSpPr>
            <a:spLocks noGrp="1"/>
          </p:cNvSpPr>
          <p:nvPr>
            <p:ph type="title"/>
          </p:nvPr>
        </p:nvSpPr>
        <p:spPr>
          <a:xfrm>
            <a:off x="609600" y="376238"/>
            <a:ext cx="10969625"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Tree>
    <p:extLst>
      <p:ext uri="{BB962C8B-B14F-4D97-AF65-F5344CB8AC3E}">
        <p14:creationId xmlns:p14="http://schemas.microsoft.com/office/powerpoint/2010/main" val="2175048509"/>
      </p:ext>
    </p:extLst>
  </p:cSld>
  <p:clrMap bg1="lt1" tx1="dk1" bg2="lt2" tx2="dk2" accent1="accent1" accent2="accent2" accent3="accent3" accent4="accent4" accent5="accent5" accent6="accent6" hlink="hlink" folHlink="folHlink"/>
  <p:sldLayoutIdLst>
    <p:sldLayoutId id="2147484130" r:id="rId1"/>
    <p:sldLayoutId id="2147484131" r:id="rId2"/>
    <p:sldLayoutId id="2147484132" r:id="rId3"/>
    <p:sldLayoutId id="2147484133" r:id="rId4"/>
    <p:sldLayoutId id="2147484134" r:id="rId5"/>
    <p:sldLayoutId id="2147484135" r:id="rId6"/>
    <p:sldLayoutId id="2147484136" r:id="rId7"/>
    <p:sldLayoutId id="2147484137" r:id="rId8"/>
    <p:sldLayoutId id="2147484138" r:id="rId9"/>
    <p:sldLayoutId id="2147484139" r:id="rId10"/>
    <p:sldLayoutId id="2147484140" r:id="rId11"/>
    <p:sldLayoutId id="2147484141" r:id="rId12"/>
    <p:sldLayoutId id="2147484142" r:id="rId13"/>
    <p:sldLayoutId id="2147484143" r:id="rId14"/>
    <p:sldLayoutId id="2147484144" r:id="rId15"/>
    <p:sldLayoutId id="2147484145" r:id="rId16"/>
    <p:sldLayoutId id="2147484146" r:id="rId17"/>
    <p:sldLayoutId id="2147484147" r:id="rId18"/>
  </p:sldLayoutIdLst>
  <p:transition>
    <p:fade/>
  </p:transition>
  <p:timing>
    <p:tnLst>
      <p:par>
        <p:cTn id="1" dur="indefinite" restart="never" nodeType="tmRoot"/>
      </p:par>
    </p:tnLst>
  </p:timing>
  <p:txStyles>
    <p:titleStyle>
      <a:lvl1pPr marL="514350" indent="91440" algn="l" defTabSz="457200" rtl="0" eaLnBrk="1" latinLnBrk="0" hangingPunct="1">
        <a:spcBef>
          <a:spcPct val="0"/>
        </a:spcBef>
        <a:buNone/>
        <a:defRPr sz="3200" kern="1200">
          <a:solidFill>
            <a:schemeClr val="bg1"/>
          </a:solidFill>
          <a:latin typeface="+mj-lt"/>
          <a:ea typeface="+mj-ea"/>
          <a:cs typeface="+mj-cs"/>
        </a:defRPr>
      </a:lvl1pPr>
    </p:titleStyle>
    <p:bodyStyle>
      <a:lvl1pPr marL="171450" indent="-171450" algn="l" defTabSz="457200" rtl="0" eaLnBrk="1" latinLnBrk="0" hangingPunct="1">
        <a:spcBef>
          <a:spcPct val="20000"/>
        </a:spcBef>
        <a:buFont typeface="Arial"/>
        <a:buChar char="•"/>
        <a:defRPr sz="2000" kern="1200">
          <a:solidFill>
            <a:schemeClr val="tx1">
              <a:lumMod val="75000"/>
              <a:lumOff val="25000"/>
            </a:schemeClr>
          </a:solidFill>
          <a:latin typeface="+mn-lt"/>
          <a:ea typeface="+mn-ea"/>
          <a:cs typeface="+mn-cs"/>
        </a:defRPr>
      </a:lvl1pPr>
      <a:lvl2pPr marL="742950" indent="-285750" algn="l" defTabSz="457200" rtl="0" eaLnBrk="1" latinLnBrk="0" hangingPunct="1">
        <a:spcBef>
          <a:spcPct val="20000"/>
        </a:spcBef>
        <a:buFont typeface="Arial"/>
        <a:buChar char="–"/>
        <a:defRPr sz="2000" kern="1200">
          <a:solidFill>
            <a:schemeClr val="tx1">
              <a:lumMod val="75000"/>
              <a:lumOff val="25000"/>
            </a:schemeClr>
          </a:solidFill>
          <a:latin typeface="+mn-lt"/>
          <a:ea typeface="+mn-ea"/>
          <a:cs typeface="+mn-cs"/>
        </a:defRPr>
      </a:lvl2pPr>
      <a:lvl3pPr marL="1143000" indent="-228600" algn="l" defTabSz="457200" rtl="0" eaLnBrk="1" latinLnBrk="0" hangingPunct="1">
        <a:spcBef>
          <a:spcPct val="20000"/>
        </a:spcBef>
        <a:buFont typeface="Arial"/>
        <a:buChar char="•"/>
        <a:defRPr sz="2000" kern="1200">
          <a:solidFill>
            <a:schemeClr val="tx1">
              <a:lumMod val="75000"/>
              <a:lumOff val="25000"/>
            </a:schemeClr>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lumMod val="75000"/>
              <a:lumOff val="25000"/>
            </a:schemeClr>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lumMod val="75000"/>
              <a:lumOff val="2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WindowsAzure-TrainingKit/Demo-Windows8AndMobileServices" TargetMode="External"/><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8" Type="http://schemas.openxmlformats.org/officeDocument/2006/relationships/slideLayout" Target="../slideLayouts/slideLayout5.xml"/><Relationship Id="rId3" Type="http://schemas.openxmlformats.org/officeDocument/2006/relationships/tags" Target="../tags/tag10.xml"/><Relationship Id="rId7" Type="http://schemas.openxmlformats.org/officeDocument/2006/relationships/tags" Target="../tags/tag14.xml"/><Relationship Id="rId12" Type="http://schemas.openxmlformats.org/officeDocument/2006/relationships/image" Target="../media/image12.png"/><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tags" Target="../tags/tag13.xml"/><Relationship Id="rId11" Type="http://schemas.openxmlformats.org/officeDocument/2006/relationships/image" Target="../media/image11.png"/><Relationship Id="rId5" Type="http://schemas.openxmlformats.org/officeDocument/2006/relationships/tags" Target="../tags/tag12.xml"/><Relationship Id="rId10" Type="http://schemas.openxmlformats.org/officeDocument/2006/relationships/image" Target="../media/image10.png"/><Relationship Id="rId4" Type="http://schemas.openxmlformats.org/officeDocument/2006/relationships/tags" Target="../tags/tag11.xml"/><Relationship Id="rId9"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8" Type="http://schemas.openxmlformats.org/officeDocument/2006/relationships/hyperlink" Target="mailto:mobileservices@microsoft.com" TargetMode="External"/><Relationship Id="rId3" Type="http://schemas.openxmlformats.org/officeDocument/2006/relationships/hyperlink" Target="http://www.windowsazure.com/en-us/" TargetMode="External"/><Relationship Id="rId7" Type="http://schemas.openxmlformats.org/officeDocument/2006/relationships/hyperlink" Target="http://mobileservices.uservoice.com/forums/182281-feature-requests" TargetMode="External"/><Relationship Id="rId2" Type="http://schemas.openxmlformats.org/officeDocument/2006/relationships/notesSlide" Target="../notesSlides/notesSlide22.xml"/><Relationship Id="rId1" Type="http://schemas.openxmlformats.org/officeDocument/2006/relationships/slideLayout" Target="../slideLayouts/slideLayout5.xml"/><Relationship Id="rId6" Type="http://schemas.openxmlformats.org/officeDocument/2006/relationships/hyperlink" Target="mailto:nickha@microsoft.com" TargetMode="External"/><Relationship Id="rId11" Type="http://schemas.openxmlformats.org/officeDocument/2006/relationships/hyperlink" Target="http://go.microsoft.com/fwlink/?LinkID=130354&amp;clcid=0x409" TargetMode="External"/><Relationship Id="rId5" Type="http://schemas.openxmlformats.org/officeDocument/2006/relationships/hyperlink" Target="http://social.msdn.microsoft.com/Forums/en-US/azuremobile/threads" TargetMode="External"/><Relationship Id="rId10" Type="http://schemas.openxmlformats.org/officeDocument/2006/relationships/hyperlink" Target="http://www.twitter.com/chrisrisner" TargetMode="External"/><Relationship Id="rId4" Type="http://schemas.openxmlformats.org/officeDocument/2006/relationships/hyperlink" Target="http://www.windowsazure.com/mobile" TargetMode="External"/><Relationship Id="rId9" Type="http://schemas.openxmlformats.org/officeDocument/2006/relationships/hyperlink" Target="http://www.twitter.com/cloudnick" TargetMode="Externa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8.xml"/><Relationship Id="rId4" Type="http://schemas.openxmlformats.org/officeDocument/2006/relationships/hyperlink" Target="http://www.surveymonkey.com/s/azureunleashed" TargetMode="Externa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8" Type="http://schemas.openxmlformats.org/officeDocument/2006/relationships/slideLayout" Target="../slideLayouts/slideLayout5.xml"/><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image" Target="../media/image12.png"/><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image" Target="../media/image11.png"/><Relationship Id="rId5" Type="http://schemas.openxmlformats.org/officeDocument/2006/relationships/tags" Target="../tags/tag5.xml"/><Relationship Id="rId10" Type="http://schemas.openxmlformats.org/officeDocument/2006/relationships/image" Target="../media/image10.png"/><Relationship Id="rId4" Type="http://schemas.openxmlformats.org/officeDocument/2006/relationships/tags" Target="../tags/tag4.xml"/><Relationship Id="rId9"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15840" y="4047564"/>
            <a:ext cx="8308458" cy="1842247"/>
          </a:xfrm>
        </p:spPr>
        <p:txBody>
          <a:bodyPr>
            <a:noAutofit/>
          </a:bodyPr>
          <a:lstStyle/>
          <a:p>
            <a:r>
              <a:rPr lang="en-US" sz="4400" dirty="0" smtClean="0"/>
              <a:t>Building Windows Store Apps with Windows Azure Mobile Services</a:t>
            </a:r>
            <a:endParaRPr lang="en-US" sz="4400" dirty="0"/>
          </a:p>
        </p:txBody>
      </p:sp>
    </p:spTree>
    <p:extLst>
      <p:ext uri="{BB962C8B-B14F-4D97-AF65-F5344CB8AC3E}">
        <p14:creationId xmlns:p14="http://schemas.microsoft.com/office/powerpoint/2010/main" val="366266838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sz="quarter" idx="10"/>
          </p:nvPr>
        </p:nvSpPr>
        <p:spPr/>
        <p:txBody>
          <a:bodyPr/>
          <a:lstStyle/>
          <a:p>
            <a:endParaRPr lang="en-US" smtClean="0"/>
          </a:p>
          <a:p>
            <a:endParaRPr lang="en-US" smtClean="0"/>
          </a:p>
          <a:p>
            <a:endParaRPr lang="en-US" smtClean="0"/>
          </a:p>
          <a:p>
            <a:endParaRPr lang="en-US" smtClean="0"/>
          </a:p>
          <a:p>
            <a:endParaRPr lang="en-US" dirty="0"/>
          </a:p>
        </p:txBody>
      </p:sp>
      <p:sp>
        <p:nvSpPr>
          <p:cNvPr id="2" name="Title 1"/>
          <p:cNvSpPr>
            <a:spLocks noGrp="1"/>
          </p:cNvSpPr>
          <p:nvPr>
            <p:ph type="title"/>
          </p:nvPr>
        </p:nvSpPr>
        <p:spPr/>
        <p:txBody>
          <a:bodyPr/>
          <a:lstStyle/>
          <a:p>
            <a:r>
              <a:rPr lang="en-US" smtClean="0"/>
              <a:t>REST API to SQL type mappings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421935438"/>
              </p:ext>
            </p:extLst>
          </p:nvPr>
        </p:nvGraphicFramePr>
        <p:xfrm>
          <a:off x="1445523" y="2082503"/>
          <a:ext cx="10393679" cy="3377003"/>
        </p:xfrm>
        <a:graphic>
          <a:graphicData uri="http://schemas.openxmlformats.org/drawingml/2006/table">
            <a:tbl>
              <a:tblPr firstRow="1" firstCol="1" bandRow="1">
                <a:tableStyleId>{69012ECD-51FC-41F1-AA8D-1B2483CD663E}</a:tableStyleId>
              </a:tblPr>
              <a:tblGrid>
                <a:gridCol w="4602480"/>
                <a:gridCol w="5791199"/>
              </a:tblGrid>
              <a:tr h="534933">
                <a:tc>
                  <a:txBody>
                    <a:bodyPr/>
                    <a:lstStyle/>
                    <a:p>
                      <a:pPr marL="0" marR="0">
                        <a:spcBef>
                          <a:spcPts val="0"/>
                        </a:spcBef>
                        <a:spcAft>
                          <a:spcPts val="0"/>
                        </a:spcAft>
                      </a:pPr>
                      <a:r>
                        <a:rPr lang="en-US" sz="2800" dirty="0">
                          <a:effectLst/>
                        </a:rPr>
                        <a:t>JSON Value</a:t>
                      </a:r>
                      <a:endParaRPr lang="en-US" sz="2800" b="1" dirty="0">
                        <a:effectLst/>
                        <a:latin typeface="Calibri"/>
                        <a:ea typeface="Calibri"/>
                        <a:cs typeface="Times New Roman"/>
                      </a:endParaRPr>
                    </a:p>
                  </a:txBody>
                  <a:tcPr marL="50800" marR="50800" marT="50800" marB="50800"/>
                </a:tc>
                <a:tc>
                  <a:txBody>
                    <a:bodyPr/>
                    <a:lstStyle/>
                    <a:p>
                      <a:pPr marL="0" marR="0">
                        <a:spcBef>
                          <a:spcPts val="0"/>
                        </a:spcBef>
                        <a:spcAft>
                          <a:spcPts val="0"/>
                        </a:spcAft>
                      </a:pPr>
                      <a:r>
                        <a:rPr lang="en-US" sz="2800">
                          <a:effectLst/>
                        </a:rPr>
                        <a:t>T-SQL Type</a:t>
                      </a:r>
                      <a:endParaRPr lang="en-US" sz="2800">
                        <a:effectLst/>
                        <a:latin typeface="Calibri"/>
                        <a:ea typeface="Calibri"/>
                        <a:cs typeface="Times New Roman"/>
                      </a:endParaRPr>
                    </a:p>
                  </a:txBody>
                  <a:tcPr marL="50800" marR="50800" marT="50800" marB="50800"/>
                </a:tc>
              </a:tr>
              <a:tr h="968266">
                <a:tc>
                  <a:txBody>
                    <a:bodyPr/>
                    <a:lstStyle/>
                    <a:p>
                      <a:pPr marL="0" marR="0">
                        <a:spcBef>
                          <a:spcPts val="0"/>
                        </a:spcBef>
                        <a:spcAft>
                          <a:spcPts val="0"/>
                        </a:spcAft>
                      </a:pPr>
                      <a:r>
                        <a:rPr lang="en-US" sz="2800" dirty="0">
                          <a:effectLst/>
                        </a:rPr>
                        <a:t>Numeric values (integer, decimal, floating point)</a:t>
                      </a:r>
                      <a:endParaRPr lang="en-US" sz="2800" b="0" dirty="0">
                        <a:effectLst/>
                        <a:latin typeface="Calibri"/>
                        <a:ea typeface="Calibri"/>
                        <a:cs typeface="Times New Roman"/>
                      </a:endParaRPr>
                    </a:p>
                  </a:txBody>
                  <a:tcPr marL="50800" marR="50800" marT="50800" marB="50800"/>
                </a:tc>
                <a:tc>
                  <a:txBody>
                    <a:bodyPr/>
                    <a:lstStyle/>
                    <a:p>
                      <a:pPr marL="0" marR="0">
                        <a:spcBef>
                          <a:spcPts val="0"/>
                        </a:spcBef>
                        <a:spcAft>
                          <a:spcPts val="0"/>
                        </a:spcAft>
                      </a:pPr>
                      <a:r>
                        <a:rPr lang="en-US" sz="2800" dirty="0" smtClean="0">
                          <a:effectLst/>
                        </a:rPr>
                        <a:t>Float</a:t>
                      </a:r>
                      <a:endParaRPr lang="en-US" sz="2800" dirty="0">
                        <a:solidFill>
                          <a:srgbClr val="FF0000"/>
                        </a:solidFill>
                        <a:effectLst/>
                        <a:latin typeface="Calibri"/>
                        <a:ea typeface="Calibri"/>
                        <a:cs typeface="Times New Roman"/>
                      </a:endParaRPr>
                    </a:p>
                  </a:txBody>
                  <a:tcPr marL="50800" marR="50800" marT="50800" marB="50800"/>
                </a:tc>
              </a:tr>
              <a:tr h="534933">
                <a:tc>
                  <a:txBody>
                    <a:bodyPr/>
                    <a:lstStyle/>
                    <a:p>
                      <a:pPr marL="0" marR="0">
                        <a:spcBef>
                          <a:spcPts val="0"/>
                        </a:spcBef>
                        <a:spcAft>
                          <a:spcPts val="0"/>
                        </a:spcAft>
                      </a:pPr>
                      <a:r>
                        <a:rPr lang="en-US" sz="2800" dirty="0">
                          <a:effectLst/>
                        </a:rPr>
                        <a:t>Boolean </a:t>
                      </a:r>
                      <a:endParaRPr lang="en-US" sz="2800" b="0" dirty="0">
                        <a:effectLst/>
                        <a:latin typeface="Calibri"/>
                        <a:ea typeface="Calibri"/>
                        <a:cs typeface="Times New Roman"/>
                      </a:endParaRPr>
                    </a:p>
                  </a:txBody>
                  <a:tcPr marL="50800" marR="50800" marT="50800" marB="50800"/>
                </a:tc>
                <a:tc>
                  <a:txBody>
                    <a:bodyPr/>
                    <a:lstStyle/>
                    <a:p>
                      <a:pPr marL="0" marR="0">
                        <a:spcBef>
                          <a:spcPts val="0"/>
                        </a:spcBef>
                        <a:spcAft>
                          <a:spcPts val="0"/>
                        </a:spcAft>
                      </a:pPr>
                      <a:r>
                        <a:rPr lang="en-US" sz="2800">
                          <a:effectLst/>
                        </a:rPr>
                        <a:t>Bit</a:t>
                      </a:r>
                      <a:endParaRPr lang="en-US" sz="2800">
                        <a:solidFill>
                          <a:srgbClr val="FF0000"/>
                        </a:solidFill>
                        <a:effectLst/>
                        <a:latin typeface="Calibri"/>
                        <a:ea typeface="Calibri"/>
                        <a:cs typeface="Times New Roman"/>
                      </a:endParaRPr>
                    </a:p>
                  </a:txBody>
                  <a:tcPr marL="50800" marR="50800" marT="50800" marB="50800"/>
                </a:tc>
              </a:tr>
              <a:tr h="534933">
                <a:tc>
                  <a:txBody>
                    <a:bodyPr/>
                    <a:lstStyle/>
                    <a:p>
                      <a:pPr marL="0" marR="0">
                        <a:spcBef>
                          <a:spcPts val="0"/>
                        </a:spcBef>
                        <a:spcAft>
                          <a:spcPts val="0"/>
                        </a:spcAft>
                      </a:pPr>
                      <a:r>
                        <a:rPr lang="en-US" sz="2800" dirty="0" err="1">
                          <a:effectLst/>
                        </a:rPr>
                        <a:t>DateTime</a:t>
                      </a:r>
                      <a:endParaRPr lang="en-US" sz="2800" b="0" dirty="0">
                        <a:effectLst/>
                        <a:latin typeface="Calibri"/>
                        <a:ea typeface="Calibri"/>
                        <a:cs typeface="Times New Roman"/>
                      </a:endParaRPr>
                    </a:p>
                  </a:txBody>
                  <a:tcPr marL="50800" marR="50800" marT="50800" marB="50800"/>
                </a:tc>
                <a:tc>
                  <a:txBody>
                    <a:bodyPr/>
                    <a:lstStyle/>
                    <a:p>
                      <a:pPr marL="0" marR="0">
                        <a:spcBef>
                          <a:spcPts val="0"/>
                        </a:spcBef>
                        <a:spcAft>
                          <a:spcPts val="0"/>
                        </a:spcAft>
                      </a:pPr>
                      <a:r>
                        <a:rPr lang="en-US" sz="2800" dirty="0" err="1">
                          <a:effectLst/>
                        </a:rPr>
                        <a:t>DateTimeOffset</a:t>
                      </a:r>
                      <a:r>
                        <a:rPr lang="en-US" sz="2800" dirty="0">
                          <a:effectLst/>
                        </a:rPr>
                        <a:t>(3)</a:t>
                      </a:r>
                      <a:endParaRPr lang="en-US" sz="2800" dirty="0">
                        <a:solidFill>
                          <a:srgbClr val="FF0000"/>
                        </a:solidFill>
                        <a:effectLst/>
                        <a:latin typeface="Calibri"/>
                        <a:ea typeface="Calibri"/>
                        <a:cs typeface="Times New Roman"/>
                      </a:endParaRPr>
                    </a:p>
                  </a:txBody>
                  <a:tcPr marL="50800" marR="50800" marT="50800" marB="50800"/>
                </a:tc>
              </a:tr>
              <a:tr h="803938">
                <a:tc>
                  <a:txBody>
                    <a:bodyPr/>
                    <a:lstStyle/>
                    <a:p>
                      <a:pPr marL="0" marR="0">
                        <a:spcBef>
                          <a:spcPts val="0"/>
                        </a:spcBef>
                        <a:spcAft>
                          <a:spcPts val="0"/>
                        </a:spcAft>
                      </a:pPr>
                      <a:r>
                        <a:rPr lang="en-US" sz="2800" dirty="0">
                          <a:effectLst/>
                        </a:rPr>
                        <a:t>String </a:t>
                      </a:r>
                      <a:endParaRPr lang="en-US" sz="2800" b="0" dirty="0">
                        <a:effectLst/>
                        <a:latin typeface="Calibri"/>
                        <a:ea typeface="Calibri"/>
                        <a:cs typeface="Times New Roman"/>
                      </a:endParaRPr>
                    </a:p>
                  </a:txBody>
                  <a:tcPr marL="50800" marR="50800" marT="50800" marB="50800"/>
                </a:tc>
                <a:tc>
                  <a:txBody>
                    <a:bodyPr/>
                    <a:lstStyle/>
                    <a:p>
                      <a:pPr marL="0" marR="0">
                        <a:spcBef>
                          <a:spcPts val="0"/>
                        </a:spcBef>
                        <a:spcAft>
                          <a:spcPts val="0"/>
                        </a:spcAft>
                      </a:pPr>
                      <a:r>
                        <a:rPr lang="en-US" sz="2800" dirty="0" err="1" smtClean="0">
                          <a:effectLst/>
                        </a:rPr>
                        <a:t>Nvarchar</a:t>
                      </a:r>
                      <a:r>
                        <a:rPr lang="en-US" sz="2800" dirty="0" smtClean="0">
                          <a:effectLst/>
                        </a:rPr>
                        <a:t>(max)</a:t>
                      </a:r>
                      <a:endParaRPr lang="en-US" sz="2800" dirty="0">
                        <a:solidFill>
                          <a:srgbClr val="FF0000"/>
                        </a:solidFill>
                        <a:effectLst/>
                        <a:latin typeface="Calibri"/>
                        <a:ea typeface="Calibri"/>
                        <a:cs typeface="Times New Roman"/>
                      </a:endParaRPr>
                    </a:p>
                  </a:txBody>
                  <a:tcPr marL="50800" marR="50800" marT="50800" marB="50800"/>
                </a:tc>
              </a:tr>
            </a:tbl>
          </a:graphicData>
        </a:graphic>
      </p:graphicFrame>
    </p:spTree>
    <p:extLst>
      <p:ext uri="{BB962C8B-B14F-4D97-AF65-F5344CB8AC3E}">
        <p14:creationId xmlns:p14="http://schemas.microsoft.com/office/powerpoint/2010/main" val="33560334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6700" dirty="0"/>
              <a:t>Server </a:t>
            </a:r>
            <a:r>
              <a:rPr lang="en-US" sz="6700" dirty="0" smtClean="0"/>
              <a:t>Scripts</a:t>
            </a:r>
            <a:r>
              <a:rPr lang="en-US" sz="6700" dirty="0"/>
              <a:t/>
            </a:r>
            <a:br>
              <a:rPr lang="en-US" sz="6700" dirty="0"/>
            </a:br>
            <a:r>
              <a:rPr lang="en-US" sz="6700" dirty="0"/>
              <a:t>	</a:t>
            </a:r>
            <a:r>
              <a:rPr lang="en-US" sz="4000" dirty="0"/>
              <a:t>adding server </a:t>
            </a:r>
            <a:r>
              <a:rPr lang="en-US" sz="4000" dirty="0" smtClean="0"/>
              <a:t>scripts on </a:t>
            </a:r>
            <a:r>
              <a:rPr lang="en-US" sz="4000" dirty="0"/>
              <a:t>CRUD operations</a:t>
            </a:r>
            <a:endParaRPr lang="en-US" sz="6700" dirty="0"/>
          </a:p>
        </p:txBody>
      </p:sp>
      <p:sp>
        <p:nvSpPr>
          <p:cNvPr id="9" name="Subtitle 1"/>
          <p:cNvSpPr txBox="1">
            <a:spLocks/>
          </p:cNvSpPr>
          <p:nvPr/>
        </p:nvSpPr>
        <p:spPr>
          <a:xfrm>
            <a:off x="973139" y="3854888"/>
            <a:ext cx="10237787" cy="461665"/>
          </a:xfrm>
          <a:prstGeom prst="rect">
            <a:avLst/>
          </a:prstGeom>
        </p:spPr>
        <p:txBody>
          <a:bodyPr lIns="91427" tIns="45715" rIns="91427" bIns="45715"/>
          <a:lstStyle>
            <a:lvl1pPr marL="339711" marR="0" indent="-339711" algn="l" defTabSz="914325" rtl="0" eaLnBrk="1" fontAlgn="auto" latinLnBrk="0" hangingPunct="1">
              <a:lnSpc>
                <a:spcPct val="90000"/>
              </a:lnSpc>
              <a:spcBef>
                <a:spcPct val="20000"/>
              </a:spcBef>
              <a:spcAft>
                <a:spcPts val="0"/>
              </a:spcAft>
              <a:buClrTx/>
              <a:buSzPct val="90000"/>
              <a:buFont typeface="Arial" pitchFamily="34" charset="0"/>
              <a:buChar char="•"/>
              <a:tabLst/>
              <a:defRPr sz="3600" kern="1200" spc="-71" baseline="0">
                <a:gradFill>
                  <a:gsLst>
                    <a:gs pos="1250">
                      <a:schemeClr val="tx1"/>
                    </a:gs>
                    <a:gs pos="100000">
                      <a:schemeClr val="tx1"/>
                    </a:gs>
                  </a:gsLst>
                  <a:lin ang="5400000" scaled="0"/>
                </a:gradFill>
                <a:latin typeface="+mj-lt"/>
                <a:ea typeface="+mn-ea"/>
                <a:cs typeface="+mn-cs"/>
              </a:defRPr>
            </a:lvl1pPr>
            <a:lvl2pPr marL="573064" marR="0" indent="-233354" algn="l" defTabSz="914325"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798480" marR="0" indent="-225415" algn="l" defTabSz="914325" rtl="0" eaLnBrk="1" fontAlgn="auto" latinLnBrk="0" hangingPunct="1">
              <a:lnSpc>
                <a:spcPct val="90000"/>
              </a:lnSpc>
              <a:spcBef>
                <a:spcPct val="20000"/>
              </a:spcBef>
              <a:spcAft>
                <a:spcPts val="0"/>
              </a:spcAft>
              <a:buClrTx/>
              <a:buSzPct val="90000"/>
              <a:buFont typeface="Wingdings" pitchFamily="2" charset="2"/>
              <a:buChar char=""/>
              <a:tabLst>
                <a:tab pos="798480" algn="l"/>
              </a:tabLst>
              <a:defRPr sz="2400" kern="1200" spc="0" baseline="0">
                <a:gradFill>
                  <a:gsLst>
                    <a:gs pos="1250">
                      <a:schemeClr val="tx1"/>
                    </a:gs>
                    <a:gs pos="100000">
                      <a:schemeClr val="tx1"/>
                    </a:gs>
                  </a:gsLst>
                  <a:lin ang="5400000" scaled="0"/>
                </a:gradFill>
                <a:latin typeface="+mn-lt"/>
                <a:ea typeface="+mn-ea"/>
                <a:cs typeface="+mn-cs"/>
              </a:defRPr>
            </a:lvl3pPr>
            <a:lvl4pPr marL="1030245" marR="0" indent="-231765" algn="l" defTabSz="914325"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660" marR="0" indent="-225415" algn="l" defTabSz="914325" rtl="0" eaLnBrk="1" fontAlgn="auto" latinLnBrk="0" hangingPunct="1">
              <a:lnSpc>
                <a:spcPct val="90000"/>
              </a:lnSpc>
              <a:spcBef>
                <a:spcPct val="20000"/>
              </a:spcBef>
              <a:spcAft>
                <a:spcPts val="0"/>
              </a:spcAft>
              <a:buClrTx/>
              <a:buSzPct val="90000"/>
              <a:buFont typeface="Wingdings" pitchFamily="2" charset="2"/>
              <a:buChar char=""/>
              <a:tabLst>
                <a:tab pos="1255660" algn="l"/>
              </a:tabLst>
              <a:defRPr sz="2000" kern="1200" spc="0" baseline="0">
                <a:gradFill>
                  <a:gsLst>
                    <a:gs pos="1250">
                      <a:schemeClr val="tx1"/>
                    </a:gs>
                    <a:gs pos="100000">
                      <a:schemeClr val="tx1"/>
                    </a:gs>
                  </a:gsLst>
                  <a:lin ang="5400000" scaled="0"/>
                </a:gradFill>
                <a:latin typeface="+mn-lt"/>
                <a:ea typeface="+mn-ea"/>
                <a:cs typeface="+mn-cs"/>
              </a:defRPr>
            </a:lvl5pPr>
            <a:lvl6pPr marL="2514395"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557"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20"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883"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dirty="0">
              <a:gradFill>
                <a:gsLst>
                  <a:gs pos="1250">
                    <a:srgbClr val="FFFFFF"/>
                  </a:gs>
                  <a:gs pos="100000">
                    <a:srgbClr val="FFFFFF"/>
                  </a:gs>
                </a:gsLst>
                <a:lin ang="5400000" scaled="0"/>
              </a:gradFill>
            </a:endParaRPr>
          </a:p>
        </p:txBody>
      </p:sp>
    </p:spTree>
    <p:extLst>
      <p:ext uri="{BB962C8B-B14F-4D97-AF65-F5344CB8AC3E}">
        <p14:creationId xmlns:p14="http://schemas.microsoft.com/office/powerpoint/2010/main" val="5693299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Push Notification </a:t>
            </a:r>
            <a:r>
              <a:rPr lang="en-US" dirty="0" smtClean="0"/>
              <a:t>Lifecycle Overview</a:t>
            </a:r>
            <a:endParaRPr lang="en-US" dirty="0"/>
          </a:p>
        </p:txBody>
      </p:sp>
      <p:sp>
        <p:nvSpPr>
          <p:cNvPr id="4" name="TextBox 3"/>
          <p:cNvSpPr txBox="1"/>
          <p:nvPr/>
        </p:nvSpPr>
        <p:spPr>
          <a:xfrm>
            <a:off x="7991704" y="1705855"/>
            <a:ext cx="3959664" cy="2550739"/>
          </a:xfrm>
          <a:prstGeom prst="rect">
            <a:avLst/>
          </a:prstGeom>
          <a:noFill/>
        </p:spPr>
        <p:txBody>
          <a:bodyPr wrap="square" lIns="0" tIns="0" rIns="0" bIns="0" rtlCol="0">
            <a:noAutofit/>
          </a:bodyPr>
          <a:lstStyle/>
          <a:p>
            <a:pPr marL="406264" indent="-406264" defTabSz="913470" fontAlgn="base">
              <a:lnSpc>
                <a:spcPct val="90000"/>
              </a:lnSpc>
              <a:spcAft>
                <a:spcPts val="1800"/>
              </a:spcAft>
              <a:buClr>
                <a:srgbClr val="FF8A00"/>
              </a:buClr>
              <a:buFont typeface="+mj-lt"/>
              <a:buAutoNum type="arabicPeriod"/>
            </a:pPr>
            <a:r>
              <a:rPr lang="en-US" sz="2800" dirty="0">
                <a:ln>
                  <a:solidFill>
                    <a:srgbClr val="FFFFFF">
                      <a:alpha val="0"/>
                    </a:srgbClr>
                  </a:solidFill>
                </a:ln>
                <a:solidFill>
                  <a:srgbClr val="595959">
                    <a:alpha val="99000"/>
                  </a:srgbClr>
                </a:solidFill>
              </a:rPr>
              <a:t>Request Channel URI</a:t>
            </a:r>
          </a:p>
          <a:p>
            <a:pPr marL="406264" indent="-406264" defTabSz="913470" fontAlgn="base">
              <a:lnSpc>
                <a:spcPct val="90000"/>
              </a:lnSpc>
              <a:spcAft>
                <a:spcPts val="1800"/>
              </a:spcAft>
              <a:buClr>
                <a:srgbClr val="FF8A00"/>
              </a:buClr>
              <a:buFont typeface="+mj-lt"/>
              <a:buAutoNum type="arabicPeriod"/>
            </a:pPr>
            <a:r>
              <a:rPr lang="en-US" sz="2800" dirty="0">
                <a:ln>
                  <a:solidFill>
                    <a:srgbClr val="FFFFFF">
                      <a:alpha val="0"/>
                    </a:srgbClr>
                  </a:solidFill>
                </a:ln>
                <a:solidFill>
                  <a:srgbClr val="595959">
                    <a:alpha val="99000"/>
                  </a:srgbClr>
                </a:solidFill>
              </a:rPr>
              <a:t>Register with your </a:t>
            </a:r>
            <a:br>
              <a:rPr lang="en-US" sz="2800" dirty="0">
                <a:ln>
                  <a:solidFill>
                    <a:srgbClr val="FFFFFF">
                      <a:alpha val="0"/>
                    </a:srgbClr>
                  </a:solidFill>
                </a:ln>
                <a:solidFill>
                  <a:srgbClr val="595959">
                    <a:alpha val="99000"/>
                  </a:srgbClr>
                </a:solidFill>
              </a:rPr>
            </a:br>
            <a:r>
              <a:rPr lang="en-US" sz="2800" dirty="0">
                <a:ln>
                  <a:solidFill>
                    <a:srgbClr val="FFFFFF">
                      <a:alpha val="0"/>
                    </a:srgbClr>
                  </a:solidFill>
                </a:ln>
                <a:solidFill>
                  <a:srgbClr val="595959">
                    <a:alpha val="99000"/>
                  </a:srgbClr>
                </a:solidFill>
              </a:rPr>
              <a:t>Cloud Service</a:t>
            </a:r>
          </a:p>
          <a:p>
            <a:pPr marL="406264" indent="-406264" defTabSz="913470" fontAlgn="base">
              <a:lnSpc>
                <a:spcPct val="90000"/>
              </a:lnSpc>
              <a:spcAft>
                <a:spcPts val="1800"/>
              </a:spcAft>
              <a:buClr>
                <a:srgbClr val="FF8A00"/>
              </a:buClr>
              <a:buFont typeface="+mj-lt"/>
              <a:buAutoNum type="arabicPeriod"/>
            </a:pPr>
            <a:r>
              <a:rPr lang="en-US" sz="2800" dirty="0">
                <a:ln>
                  <a:solidFill>
                    <a:srgbClr val="FFFFFF">
                      <a:alpha val="0"/>
                    </a:srgbClr>
                  </a:solidFill>
                </a:ln>
                <a:solidFill>
                  <a:srgbClr val="595959">
                    <a:alpha val="99000"/>
                  </a:srgbClr>
                </a:solidFill>
              </a:rPr>
              <a:t>Authenticate &amp; </a:t>
            </a:r>
            <a:br>
              <a:rPr lang="en-US" sz="2800" dirty="0">
                <a:ln>
                  <a:solidFill>
                    <a:srgbClr val="FFFFFF">
                      <a:alpha val="0"/>
                    </a:srgbClr>
                  </a:solidFill>
                </a:ln>
                <a:solidFill>
                  <a:srgbClr val="595959">
                    <a:alpha val="99000"/>
                  </a:srgbClr>
                </a:solidFill>
              </a:rPr>
            </a:br>
            <a:r>
              <a:rPr lang="en-US" sz="2800" dirty="0">
                <a:ln>
                  <a:solidFill>
                    <a:srgbClr val="FFFFFF">
                      <a:alpha val="0"/>
                    </a:srgbClr>
                  </a:solidFill>
                </a:ln>
                <a:solidFill>
                  <a:srgbClr val="595959">
                    <a:alpha val="99000"/>
                  </a:srgbClr>
                </a:solidFill>
              </a:rPr>
              <a:t>Push Notification</a:t>
            </a:r>
          </a:p>
        </p:txBody>
      </p:sp>
      <p:sp>
        <p:nvSpPr>
          <p:cNvPr id="6" name="Rounded Rectangle 22"/>
          <p:cNvSpPr/>
          <p:nvPr/>
        </p:nvSpPr>
        <p:spPr bwMode="auto">
          <a:xfrm>
            <a:off x="1429690" y="1618772"/>
            <a:ext cx="2298535" cy="5160684"/>
          </a:xfrm>
          <a:prstGeom prst="rect">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71" tIns="45686" rIns="91371" bIns="45686" numCol="1" spcCol="0" rtlCol="0" anchor="t" anchorCtr="0" compatLnSpc="1">
            <a:prstTxWarp prst="textNoShape">
              <a:avLst/>
            </a:prstTxWarp>
          </a:bodyPr>
          <a:lstStyle/>
          <a:p>
            <a:pPr algn="ctr" defTabSz="913470" fontAlgn="base">
              <a:spcBef>
                <a:spcPts val="600"/>
              </a:spcBef>
              <a:spcAft>
                <a:spcPts val="600"/>
              </a:spcAft>
            </a:pPr>
            <a:r>
              <a:rPr lang="en-US" sz="2800" spc="-151" dirty="0">
                <a:solidFill>
                  <a:srgbClr val="DDDDDD">
                    <a:lumMod val="50000"/>
                    <a:alpha val="99000"/>
                  </a:srgbClr>
                </a:solidFill>
                <a:latin typeface="Segoe UI Light" pitchFamily="34" charset="0"/>
              </a:rPr>
              <a:t>Windows  8</a:t>
            </a:r>
          </a:p>
        </p:txBody>
      </p:sp>
      <p:sp>
        <p:nvSpPr>
          <p:cNvPr id="7" name="Rounded Rectangle 20"/>
          <p:cNvSpPr/>
          <p:nvPr/>
        </p:nvSpPr>
        <p:spPr bwMode="auto">
          <a:xfrm>
            <a:off x="1664556" y="4706074"/>
            <a:ext cx="1828800" cy="1828800"/>
          </a:xfrm>
          <a:prstGeom prst="rect">
            <a:avLst/>
          </a:prstGeom>
          <a:solidFill>
            <a:schemeClr val="accent4"/>
          </a:solidFill>
          <a:ln w="19050">
            <a:no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7" tIns="91407" rIns="91407" bIns="91407" numCol="1" rtlCol="0" anchor="b" anchorCtr="0" compatLnSpc="1">
            <a:prstTxWarp prst="textNoShape">
              <a:avLst/>
            </a:prstTxWarp>
          </a:bodyPr>
          <a:lstStyle/>
          <a:p>
            <a:pPr defTabSz="1218513" fontAlgn="base">
              <a:lnSpc>
                <a:spcPct val="90000"/>
              </a:lnSpc>
              <a:spcBef>
                <a:spcPct val="0"/>
              </a:spcBef>
              <a:spcAft>
                <a:spcPct val="0"/>
              </a:spcAft>
            </a:pPr>
            <a:r>
              <a:rPr lang="en-US" sz="2000" spc="-51" dirty="0">
                <a:ln>
                  <a:solidFill>
                    <a:srgbClr val="FFFFFF">
                      <a:alpha val="0"/>
                    </a:srgbClr>
                  </a:solidFill>
                </a:ln>
                <a:solidFill>
                  <a:srgbClr val="FFFFFF">
                    <a:alpha val="99000"/>
                  </a:srgbClr>
                </a:solidFill>
                <a:latin typeface="Segoe UI Light" pitchFamily="34" charset="0"/>
                <a:ea typeface="Segoe UI" pitchFamily="34" charset="0"/>
                <a:cs typeface="Segoe UI" pitchFamily="34" charset="0"/>
              </a:rPr>
              <a:t>Notification</a:t>
            </a:r>
          </a:p>
          <a:p>
            <a:pPr defTabSz="1218513" fontAlgn="base">
              <a:lnSpc>
                <a:spcPct val="90000"/>
              </a:lnSpc>
              <a:spcBef>
                <a:spcPct val="0"/>
              </a:spcBef>
              <a:spcAft>
                <a:spcPct val="0"/>
              </a:spcAft>
            </a:pPr>
            <a:r>
              <a:rPr lang="en-US" sz="2000" spc="-51" dirty="0">
                <a:ln>
                  <a:solidFill>
                    <a:srgbClr val="FFFFFF">
                      <a:alpha val="0"/>
                    </a:srgbClr>
                  </a:solidFill>
                </a:ln>
                <a:solidFill>
                  <a:srgbClr val="FFFFFF">
                    <a:alpha val="99000"/>
                  </a:srgbClr>
                </a:solidFill>
                <a:latin typeface="Segoe UI Light" pitchFamily="34" charset="0"/>
                <a:ea typeface="Segoe UI" pitchFamily="34" charset="0"/>
                <a:cs typeface="Segoe UI" pitchFamily="34" charset="0"/>
              </a:rPr>
              <a:t>Client Platform</a:t>
            </a:r>
          </a:p>
        </p:txBody>
      </p:sp>
      <p:sp>
        <p:nvSpPr>
          <p:cNvPr id="8" name="Rounded Rectangle 23"/>
          <p:cNvSpPr/>
          <p:nvPr/>
        </p:nvSpPr>
        <p:spPr bwMode="auto">
          <a:xfrm>
            <a:off x="1664556" y="2221008"/>
            <a:ext cx="1828800" cy="1828800"/>
          </a:xfrm>
          <a:prstGeom prst="rect">
            <a:avLst/>
          </a:prstGeom>
          <a:solidFill>
            <a:schemeClr val="accent2"/>
          </a:solidFill>
          <a:ln w="19050">
            <a:no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7" tIns="91407" rIns="91407" bIns="91407" numCol="1" rtlCol="0" anchor="b" anchorCtr="0" compatLnSpc="1">
            <a:prstTxWarp prst="textNoShape">
              <a:avLst/>
            </a:prstTxWarp>
          </a:bodyPr>
          <a:lstStyle/>
          <a:p>
            <a:pPr algn="ctr" defTabSz="1218513" fontAlgn="base">
              <a:lnSpc>
                <a:spcPct val="90000"/>
              </a:lnSpc>
              <a:spcBef>
                <a:spcPct val="0"/>
              </a:spcBef>
              <a:spcAft>
                <a:spcPct val="0"/>
              </a:spcAft>
            </a:pPr>
            <a:r>
              <a:rPr lang="en-US" sz="2000" spc="-51" dirty="0">
                <a:ln>
                  <a:solidFill>
                    <a:srgbClr val="FFFFFF">
                      <a:alpha val="0"/>
                    </a:srgbClr>
                  </a:solidFill>
                </a:ln>
                <a:solidFill>
                  <a:srgbClr val="FFFFFF">
                    <a:alpha val="99000"/>
                  </a:srgbClr>
                </a:solidFill>
                <a:latin typeface="Segoe UI Light" pitchFamily="34" charset="0"/>
                <a:ea typeface="Segoe UI" pitchFamily="34" charset="0"/>
                <a:cs typeface="Segoe UI" pitchFamily="34" charset="0"/>
              </a:rPr>
              <a:t>App</a:t>
            </a:r>
          </a:p>
        </p:txBody>
      </p:sp>
      <p:sp>
        <p:nvSpPr>
          <p:cNvPr id="10" name="Rounded Rectangle 21"/>
          <p:cNvSpPr/>
          <p:nvPr/>
        </p:nvSpPr>
        <p:spPr bwMode="auto">
          <a:xfrm>
            <a:off x="5265093" y="1618770"/>
            <a:ext cx="2103120" cy="2103120"/>
          </a:xfrm>
          <a:prstGeom prst="rect">
            <a:avLst/>
          </a:prstGeom>
          <a:solidFill>
            <a:schemeClr val="accent2"/>
          </a:solidFill>
          <a:ln w="19050">
            <a:no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7" tIns="91407" rIns="91407" bIns="91407" numCol="1" rtlCol="0" anchor="b" anchorCtr="0" compatLnSpc="1">
            <a:prstTxWarp prst="textNoShape">
              <a:avLst/>
            </a:prstTxWarp>
          </a:bodyPr>
          <a:lstStyle/>
          <a:p>
            <a:pPr defTabSz="1218513" fontAlgn="base">
              <a:lnSpc>
                <a:spcPct val="90000"/>
              </a:lnSpc>
              <a:spcBef>
                <a:spcPct val="0"/>
              </a:spcBef>
              <a:spcAft>
                <a:spcPct val="0"/>
              </a:spcAft>
            </a:pPr>
            <a:r>
              <a:rPr lang="en-US" sz="2000" spc="-51" dirty="0">
                <a:ln>
                  <a:solidFill>
                    <a:srgbClr val="FFFFFF">
                      <a:alpha val="0"/>
                    </a:srgbClr>
                  </a:solidFill>
                </a:ln>
                <a:solidFill>
                  <a:srgbClr val="FFFFFF">
                    <a:alpha val="99000"/>
                  </a:srgbClr>
                </a:solidFill>
                <a:latin typeface="Segoe UI Light" pitchFamily="34" charset="0"/>
                <a:ea typeface="Segoe UI" pitchFamily="34" charset="0"/>
                <a:cs typeface="Segoe UI" pitchFamily="34" charset="0"/>
              </a:rPr>
              <a:t>Mobile Services</a:t>
            </a:r>
          </a:p>
        </p:txBody>
      </p:sp>
      <p:sp>
        <p:nvSpPr>
          <p:cNvPr id="13" name="Rounded Rectangle 18"/>
          <p:cNvSpPr/>
          <p:nvPr/>
        </p:nvSpPr>
        <p:spPr bwMode="auto">
          <a:xfrm>
            <a:off x="5265093" y="4676334"/>
            <a:ext cx="2103120" cy="2103120"/>
          </a:xfrm>
          <a:prstGeom prst="rect">
            <a:avLst/>
          </a:prstGeom>
          <a:solidFill>
            <a:srgbClr val="8CC600"/>
          </a:solidFill>
          <a:ln w="19050">
            <a:no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7" tIns="91407" rIns="0" bIns="91407" numCol="1" rtlCol="0" anchor="b" anchorCtr="0" compatLnSpc="1">
            <a:prstTxWarp prst="textNoShape">
              <a:avLst/>
            </a:prstTxWarp>
          </a:bodyPr>
          <a:lstStyle/>
          <a:p>
            <a:pPr defTabSz="1218513" fontAlgn="base">
              <a:lnSpc>
                <a:spcPct val="90000"/>
              </a:lnSpc>
              <a:spcBef>
                <a:spcPct val="0"/>
              </a:spcBef>
              <a:spcAft>
                <a:spcPct val="0"/>
              </a:spcAft>
            </a:pPr>
            <a:r>
              <a:rPr lang="en-US" sz="2000" spc="-51" dirty="0">
                <a:ln>
                  <a:solidFill>
                    <a:srgbClr val="FFFFFF">
                      <a:alpha val="0"/>
                    </a:srgbClr>
                  </a:solidFill>
                </a:ln>
                <a:solidFill>
                  <a:srgbClr val="FFFFFF">
                    <a:alpha val="99000"/>
                  </a:srgbClr>
                </a:solidFill>
                <a:latin typeface="Segoe UI Light" pitchFamily="34" charset="0"/>
                <a:ea typeface="Segoe UI" pitchFamily="34" charset="0"/>
                <a:cs typeface="Segoe UI" pitchFamily="34" charset="0"/>
              </a:rPr>
              <a:t>Windows Push Notification Service</a:t>
            </a:r>
          </a:p>
        </p:txBody>
      </p:sp>
      <p:grpSp>
        <p:nvGrpSpPr>
          <p:cNvPr id="29" name="Group 28"/>
          <p:cNvGrpSpPr/>
          <p:nvPr/>
        </p:nvGrpSpPr>
        <p:grpSpPr>
          <a:xfrm>
            <a:off x="2383393" y="4049818"/>
            <a:ext cx="782123" cy="656265"/>
            <a:chOff x="1471220" y="3430995"/>
            <a:chExt cx="782123" cy="1366013"/>
          </a:xfrm>
        </p:grpSpPr>
        <p:sp>
          <p:nvSpPr>
            <p:cNvPr id="16" name="Up-Down Arrow 15"/>
            <p:cNvSpPr/>
            <p:nvPr/>
          </p:nvSpPr>
          <p:spPr bwMode="auto">
            <a:xfrm>
              <a:off x="1471220" y="3430995"/>
              <a:ext cx="391145" cy="1366013"/>
            </a:xfrm>
            <a:prstGeom prst="upDownArrow">
              <a:avLst/>
            </a:prstGeom>
            <a:solidFill>
              <a:schemeClr val="bg1">
                <a:lumMod val="75000"/>
              </a:schemeClr>
            </a:solidFill>
            <a:ln>
              <a:noFill/>
              <a:headEnd type="none" w="med" len="med"/>
              <a:tailEnd type="none" w="med" len="med"/>
            </a:ln>
            <a:effectLst/>
          </p:spPr>
          <p:style>
            <a:lnRef idx="3">
              <a:schemeClr val="lt1"/>
            </a:lnRef>
            <a:fillRef idx="1">
              <a:schemeClr val="accent3"/>
            </a:fillRef>
            <a:effectRef idx="1">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782" fontAlgn="base">
                <a:spcBef>
                  <a:spcPct val="0"/>
                </a:spcBef>
                <a:spcAft>
                  <a:spcPct val="0"/>
                </a:spcAft>
              </a:pPr>
              <a:endParaRPr lang="en-US" sz="2300" dirty="0">
                <a:gradFill>
                  <a:gsLst>
                    <a:gs pos="0">
                      <a:srgbClr val="292929"/>
                    </a:gs>
                    <a:gs pos="100000">
                      <a:srgbClr val="292929"/>
                    </a:gs>
                  </a:gsLst>
                  <a:lin ang="5400000" scaled="0"/>
                </a:gradFill>
              </a:endParaRPr>
            </a:p>
          </p:txBody>
        </p:sp>
        <p:sp>
          <p:nvSpPr>
            <p:cNvPr id="17" name="Rectangle 16"/>
            <p:cNvSpPr/>
            <p:nvPr/>
          </p:nvSpPr>
          <p:spPr bwMode="auto">
            <a:xfrm>
              <a:off x="1699450" y="3741773"/>
              <a:ext cx="553893" cy="694062"/>
            </a:xfrm>
            <a:prstGeom prst="rect">
              <a:avLst/>
            </a:prstGeom>
            <a:noFill/>
            <a:ln>
              <a:noFill/>
              <a:headEnd type="none" w="med" len="med"/>
              <a:tailEnd type="none" w="med" len="med"/>
            </a:ln>
            <a:effectLst/>
          </p:spPr>
          <p:style>
            <a:lnRef idx="3">
              <a:schemeClr val="lt1"/>
            </a:lnRef>
            <a:fillRef idx="1">
              <a:schemeClr val="accent3"/>
            </a:fillRef>
            <a:effectRef idx="1">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782" fontAlgn="base">
                <a:spcBef>
                  <a:spcPct val="0"/>
                </a:spcBef>
                <a:spcAft>
                  <a:spcPct val="0"/>
                </a:spcAft>
              </a:pPr>
              <a:r>
                <a:rPr lang="en-US" dirty="0">
                  <a:solidFill>
                    <a:srgbClr val="FF8A00">
                      <a:alpha val="99000"/>
                    </a:srgbClr>
                  </a:solidFill>
                </a:rPr>
                <a:t>(1)</a:t>
              </a:r>
            </a:p>
          </p:txBody>
        </p:sp>
      </p:grpSp>
      <p:grpSp>
        <p:nvGrpSpPr>
          <p:cNvPr id="30" name="Group 29"/>
          <p:cNvGrpSpPr/>
          <p:nvPr/>
        </p:nvGrpSpPr>
        <p:grpSpPr>
          <a:xfrm>
            <a:off x="3493358" y="2955723"/>
            <a:ext cx="1771733" cy="577291"/>
            <a:chOff x="2581191" y="2686782"/>
            <a:chExt cx="1771733" cy="577290"/>
          </a:xfrm>
        </p:grpSpPr>
        <p:sp>
          <p:nvSpPr>
            <p:cNvPr id="19" name="Up-Down Arrow 18"/>
            <p:cNvSpPr/>
            <p:nvPr/>
          </p:nvSpPr>
          <p:spPr bwMode="auto">
            <a:xfrm rot="5400000">
              <a:off x="3271484" y="1996489"/>
              <a:ext cx="391147" cy="1771733"/>
            </a:xfrm>
            <a:prstGeom prst="upDownArrow">
              <a:avLst>
                <a:gd name="adj1" fmla="val 50000"/>
                <a:gd name="adj2" fmla="val 59741"/>
              </a:avLst>
            </a:prstGeom>
            <a:solidFill>
              <a:schemeClr val="bg1">
                <a:lumMod val="75000"/>
              </a:schemeClr>
            </a:solidFill>
            <a:ln>
              <a:noFill/>
              <a:headEnd type="none" w="med" len="med"/>
              <a:tailEnd type="none" w="med" len="med"/>
            </a:ln>
            <a:effectLst/>
          </p:spPr>
          <p:style>
            <a:lnRef idx="3">
              <a:schemeClr val="lt1"/>
            </a:lnRef>
            <a:fillRef idx="1">
              <a:schemeClr val="accent3"/>
            </a:fillRef>
            <a:effectRef idx="1">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782" fontAlgn="base">
                <a:spcBef>
                  <a:spcPct val="0"/>
                </a:spcBef>
                <a:spcAft>
                  <a:spcPct val="0"/>
                </a:spcAft>
              </a:pPr>
              <a:endParaRPr lang="en-US" sz="2300" dirty="0">
                <a:gradFill>
                  <a:gsLst>
                    <a:gs pos="0">
                      <a:srgbClr val="292929"/>
                    </a:gs>
                    <a:gs pos="100000">
                      <a:srgbClr val="292929"/>
                    </a:gs>
                  </a:gsLst>
                  <a:lin ang="5400000" scaled="0"/>
                </a:gradFill>
              </a:endParaRPr>
            </a:p>
          </p:txBody>
        </p:sp>
        <p:sp>
          <p:nvSpPr>
            <p:cNvPr id="20" name="Rectangle 19"/>
            <p:cNvSpPr/>
            <p:nvPr/>
          </p:nvSpPr>
          <p:spPr bwMode="auto">
            <a:xfrm>
              <a:off x="3238526" y="2984768"/>
              <a:ext cx="595161" cy="279304"/>
            </a:xfrm>
            <a:prstGeom prst="rect">
              <a:avLst/>
            </a:prstGeom>
            <a:noFill/>
            <a:ln>
              <a:noFill/>
              <a:headEnd type="none" w="med" len="med"/>
              <a:tailEnd type="none" w="med" len="med"/>
            </a:ln>
            <a:effectLst/>
          </p:spPr>
          <p:style>
            <a:lnRef idx="3">
              <a:schemeClr val="lt1"/>
            </a:lnRef>
            <a:fillRef idx="1">
              <a:schemeClr val="accent3"/>
            </a:fillRef>
            <a:effectRef idx="1">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782" fontAlgn="base">
                <a:spcBef>
                  <a:spcPct val="0"/>
                </a:spcBef>
                <a:spcAft>
                  <a:spcPct val="0"/>
                </a:spcAft>
              </a:pPr>
              <a:r>
                <a:rPr lang="en-US" dirty="0">
                  <a:solidFill>
                    <a:srgbClr val="FF8A00">
                      <a:alpha val="99000"/>
                    </a:srgbClr>
                  </a:solidFill>
                </a:rPr>
                <a:t>(2)</a:t>
              </a:r>
            </a:p>
          </p:txBody>
        </p:sp>
      </p:grpSp>
      <p:grpSp>
        <p:nvGrpSpPr>
          <p:cNvPr id="31" name="Group 30"/>
          <p:cNvGrpSpPr/>
          <p:nvPr/>
        </p:nvGrpSpPr>
        <p:grpSpPr>
          <a:xfrm>
            <a:off x="6093742" y="3721891"/>
            <a:ext cx="933675" cy="954443"/>
            <a:chOff x="5341644" y="3559768"/>
            <a:chExt cx="933676" cy="703848"/>
          </a:xfrm>
        </p:grpSpPr>
        <p:sp>
          <p:nvSpPr>
            <p:cNvPr id="22" name="Down Arrow 21"/>
            <p:cNvSpPr/>
            <p:nvPr/>
          </p:nvSpPr>
          <p:spPr bwMode="auto">
            <a:xfrm>
              <a:off x="5341644" y="3559768"/>
              <a:ext cx="445096" cy="703848"/>
            </a:xfrm>
            <a:prstGeom prst="downArrow">
              <a:avLst/>
            </a:prstGeom>
            <a:solidFill>
              <a:schemeClr val="bg1">
                <a:lumMod val="75000"/>
              </a:schemeClr>
            </a:solidFill>
            <a:ln>
              <a:noFill/>
              <a:headEnd type="none" w="med" len="med"/>
              <a:tailEnd type="none" w="med" len="med"/>
            </a:ln>
            <a:effectLst/>
          </p:spPr>
          <p:style>
            <a:lnRef idx="3">
              <a:schemeClr val="lt1"/>
            </a:lnRef>
            <a:fillRef idx="1">
              <a:schemeClr val="accent3"/>
            </a:fillRef>
            <a:effectRef idx="1">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782" fontAlgn="base">
                <a:spcBef>
                  <a:spcPct val="0"/>
                </a:spcBef>
                <a:spcAft>
                  <a:spcPct val="0"/>
                </a:spcAft>
              </a:pPr>
              <a:endParaRPr lang="en-US" sz="2300" dirty="0">
                <a:gradFill>
                  <a:gsLst>
                    <a:gs pos="0">
                      <a:srgbClr val="292929"/>
                    </a:gs>
                    <a:gs pos="100000">
                      <a:srgbClr val="292929"/>
                    </a:gs>
                  </a:gsLst>
                  <a:lin ang="5400000" scaled="0"/>
                </a:gradFill>
              </a:endParaRPr>
            </a:p>
          </p:txBody>
        </p:sp>
        <p:sp>
          <p:nvSpPr>
            <p:cNvPr id="28" name="Rectangle 27"/>
            <p:cNvSpPr/>
            <p:nvPr/>
          </p:nvSpPr>
          <p:spPr bwMode="auto">
            <a:xfrm>
              <a:off x="5629508" y="3711106"/>
              <a:ext cx="645812" cy="279304"/>
            </a:xfrm>
            <a:prstGeom prst="rect">
              <a:avLst/>
            </a:prstGeom>
            <a:noFill/>
            <a:ln>
              <a:noFill/>
              <a:headEnd type="none" w="med" len="med"/>
              <a:tailEnd type="none" w="med" len="med"/>
            </a:ln>
            <a:effectLst/>
          </p:spPr>
          <p:style>
            <a:lnRef idx="3">
              <a:schemeClr val="lt1"/>
            </a:lnRef>
            <a:fillRef idx="1">
              <a:schemeClr val="accent3"/>
            </a:fillRef>
            <a:effectRef idx="1">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782" fontAlgn="base">
                <a:spcBef>
                  <a:spcPct val="0"/>
                </a:spcBef>
                <a:spcAft>
                  <a:spcPct val="0"/>
                </a:spcAft>
              </a:pPr>
              <a:r>
                <a:rPr lang="en-US" dirty="0">
                  <a:solidFill>
                    <a:srgbClr val="FF8A00">
                      <a:alpha val="99000"/>
                    </a:srgbClr>
                  </a:solidFill>
                </a:rPr>
                <a:t>(3)</a:t>
              </a:r>
            </a:p>
          </p:txBody>
        </p:sp>
      </p:grpSp>
      <p:grpSp>
        <p:nvGrpSpPr>
          <p:cNvPr id="32" name="Group 31"/>
          <p:cNvGrpSpPr/>
          <p:nvPr/>
        </p:nvGrpSpPr>
        <p:grpSpPr>
          <a:xfrm>
            <a:off x="3493356" y="5206115"/>
            <a:ext cx="1771732" cy="603743"/>
            <a:chOff x="2581276" y="4937164"/>
            <a:chExt cx="1762119" cy="603743"/>
          </a:xfrm>
        </p:grpSpPr>
        <p:sp>
          <p:nvSpPr>
            <p:cNvPr id="25" name="Down Arrow 24"/>
            <p:cNvSpPr/>
            <p:nvPr/>
          </p:nvSpPr>
          <p:spPr bwMode="auto">
            <a:xfrm rot="5400000">
              <a:off x="3267079" y="4464591"/>
              <a:ext cx="390513" cy="1762119"/>
            </a:xfrm>
            <a:prstGeom prst="downArrow">
              <a:avLst>
                <a:gd name="adj1" fmla="val 50000"/>
                <a:gd name="adj2" fmla="val 58537"/>
              </a:avLst>
            </a:prstGeom>
            <a:solidFill>
              <a:srgbClr val="8CC600"/>
            </a:solidFill>
            <a:ln>
              <a:noFill/>
              <a:headEnd type="none" w="med" len="med"/>
              <a:tailEnd type="none" w="med" len="med"/>
            </a:ln>
            <a:effectLst/>
          </p:spPr>
          <p:style>
            <a:lnRef idx="3">
              <a:schemeClr val="lt1"/>
            </a:lnRef>
            <a:fillRef idx="1">
              <a:schemeClr val="accent3"/>
            </a:fillRef>
            <a:effectRef idx="1">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782" fontAlgn="base">
                <a:spcBef>
                  <a:spcPct val="0"/>
                </a:spcBef>
                <a:spcAft>
                  <a:spcPct val="0"/>
                </a:spcAft>
              </a:pPr>
              <a:endParaRPr lang="en-US" sz="2300" dirty="0">
                <a:gradFill>
                  <a:gsLst>
                    <a:gs pos="0">
                      <a:srgbClr val="292929"/>
                    </a:gs>
                    <a:gs pos="100000">
                      <a:srgbClr val="292929"/>
                    </a:gs>
                  </a:gsLst>
                  <a:lin ang="5400000" scaled="0"/>
                </a:gradFill>
              </a:endParaRPr>
            </a:p>
          </p:txBody>
        </p:sp>
        <p:sp>
          <p:nvSpPr>
            <p:cNvPr id="26" name="Rectangle 25"/>
            <p:cNvSpPr/>
            <p:nvPr/>
          </p:nvSpPr>
          <p:spPr bwMode="auto">
            <a:xfrm>
              <a:off x="3113314" y="4937164"/>
              <a:ext cx="713662" cy="279304"/>
            </a:xfrm>
            <a:prstGeom prst="rect">
              <a:avLst/>
            </a:prstGeom>
            <a:noFill/>
            <a:ln>
              <a:noFill/>
              <a:headEnd type="none" w="med" len="med"/>
              <a:tailEnd type="none" w="med" len="med"/>
            </a:ln>
            <a:effectLst/>
          </p:spPr>
          <p:style>
            <a:lnRef idx="3">
              <a:schemeClr val="lt1"/>
            </a:lnRef>
            <a:fillRef idx="1">
              <a:schemeClr val="accent3"/>
            </a:fillRef>
            <a:effectRef idx="1">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782" fontAlgn="base">
                <a:spcBef>
                  <a:spcPct val="0"/>
                </a:spcBef>
                <a:spcAft>
                  <a:spcPct val="0"/>
                </a:spcAft>
              </a:pPr>
              <a:r>
                <a:rPr lang="en-US" dirty="0">
                  <a:solidFill>
                    <a:srgbClr val="FF8A00">
                      <a:alpha val="99000"/>
                    </a:srgbClr>
                  </a:solidFill>
                </a:rPr>
                <a:t>(3)</a:t>
              </a:r>
            </a:p>
          </p:txBody>
        </p:sp>
      </p:grpSp>
      <p:sp>
        <p:nvSpPr>
          <p:cNvPr id="33" name="Freeform 7"/>
          <p:cNvSpPr>
            <a:spLocks/>
          </p:cNvSpPr>
          <p:nvPr/>
        </p:nvSpPr>
        <p:spPr bwMode="auto">
          <a:xfrm>
            <a:off x="5605890" y="2182908"/>
            <a:ext cx="1421524" cy="758520"/>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07" tIns="45705" rIns="91407" bIns="45705" numCol="1" anchor="t" anchorCtr="0" compatLnSpc="1">
            <a:prstTxWarp prst="textNoShape">
              <a:avLst/>
            </a:prstTxWarp>
          </a:bodyPr>
          <a:lstStyle/>
          <a:p>
            <a:pPr defTabSz="914045"/>
            <a:endParaRPr lang="en-US">
              <a:solidFill>
                <a:srgbClr val="292929"/>
              </a:solidFill>
            </a:endParaRPr>
          </a:p>
        </p:txBody>
      </p:sp>
      <p:sp>
        <p:nvSpPr>
          <p:cNvPr id="34" name="Freeform 58"/>
          <p:cNvSpPr>
            <a:spLocks noEditPoints="1"/>
          </p:cNvSpPr>
          <p:nvPr/>
        </p:nvSpPr>
        <p:spPr bwMode="black">
          <a:xfrm>
            <a:off x="5874490" y="5008137"/>
            <a:ext cx="884322" cy="947832"/>
          </a:xfrm>
          <a:custGeom>
            <a:avLst/>
            <a:gdLst>
              <a:gd name="T0" fmla="*/ 181 w 182"/>
              <a:gd name="T1" fmla="*/ 65 h 195"/>
              <a:gd name="T2" fmla="*/ 88 w 182"/>
              <a:gd name="T3" fmla="*/ 0 h 195"/>
              <a:gd name="T4" fmla="*/ 88 w 182"/>
              <a:gd name="T5" fmla="*/ 40 h 195"/>
              <a:gd name="T6" fmla="*/ 1 w 182"/>
              <a:gd name="T7" fmla="*/ 40 h 195"/>
              <a:gd name="T8" fmla="*/ 1 w 182"/>
              <a:gd name="T9" fmla="*/ 89 h 195"/>
              <a:gd name="T10" fmla="*/ 57 w 182"/>
              <a:gd name="T11" fmla="*/ 89 h 195"/>
              <a:gd name="T12" fmla="*/ 88 w 182"/>
              <a:gd name="T13" fmla="*/ 68 h 195"/>
              <a:gd name="T14" fmla="*/ 88 w 182"/>
              <a:gd name="T15" fmla="*/ 130 h 195"/>
              <a:gd name="T16" fmla="*/ 181 w 182"/>
              <a:gd name="T17" fmla="*/ 65 h 195"/>
              <a:gd name="T18" fmla="*/ 19 w 182"/>
              <a:gd name="T19" fmla="*/ 127 h 195"/>
              <a:gd name="T20" fmla="*/ 88 w 182"/>
              <a:gd name="T21" fmla="*/ 172 h 195"/>
              <a:gd name="T22" fmla="*/ 88 w 182"/>
              <a:gd name="T23" fmla="*/ 142 h 195"/>
              <a:gd name="T24" fmla="*/ 178 w 182"/>
              <a:gd name="T25" fmla="*/ 142 h 195"/>
              <a:gd name="T26" fmla="*/ 178 w 182"/>
              <a:gd name="T27" fmla="*/ 153 h 195"/>
              <a:gd name="T28" fmla="*/ 100 w 182"/>
              <a:gd name="T29" fmla="*/ 153 h 195"/>
              <a:gd name="T30" fmla="*/ 100 w 182"/>
              <a:gd name="T31" fmla="*/ 195 h 195"/>
              <a:gd name="T32" fmla="*/ 0 w 182"/>
              <a:gd name="T33" fmla="*/ 127 h 195"/>
              <a:gd name="T34" fmla="*/ 19 w 182"/>
              <a:gd name="T35" fmla="*/ 127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2" h="195">
                <a:moveTo>
                  <a:pt x="181" y="65"/>
                </a:moveTo>
                <a:cubicBezTo>
                  <a:pt x="88" y="0"/>
                  <a:pt x="88" y="0"/>
                  <a:pt x="88" y="0"/>
                </a:cubicBezTo>
                <a:cubicBezTo>
                  <a:pt x="88" y="40"/>
                  <a:pt x="88" y="40"/>
                  <a:pt x="88" y="40"/>
                </a:cubicBezTo>
                <a:cubicBezTo>
                  <a:pt x="1" y="40"/>
                  <a:pt x="1" y="40"/>
                  <a:pt x="1" y="40"/>
                </a:cubicBezTo>
                <a:cubicBezTo>
                  <a:pt x="1" y="89"/>
                  <a:pt x="1" y="89"/>
                  <a:pt x="1" y="89"/>
                </a:cubicBezTo>
                <a:cubicBezTo>
                  <a:pt x="57" y="89"/>
                  <a:pt x="57" y="89"/>
                  <a:pt x="57" y="89"/>
                </a:cubicBezTo>
                <a:cubicBezTo>
                  <a:pt x="88" y="68"/>
                  <a:pt x="88" y="68"/>
                  <a:pt x="88" y="68"/>
                </a:cubicBezTo>
                <a:cubicBezTo>
                  <a:pt x="88" y="130"/>
                  <a:pt x="88" y="130"/>
                  <a:pt x="88" y="130"/>
                </a:cubicBezTo>
                <a:cubicBezTo>
                  <a:pt x="181" y="65"/>
                  <a:pt x="181" y="65"/>
                  <a:pt x="181" y="65"/>
                </a:cubicBezTo>
                <a:close/>
                <a:moveTo>
                  <a:pt x="19" y="127"/>
                </a:moveTo>
                <a:cubicBezTo>
                  <a:pt x="88" y="172"/>
                  <a:pt x="88" y="172"/>
                  <a:pt x="88" y="172"/>
                </a:cubicBezTo>
                <a:cubicBezTo>
                  <a:pt x="88" y="142"/>
                  <a:pt x="88" y="142"/>
                  <a:pt x="88" y="142"/>
                </a:cubicBezTo>
                <a:cubicBezTo>
                  <a:pt x="178" y="142"/>
                  <a:pt x="178" y="142"/>
                  <a:pt x="178" y="142"/>
                </a:cubicBezTo>
                <a:cubicBezTo>
                  <a:pt x="182" y="142"/>
                  <a:pt x="182" y="153"/>
                  <a:pt x="178" y="153"/>
                </a:cubicBezTo>
                <a:cubicBezTo>
                  <a:pt x="100" y="153"/>
                  <a:pt x="100" y="153"/>
                  <a:pt x="100" y="153"/>
                </a:cubicBezTo>
                <a:cubicBezTo>
                  <a:pt x="100" y="195"/>
                  <a:pt x="100" y="195"/>
                  <a:pt x="100" y="195"/>
                </a:cubicBezTo>
                <a:cubicBezTo>
                  <a:pt x="0" y="127"/>
                  <a:pt x="0" y="127"/>
                  <a:pt x="0" y="127"/>
                </a:cubicBezTo>
                <a:cubicBezTo>
                  <a:pt x="19" y="127"/>
                  <a:pt x="19" y="127"/>
                  <a:pt x="19" y="127"/>
                </a:cubicBezTo>
                <a:close/>
              </a:path>
            </a:pathLst>
          </a:custGeom>
          <a:solidFill>
            <a:srgbClr val="FFFFFF"/>
          </a:solidFill>
          <a:ln>
            <a:noFill/>
          </a:ln>
        </p:spPr>
        <p:txBody>
          <a:bodyPr vert="horz" wrap="square" lIns="82275" tIns="41137" rIns="82275" bIns="41137" numCol="1" anchor="t" anchorCtr="0" compatLnSpc="1">
            <a:prstTxWarp prst="textNoShape">
              <a:avLst/>
            </a:prstTxWarp>
          </a:bodyPr>
          <a:lstStyle/>
          <a:p>
            <a:pPr defTabSz="914045"/>
            <a:endParaRPr lang="en-US" sz="1600">
              <a:solidFill>
                <a:srgbClr val="292929"/>
              </a:solidFill>
            </a:endParaRPr>
          </a:p>
        </p:txBody>
      </p:sp>
      <p:grpSp>
        <p:nvGrpSpPr>
          <p:cNvPr id="35" name="Group 34"/>
          <p:cNvGrpSpPr/>
          <p:nvPr/>
        </p:nvGrpSpPr>
        <p:grpSpPr bwMode="black">
          <a:xfrm>
            <a:off x="2056868" y="2607379"/>
            <a:ext cx="1044176" cy="849483"/>
            <a:chOff x="5184775" y="225425"/>
            <a:chExt cx="1500188" cy="1220788"/>
          </a:xfrm>
          <a:solidFill>
            <a:srgbClr val="FFFFFF"/>
          </a:solidFill>
        </p:grpSpPr>
        <p:sp>
          <p:nvSpPr>
            <p:cNvPr id="36" name="Freeform 86"/>
            <p:cNvSpPr>
              <a:spLocks noEditPoints="1"/>
            </p:cNvSpPr>
            <p:nvPr/>
          </p:nvSpPr>
          <p:spPr bwMode="black">
            <a:xfrm>
              <a:off x="5184775" y="344488"/>
              <a:ext cx="1095375" cy="1101725"/>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045"/>
              <a:endParaRPr lang="en-US" sz="1600">
                <a:solidFill>
                  <a:srgbClr val="292929"/>
                </a:solidFill>
              </a:endParaRPr>
            </a:p>
          </p:txBody>
        </p:sp>
        <p:sp>
          <p:nvSpPr>
            <p:cNvPr id="37" name="Oval 87"/>
            <p:cNvSpPr>
              <a:spLocks noChangeArrowheads="1"/>
            </p:cNvSpPr>
            <p:nvPr/>
          </p:nvSpPr>
          <p:spPr bwMode="black">
            <a:xfrm>
              <a:off x="5630863" y="812800"/>
              <a:ext cx="203200" cy="2032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045"/>
              <a:endParaRPr lang="en-US" sz="1600">
                <a:solidFill>
                  <a:srgbClr val="292929"/>
                </a:solidFill>
              </a:endParaRPr>
            </a:p>
          </p:txBody>
        </p:sp>
        <p:sp>
          <p:nvSpPr>
            <p:cNvPr id="38" name="Freeform 88"/>
            <p:cNvSpPr>
              <a:spLocks noEditPoints="1"/>
            </p:cNvSpPr>
            <p:nvPr/>
          </p:nvSpPr>
          <p:spPr bwMode="black">
            <a:xfrm>
              <a:off x="6129338" y="225425"/>
              <a:ext cx="555625" cy="598488"/>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045"/>
              <a:endParaRPr lang="en-US" sz="1600">
                <a:solidFill>
                  <a:srgbClr val="292929"/>
                </a:solidFill>
              </a:endParaRPr>
            </a:p>
          </p:txBody>
        </p:sp>
      </p:grpSp>
      <p:sp>
        <p:nvSpPr>
          <p:cNvPr id="39" name="Freeform 6"/>
          <p:cNvSpPr>
            <a:spLocks noEditPoints="1"/>
          </p:cNvSpPr>
          <p:nvPr/>
        </p:nvSpPr>
        <p:spPr bwMode="auto">
          <a:xfrm>
            <a:off x="2188482" y="4967881"/>
            <a:ext cx="780951" cy="803873"/>
          </a:xfrm>
          <a:custGeom>
            <a:avLst/>
            <a:gdLst>
              <a:gd name="T0" fmla="*/ 55 w 202"/>
              <a:gd name="T1" fmla="*/ 49 h 208"/>
              <a:gd name="T2" fmla="*/ 105 w 202"/>
              <a:gd name="T3" fmla="*/ 34 h 208"/>
              <a:gd name="T4" fmla="*/ 102 w 202"/>
              <a:gd name="T5" fmla="*/ 40 h 208"/>
              <a:gd name="T6" fmla="*/ 98 w 202"/>
              <a:gd name="T7" fmla="*/ 37 h 208"/>
              <a:gd name="T8" fmla="*/ 95 w 202"/>
              <a:gd name="T9" fmla="*/ 46 h 208"/>
              <a:gd name="T10" fmla="*/ 88 w 202"/>
              <a:gd name="T11" fmla="*/ 37 h 208"/>
              <a:gd name="T12" fmla="*/ 92 w 202"/>
              <a:gd name="T13" fmla="*/ 46 h 208"/>
              <a:gd name="T14" fmla="*/ 81 w 202"/>
              <a:gd name="T15" fmla="*/ 34 h 208"/>
              <a:gd name="T16" fmla="*/ 85 w 202"/>
              <a:gd name="T17" fmla="*/ 50 h 208"/>
              <a:gd name="T18" fmla="*/ 74 w 202"/>
              <a:gd name="T19" fmla="*/ 40 h 208"/>
              <a:gd name="T20" fmla="*/ 74 w 202"/>
              <a:gd name="T21" fmla="*/ 50 h 208"/>
              <a:gd name="T22" fmla="*/ 71 w 202"/>
              <a:gd name="T23" fmla="*/ 40 h 208"/>
              <a:gd name="T24" fmla="*/ 67 w 202"/>
              <a:gd name="T25" fmla="*/ 46 h 208"/>
              <a:gd name="T26" fmla="*/ 64 w 202"/>
              <a:gd name="T27" fmla="*/ 44 h 208"/>
              <a:gd name="T28" fmla="*/ 124 w 202"/>
              <a:gd name="T29" fmla="*/ 187 h 208"/>
              <a:gd name="T30" fmla="*/ 132 w 202"/>
              <a:gd name="T31" fmla="*/ 202 h 208"/>
              <a:gd name="T32" fmla="*/ 150 w 202"/>
              <a:gd name="T33" fmla="*/ 136 h 208"/>
              <a:gd name="T34" fmla="*/ 202 w 202"/>
              <a:gd name="T35" fmla="*/ 149 h 208"/>
              <a:gd name="T36" fmla="*/ 0 w 202"/>
              <a:gd name="T37" fmla="*/ 150 h 208"/>
              <a:gd name="T38" fmla="*/ 2 w 202"/>
              <a:gd name="T39" fmla="*/ 154 h 208"/>
              <a:gd name="T40" fmla="*/ 63 w 202"/>
              <a:gd name="T41" fmla="*/ 160 h 208"/>
              <a:gd name="T42" fmla="*/ 85 w 202"/>
              <a:gd name="T43" fmla="*/ 122 h 208"/>
              <a:gd name="T44" fmla="*/ 124 w 202"/>
              <a:gd name="T45" fmla="*/ 177 h 208"/>
              <a:gd name="T46" fmla="*/ 155 w 202"/>
              <a:gd name="T47" fmla="*/ 133 h 208"/>
              <a:gd name="T48" fmla="*/ 118 w 202"/>
              <a:gd name="T49" fmla="*/ 114 h 208"/>
              <a:gd name="T50" fmla="*/ 55 w 202"/>
              <a:gd name="T51" fmla="*/ 64 h 208"/>
              <a:gd name="T52" fmla="*/ 48 w 202"/>
              <a:gd name="T53" fmla="*/ 98 h 208"/>
              <a:gd name="T54" fmla="*/ 189 w 202"/>
              <a:gd name="T55" fmla="*/ 105 h 208"/>
              <a:gd name="T56" fmla="*/ 135 w 202"/>
              <a:gd name="T57" fmla="*/ 75 h 208"/>
              <a:gd name="T58" fmla="*/ 83 w 202"/>
              <a:gd name="T59" fmla="*/ 177 h 208"/>
              <a:gd name="T60" fmla="*/ 102 w 202"/>
              <a:gd name="T61" fmla="*/ 62 h 208"/>
              <a:gd name="T62" fmla="*/ 105 w 202"/>
              <a:gd name="T63" fmla="*/ 79 h 208"/>
              <a:gd name="T64" fmla="*/ 95 w 202"/>
              <a:gd name="T65" fmla="*/ 69 h 208"/>
              <a:gd name="T66" fmla="*/ 64 w 202"/>
              <a:gd name="T67" fmla="*/ 75 h 208"/>
              <a:gd name="T68" fmla="*/ 60 w 202"/>
              <a:gd name="T69" fmla="*/ 66 h 208"/>
              <a:gd name="T70" fmla="*/ 71 w 202"/>
              <a:gd name="T71" fmla="*/ 79 h 208"/>
              <a:gd name="T72" fmla="*/ 67 w 202"/>
              <a:gd name="T73" fmla="*/ 62 h 208"/>
              <a:gd name="T74" fmla="*/ 78 w 202"/>
              <a:gd name="T75" fmla="*/ 73 h 208"/>
              <a:gd name="T76" fmla="*/ 78 w 202"/>
              <a:gd name="T77" fmla="*/ 62 h 208"/>
              <a:gd name="T78" fmla="*/ 81 w 202"/>
              <a:gd name="T79" fmla="*/ 73 h 208"/>
              <a:gd name="T80" fmla="*/ 85 w 202"/>
              <a:gd name="T81" fmla="*/ 66 h 208"/>
              <a:gd name="T82" fmla="*/ 88 w 202"/>
              <a:gd name="T83" fmla="*/ 69 h 208"/>
              <a:gd name="T84" fmla="*/ 95 w 202"/>
              <a:gd name="T85" fmla="*/ 79 h 208"/>
              <a:gd name="T86" fmla="*/ 51 w 202"/>
              <a:gd name="T87" fmla="*/ 105 h 208"/>
              <a:gd name="T88" fmla="*/ 148 w 202"/>
              <a:gd name="T89" fmla="*/ 20 h 208"/>
              <a:gd name="T90" fmla="*/ 140 w 202"/>
              <a:gd name="T91" fmla="*/ 13 h 208"/>
              <a:gd name="T92" fmla="*/ 102 w 202"/>
              <a:gd name="T93" fmla="*/ 5 h 208"/>
              <a:gd name="T94" fmla="*/ 105 w 202"/>
              <a:gd name="T95" fmla="*/ 21 h 208"/>
              <a:gd name="T96" fmla="*/ 95 w 202"/>
              <a:gd name="T97" fmla="*/ 11 h 208"/>
              <a:gd name="T98" fmla="*/ 95 w 202"/>
              <a:gd name="T99" fmla="*/ 21 h 208"/>
              <a:gd name="T100" fmla="*/ 92 w 202"/>
              <a:gd name="T101" fmla="*/ 11 h 208"/>
              <a:gd name="T102" fmla="*/ 88 w 202"/>
              <a:gd name="T103" fmla="*/ 18 h 208"/>
              <a:gd name="T104" fmla="*/ 85 w 202"/>
              <a:gd name="T105" fmla="*/ 15 h 208"/>
              <a:gd name="T106" fmla="*/ 74 w 202"/>
              <a:gd name="T107" fmla="*/ 5 h 208"/>
              <a:gd name="T108" fmla="*/ 74 w 202"/>
              <a:gd name="T109" fmla="*/ 15 h 208"/>
              <a:gd name="T110" fmla="*/ 71 w 202"/>
              <a:gd name="T111" fmla="*/ 5 h 208"/>
              <a:gd name="T112" fmla="*/ 67 w 202"/>
              <a:gd name="T113" fmla="*/ 11 h 208"/>
              <a:gd name="T114" fmla="*/ 64 w 202"/>
              <a:gd name="T115" fmla="*/ 9 h 208"/>
              <a:gd name="T116" fmla="*/ 60 w 202"/>
              <a:gd name="T117" fmla="*/ 18 h 208"/>
              <a:gd name="T118" fmla="*/ 10 w 202"/>
              <a:gd name="T119" fmla="*/ 201 h 208"/>
              <a:gd name="T120" fmla="*/ 55 w 202"/>
              <a:gd name="T121" fmla="*/ 179 h 208"/>
              <a:gd name="T122" fmla="*/ 48 w 202"/>
              <a:gd name="T123" fmla="*/ 177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02" h="208">
                <a:moveTo>
                  <a:pt x="61" y="55"/>
                </a:moveTo>
                <a:cubicBezTo>
                  <a:pt x="142" y="55"/>
                  <a:pt x="142" y="55"/>
                  <a:pt x="142" y="55"/>
                </a:cubicBezTo>
                <a:cubicBezTo>
                  <a:pt x="145" y="55"/>
                  <a:pt x="148" y="52"/>
                  <a:pt x="148" y="49"/>
                </a:cubicBezTo>
                <a:cubicBezTo>
                  <a:pt x="148" y="35"/>
                  <a:pt x="148" y="35"/>
                  <a:pt x="148" y="35"/>
                </a:cubicBezTo>
                <a:cubicBezTo>
                  <a:pt x="148" y="32"/>
                  <a:pt x="145" y="29"/>
                  <a:pt x="142" y="29"/>
                </a:cubicBezTo>
                <a:cubicBezTo>
                  <a:pt x="61" y="29"/>
                  <a:pt x="61" y="29"/>
                  <a:pt x="61" y="29"/>
                </a:cubicBezTo>
                <a:cubicBezTo>
                  <a:pt x="57" y="29"/>
                  <a:pt x="55" y="32"/>
                  <a:pt x="55" y="35"/>
                </a:cubicBezTo>
                <a:cubicBezTo>
                  <a:pt x="55" y="49"/>
                  <a:pt x="55" y="49"/>
                  <a:pt x="55" y="49"/>
                </a:cubicBezTo>
                <a:cubicBezTo>
                  <a:pt x="55" y="52"/>
                  <a:pt x="57" y="55"/>
                  <a:pt x="61" y="55"/>
                </a:cubicBezTo>
                <a:close/>
                <a:moveTo>
                  <a:pt x="135" y="37"/>
                </a:moveTo>
                <a:cubicBezTo>
                  <a:pt x="138" y="37"/>
                  <a:pt x="140" y="39"/>
                  <a:pt x="140" y="42"/>
                </a:cubicBezTo>
                <a:cubicBezTo>
                  <a:pt x="140" y="44"/>
                  <a:pt x="138" y="47"/>
                  <a:pt x="135" y="47"/>
                </a:cubicBezTo>
                <a:cubicBezTo>
                  <a:pt x="133" y="47"/>
                  <a:pt x="130" y="44"/>
                  <a:pt x="130" y="42"/>
                </a:cubicBezTo>
                <a:cubicBezTo>
                  <a:pt x="130" y="39"/>
                  <a:pt x="133" y="37"/>
                  <a:pt x="135" y="37"/>
                </a:cubicBezTo>
                <a:close/>
                <a:moveTo>
                  <a:pt x="102" y="34"/>
                </a:moveTo>
                <a:cubicBezTo>
                  <a:pt x="105" y="34"/>
                  <a:pt x="105" y="34"/>
                  <a:pt x="105" y="34"/>
                </a:cubicBezTo>
                <a:cubicBezTo>
                  <a:pt x="105" y="37"/>
                  <a:pt x="105" y="37"/>
                  <a:pt x="105" y="37"/>
                </a:cubicBezTo>
                <a:cubicBezTo>
                  <a:pt x="102" y="37"/>
                  <a:pt x="102" y="37"/>
                  <a:pt x="102" y="37"/>
                </a:cubicBezTo>
                <a:lnTo>
                  <a:pt x="102" y="34"/>
                </a:lnTo>
                <a:close/>
                <a:moveTo>
                  <a:pt x="102" y="40"/>
                </a:moveTo>
                <a:cubicBezTo>
                  <a:pt x="105" y="40"/>
                  <a:pt x="105" y="40"/>
                  <a:pt x="105" y="40"/>
                </a:cubicBezTo>
                <a:cubicBezTo>
                  <a:pt x="105" y="44"/>
                  <a:pt x="105" y="44"/>
                  <a:pt x="105" y="44"/>
                </a:cubicBezTo>
                <a:cubicBezTo>
                  <a:pt x="102" y="44"/>
                  <a:pt x="102" y="44"/>
                  <a:pt x="102" y="44"/>
                </a:cubicBezTo>
                <a:lnTo>
                  <a:pt x="102" y="40"/>
                </a:lnTo>
                <a:close/>
                <a:moveTo>
                  <a:pt x="102" y="46"/>
                </a:moveTo>
                <a:cubicBezTo>
                  <a:pt x="105" y="46"/>
                  <a:pt x="105" y="46"/>
                  <a:pt x="105" y="46"/>
                </a:cubicBezTo>
                <a:cubicBezTo>
                  <a:pt x="105" y="50"/>
                  <a:pt x="105" y="50"/>
                  <a:pt x="105" y="50"/>
                </a:cubicBezTo>
                <a:cubicBezTo>
                  <a:pt x="102" y="50"/>
                  <a:pt x="102" y="50"/>
                  <a:pt x="102" y="50"/>
                </a:cubicBezTo>
                <a:lnTo>
                  <a:pt x="102" y="46"/>
                </a:lnTo>
                <a:close/>
                <a:moveTo>
                  <a:pt x="95" y="34"/>
                </a:moveTo>
                <a:cubicBezTo>
                  <a:pt x="98" y="34"/>
                  <a:pt x="98" y="34"/>
                  <a:pt x="98" y="34"/>
                </a:cubicBezTo>
                <a:cubicBezTo>
                  <a:pt x="98" y="37"/>
                  <a:pt x="98" y="37"/>
                  <a:pt x="98" y="37"/>
                </a:cubicBezTo>
                <a:cubicBezTo>
                  <a:pt x="95" y="37"/>
                  <a:pt x="95" y="37"/>
                  <a:pt x="95" y="37"/>
                </a:cubicBezTo>
                <a:lnTo>
                  <a:pt x="95" y="34"/>
                </a:lnTo>
                <a:close/>
                <a:moveTo>
                  <a:pt x="95" y="40"/>
                </a:moveTo>
                <a:cubicBezTo>
                  <a:pt x="98" y="40"/>
                  <a:pt x="98" y="40"/>
                  <a:pt x="98" y="40"/>
                </a:cubicBezTo>
                <a:cubicBezTo>
                  <a:pt x="98" y="44"/>
                  <a:pt x="98" y="44"/>
                  <a:pt x="98" y="44"/>
                </a:cubicBezTo>
                <a:cubicBezTo>
                  <a:pt x="95" y="44"/>
                  <a:pt x="95" y="44"/>
                  <a:pt x="95" y="44"/>
                </a:cubicBezTo>
                <a:lnTo>
                  <a:pt x="95" y="40"/>
                </a:lnTo>
                <a:close/>
                <a:moveTo>
                  <a:pt x="95" y="46"/>
                </a:moveTo>
                <a:cubicBezTo>
                  <a:pt x="98" y="46"/>
                  <a:pt x="98" y="46"/>
                  <a:pt x="98" y="46"/>
                </a:cubicBezTo>
                <a:cubicBezTo>
                  <a:pt x="98" y="50"/>
                  <a:pt x="98" y="50"/>
                  <a:pt x="98" y="50"/>
                </a:cubicBezTo>
                <a:cubicBezTo>
                  <a:pt x="95" y="50"/>
                  <a:pt x="95" y="50"/>
                  <a:pt x="95" y="50"/>
                </a:cubicBezTo>
                <a:lnTo>
                  <a:pt x="95" y="46"/>
                </a:lnTo>
                <a:close/>
                <a:moveTo>
                  <a:pt x="88" y="34"/>
                </a:moveTo>
                <a:cubicBezTo>
                  <a:pt x="92" y="34"/>
                  <a:pt x="92" y="34"/>
                  <a:pt x="92" y="34"/>
                </a:cubicBezTo>
                <a:cubicBezTo>
                  <a:pt x="92" y="37"/>
                  <a:pt x="92" y="37"/>
                  <a:pt x="92" y="37"/>
                </a:cubicBezTo>
                <a:cubicBezTo>
                  <a:pt x="88" y="37"/>
                  <a:pt x="88" y="37"/>
                  <a:pt x="88" y="37"/>
                </a:cubicBezTo>
                <a:lnTo>
                  <a:pt x="88" y="34"/>
                </a:lnTo>
                <a:close/>
                <a:moveTo>
                  <a:pt x="88" y="40"/>
                </a:moveTo>
                <a:cubicBezTo>
                  <a:pt x="92" y="40"/>
                  <a:pt x="92" y="40"/>
                  <a:pt x="92" y="40"/>
                </a:cubicBezTo>
                <a:cubicBezTo>
                  <a:pt x="92" y="44"/>
                  <a:pt x="92" y="44"/>
                  <a:pt x="92" y="44"/>
                </a:cubicBezTo>
                <a:cubicBezTo>
                  <a:pt x="88" y="44"/>
                  <a:pt x="88" y="44"/>
                  <a:pt x="88" y="44"/>
                </a:cubicBezTo>
                <a:lnTo>
                  <a:pt x="88" y="40"/>
                </a:lnTo>
                <a:close/>
                <a:moveTo>
                  <a:pt x="88" y="46"/>
                </a:moveTo>
                <a:cubicBezTo>
                  <a:pt x="92" y="46"/>
                  <a:pt x="92" y="46"/>
                  <a:pt x="92" y="46"/>
                </a:cubicBezTo>
                <a:cubicBezTo>
                  <a:pt x="92" y="50"/>
                  <a:pt x="92" y="50"/>
                  <a:pt x="92" y="50"/>
                </a:cubicBezTo>
                <a:cubicBezTo>
                  <a:pt x="88" y="50"/>
                  <a:pt x="88" y="50"/>
                  <a:pt x="88" y="50"/>
                </a:cubicBezTo>
                <a:lnTo>
                  <a:pt x="88" y="46"/>
                </a:lnTo>
                <a:close/>
                <a:moveTo>
                  <a:pt x="81" y="34"/>
                </a:moveTo>
                <a:cubicBezTo>
                  <a:pt x="85" y="34"/>
                  <a:pt x="85" y="34"/>
                  <a:pt x="85" y="34"/>
                </a:cubicBezTo>
                <a:cubicBezTo>
                  <a:pt x="85" y="37"/>
                  <a:pt x="85" y="37"/>
                  <a:pt x="85" y="37"/>
                </a:cubicBezTo>
                <a:cubicBezTo>
                  <a:pt x="81" y="37"/>
                  <a:pt x="81" y="37"/>
                  <a:pt x="81" y="37"/>
                </a:cubicBezTo>
                <a:lnTo>
                  <a:pt x="81" y="34"/>
                </a:lnTo>
                <a:close/>
                <a:moveTo>
                  <a:pt x="81" y="40"/>
                </a:moveTo>
                <a:cubicBezTo>
                  <a:pt x="85" y="40"/>
                  <a:pt x="85" y="40"/>
                  <a:pt x="85" y="40"/>
                </a:cubicBezTo>
                <a:cubicBezTo>
                  <a:pt x="85" y="44"/>
                  <a:pt x="85" y="44"/>
                  <a:pt x="85" y="44"/>
                </a:cubicBezTo>
                <a:cubicBezTo>
                  <a:pt x="81" y="44"/>
                  <a:pt x="81" y="44"/>
                  <a:pt x="81" y="44"/>
                </a:cubicBezTo>
                <a:lnTo>
                  <a:pt x="81" y="40"/>
                </a:lnTo>
                <a:close/>
                <a:moveTo>
                  <a:pt x="81" y="46"/>
                </a:moveTo>
                <a:cubicBezTo>
                  <a:pt x="85" y="46"/>
                  <a:pt x="85" y="46"/>
                  <a:pt x="85" y="46"/>
                </a:cubicBezTo>
                <a:cubicBezTo>
                  <a:pt x="85" y="50"/>
                  <a:pt x="85" y="50"/>
                  <a:pt x="85" y="50"/>
                </a:cubicBezTo>
                <a:cubicBezTo>
                  <a:pt x="81" y="50"/>
                  <a:pt x="81" y="50"/>
                  <a:pt x="81" y="50"/>
                </a:cubicBezTo>
                <a:lnTo>
                  <a:pt x="81" y="46"/>
                </a:lnTo>
                <a:close/>
                <a:moveTo>
                  <a:pt x="74" y="34"/>
                </a:moveTo>
                <a:cubicBezTo>
                  <a:pt x="78" y="34"/>
                  <a:pt x="78" y="34"/>
                  <a:pt x="78" y="34"/>
                </a:cubicBezTo>
                <a:cubicBezTo>
                  <a:pt x="78" y="37"/>
                  <a:pt x="78" y="37"/>
                  <a:pt x="78" y="37"/>
                </a:cubicBezTo>
                <a:cubicBezTo>
                  <a:pt x="74" y="37"/>
                  <a:pt x="74" y="37"/>
                  <a:pt x="74" y="37"/>
                </a:cubicBezTo>
                <a:lnTo>
                  <a:pt x="74" y="34"/>
                </a:lnTo>
                <a:close/>
                <a:moveTo>
                  <a:pt x="74" y="40"/>
                </a:moveTo>
                <a:cubicBezTo>
                  <a:pt x="78" y="40"/>
                  <a:pt x="78" y="40"/>
                  <a:pt x="78" y="40"/>
                </a:cubicBezTo>
                <a:cubicBezTo>
                  <a:pt x="78" y="44"/>
                  <a:pt x="78" y="44"/>
                  <a:pt x="78" y="44"/>
                </a:cubicBezTo>
                <a:cubicBezTo>
                  <a:pt x="74" y="44"/>
                  <a:pt x="74" y="44"/>
                  <a:pt x="74" y="44"/>
                </a:cubicBezTo>
                <a:lnTo>
                  <a:pt x="74" y="40"/>
                </a:lnTo>
                <a:close/>
                <a:moveTo>
                  <a:pt x="74" y="46"/>
                </a:moveTo>
                <a:cubicBezTo>
                  <a:pt x="78" y="46"/>
                  <a:pt x="78" y="46"/>
                  <a:pt x="78" y="46"/>
                </a:cubicBezTo>
                <a:cubicBezTo>
                  <a:pt x="78" y="50"/>
                  <a:pt x="78" y="50"/>
                  <a:pt x="78" y="50"/>
                </a:cubicBezTo>
                <a:cubicBezTo>
                  <a:pt x="74" y="50"/>
                  <a:pt x="74" y="50"/>
                  <a:pt x="74" y="50"/>
                </a:cubicBezTo>
                <a:lnTo>
                  <a:pt x="74" y="46"/>
                </a:lnTo>
                <a:close/>
                <a:moveTo>
                  <a:pt x="67" y="34"/>
                </a:moveTo>
                <a:cubicBezTo>
                  <a:pt x="71" y="34"/>
                  <a:pt x="71" y="34"/>
                  <a:pt x="71" y="34"/>
                </a:cubicBezTo>
                <a:cubicBezTo>
                  <a:pt x="71" y="37"/>
                  <a:pt x="71" y="37"/>
                  <a:pt x="71" y="37"/>
                </a:cubicBezTo>
                <a:cubicBezTo>
                  <a:pt x="67" y="37"/>
                  <a:pt x="67" y="37"/>
                  <a:pt x="67" y="37"/>
                </a:cubicBezTo>
                <a:lnTo>
                  <a:pt x="67" y="34"/>
                </a:lnTo>
                <a:close/>
                <a:moveTo>
                  <a:pt x="67" y="40"/>
                </a:moveTo>
                <a:cubicBezTo>
                  <a:pt x="71" y="40"/>
                  <a:pt x="71" y="40"/>
                  <a:pt x="71" y="40"/>
                </a:cubicBezTo>
                <a:cubicBezTo>
                  <a:pt x="71" y="44"/>
                  <a:pt x="71" y="44"/>
                  <a:pt x="71" y="44"/>
                </a:cubicBezTo>
                <a:cubicBezTo>
                  <a:pt x="67" y="44"/>
                  <a:pt x="67" y="44"/>
                  <a:pt x="67" y="44"/>
                </a:cubicBezTo>
                <a:lnTo>
                  <a:pt x="67" y="40"/>
                </a:lnTo>
                <a:close/>
                <a:moveTo>
                  <a:pt x="67" y="46"/>
                </a:moveTo>
                <a:cubicBezTo>
                  <a:pt x="71" y="46"/>
                  <a:pt x="71" y="46"/>
                  <a:pt x="71" y="46"/>
                </a:cubicBezTo>
                <a:cubicBezTo>
                  <a:pt x="71" y="50"/>
                  <a:pt x="71" y="50"/>
                  <a:pt x="71" y="50"/>
                </a:cubicBezTo>
                <a:cubicBezTo>
                  <a:pt x="67" y="50"/>
                  <a:pt x="67" y="50"/>
                  <a:pt x="67" y="50"/>
                </a:cubicBezTo>
                <a:lnTo>
                  <a:pt x="67" y="46"/>
                </a:lnTo>
                <a:close/>
                <a:moveTo>
                  <a:pt x="60" y="34"/>
                </a:moveTo>
                <a:cubicBezTo>
                  <a:pt x="64" y="34"/>
                  <a:pt x="64" y="34"/>
                  <a:pt x="64" y="34"/>
                </a:cubicBezTo>
                <a:cubicBezTo>
                  <a:pt x="64" y="37"/>
                  <a:pt x="64" y="37"/>
                  <a:pt x="64" y="37"/>
                </a:cubicBezTo>
                <a:cubicBezTo>
                  <a:pt x="60" y="37"/>
                  <a:pt x="60" y="37"/>
                  <a:pt x="60" y="37"/>
                </a:cubicBezTo>
                <a:lnTo>
                  <a:pt x="60" y="34"/>
                </a:lnTo>
                <a:close/>
                <a:moveTo>
                  <a:pt x="60" y="40"/>
                </a:moveTo>
                <a:cubicBezTo>
                  <a:pt x="64" y="40"/>
                  <a:pt x="64" y="40"/>
                  <a:pt x="64" y="40"/>
                </a:cubicBezTo>
                <a:cubicBezTo>
                  <a:pt x="64" y="44"/>
                  <a:pt x="64" y="44"/>
                  <a:pt x="64" y="44"/>
                </a:cubicBezTo>
                <a:cubicBezTo>
                  <a:pt x="60" y="44"/>
                  <a:pt x="60" y="44"/>
                  <a:pt x="60" y="44"/>
                </a:cubicBezTo>
                <a:lnTo>
                  <a:pt x="60" y="40"/>
                </a:lnTo>
                <a:close/>
                <a:moveTo>
                  <a:pt x="60" y="46"/>
                </a:moveTo>
                <a:cubicBezTo>
                  <a:pt x="64" y="46"/>
                  <a:pt x="64" y="46"/>
                  <a:pt x="64" y="46"/>
                </a:cubicBezTo>
                <a:cubicBezTo>
                  <a:pt x="64" y="50"/>
                  <a:pt x="64" y="50"/>
                  <a:pt x="64" y="50"/>
                </a:cubicBezTo>
                <a:cubicBezTo>
                  <a:pt x="60" y="50"/>
                  <a:pt x="60" y="50"/>
                  <a:pt x="60" y="50"/>
                </a:cubicBezTo>
                <a:lnTo>
                  <a:pt x="60" y="46"/>
                </a:lnTo>
                <a:close/>
                <a:moveTo>
                  <a:pt x="124" y="187"/>
                </a:moveTo>
                <a:cubicBezTo>
                  <a:pt x="124" y="187"/>
                  <a:pt x="122" y="186"/>
                  <a:pt x="121" y="186"/>
                </a:cubicBezTo>
                <a:cubicBezTo>
                  <a:pt x="81" y="186"/>
                  <a:pt x="81" y="186"/>
                  <a:pt x="81" y="186"/>
                </a:cubicBezTo>
                <a:cubicBezTo>
                  <a:pt x="80" y="186"/>
                  <a:pt x="79" y="187"/>
                  <a:pt x="78" y="187"/>
                </a:cubicBezTo>
                <a:cubicBezTo>
                  <a:pt x="70" y="197"/>
                  <a:pt x="70" y="197"/>
                  <a:pt x="70" y="197"/>
                </a:cubicBezTo>
                <a:cubicBezTo>
                  <a:pt x="70" y="197"/>
                  <a:pt x="69" y="199"/>
                  <a:pt x="69" y="200"/>
                </a:cubicBezTo>
                <a:cubicBezTo>
                  <a:pt x="69" y="201"/>
                  <a:pt x="69" y="201"/>
                  <a:pt x="69" y="201"/>
                </a:cubicBezTo>
                <a:cubicBezTo>
                  <a:pt x="69" y="201"/>
                  <a:pt x="70" y="202"/>
                  <a:pt x="71" y="202"/>
                </a:cubicBezTo>
                <a:cubicBezTo>
                  <a:pt x="132" y="202"/>
                  <a:pt x="132" y="202"/>
                  <a:pt x="132" y="202"/>
                </a:cubicBezTo>
                <a:cubicBezTo>
                  <a:pt x="133" y="202"/>
                  <a:pt x="133" y="201"/>
                  <a:pt x="133" y="201"/>
                </a:cubicBezTo>
                <a:cubicBezTo>
                  <a:pt x="133" y="200"/>
                  <a:pt x="133" y="200"/>
                  <a:pt x="133" y="200"/>
                </a:cubicBezTo>
                <a:cubicBezTo>
                  <a:pt x="133" y="199"/>
                  <a:pt x="133" y="197"/>
                  <a:pt x="132" y="197"/>
                </a:cubicBezTo>
                <a:lnTo>
                  <a:pt x="124" y="187"/>
                </a:lnTo>
                <a:close/>
                <a:moveTo>
                  <a:pt x="201" y="146"/>
                </a:moveTo>
                <a:cubicBezTo>
                  <a:pt x="193" y="137"/>
                  <a:pt x="193" y="137"/>
                  <a:pt x="193" y="137"/>
                </a:cubicBezTo>
                <a:cubicBezTo>
                  <a:pt x="193" y="136"/>
                  <a:pt x="191" y="136"/>
                  <a:pt x="190" y="136"/>
                </a:cubicBezTo>
                <a:cubicBezTo>
                  <a:pt x="150" y="136"/>
                  <a:pt x="150" y="136"/>
                  <a:pt x="150" y="136"/>
                </a:cubicBezTo>
                <a:cubicBezTo>
                  <a:pt x="149" y="136"/>
                  <a:pt x="148" y="136"/>
                  <a:pt x="147" y="137"/>
                </a:cubicBezTo>
                <a:cubicBezTo>
                  <a:pt x="139" y="146"/>
                  <a:pt x="139" y="146"/>
                  <a:pt x="139" y="146"/>
                </a:cubicBezTo>
                <a:cubicBezTo>
                  <a:pt x="139" y="147"/>
                  <a:pt x="138" y="148"/>
                  <a:pt x="138" y="149"/>
                </a:cubicBezTo>
                <a:cubicBezTo>
                  <a:pt x="138" y="150"/>
                  <a:pt x="138" y="150"/>
                  <a:pt x="138" y="150"/>
                </a:cubicBezTo>
                <a:cubicBezTo>
                  <a:pt x="138" y="151"/>
                  <a:pt x="139" y="152"/>
                  <a:pt x="140" y="152"/>
                </a:cubicBezTo>
                <a:cubicBezTo>
                  <a:pt x="201" y="152"/>
                  <a:pt x="201" y="152"/>
                  <a:pt x="201" y="152"/>
                </a:cubicBezTo>
                <a:cubicBezTo>
                  <a:pt x="202" y="152"/>
                  <a:pt x="202" y="151"/>
                  <a:pt x="202" y="150"/>
                </a:cubicBezTo>
                <a:cubicBezTo>
                  <a:pt x="202" y="149"/>
                  <a:pt x="202" y="149"/>
                  <a:pt x="202" y="149"/>
                </a:cubicBezTo>
                <a:cubicBezTo>
                  <a:pt x="202" y="148"/>
                  <a:pt x="202" y="147"/>
                  <a:pt x="201" y="146"/>
                </a:cubicBezTo>
                <a:close/>
                <a:moveTo>
                  <a:pt x="55" y="137"/>
                </a:moveTo>
                <a:cubicBezTo>
                  <a:pt x="54" y="136"/>
                  <a:pt x="53" y="136"/>
                  <a:pt x="52" y="136"/>
                </a:cubicBezTo>
                <a:cubicBezTo>
                  <a:pt x="12" y="136"/>
                  <a:pt x="12" y="136"/>
                  <a:pt x="12" y="136"/>
                </a:cubicBezTo>
                <a:cubicBezTo>
                  <a:pt x="11" y="136"/>
                  <a:pt x="10" y="136"/>
                  <a:pt x="9" y="137"/>
                </a:cubicBezTo>
                <a:cubicBezTo>
                  <a:pt x="1" y="146"/>
                  <a:pt x="1" y="146"/>
                  <a:pt x="1" y="146"/>
                </a:cubicBezTo>
                <a:cubicBezTo>
                  <a:pt x="1" y="147"/>
                  <a:pt x="0" y="148"/>
                  <a:pt x="0" y="149"/>
                </a:cubicBezTo>
                <a:cubicBezTo>
                  <a:pt x="0" y="150"/>
                  <a:pt x="0" y="150"/>
                  <a:pt x="0" y="150"/>
                </a:cubicBezTo>
                <a:cubicBezTo>
                  <a:pt x="0" y="151"/>
                  <a:pt x="1" y="152"/>
                  <a:pt x="2" y="152"/>
                </a:cubicBezTo>
                <a:cubicBezTo>
                  <a:pt x="62" y="152"/>
                  <a:pt x="62" y="152"/>
                  <a:pt x="62" y="152"/>
                </a:cubicBezTo>
                <a:cubicBezTo>
                  <a:pt x="63" y="152"/>
                  <a:pt x="64" y="151"/>
                  <a:pt x="64" y="150"/>
                </a:cubicBezTo>
                <a:cubicBezTo>
                  <a:pt x="64" y="149"/>
                  <a:pt x="64" y="149"/>
                  <a:pt x="64" y="149"/>
                </a:cubicBezTo>
                <a:cubicBezTo>
                  <a:pt x="64" y="148"/>
                  <a:pt x="64" y="147"/>
                  <a:pt x="63" y="146"/>
                </a:cubicBezTo>
                <a:lnTo>
                  <a:pt x="55" y="137"/>
                </a:lnTo>
                <a:close/>
                <a:moveTo>
                  <a:pt x="62" y="154"/>
                </a:moveTo>
                <a:cubicBezTo>
                  <a:pt x="2" y="154"/>
                  <a:pt x="2" y="154"/>
                  <a:pt x="2" y="154"/>
                </a:cubicBezTo>
                <a:cubicBezTo>
                  <a:pt x="1" y="154"/>
                  <a:pt x="0" y="155"/>
                  <a:pt x="0" y="156"/>
                </a:cubicBezTo>
                <a:cubicBezTo>
                  <a:pt x="0" y="157"/>
                  <a:pt x="0" y="157"/>
                  <a:pt x="0" y="157"/>
                </a:cubicBezTo>
                <a:cubicBezTo>
                  <a:pt x="0" y="158"/>
                  <a:pt x="1" y="159"/>
                  <a:pt x="1" y="160"/>
                </a:cubicBezTo>
                <a:cubicBezTo>
                  <a:pt x="9" y="169"/>
                  <a:pt x="9" y="169"/>
                  <a:pt x="9" y="169"/>
                </a:cubicBezTo>
                <a:cubicBezTo>
                  <a:pt x="10" y="170"/>
                  <a:pt x="11" y="170"/>
                  <a:pt x="12" y="170"/>
                </a:cubicBezTo>
                <a:cubicBezTo>
                  <a:pt x="52" y="170"/>
                  <a:pt x="52" y="170"/>
                  <a:pt x="52" y="170"/>
                </a:cubicBezTo>
                <a:cubicBezTo>
                  <a:pt x="53" y="170"/>
                  <a:pt x="54" y="170"/>
                  <a:pt x="55" y="169"/>
                </a:cubicBezTo>
                <a:cubicBezTo>
                  <a:pt x="63" y="160"/>
                  <a:pt x="63" y="160"/>
                  <a:pt x="63" y="160"/>
                </a:cubicBezTo>
                <a:cubicBezTo>
                  <a:pt x="64" y="159"/>
                  <a:pt x="64" y="158"/>
                  <a:pt x="64" y="157"/>
                </a:cubicBezTo>
                <a:cubicBezTo>
                  <a:pt x="64" y="156"/>
                  <a:pt x="64" y="156"/>
                  <a:pt x="64" y="156"/>
                </a:cubicBezTo>
                <a:cubicBezTo>
                  <a:pt x="64" y="155"/>
                  <a:pt x="63" y="154"/>
                  <a:pt x="62" y="154"/>
                </a:cubicBezTo>
                <a:close/>
                <a:moveTo>
                  <a:pt x="16" y="133"/>
                </a:moveTo>
                <a:cubicBezTo>
                  <a:pt x="48" y="133"/>
                  <a:pt x="48" y="133"/>
                  <a:pt x="48" y="133"/>
                </a:cubicBezTo>
                <a:cubicBezTo>
                  <a:pt x="52" y="133"/>
                  <a:pt x="55" y="130"/>
                  <a:pt x="55" y="127"/>
                </a:cubicBezTo>
                <a:cubicBezTo>
                  <a:pt x="55" y="122"/>
                  <a:pt x="55" y="122"/>
                  <a:pt x="55" y="122"/>
                </a:cubicBezTo>
                <a:cubicBezTo>
                  <a:pt x="85" y="122"/>
                  <a:pt x="85" y="122"/>
                  <a:pt x="85" y="122"/>
                </a:cubicBezTo>
                <a:cubicBezTo>
                  <a:pt x="86" y="128"/>
                  <a:pt x="91" y="133"/>
                  <a:pt x="98" y="134"/>
                </a:cubicBezTo>
                <a:cubicBezTo>
                  <a:pt x="98" y="149"/>
                  <a:pt x="98" y="149"/>
                  <a:pt x="98" y="149"/>
                </a:cubicBezTo>
                <a:cubicBezTo>
                  <a:pt x="85" y="149"/>
                  <a:pt x="85" y="149"/>
                  <a:pt x="85" y="149"/>
                </a:cubicBezTo>
                <a:cubicBezTo>
                  <a:pt x="82" y="149"/>
                  <a:pt x="79" y="152"/>
                  <a:pt x="79" y="156"/>
                </a:cubicBezTo>
                <a:cubicBezTo>
                  <a:pt x="79" y="177"/>
                  <a:pt x="79" y="177"/>
                  <a:pt x="79" y="177"/>
                </a:cubicBezTo>
                <a:cubicBezTo>
                  <a:pt x="79" y="181"/>
                  <a:pt x="82" y="184"/>
                  <a:pt x="85" y="184"/>
                </a:cubicBezTo>
                <a:cubicBezTo>
                  <a:pt x="117" y="184"/>
                  <a:pt x="117" y="184"/>
                  <a:pt x="117" y="184"/>
                </a:cubicBezTo>
                <a:cubicBezTo>
                  <a:pt x="121" y="184"/>
                  <a:pt x="124" y="181"/>
                  <a:pt x="124" y="177"/>
                </a:cubicBezTo>
                <a:cubicBezTo>
                  <a:pt x="124" y="156"/>
                  <a:pt x="124" y="156"/>
                  <a:pt x="124" y="156"/>
                </a:cubicBezTo>
                <a:cubicBezTo>
                  <a:pt x="124" y="152"/>
                  <a:pt x="121" y="149"/>
                  <a:pt x="117" y="149"/>
                </a:cubicBezTo>
                <a:cubicBezTo>
                  <a:pt x="105" y="149"/>
                  <a:pt x="105" y="149"/>
                  <a:pt x="105" y="149"/>
                </a:cubicBezTo>
                <a:cubicBezTo>
                  <a:pt x="105" y="134"/>
                  <a:pt x="105" y="134"/>
                  <a:pt x="105" y="134"/>
                </a:cubicBezTo>
                <a:cubicBezTo>
                  <a:pt x="111" y="133"/>
                  <a:pt x="116" y="128"/>
                  <a:pt x="117" y="122"/>
                </a:cubicBezTo>
                <a:cubicBezTo>
                  <a:pt x="148" y="122"/>
                  <a:pt x="148" y="122"/>
                  <a:pt x="148" y="122"/>
                </a:cubicBezTo>
                <a:cubicBezTo>
                  <a:pt x="148" y="127"/>
                  <a:pt x="148" y="127"/>
                  <a:pt x="148" y="127"/>
                </a:cubicBezTo>
                <a:cubicBezTo>
                  <a:pt x="148" y="130"/>
                  <a:pt x="151" y="133"/>
                  <a:pt x="155" y="133"/>
                </a:cubicBezTo>
                <a:cubicBezTo>
                  <a:pt x="186" y="133"/>
                  <a:pt x="186" y="133"/>
                  <a:pt x="186" y="133"/>
                </a:cubicBezTo>
                <a:cubicBezTo>
                  <a:pt x="190" y="133"/>
                  <a:pt x="193" y="130"/>
                  <a:pt x="193" y="127"/>
                </a:cubicBezTo>
                <a:cubicBezTo>
                  <a:pt x="193" y="105"/>
                  <a:pt x="193" y="105"/>
                  <a:pt x="193" y="105"/>
                </a:cubicBezTo>
                <a:cubicBezTo>
                  <a:pt x="193" y="101"/>
                  <a:pt x="190" y="98"/>
                  <a:pt x="186" y="98"/>
                </a:cubicBezTo>
                <a:cubicBezTo>
                  <a:pt x="155" y="98"/>
                  <a:pt x="155" y="98"/>
                  <a:pt x="155" y="98"/>
                </a:cubicBezTo>
                <a:cubicBezTo>
                  <a:pt x="151" y="98"/>
                  <a:pt x="148" y="101"/>
                  <a:pt x="148" y="105"/>
                </a:cubicBezTo>
                <a:cubicBezTo>
                  <a:pt x="148" y="114"/>
                  <a:pt x="148" y="114"/>
                  <a:pt x="148" y="114"/>
                </a:cubicBezTo>
                <a:cubicBezTo>
                  <a:pt x="118" y="114"/>
                  <a:pt x="118" y="114"/>
                  <a:pt x="118" y="114"/>
                </a:cubicBezTo>
                <a:cubicBezTo>
                  <a:pt x="116" y="108"/>
                  <a:pt x="112" y="103"/>
                  <a:pt x="106" y="102"/>
                </a:cubicBezTo>
                <a:cubicBezTo>
                  <a:pt x="106" y="84"/>
                  <a:pt x="106" y="84"/>
                  <a:pt x="106" y="84"/>
                </a:cubicBezTo>
                <a:cubicBezTo>
                  <a:pt x="142" y="84"/>
                  <a:pt x="142" y="84"/>
                  <a:pt x="142" y="84"/>
                </a:cubicBezTo>
                <a:cubicBezTo>
                  <a:pt x="145" y="84"/>
                  <a:pt x="148" y="81"/>
                  <a:pt x="148" y="78"/>
                </a:cubicBezTo>
                <a:cubicBezTo>
                  <a:pt x="148" y="64"/>
                  <a:pt x="148" y="64"/>
                  <a:pt x="148" y="64"/>
                </a:cubicBezTo>
                <a:cubicBezTo>
                  <a:pt x="148" y="60"/>
                  <a:pt x="145" y="58"/>
                  <a:pt x="142" y="58"/>
                </a:cubicBezTo>
                <a:cubicBezTo>
                  <a:pt x="61" y="58"/>
                  <a:pt x="61" y="58"/>
                  <a:pt x="61" y="58"/>
                </a:cubicBezTo>
                <a:cubicBezTo>
                  <a:pt x="57" y="58"/>
                  <a:pt x="55" y="60"/>
                  <a:pt x="55" y="64"/>
                </a:cubicBezTo>
                <a:cubicBezTo>
                  <a:pt x="55" y="78"/>
                  <a:pt x="55" y="78"/>
                  <a:pt x="55" y="78"/>
                </a:cubicBezTo>
                <a:cubicBezTo>
                  <a:pt x="55" y="81"/>
                  <a:pt x="57" y="84"/>
                  <a:pt x="61" y="84"/>
                </a:cubicBezTo>
                <a:cubicBezTo>
                  <a:pt x="96" y="84"/>
                  <a:pt x="96" y="84"/>
                  <a:pt x="96" y="84"/>
                </a:cubicBezTo>
                <a:cubicBezTo>
                  <a:pt x="96" y="102"/>
                  <a:pt x="96" y="102"/>
                  <a:pt x="96" y="102"/>
                </a:cubicBezTo>
                <a:cubicBezTo>
                  <a:pt x="90" y="103"/>
                  <a:pt x="86" y="108"/>
                  <a:pt x="85" y="114"/>
                </a:cubicBezTo>
                <a:cubicBezTo>
                  <a:pt x="55" y="114"/>
                  <a:pt x="55" y="114"/>
                  <a:pt x="55" y="114"/>
                </a:cubicBezTo>
                <a:cubicBezTo>
                  <a:pt x="55" y="105"/>
                  <a:pt x="55" y="105"/>
                  <a:pt x="55" y="105"/>
                </a:cubicBezTo>
                <a:cubicBezTo>
                  <a:pt x="55" y="101"/>
                  <a:pt x="52" y="98"/>
                  <a:pt x="48" y="98"/>
                </a:cubicBezTo>
                <a:cubicBezTo>
                  <a:pt x="16" y="98"/>
                  <a:pt x="16" y="98"/>
                  <a:pt x="16" y="98"/>
                </a:cubicBezTo>
                <a:cubicBezTo>
                  <a:pt x="13" y="98"/>
                  <a:pt x="10" y="101"/>
                  <a:pt x="10" y="105"/>
                </a:cubicBezTo>
                <a:cubicBezTo>
                  <a:pt x="10" y="127"/>
                  <a:pt x="10" y="127"/>
                  <a:pt x="10" y="127"/>
                </a:cubicBezTo>
                <a:cubicBezTo>
                  <a:pt x="10" y="130"/>
                  <a:pt x="13" y="133"/>
                  <a:pt x="16" y="133"/>
                </a:cubicBezTo>
                <a:close/>
                <a:moveTo>
                  <a:pt x="152" y="105"/>
                </a:moveTo>
                <a:cubicBezTo>
                  <a:pt x="152" y="104"/>
                  <a:pt x="153" y="102"/>
                  <a:pt x="155" y="102"/>
                </a:cubicBezTo>
                <a:cubicBezTo>
                  <a:pt x="186" y="102"/>
                  <a:pt x="186" y="102"/>
                  <a:pt x="186" y="102"/>
                </a:cubicBezTo>
                <a:cubicBezTo>
                  <a:pt x="188" y="102"/>
                  <a:pt x="189" y="104"/>
                  <a:pt x="189" y="105"/>
                </a:cubicBezTo>
                <a:cubicBezTo>
                  <a:pt x="189" y="127"/>
                  <a:pt x="189" y="127"/>
                  <a:pt x="189" y="127"/>
                </a:cubicBezTo>
                <a:cubicBezTo>
                  <a:pt x="189" y="128"/>
                  <a:pt x="188" y="130"/>
                  <a:pt x="186" y="130"/>
                </a:cubicBezTo>
                <a:cubicBezTo>
                  <a:pt x="155" y="130"/>
                  <a:pt x="155" y="130"/>
                  <a:pt x="155" y="130"/>
                </a:cubicBezTo>
                <a:cubicBezTo>
                  <a:pt x="153" y="130"/>
                  <a:pt x="152" y="128"/>
                  <a:pt x="152" y="127"/>
                </a:cubicBezTo>
                <a:lnTo>
                  <a:pt x="152" y="105"/>
                </a:lnTo>
                <a:close/>
                <a:moveTo>
                  <a:pt x="135" y="66"/>
                </a:moveTo>
                <a:cubicBezTo>
                  <a:pt x="138" y="66"/>
                  <a:pt x="140" y="68"/>
                  <a:pt x="140" y="71"/>
                </a:cubicBezTo>
                <a:cubicBezTo>
                  <a:pt x="140" y="73"/>
                  <a:pt x="138" y="75"/>
                  <a:pt x="135" y="75"/>
                </a:cubicBezTo>
                <a:cubicBezTo>
                  <a:pt x="133" y="75"/>
                  <a:pt x="130" y="73"/>
                  <a:pt x="130" y="71"/>
                </a:cubicBezTo>
                <a:cubicBezTo>
                  <a:pt x="130" y="68"/>
                  <a:pt x="133" y="66"/>
                  <a:pt x="135" y="66"/>
                </a:cubicBezTo>
                <a:close/>
                <a:moveTo>
                  <a:pt x="117" y="153"/>
                </a:moveTo>
                <a:cubicBezTo>
                  <a:pt x="119" y="153"/>
                  <a:pt x="120" y="154"/>
                  <a:pt x="120" y="156"/>
                </a:cubicBezTo>
                <a:cubicBezTo>
                  <a:pt x="120" y="177"/>
                  <a:pt x="120" y="177"/>
                  <a:pt x="120" y="177"/>
                </a:cubicBezTo>
                <a:cubicBezTo>
                  <a:pt x="120" y="179"/>
                  <a:pt x="119" y="180"/>
                  <a:pt x="117" y="180"/>
                </a:cubicBezTo>
                <a:cubicBezTo>
                  <a:pt x="85" y="180"/>
                  <a:pt x="85" y="180"/>
                  <a:pt x="85" y="180"/>
                </a:cubicBezTo>
                <a:cubicBezTo>
                  <a:pt x="84" y="180"/>
                  <a:pt x="83" y="179"/>
                  <a:pt x="83" y="177"/>
                </a:cubicBezTo>
                <a:cubicBezTo>
                  <a:pt x="83" y="156"/>
                  <a:pt x="83" y="156"/>
                  <a:pt x="83" y="156"/>
                </a:cubicBezTo>
                <a:cubicBezTo>
                  <a:pt x="83" y="154"/>
                  <a:pt x="84" y="153"/>
                  <a:pt x="85" y="153"/>
                </a:cubicBezTo>
                <a:lnTo>
                  <a:pt x="117" y="153"/>
                </a:lnTo>
                <a:close/>
                <a:moveTo>
                  <a:pt x="102" y="62"/>
                </a:moveTo>
                <a:cubicBezTo>
                  <a:pt x="105" y="62"/>
                  <a:pt x="105" y="62"/>
                  <a:pt x="105" y="62"/>
                </a:cubicBezTo>
                <a:cubicBezTo>
                  <a:pt x="105" y="66"/>
                  <a:pt x="105" y="66"/>
                  <a:pt x="105" y="66"/>
                </a:cubicBezTo>
                <a:cubicBezTo>
                  <a:pt x="102" y="66"/>
                  <a:pt x="102" y="66"/>
                  <a:pt x="102" y="66"/>
                </a:cubicBezTo>
                <a:lnTo>
                  <a:pt x="102" y="62"/>
                </a:lnTo>
                <a:close/>
                <a:moveTo>
                  <a:pt x="102" y="69"/>
                </a:moveTo>
                <a:cubicBezTo>
                  <a:pt x="105" y="69"/>
                  <a:pt x="105" y="69"/>
                  <a:pt x="105" y="69"/>
                </a:cubicBezTo>
                <a:cubicBezTo>
                  <a:pt x="105" y="73"/>
                  <a:pt x="105" y="73"/>
                  <a:pt x="105" y="73"/>
                </a:cubicBezTo>
                <a:cubicBezTo>
                  <a:pt x="102" y="73"/>
                  <a:pt x="102" y="73"/>
                  <a:pt x="102" y="73"/>
                </a:cubicBezTo>
                <a:lnTo>
                  <a:pt x="102" y="69"/>
                </a:lnTo>
                <a:close/>
                <a:moveTo>
                  <a:pt x="102" y="75"/>
                </a:moveTo>
                <a:cubicBezTo>
                  <a:pt x="105" y="75"/>
                  <a:pt x="105" y="75"/>
                  <a:pt x="105" y="75"/>
                </a:cubicBezTo>
                <a:cubicBezTo>
                  <a:pt x="105" y="79"/>
                  <a:pt x="105" y="79"/>
                  <a:pt x="105" y="79"/>
                </a:cubicBezTo>
                <a:cubicBezTo>
                  <a:pt x="102" y="79"/>
                  <a:pt x="102" y="79"/>
                  <a:pt x="102" y="79"/>
                </a:cubicBezTo>
                <a:lnTo>
                  <a:pt x="102" y="75"/>
                </a:lnTo>
                <a:close/>
                <a:moveTo>
                  <a:pt x="95" y="62"/>
                </a:moveTo>
                <a:cubicBezTo>
                  <a:pt x="98" y="62"/>
                  <a:pt x="98" y="62"/>
                  <a:pt x="98" y="62"/>
                </a:cubicBezTo>
                <a:cubicBezTo>
                  <a:pt x="98" y="66"/>
                  <a:pt x="98" y="66"/>
                  <a:pt x="98" y="66"/>
                </a:cubicBezTo>
                <a:cubicBezTo>
                  <a:pt x="95" y="66"/>
                  <a:pt x="95" y="66"/>
                  <a:pt x="95" y="66"/>
                </a:cubicBezTo>
                <a:lnTo>
                  <a:pt x="95" y="62"/>
                </a:lnTo>
                <a:close/>
                <a:moveTo>
                  <a:pt x="95" y="69"/>
                </a:moveTo>
                <a:cubicBezTo>
                  <a:pt x="98" y="69"/>
                  <a:pt x="98" y="69"/>
                  <a:pt x="98" y="69"/>
                </a:cubicBezTo>
                <a:cubicBezTo>
                  <a:pt x="98" y="73"/>
                  <a:pt x="98" y="73"/>
                  <a:pt x="98" y="73"/>
                </a:cubicBezTo>
                <a:cubicBezTo>
                  <a:pt x="95" y="73"/>
                  <a:pt x="95" y="73"/>
                  <a:pt x="95" y="73"/>
                </a:cubicBezTo>
                <a:lnTo>
                  <a:pt x="95" y="69"/>
                </a:lnTo>
                <a:close/>
                <a:moveTo>
                  <a:pt x="64" y="79"/>
                </a:moveTo>
                <a:cubicBezTo>
                  <a:pt x="60" y="79"/>
                  <a:pt x="60" y="79"/>
                  <a:pt x="60" y="79"/>
                </a:cubicBezTo>
                <a:cubicBezTo>
                  <a:pt x="60" y="75"/>
                  <a:pt x="60" y="75"/>
                  <a:pt x="60" y="75"/>
                </a:cubicBezTo>
                <a:cubicBezTo>
                  <a:pt x="64" y="75"/>
                  <a:pt x="64" y="75"/>
                  <a:pt x="64" y="75"/>
                </a:cubicBezTo>
                <a:lnTo>
                  <a:pt x="64" y="79"/>
                </a:lnTo>
                <a:close/>
                <a:moveTo>
                  <a:pt x="64" y="73"/>
                </a:moveTo>
                <a:cubicBezTo>
                  <a:pt x="60" y="73"/>
                  <a:pt x="60" y="73"/>
                  <a:pt x="60" y="73"/>
                </a:cubicBezTo>
                <a:cubicBezTo>
                  <a:pt x="60" y="69"/>
                  <a:pt x="60" y="69"/>
                  <a:pt x="60" y="69"/>
                </a:cubicBezTo>
                <a:cubicBezTo>
                  <a:pt x="64" y="69"/>
                  <a:pt x="64" y="69"/>
                  <a:pt x="64" y="69"/>
                </a:cubicBezTo>
                <a:lnTo>
                  <a:pt x="64" y="73"/>
                </a:lnTo>
                <a:close/>
                <a:moveTo>
                  <a:pt x="64" y="66"/>
                </a:moveTo>
                <a:cubicBezTo>
                  <a:pt x="60" y="66"/>
                  <a:pt x="60" y="66"/>
                  <a:pt x="60" y="66"/>
                </a:cubicBezTo>
                <a:cubicBezTo>
                  <a:pt x="60" y="62"/>
                  <a:pt x="60" y="62"/>
                  <a:pt x="60" y="62"/>
                </a:cubicBezTo>
                <a:cubicBezTo>
                  <a:pt x="64" y="62"/>
                  <a:pt x="64" y="62"/>
                  <a:pt x="64" y="62"/>
                </a:cubicBezTo>
                <a:lnTo>
                  <a:pt x="64" y="66"/>
                </a:lnTo>
                <a:close/>
                <a:moveTo>
                  <a:pt x="71" y="79"/>
                </a:moveTo>
                <a:cubicBezTo>
                  <a:pt x="67" y="79"/>
                  <a:pt x="67" y="79"/>
                  <a:pt x="67" y="79"/>
                </a:cubicBezTo>
                <a:cubicBezTo>
                  <a:pt x="67" y="75"/>
                  <a:pt x="67" y="75"/>
                  <a:pt x="67" y="75"/>
                </a:cubicBezTo>
                <a:cubicBezTo>
                  <a:pt x="71" y="75"/>
                  <a:pt x="71" y="75"/>
                  <a:pt x="71" y="75"/>
                </a:cubicBezTo>
                <a:lnTo>
                  <a:pt x="71" y="79"/>
                </a:lnTo>
                <a:close/>
                <a:moveTo>
                  <a:pt x="71" y="73"/>
                </a:moveTo>
                <a:cubicBezTo>
                  <a:pt x="67" y="73"/>
                  <a:pt x="67" y="73"/>
                  <a:pt x="67" y="73"/>
                </a:cubicBezTo>
                <a:cubicBezTo>
                  <a:pt x="67" y="69"/>
                  <a:pt x="67" y="69"/>
                  <a:pt x="67" y="69"/>
                </a:cubicBezTo>
                <a:cubicBezTo>
                  <a:pt x="71" y="69"/>
                  <a:pt x="71" y="69"/>
                  <a:pt x="71" y="69"/>
                </a:cubicBezTo>
                <a:lnTo>
                  <a:pt x="71" y="73"/>
                </a:lnTo>
                <a:close/>
                <a:moveTo>
                  <a:pt x="71" y="66"/>
                </a:moveTo>
                <a:cubicBezTo>
                  <a:pt x="67" y="66"/>
                  <a:pt x="67" y="66"/>
                  <a:pt x="67" y="66"/>
                </a:cubicBezTo>
                <a:cubicBezTo>
                  <a:pt x="67" y="62"/>
                  <a:pt x="67" y="62"/>
                  <a:pt x="67" y="62"/>
                </a:cubicBezTo>
                <a:cubicBezTo>
                  <a:pt x="71" y="62"/>
                  <a:pt x="71" y="62"/>
                  <a:pt x="71" y="62"/>
                </a:cubicBezTo>
                <a:lnTo>
                  <a:pt x="71" y="66"/>
                </a:lnTo>
                <a:close/>
                <a:moveTo>
                  <a:pt x="78" y="79"/>
                </a:moveTo>
                <a:cubicBezTo>
                  <a:pt x="74" y="79"/>
                  <a:pt x="74" y="79"/>
                  <a:pt x="74" y="79"/>
                </a:cubicBezTo>
                <a:cubicBezTo>
                  <a:pt x="74" y="75"/>
                  <a:pt x="74" y="75"/>
                  <a:pt x="74" y="75"/>
                </a:cubicBezTo>
                <a:cubicBezTo>
                  <a:pt x="78" y="75"/>
                  <a:pt x="78" y="75"/>
                  <a:pt x="78" y="75"/>
                </a:cubicBezTo>
                <a:lnTo>
                  <a:pt x="78" y="79"/>
                </a:lnTo>
                <a:close/>
                <a:moveTo>
                  <a:pt x="78" y="73"/>
                </a:moveTo>
                <a:cubicBezTo>
                  <a:pt x="74" y="73"/>
                  <a:pt x="74" y="73"/>
                  <a:pt x="74" y="73"/>
                </a:cubicBezTo>
                <a:cubicBezTo>
                  <a:pt x="74" y="69"/>
                  <a:pt x="74" y="69"/>
                  <a:pt x="74" y="69"/>
                </a:cubicBezTo>
                <a:cubicBezTo>
                  <a:pt x="78" y="69"/>
                  <a:pt x="78" y="69"/>
                  <a:pt x="78" y="69"/>
                </a:cubicBezTo>
                <a:lnTo>
                  <a:pt x="78" y="73"/>
                </a:lnTo>
                <a:close/>
                <a:moveTo>
                  <a:pt x="78" y="66"/>
                </a:moveTo>
                <a:cubicBezTo>
                  <a:pt x="74" y="66"/>
                  <a:pt x="74" y="66"/>
                  <a:pt x="74" y="66"/>
                </a:cubicBezTo>
                <a:cubicBezTo>
                  <a:pt x="74" y="62"/>
                  <a:pt x="74" y="62"/>
                  <a:pt x="74" y="62"/>
                </a:cubicBezTo>
                <a:cubicBezTo>
                  <a:pt x="78" y="62"/>
                  <a:pt x="78" y="62"/>
                  <a:pt x="78" y="62"/>
                </a:cubicBezTo>
                <a:lnTo>
                  <a:pt x="78" y="66"/>
                </a:lnTo>
                <a:close/>
                <a:moveTo>
                  <a:pt x="85" y="79"/>
                </a:moveTo>
                <a:cubicBezTo>
                  <a:pt x="81" y="79"/>
                  <a:pt x="81" y="79"/>
                  <a:pt x="81" y="79"/>
                </a:cubicBezTo>
                <a:cubicBezTo>
                  <a:pt x="81" y="75"/>
                  <a:pt x="81" y="75"/>
                  <a:pt x="81" y="75"/>
                </a:cubicBezTo>
                <a:cubicBezTo>
                  <a:pt x="85" y="75"/>
                  <a:pt x="85" y="75"/>
                  <a:pt x="85" y="75"/>
                </a:cubicBezTo>
                <a:lnTo>
                  <a:pt x="85" y="79"/>
                </a:lnTo>
                <a:close/>
                <a:moveTo>
                  <a:pt x="85" y="73"/>
                </a:moveTo>
                <a:cubicBezTo>
                  <a:pt x="81" y="73"/>
                  <a:pt x="81" y="73"/>
                  <a:pt x="81" y="73"/>
                </a:cubicBezTo>
                <a:cubicBezTo>
                  <a:pt x="81" y="69"/>
                  <a:pt x="81" y="69"/>
                  <a:pt x="81" y="69"/>
                </a:cubicBezTo>
                <a:cubicBezTo>
                  <a:pt x="85" y="69"/>
                  <a:pt x="85" y="69"/>
                  <a:pt x="85" y="69"/>
                </a:cubicBezTo>
                <a:lnTo>
                  <a:pt x="85" y="73"/>
                </a:lnTo>
                <a:close/>
                <a:moveTo>
                  <a:pt x="85" y="66"/>
                </a:moveTo>
                <a:cubicBezTo>
                  <a:pt x="81" y="66"/>
                  <a:pt x="81" y="66"/>
                  <a:pt x="81" y="66"/>
                </a:cubicBezTo>
                <a:cubicBezTo>
                  <a:pt x="81" y="62"/>
                  <a:pt x="81" y="62"/>
                  <a:pt x="81" y="62"/>
                </a:cubicBezTo>
                <a:cubicBezTo>
                  <a:pt x="85" y="62"/>
                  <a:pt x="85" y="62"/>
                  <a:pt x="85" y="62"/>
                </a:cubicBezTo>
                <a:lnTo>
                  <a:pt x="85" y="66"/>
                </a:lnTo>
                <a:close/>
                <a:moveTo>
                  <a:pt x="92" y="79"/>
                </a:moveTo>
                <a:cubicBezTo>
                  <a:pt x="88" y="79"/>
                  <a:pt x="88" y="79"/>
                  <a:pt x="88" y="79"/>
                </a:cubicBezTo>
                <a:cubicBezTo>
                  <a:pt x="88" y="75"/>
                  <a:pt x="88" y="75"/>
                  <a:pt x="88" y="75"/>
                </a:cubicBezTo>
                <a:cubicBezTo>
                  <a:pt x="92" y="75"/>
                  <a:pt x="92" y="75"/>
                  <a:pt x="92" y="75"/>
                </a:cubicBezTo>
                <a:lnTo>
                  <a:pt x="92" y="79"/>
                </a:lnTo>
                <a:close/>
                <a:moveTo>
                  <a:pt x="92" y="73"/>
                </a:moveTo>
                <a:cubicBezTo>
                  <a:pt x="88" y="73"/>
                  <a:pt x="88" y="73"/>
                  <a:pt x="88" y="73"/>
                </a:cubicBezTo>
                <a:cubicBezTo>
                  <a:pt x="88" y="69"/>
                  <a:pt x="88" y="69"/>
                  <a:pt x="88" y="69"/>
                </a:cubicBezTo>
                <a:cubicBezTo>
                  <a:pt x="92" y="69"/>
                  <a:pt x="92" y="69"/>
                  <a:pt x="92" y="69"/>
                </a:cubicBezTo>
                <a:lnTo>
                  <a:pt x="92" y="73"/>
                </a:lnTo>
                <a:close/>
                <a:moveTo>
                  <a:pt x="92" y="66"/>
                </a:moveTo>
                <a:cubicBezTo>
                  <a:pt x="88" y="66"/>
                  <a:pt x="88" y="66"/>
                  <a:pt x="88" y="66"/>
                </a:cubicBezTo>
                <a:cubicBezTo>
                  <a:pt x="88" y="62"/>
                  <a:pt x="88" y="62"/>
                  <a:pt x="88" y="62"/>
                </a:cubicBezTo>
                <a:cubicBezTo>
                  <a:pt x="92" y="62"/>
                  <a:pt x="92" y="62"/>
                  <a:pt x="92" y="62"/>
                </a:cubicBezTo>
                <a:lnTo>
                  <a:pt x="92" y="66"/>
                </a:lnTo>
                <a:close/>
                <a:moveTo>
                  <a:pt x="95" y="79"/>
                </a:moveTo>
                <a:cubicBezTo>
                  <a:pt x="95" y="75"/>
                  <a:pt x="95" y="75"/>
                  <a:pt x="95" y="75"/>
                </a:cubicBezTo>
                <a:cubicBezTo>
                  <a:pt x="98" y="75"/>
                  <a:pt x="98" y="75"/>
                  <a:pt x="98" y="75"/>
                </a:cubicBezTo>
                <a:cubicBezTo>
                  <a:pt x="98" y="79"/>
                  <a:pt x="98" y="79"/>
                  <a:pt x="98" y="79"/>
                </a:cubicBezTo>
                <a:lnTo>
                  <a:pt x="95" y="79"/>
                </a:lnTo>
                <a:close/>
                <a:moveTo>
                  <a:pt x="14" y="105"/>
                </a:moveTo>
                <a:cubicBezTo>
                  <a:pt x="14" y="104"/>
                  <a:pt x="15" y="102"/>
                  <a:pt x="16" y="102"/>
                </a:cubicBezTo>
                <a:cubicBezTo>
                  <a:pt x="48" y="102"/>
                  <a:pt x="48" y="102"/>
                  <a:pt x="48" y="102"/>
                </a:cubicBezTo>
                <a:cubicBezTo>
                  <a:pt x="49" y="102"/>
                  <a:pt x="51" y="104"/>
                  <a:pt x="51" y="105"/>
                </a:cubicBezTo>
                <a:cubicBezTo>
                  <a:pt x="51" y="127"/>
                  <a:pt x="51" y="127"/>
                  <a:pt x="51" y="127"/>
                </a:cubicBezTo>
                <a:cubicBezTo>
                  <a:pt x="51" y="128"/>
                  <a:pt x="49" y="130"/>
                  <a:pt x="48" y="130"/>
                </a:cubicBezTo>
                <a:cubicBezTo>
                  <a:pt x="16" y="130"/>
                  <a:pt x="16" y="130"/>
                  <a:pt x="16" y="130"/>
                </a:cubicBezTo>
                <a:cubicBezTo>
                  <a:pt x="15" y="130"/>
                  <a:pt x="14" y="128"/>
                  <a:pt x="14" y="127"/>
                </a:cubicBezTo>
                <a:lnTo>
                  <a:pt x="14" y="105"/>
                </a:lnTo>
                <a:close/>
                <a:moveTo>
                  <a:pt x="61" y="26"/>
                </a:moveTo>
                <a:cubicBezTo>
                  <a:pt x="142" y="26"/>
                  <a:pt x="142" y="26"/>
                  <a:pt x="142" y="26"/>
                </a:cubicBezTo>
                <a:cubicBezTo>
                  <a:pt x="145" y="26"/>
                  <a:pt x="148" y="23"/>
                  <a:pt x="148" y="20"/>
                </a:cubicBezTo>
                <a:cubicBezTo>
                  <a:pt x="148" y="6"/>
                  <a:pt x="148" y="6"/>
                  <a:pt x="148" y="6"/>
                </a:cubicBezTo>
                <a:cubicBezTo>
                  <a:pt x="148" y="3"/>
                  <a:pt x="145" y="0"/>
                  <a:pt x="142" y="0"/>
                </a:cubicBezTo>
                <a:cubicBezTo>
                  <a:pt x="61" y="0"/>
                  <a:pt x="61" y="0"/>
                  <a:pt x="61" y="0"/>
                </a:cubicBezTo>
                <a:cubicBezTo>
                  <a:pt x="57" y="0"/>
                  <a:pt x="55" y="3"/>
                  <a:pt x="55" y="6"/>
                </a:cubicBezTo>
                <a:cubicBezTo>
                  <a:pt x="55" y="20"/>
                  <a:pt x="55" y="20"/>
                  <a:pt x="55" y="20"/>
                </a:cubicBezTo>
                <a:cubicBezTo>
                  <a:pt x="55" y="23"/>
                  <a:pt x="57" y="26"/>
                  <a:pt x="61" y="26"/>
                </a:cubicBezTo>
                <a:close/>
                <a:moveTo>
                  <a:pt x="135" y="8"/>
                </a:moveTo>
                <a:cubicBezTo>
                  <a:pt x="138" y="8"/>
                  <a:pt x="140" y="10"/>
                  <a:pt x="140" y="13"/>
                </a:cubicBezTo>
                <a:cubicBezTo>
                  <a:pt x="140" y="16"/>
                  <a:pt x="138" y="18"/>
                  <a:pt x="135" y="18"/>
                </a:cubicBezTo>
                <a:cubicBezTo>
                  <a:pt x="133" y="18"/>
                  <a:pt x="130" y="16"/>
                  <a:pt x="130" y="13"/>
                </a:cubicBezTo>
                <a:cubicBezTo>
                  <a:pt x="130" y="10"/>
                  <a:pt x="133" y="8"/>
                  <a:pt x="135" y="8"/>
                </a:cubicBezTo>
                <a:close/>
                <a:moveTo>
                  <a:pt x="102" y="5"/>
                </a:moveTo>
                <a:cubicBezTo>
                  <a:pt x="105" y="5"/>
                  <a:pt x="105" y="5"/>
                  <a:pt x="105" y="5"/>
                </a:cubicBezTo>
                <a:cubicBezTo>
                  <a:pt x="105" y="9"/>
                  <a:pt x="105" y="9"/>
                  <a:pt x="105" y="9"/>
                </a:cubicBezTo>
                <a:cubicBezTo>
                  <a:pt x="102" y="9"/>
                  <a:pt x="102" y="9"/>
                  <a:pt x="102" y="9"/>
                </a:cubicBezTo>
                <a:lnTo>
                  <a:pt x="102" y="5"/>
                </a:lnTo>
                <a:close/>
                <a:moveTo>
                  <a:pt x="102" y="11"/>
                </a:moveTo>
                <a:cubicBezTo>
                  <a:pt x="105" y="11"/>
                  <a:pt x="105" y="11"/>
                  <a:pt x="105" y="11"/>
                </a:cubicBezTo>
                <a:cubicBezTo>
                  <a:pt x="105" y="15"/>
                  <a:pt x="105" y="15"/>
                  <a:pt x="105" y="15"/>
                </a:cubicBezTo>
                <a:cubicBezTo>
                  <a:pt x="102" y="15"/>
                  <a:pt x="102" y="15"/>
                  <a:pt x="102" y="15"/>
                </a:cubicBezTo>
                <a:lnTo>
                  <a:pt x="102" y="11"/>
                </a:lnTo>
                <a:close/>
                <a:moveTo>
                  <a:pt x="102" y="18"/>
                </a:moveTo>
                <a:cubicBezTo>
                  <a:pt x="105" y="18"/>
                  <a:pt x="105" y="18"/>
                  <a:pt x="105" y="18"/>
                </a:cubicBezTo>
                <a:cubicBezTo>
                  <a:pt x="105" y="21"/>
                  <a:pt x="105" y="21"/>
                  <a:pt x="105" y="21"/>
                </a:cubicBezTo>
                <a:cubicBezTo>
                  <a:pt x="102" y="21"/>
                  <a:pt x="102" y="21"/>
                  <a:pt x="102" y="21"/>
                </a:cubicBezTo>
                <a:lnTo>
                  <a:pt x="102" y="18"/>
                </a:lnTo>
                <a:close/>
                <a:moveTo>
                  <a:pt x="95" y="5"/>
                </a:moveTo>
                <a:cubicBezTo>
                  <a:pt x="98" y="5"/>
                  <a:pt x="98" y="5"/>
                  <a:pt x="98" y="5"/>
                </a:cubicBezTo>
                <a:cubicBezTo>
                  <a:pt x="98" y="9"/>
                  <a:pt x="98" y="9"/>
                  <a:pt x="98" y="9"/>
                </a:cubicBezTo>
                <a:cubicBezTo>
                  <a:pt x="95" y="9"/>
                  <a:pt x="95" y="9"/>
                  <a:pt x="95" y="9"/>
                </a:cubicBezTo>
                <a:lnTo>
                  <a:pt x="95" y="5"/>
                </a:lnTo>
                <a:close/>
                <a:moveTo>
                  <a:pt x="95" y="11"/>
                </a:moveTo>
                <a:cubicBezTo>
                  <a:pt x="98" y="11"/>
                  <a:pt x="98" y="11"/>
                  <a:pt x="98" y="11"/>
                </a:cubicBezTo>
                <a:cubicBezTo>
                  <a:pt x="98" y="15"/>
                  <a:pt x="98" y="15"/>
                  <a:pt x="98" y="15"/>
                </a:cubicBezTo>
                <a:cubicBezTo>
                  <a:pt x="95" y="15"/>
                  <a:pt x="95" y="15"/>
                  <a:pt x="95" y="15"/>
                </a:cubicBezTo>
                <a:lnTo>
                  <a:pt x="95" y="11"/>
                </a:lnTo>
                <a:close/>
                <a:moveTo>
                  <a:pt x="95" y="18"/>
                </a:moveTo>
                <a:cubicBezTo>
                  <a:pt x="98" y="18"/>
                  <a:pt x="98" y="18"/>
                  <a:pt x="98" y="18"/>
                </a:cubicBezTo>
                <a:cubicBezTo>
                  <a:pt x="98" y="21"/>
                  <a:pt x="98" y="21"/>
                  <a:pt x="98" y="21"/>
                </a:cubicBezTo>
                <a:cubicBezTo>
                  <a:pt x="95" y="21"/>
                  <a:pt x="95" y="21"/>
                  <a:pt x="95" y="21"/>
                </a:cubicBezTo>
                <a:lnTo>
                  <a:pt x="95" y="18"/>
                </a:lnTo>
                <a:close/>
                <a:moveTo>
                  <a:pt x="88" y="5"/>
                </a:moveTo>
                <a:cubicBezTo>
                  <a:pt x="92" y="5"/>
                  <a:pt x="92" y="5"/>
                  <a:pt x="92" y="5"/>
                </a:cubicBezTo>
                <a:cubicBezTo>
                  <a:pt x="92" y="9"/>
                  <a:pt x="92" y="9"/>
                  <a:pt x="92" y="9"/>
                </a:cubicBezTo>
                <a:cubicBezTo>
                  <a:pt x="88" y="9"/>
                  <a:pt x="88" y="9"/>
                  <a:pt x="88" y="9"/>
                </a:cubicBezTo>
                <a:lnTo>
                  <a:pt x="88" y="5"/>
                </a:lnTo>
                <a:close/>
                <a:moveTo>
                  <a:pt x="88" y="11"/>
                </a:moveTo>
                <a:cubicBezTo>
                  <a:pt x="92" y="11"/>
                  <a:pt x="92" y="11"/>
                  <a:pt x="92" y="11"/>
                </a:cubicBezTo>
                <a:cubicBezTo>
                  <a:pt x="92" y="15"/>
                  <a:pt x="92" y="15"/>
                  <a:pt x="92" y="15"/>
                </a:cubicBezTo>
                <a:cubicBezTo>
                  <a:pt x="88" y="15"/>
                  <a:pt x="88" y="15"/>
                  <a:pt x="88" y="15"/>
                </a:cubicBezTo>
                <a:lnTo>
                  <a:pt x="88" y="11"/>
                </a:lnTo>
                <a:close/>
                <a:moveTo>
                  <a:pt x="88" y="18"/>
                </a:moveTo>
                <a:cubicBezTo>
                  <a:pt x="92" y="18"/>
                  <a:pt x="92" y="18"/>
                  <a:pt x="92" y="18"/>
                </a:cubicBezTo>
                <a:cubicBezTo>
                  <a:pt x="92" y="21"/>
                  <a:pt x="92" y="21"/>
                  <a:pt x="92" y="21"/>
                </a:cubicBezTo>
                <a:cubicBezTo>
                  <a:pt x="88" y="21"/>
                  <a:pt x="88" y="21"/>
                  <a:pt x="88" y="21"/>
                </a:cubicBezTo>
                <a:lnTo>
                  <a:pt x="88" y="18"/>
                </a:lnTo>
                <a:close/>
                <a:moveTo>
                  <a:pt x="81" y="5"/>
                </a:moveTo>
                <a:cubicBezTo>
                  <a:pt x="85" y="5"/>
                  <a:pt x="85" y="5"/>
                  <a:pt x="85" y="5"/>
                </a:cubicBezTo>
                <a:cubicBezTo>
                  <a:pt x="85" y="9"/>
                  <a:pt x="85" y="9"/>
                  <a:pt x="85" y="9"/>
                </a:cubicBezTo>
                <a:cubicBezTo>
                  <a:pt x="81" y="9"/>
                  <a:pt x="81" y="9"/>
                  <a:pt x="81" y="9"/>
                </a:cubicBezTo>
                <a:lnTo>
                  <a:pt x="81" y="5"/>
                </a:lnTo>
                <a:close/>
                <a:moveTo>
                  <a:pt x="81" y="11"/>
                </a:moveTo>
                <a:cubicBezTo>
                  <a:pt x="85" y="11"/>
                  <a:pt x="85" y="11"/>
                  <a:pt x="85" y="11"/>
                </a:cubicBezTo>
                <a:cubicBezTo>
                  <a:pt x="85" y="15"/>
                  <a:pt x="85" y="15"/>
                  <a:pt x="85" y="15"/>
                </a:cubicBezTo>
                <a:cubicBezTo>
                  <a:pt x="81" y="15"/>
                  <a:pt x="81" y="15"/>
                  <a:pt x="81" y="15"/>
                </a:cubicBezTo>
                <a:lnTo>
                  <a:pt x="81" y="11"/>
                </a:lnTo>
                <a:close/>
                <a:moveTo>
                  <a:pt x="81" y="18"/>
                </a:moveTo>
                <a:cubicBezTo>
                  <a:pt x="85" y="18"/>
                  <a:pt x="85" y="18"/>
                  <a:pt x="85" y="18"/>
                </a:cubicBezTo>
                <a:cubicBezTo>
                  <a:pt x="85" y="21"/>
                  <a:pt x="85" y="21"/>
                  <a:pt x="85" y="21"/>
                </a:cubicBezTo>
                <a:cubicBezTo>
                  <a:pt x="81" y="21"/>
                  <a:pt x="81" y="21"/>
                  <a:pt x="81" y="21"/>
                </a:cubicBezTo>
                <a:lnTo>
                  <a:pt x="81" y="18"/>
                </a:lnTo>
                <a:close/>
                <a:moveTo>
                  <a:pt x="74" y="5"/>
                </a:moveTo>
                <a:cubicBezTo>
                  <a:pt x="78" y="5"/>
                  <a:pt x="78" y="5"/>
                  <a:pt x="78" y="5"/>
                </a:cubicBezTo>
                <a:cubicBezTo>
                  <a:pt x="78" y="9"/>
                  <a:pt x="78" y="9"/>
                  <a:pt x="78" y="9"/>
                </a:cubicBezTo>
                <a:cubicBezTo>
                  <a:pt x="74" y="9"/>
                  <a:pt x="74" y="9"/>
                  <a:pt x="74" y="9"/>
                </a:cubicBezTo>
                <a:lnTo>
                  <a:pt x="74" y="5"/>
                </a:lnTo>
                <a:close/>
                <a:moveTo>
                  <a:pt x="74" y="11"/>
                </a:moveTo>
                <a:cubicBezTo>
                  <a:pt x="78" y="11"/>
                  <a:pt x="78" y="11"/>
                  <a:pt x="78" y="11"/>
                </a:cubicBezTo>
                <a:cubicBezTo>
                  <a:pt x="78" y="15"/>
                  <a:pt x="78" y="15"/>
                  <a:pt x="78" y="15"/>
                </a:cubicBezTo>
                <a:cubicBezTo>
                  <a:pt x="74" y="15"/>
                  <a:pt x="74" y="15"/>
                  <a:pt x="74" y="15"/>
                </a:cubicBezTo>
                <a:lnTo>
                  <a:pt x="74" y="11"/>
                </a:lnTo>
                <a:close/>
                <a:moveTo>
                  <a:pt x="74" y="18"/>
                </a:moveTo>
                <a:cubicBezTo>
                  <a:pt x="78" y="18"/>
                  <a:pt x="78" y="18"/>
                  <a:pt x="78" y="18"/>
                </a:cubicBezTo>
                <a:cubicBezTo>
                  <a:pt x="78" y="21"/>
                  <a:pt x="78" y="21"/>
                  <a:pt x="78" y="21"/>
                </a:cubicBezTo>
                <a:cubicBezTo>
                  <a:pt x="74" y="21"/>
                  <a:pt x="74" y="21"/>
                  <a:pt x="74" y="21"/>
                </a:cubicBezTo>
                <a:lnTo>
                  <a:pt x="74" y="18"/>
                </a:lnTo>
                <a:close/>
                <a:moveTo>
                  <a:pt x="67" y="5"/>
                </a:moveTo>
                <a:cubicBezTo>
                  <a:pt x="71" y="5"/>
                  <a:pt x="71" y="5"/>
                  <a:pt x="71" y="5"/>
                </a:cubicBezTo>
                <a:cubicBezTo>
                  <a:pt x="71" y="9"/>
                  <a:pt x="71" y="9"/>
                  <a:pt x="71" y="9"/>
                </a:cubicBezTo>
                <a:cubicBezTo>
                  <a:pt x="67" y="9"/>
                  <a:pt x="67" y="9"/>
                  <a:pt x="67" y="9"/>
                </a:cubicBezTo>
                <a:lnTo>
                  <a:pt x="67" y="5"/>
                </a:lnTo>
                <a:close/>
                <a:moveTo>
                  <a:pt x="67" y="11"/>
                </a:moveTo>
                <a:cubicBezTo>
                  <a:pt x="71" y="11"/>
                  <a:pt x="71" y="11"/>
                  <a:pt x="71" y="11"/>
                </a:cubicBezTo>
                <a:cubicBezTo>
                  <a:pt x="71" y="15"/>
                  <a:pt x="71" y="15"/>
                  <a:pt x="71" y="15"/>
                </a:cubicBezTo>
                <a:cubicBezTo>
                  <a:pt x="67" y="15"/>
                  <a:pt x="67" y="15"/>
                  <a:pt x="67" y="15"/>
                </a:cubicBezTo>
                <a:lnTo>
                  <a:pt x="67" y="11"/>
                </a:lnTo>
                <a:close/>
                <a:moveTo>
                  <a:pt x="67" y="18"/>
                </a:moveTo>
                <a:cubicBezTo>
                  <a:pt x="71" y="18"/>
                  <a:pt x="71" y="18"/>
                  <a:pt x="71" y="18"/>
                </a:cubicBezTo>
                <a:cubicBezTo>
                  <a:pt x="71" y="21"/>
                  <a:pt x="71" y="21"/>
                  <a:pt x="71" y="21"/>
                </a:cubicBezTo>
                <a:cubicBezTo>
                  <a:pt x="67" y="21"/>
                  <a:pt x="67" y="21"/>
                  <a:pt x="67" y="21"/>
                </a:cubicBezTo>
                <a:lnTo>
                  <a:pt x="67" y="18"/>
                </a:lnTo>
                <a:close/>
                <a:moveTo>
                  <a:pt x="60" y="5"/>
                </a:moveTo>
                <a:cubicBezTo>
                  <a:pt x="64" y="5"/>
                  <a:pt x="64" y="5"/>
                  <a:pt x="64" y="5"/>
                </a:cubicBezTo>
                <a:cubicBezTo>
                  <a:pt x="64" y="9"/>
                  <a:pt x="64" y="9"/>
                  <a:pt x="64" y="9"/>
                </a:cubicBezTo>
                <a:cubicBezTo>
                  <a:pt x="60" y="9"/>
                  <a:pt x="60" y="9"/>
                  <a:pt x="60" y="9"/>
                </a:cubicBezTo>
                <a:lnTo>
                  <a:pt x="60" y="5"/>
                </a:lnTo>
                <a:close/>
                <a:moveTo>
                  <a:pt x="60" y="11"/>
                </a:moveTo>
                <a:cubicBezTo>
                  <a:pt x="64" y="11"/>
                  <a:pt x="64" y="11"/>
                  <a:pt x="64" y="11"/>
                </a:cubicBezTo>
                <a:cubicBezTo>
                  <a:pt x="64" y="15"/>
                  <a:pt x="64" y="15"/>
                  <a:pt x="64" y="15"/>
                </a:cubicBezTo>
                <a:cubicBezTo>
                  <a:pt x="60" y="15"/>
                  <a:pt x="60" y="15"/>
                  <a:pt x="60" y="15"/>
                </a:cubicBezTo>
                <a:lnTo>
                  <a:pt x="60" y="11"/>
                </a:lnTo>
                <a:close/>
                <a:moveTo>
                  <a:pt x="60" y="18"/>
                </a:moveTo>
                <a:cubicBezTo>
                  <a:pt x="64" y="18"/>
                  <a:pt x="64" y="18"/>
                  <a:pt x="64" y="18"/>
                </a:cubicBezTo>
                <a:cubicBezTo>
                  <a:pt x="64" y="21"/>
                  <a:pt x="64" y="21"/>
                  <a:pt x="64" y="21"/>
                </a:cubicBezTo>
                <a:cubicBezTo>
                  <a:pt x="60" y="21"/>
                  <a:pt x="60" y="21"/>
                  <a:pt x="60" y="21"/>
                </a:cubicBezTo>
                <a:lnTo>
                  <a:pt x="60" y="18"/>
                </a:lnTo>
                <a:close/>
                <a:moveTo>
                  <a:pt x="48" y="173"/>
                </a:moveTo>
                <a:cubicBezTo>
                  <a:pt x="16" y="173"/>
                  <a:pt x="16" y="173"/>
                  <a:pt x="16" y="173"/>
                </a:cubicBezTo>
                <a:cubicBezTo>
                  <a:pt x="13" y="173"/>
                  <a:pt x="10" y="176"/>
                  <a:pt x="10" y="179"/>
                </a:cubicBezTo>
                <a:cubicBezTo>
                  <a:pt x="10" y="201"/>
                  <a:pt x="10" y="201"/>
                  <a:pt x="10" y="201"/>
                </a:cubicBezTo>
                <a:cubicBezTo>
                  <a:pt x="10" y="205"/>
                  <a:pt x="13" y="208"/>
                  <a:pt x="16" y="208"/>
                </a:cubicBezTo>
                <a:cubicBezTo>
                  <a:pt x="28" y="208"/>
                  <a:pt x="28" y="208"/>
                  <a:pt x="28" y="208"/>
                </a:cubicBezTo>
                <a:cubicBezTo>
                  <a:pt x="28" y="208"/>
                  <a:pt x="28" y="208"/>
                  <a:pt x="28" y="208"/>
                </a:cubicBezTo>
                <a:cubicBezTo>
                  <a:pt x="36" y="208"/>
                  <a:pt x="36" y="208"/>
                  <a:pt x="36" y="208"/>
                </a:cubicBezTo>
                <a:cubicBezTo>
                  <a:pt x="36" y="208"/>
                  <a:pt x="36" y="208"/>
                  <a:pt x="36" y="208"/>
                </a:cubicBezTo>
                <a:cubicBezTo>
                  <a:pt x="48" y="208"/>
                  <a:pt x="48" y="208"/>
                  <a:pt x="48" y="208"/>
                </a:cubicBezTo>
                <a:cubicBezTo>
                  <a:pt x="52" y="208"/>
                  <a:pt x="55" y="205"/>
                  <a:pt x="55" y="201"/>
                </a:cubicBezTo>
                <a:cubicBezTo>
                  <a:pt x="55" y="179"/>
                  <a:pt x="55" y="179"/>
                  <a:pt x="55" y="179"/>
                </a:cubicBezTo>
                <a:cubicBezTo>
                  <a:pt x="55" y="176"/>
                  <a:pt x="52" y="173"/>
                  <a:pt x="48" y="173"/>
                </a:cubicBezTo>
                <a:close/>
                <a:moveTo>
                  <a:pt x="51" y="201"/>
                </a:moveTo>
                <a:cubicBezTo>
                  <a:pt x="51" y="202"/>
                  <a:pt x="49" y="204"/>
                  <a:pt x="48" y="204"/>
                </a:cubicBezTo>
                <a:cubicBezTo>
                  <a:pt x="16" y="204"/>
                  <a:pt x="16" y="204"/>
                  <a:pt x="16" y="204"/>
                </a:cubicBezTo>
                <a:cubicBezTo>
                  <a:pt x="15" y="204"/>
                  <a:pt x="14" y="202"/>
                  <a:pt x="14" y="201"/>
                </a:cubicBezTo>
                <a:cubicBezTo>
                  <a:pt x="14" y="179"/>
                  <a:pt x="14" y="179"/>
                  <a:pt x="14" y="179"/>
                </a:cubicBezTo>
                <a:cubicBezTo>
                  <a:pt x="14" y="178"/>
                  <a:pt x="15" y="177"/>
                  <a:pt x="16" y="177"/>
                </a:cubicBezTo>
                <a:cubicBezTo>
                  <a:pt x="48" y="177"/>
                  <a:pt x="48" y="177"/>
                  <a:pt x="48" y="177"/>
                </a:cubicBezTo>
                <a:cubicBezTo>
                  <a:pt x="49" y="177"/>
                  <a:pt x="51" y="178"/>
                  <a:pt x="51" y="179"/>
                </a:cubicBezTo>
                <a:cubicBezTo>
                  <a:pt x="51" y="201"/>
                  <a:pt x="51" y="201"/>
                  <a:pt x="51" y="20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7" tIns="45705" rIns="91407" bIns="45705" numCol="1" anchor="t" anchorCtr="0" compatLnSpc="1">
            <a:prstTxWarp prst="textNoShape">
              <a:avLst/>
            </a:prstTxWarp>
          </a:bodyPr>
          <a:lstStyle/>
          <a:p>
            <a:pPr defTabSz="914045"/>
            <a:endParaRPr lang="en-US">
              <a:solidFill>
                <a:srgbClr val="292929"/>
              </a:solidFill>
            </a:endParaRPr>
          </a:p>
        </p:txBody>
      </p:sp>
    </p:spTree>
    <p:extLst>
      <p:ext uri="{BB962C8B-B14F-4D97-AF65-F5344CB8AC3E}">
        <p14:creationId xmlns:p14="http://schemas.microsoft.com/office/powerpoint/2010/main" val="24642629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750"/>
                                        <p:tgtEl>
                                          <p:spTgt spid="29"/>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0" end="0"/>
                                            </p:txEl>
                                          </p:spTgt>
                                        </p:tgtEl>
                                        <p:attrNameLst>
                                          <p:attrName>style.visibility</p:attrName>
                                        </p:attrNameLst>
                                      </p:cBhvr>
                                      <p:to>
                                        <p:strVal val="visible"/>
                                      </p:to>
                                    </p:set>
                                    <p:animEffect transition="in" filter="fade">
                                      <p:cBhvr>
                                        <p:cTn id="10" dur="750"/>
                                        <p:tgtEl>
                                          <p:spTgt spid="4">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0"/>
                                        </p:tgtEl>
                                        <p:attrNameLst>
                                          <p:attrName>style.visibility</p:attrName>
                                        </p:attrNameLst>
                                      </p:cBhvr>
                                      <p:to>
                                        <p:strVal val="visible"/>
                                      </p:to>
                                    </p:set>
                                    <p:animEffect transition="in" filter="fade">
                                      <p:cBhvr>
                                        <p:cTn id="15" dur="750"/>
                                        <p:tgtEl>
                                          <p:spTgt spid="30"/>
                                        </p:tgtEl>
                                      </p:cBhvr>
                                    </p:animEffect>
                                  </p:childTnLst>
                                </p:cTn>
                              </p:par>
                              <p:par>
                                <p:cTn id="16" presetID="10" presetClass="entr" presetSubtype="0" fill="hold" nodeType="withEffect">
                                  <p:stCondLst>
                                    <p:cond delay="0"/>
                                  </p:stCondLst>
                                  <p:childTnLst>
                                    <p:set>
                                      <p:cBhvr>
                                        <p:cTn id="17" dur="1" fill="hold">
                                          <p:stCondLst>
                                            <p:cond delay="0"/>
                                          </p:stCondLst>
                                        </p:cTn>
                                        <p:tgtEl>
                                          <p:spTgt spid="4">
                                            <p:txEl>
                                              <p:pRg st="1" end="1"/>
                                            </p:txEl>
                                          </p:spTgt>
                                        </p:tgtEl>
                                        <p:attrNameLst>
                                          <p:attrName>style.visibility</p:attrName>
                                        </p:attrNameLst>
                                      </p:cBhvr>
                                      <p:to>
                                        <p:strVal val="visible"/>
                                      </p:to>
                                    </p:set>
                                    <p:animEffect transition="in" filter="fade">
                                      <p:cBhvr>
                                        <p:cTn id="18" dur="750"/>
                                        <p:tgtEl>
                                          <p:spTgt spid="4">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1"/>
                                        </p:tgtEl>
                                        <p:attrNameLst>
                                          <p:attrName>style.visibility</p:attrName>
                                        </p:attrNameLst>
                                      </p:cBhvr>
                                      <p:to>
                                        <p:strVal val="visible"/>
                                      </p:to>
                                    </p:set>
                                    <p:animEffect transition="in" filter="fade">
                                      <p:cBhvr>
                                        <p:cTn id="23" dur="750"/>
                                        <p:tgtEl>
                                          <p:spTgt spid="31"/>
                                        </p:tgtEl>
                                      </p:cBhvr>
                                    </p:animEffect>
                                  </p:childTnLst>
                                </p:cTn>
                              </p:par>
                              <p:par>
                                <p:cTn id="24" presetID="10" presetClass="entr" presetSubtype="0" fill="hold" nodeType="withEffect">
                                  <p:stCondLst>
                                    <p:cond delay="0"/>
                                  </p:stCondLst>
                                  <p:childTnLst>
                                    <p:set>
                                      <p:cBhvr>
                                        <p:cTn id="25" dur="1" fill="hold">
                                          <p:stCondLst>
                                            <p:cond delay="0"/>
                                          </p:stCondLst>
                                        </p:cTn>
                                        <p:tgtEl>
                                          <p:spTgt spid="4">
                                            <p:txEl>
                                              <p:pRg st="2" end="2"/>
                                            </p:txEl>
                                          </p:spTgt>
                                        </p:tgtEl>
                                        <p:attrNameLst>
                                          <p:attrName>style.visibility</p:attrName>
                                        </p:attrNameLst>
                                      </p:cBhvr>
                                      <p:to>
                                        <p:strVal val="visible"/>
                                      </p:to>
                                    </p:set>
                                    <p:animEffect transition="in" filter="fade">
                                      <p:cBhvr>
                                        <p:cTn id="26" dur="750"/>
                                        <p:tgtEl>
                                          <p:spTgt spid="4">
                                            <p:txEl>
                                              <p:pRg st="2" end="2"/>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32"/>
                                        </p:tgtEl>
                                        <p:attrNameLst>
                                          <p:attrName>style.visibility</p:attrName>
                                        </p:attrNameLst>
                                      </p:cBhvr>
                                      <p:to>
                                        <p:strVal val="visible"/>
                                      </p:to>
                                    </p:set>
                                    <p:animEffect transition="in" filter="fade">
                                      <p:cBhvr>
                                        <p:cTn id="31" dur="75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sz="quarter" idx="10"/>
          </p:nvPr>
        </p:nvSpPr>
        <p:spPr>
          <a:xfrm>
            <a:off x="1308099" y="1739900"/>
            <a:ext cx="10727019" cy="4495800"/>
          </a:xfrm>
        </p:spPr>
        <p:txBody>
          <a:bodyPr>
            <a:normAutofit/>
          </a:bodyPr>
          <a:lstStyle/>
          <a:p>
            <a:r>
              <a:rPr lang="en-US" sz="3200" dirty="0" smtClean="0"/>
              <a:t>Integrates with WNS to provide Toast, Tile, Badge and Raw notifications</a:t>
            </a:r>
          </a:p>
          <a:p>
            <a:r>
              <a:rPr lang="en-US" sz="3200" dirty="0" smtClean="0"/>
              <a:t>Portal captures your WNS client secret and package SID</a:t>
            </a:r>
          </a:p>
          <a:p>
            <a:r>
              <a:rPr lang="en-US" sz="3200" dirty="0" smtClean="0"/>
              <a:t>push.wns.* provides: </a:t>
            </a:r>
          </a:p>
          <a:p>
            <a:r>
              <a:rPr lang="en-US" sz="3200" dirty="0" smtClean="0"/>
              <a:t>	clean easy object model to compose notifications</a:t>
            </a:r>
          </a:p>
          <a:p>
            <a:r>
              <a:rPr lang="en-US" sz="3200" dirty="0" smtClean="0"/>
              <a:t>	Performs </a:t>
            </a:r>
            <a:r>
              <a:rPr lang="en-US" sz="3200" dirty="0" err="1" smtClean="0"/>
              <a:t>auth</a:t>
            </a:r>
            <a:r>
              <a:rPr lang="en-US" sz="3200" dirty="0" smtClean="0"/>
              <a:t> against WNS for you</a:t>
            </a:r>
          </a:p>
          <a:p>
            <a:endParaRPr lang="en-US" sz="3200" dirty="0"/>
          </a:p>
        </p:txBody>
      </p:sp>
      <p:sp>
        <p:nvSpPr>
          <p:cNvPr id="2" name="Title 1"/>
          <p:cNvSpPr>
            <a:spLocks noGrp="1"/>
          </p:cNvSpPr>
          <p:nvPr>
            <p:ph type="title"/>
          </p:nvPr>
        </p:nvSpPr>
        <p:spPr/>
        <p:txBody>
          <a:bodyPr/>
          <a:lstStyle/>
          <a:p>
            <a:r>
              <a:rPr lang="en-US" smtClean="0"/>
              <a:t>Push Notifications</a:t>
            </a:r>
            <a:endParaRPr lang="en-US" dirty="0"/>
          </a:p>
        </p:txBody>
      </p:sp>
    </p:spTree>
    <p:extLst>
      <p:ext uri="{BB962C8B-B14F-4D97-AF65-F5344CB8AC3E}">
        <p14:creationId xmlns:p14="http://schemas.microsoft.com/office/powerpoint/2010/main" val="13243452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6700" dirty="0"/>
              <a:t>Push Notifications</a:t>
            </a:r>
            <a:endParaRPr lang="en-US" sz="6700" dirty="0">
              <a:solidFill>
                <a:srgbClr val="FF0000"/>
              </a:solidFill>
            </a:endParaRPr>
          </a:p>
        </p:txBody>
      </p:sp>
      <p:sp>
        <p:nvSpPr>
          <p:cNvPr id="9" name="Subtitle 1"/>
          <p:cNvSpPr txBox="1">
            <a:spLocks/>
          </p:cNvSpPr>
          <p:nvPr/>
        </p:nvSpPr>
        <p:spPr>
          <a:xfrm>
            <a:off x="973139" y="3854888"/>
            <a:ext cx="10237787" cy="461665"/>
          </a:xfrm>
          <a:prstGeom prst="rect">
            <a:avLst/>
          </a:prstGeom>
        </p:spPr>
        <p:txBody>
          <a:bodyPr lIns="91427" tIns="45715" rIns="91427" bIns="45715"/>
          <a:lstStyle>
            <a:lvl1pPr marL="339711" marR="0" indent="-339711" algn="l" defTabSz="914325" rtl="0" eaLnBrk="1" fontAlgn="auto" latinLnBrk="0" hangingPunct="1">
              <a:lnSpc>
                <a:spcPct val="90000"/>
              </a:lnSpc>
              <a:spcBef>
                <a:spcPct val="20000"/>
              </a:spcBef>
              <a:spcAft>
                <a:spcPts val="0"/>
              </a:spcAft>
              <a:buClrTx/>
              <a:buSzPct val="90000"/>
              <a:buFont typeface="Arial" pitchFamily="34" charset="0"/>
              <a:buChar char="•"/>
              <a:tabLst/>
              <a:defRPr sz="3600" kern="1200" spc="-71" baseline="0">
                <a:gradFill>
                  <a:gsLst>
                    <a:gs pos="1250">
                      <a:schemeClr val="tx1"/>
                    </a:gs>
                    <a:gs pos="100000">
                      <a:schemeClr val="tx1"/>
                    </a:gs>
                  </a:gsLst>
                  <a:lin ang="5400000" scaled="0"/>
                </a:gradFill>
                <a:latin typeface="+mj-lt"/>
                <a:ea typeface="+mn-ea"/>
                <a:cs typeface="+mn-cs"/>
              </a:defRPr>
            </a:lvl1pPr>
            <a:lvl2pPr marL="573064" marR="0" indent="-233354" algn="l" defTabSz="914325"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798480" marR="0" indent="-225415" algn="l" defTabSz="914325" rtl="0" eaLnBrk="1" fontAlgn="auto" latinLnBrk="0" hangingPunct="1">
              <a:lnSpc>
                <a:spcPct val="90000"/>
              </a:lnSpc>
              <a:spcBef>
                <a:spcPct val="20000"/>
              </a:spcBef>
              <a:spcAft>
                <a:spcPts val="0"/>
              </a:spcAft>
              <a:buClrTx/>
              <a:buSzPct val="90000"/>
              <a:buFont typeface="Wingdings" pitchFamily="2" charset="2"/>
              <a:buChar char=""/>
              <a:tabLst>
                <a:tab pos="798480" algn="l"/>
              </a:tabLst>
              <a:defRPr sz="2400" kern="1200" spc="0" baseline="0">
                <a:gradFill>
                  <a:gsLst>
                    <a:gs pos="1250">
                      <a:schemeClr val="tx1"/>
                    </a:gs>
                    <a:gs pos="100000">
                      <a:schemeClr val="tx1"/>
                    </a:gs>
                  </a:gsLst>
                  <a:lin ang="5400000" scaled="0"/>
                </a:gradFill>
                <a:latin typeface="+mn-lt"/>
                <a:ea typeface="+mn-ea"/>
                <a:cs typeface="+mn-cs"/>
              </a:defRPr>
            </a:lvl3pPr>
            <a:lvl4pPr marL="1030245" marR="0" indent="-231765" algn="l" defTabSz="914325"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660" marR="0" indent="-225415" algn="l" defTabSz="914325" rtl="0" eaLnBrk="1" fontAlgn="auto" latinLnBrk="0" hangingPunct="1">
              <a:lnSpc>
                <a:spcPct val="90000"/>
              </a:lnSpc>
              <a:spcBef>
                <a:spcPct val="20000"/>
              </a:spcBef>
              <a:spcAft>
                <a:spcPts val="0"/>
              </a:spcAft>
              <a:buClrTx/>
              <a:buSzPct val="90000"/>
              <a:buFont typeface="Wingdings" pitchFamily="2" charset="2"/>
              <a:buChar char=""/>
              <a:tabLst>
                <a:tab pos="1255660" algn="l"/>
              </a:tabLst>
              <a:defRPr sz="2000" kern="1200" spc="0" baseline="0">
                <a:gradFill>
                  <a:gsLst>
                    <a:gs pos="1250">
                      <a:schemeClr val="tx1"/>
                    </a:gs>
                    <a:gs pos="100000">
                      <a:schemeClr val="tx1"/>
                    </a:gs>
                  </a:gsLst>
                  <a:lin ang="5400000" scaled="0"/>
                </a:gradFill>
                <a:latin typeface="+mn-lt"/>
                <a:ea typeface="+mn-ea"/>
                <a:cs typeface="+mn-cs"/>
              </a:defRPr>
            </a:lvl5pPr>
            <a:lvl6pPr marL="2514395"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557"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20"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883"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dirty="0">
              <a:gradFill>
                <a:gsLst>
                  <a:gs pos="1250">
                    <a:srgbClr val="FFFFFF"/>
                  </a:gs>
                  <a:gs pos="100000">
                    <a:srgbClr val="FFFFFF"/>
                  </a:gs>
                </a:gsLst>
                <a:lin ang="5400000" scaled="0"/>
              </a:gradFill>
            </a:endParaRPr>
          </a:p>
        </p:txBody>
      </p:sp>
    </p:spTree>
    <p:extLst>
      <p:ext uri="{BB962C8B-B14F-4D97-AF65-F5344CB8AC3E}">
        <p14:creationId xmlns:p14="http://schemas.microsoft.com/office/powerpoint/2010/main" val="10065257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sz="quarter" idx="10"/>
          </p:nvPr>
        </p:nvSpPr>
        <p:spPr/>
        <p:txBody>
          <a:bodyPr>
            <a:noAutofit/>
          </a:bodyPr>
          <a:lstStyle/>
          <a:p>
            <a:r>
              <a:rPr lang="en-US" sz="2400" dirty="0" smtClean="0"/>
              <a:t>Authenticate against Microsoft Account, Twitter, Facebook, Google</a:t>
            </a:r>
          </a:p>
          <a:p>
            <a:r>
              <a:rPr lang="en-US" sz="2400" dirty="0" smtClean="0"/>
              <a:t>Table level permissions for each CRUD operation</a:t>
            </a:r>
          </a:p>
          <a:p>
            <a:r>
              <a:rPr lang="en-US" sz="2400" dirty="0" smtClean="0"/>
              <a:t>	Everyone</a:t>
            </a:r>
          </a:p>
          <a:p>
            <a:r>
              <a:rPr lang="en-US" sz="2400" dirty="0" smtClean="0"/>
              <a:t>	Anyone with the Application Key</a:t>
            </a:r>
          </a:p>
          <a:p>
            <a:r>
              <a:rPr lang="en-US" sz="2400" dirty="0" smtClean="0"/>
              <a:t>	Only Authenticated Users</a:t>
            </a:r>
          </a:p>
          <a:p>
            <a:r>
              <a:rPr lang="en-US" sz="2400" dirty="0" smtClean="0"/>
              <a:t>	Only Scripts and Admins</a:t>
            </a:r>
          </a:p>
          <a:p>
            <a:r>
              <a:rPr lang="en-US" sz="2400" dirty="0" smtClean="0"/>
              <a:t>More granular control with server side scripts</a:t>
            </a:r>
          </a:p>
          <a:p>
            <a:r>
              <a:rPr lang="en-US" sz="2400" dirty="0" smtClean="0"/>
              <a:t>	</a:t>
            </a:r>
            <a:r>
              <a:rPr lang="en-US" sz="2400" dirty="0" err="1" smtClean="0"/>
              <a:t>user.level</a:t>
            </a:r>
            <a:r>
              <a:rPr lang="en-US" sz="2400" dirty="0" smtClean="0"/>
              <a:t>: {admin, authenticated, anonymous}</a:t>
            </a:r>
          </a:p>
          <a:p>
            <a:r>
              <a:rPr lang="en-US" sz="2400" dirty="0" smtClean="0"/>
              <a:t>	</a:t>
            </a:r>
            <a:r>
              <a:rPr lang="en-US" sz="2400" dirty="0" err="1" smtClean="0"/>
              <a:t>user.userId</a:t>
            </a:r>
            <a:r>
              <a:rPr lang="en-US" sz="2400" dirty="0" smtClean="0"/>
              <a:t>: id or undefined if not authenticated</a:t>
            </a:r>
          </a:p>
          <a:p>
            <a:endParaRPr lang="en-US" sz="2400" dirty="0"/>
          </a:p>
        </p:txBody>
      </p:sp>
      <p:sp>
        <p:nvSpPr>
          <p:cNvPr id="2" name="Title 1"/>
          <p:cNvSpPr>
            <a:spLocks noGrp="1"/>
          </p:cNvSpPr>
          <p:nvPr>
            <p:ph type="title"/>
          </p:nvPr>
        </p:nvSpPr>
        <p:spPr/>
        <p:txBody>
          <a:bodyPr/>
          <a:lstStyle/>
          <a:p>
            <a:r>
              <a:rPr lang="en-US" smtClean="0"/>
              <a:t>Auth*</a:t>
            </a:r>
            <a:endParaRPr lang="en-US" dirty="0"/>
          </a:p>
        </p:txBody>
      </p:sp>
    </p:spTree>
    <p:extLst>
      <p:ext uri="{BB962C8B-B14F-4D97-AF65-F5344CB8AC3E}">
        <p14:creationId xmlns:p14="http://schemas.microsoft.com/office/powerpoint/2010/main" val="33764558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700" dirty="0"/>
              <a:t>Adding Authentication</a:t>
            </a:r>
            <a:br>
              <a:rPr lang="en-US" sz="6700" dirty="0"/>
            </a:br>
            <a:r>
              <a:rPr lang="en-US" sz="4000" dirty="0" smtClean="0"/>
              <a:t>hooking </a:t>
            </a:r>
            <a:r>
              <a:rPr lang="en-US" sz="4000" dirty="0"/>
              <a:t>up </a:t>
            </a:r>
            <a:r>
              <a:rPr lang="en-US" sz="4000" dirty="0" smtClean="0"/>
              <a:t>Twitter in </a:t>
            </a:r>
            <a:r>
              <a:rPr lang="en-US" sz="4000" dirty="0"/>
              <a:t>minutes</a:t>
            </a:r>
            <a:endParaRPr lang="en-US" sz="6700" dirty="0"/>
          </a:p>
        </p:txBody>
      </p:sp>
      <p:sp>
        <p:nvSpPr>
          <p:cNvPr id="9" name="Subtitle 1"/>
          <p:cNvSpPr txBox="1">
            <a:spLocks/>
          </p:cNvSpPr>
          <p:nvPr/>
        </p:nvSpPr>
        <p:spPr>
          <a:xfrm>
            <a:off x="973139" y="3854888"/>
            <a:ext cx="10237787" cy="461665"/>
          </a:xfrm>
          <a:prstGeom prst="rect">
            <a:avLst/>
          </a:prstGeom>
        </p:spPr>
        <p:txBody>
          <a:bodyPr lIns="91427" tIns="45715" rIns="91427" bIns="45715"/>
          <a:lstStyle>
            <a:lvl1pPr marL="339711" marR="0" indent="-339711" algn="l" defTabSz="914325" rtl="0" eaLnBrk="1" fontAlgn="auto" latinLnBrk="0" hangingPunct="1">
              <a:lnSpc>
                <a:spcPct val="90000"/>
              </a:lnSpc>
              <a:spcBef>
                <a:spcPct val="20000"/>
              </a:spcBef>
              <a:spcAft>
                <a:spcPts val="0"/>
              </a:spcAft>
              <a:buClrTx/>
              <a:buSzPct val="90000"/>
              <a:buFont typeface="Arial" pitchFamily="34" charset="0"/>
              <a:buChar char="•"/>
              <a:tabLst/>
              <a:defRPr sz="3600" kern="1200" spc="-71" baseline="0">
                <a:gradFill>
                  <a:gsLst>
                    <a:gs pos="1250">
                      <a:schemeClr val="tx1"/>
                    </a:gs>
                    <a:gs pos="100000">
                      <a:schemeClr val="tx1"/>
                    </a:gs>
                  </a:gsLst>
                  <a:lin ang="5400000" scaled="0"/>
                </a:gradFill>
                <a:latin typeface="+mj-lt"/>
                <a:ea typeface="+mn-ea"/>
                <a:cs typeface="+mn-cs"/>
              </a:defRPr>
            </a:lvl1pPr>
            <a:lvl2pPr marL="573064" marR="0" indent="-233354" algn="l" defTabSz="914325"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798480" marR="0" indent="-225415" algn="l" defTabSz="914325" rtl="0" eaLnBrk="1" fontAlgn="auto" latinLnBrk="0" hangingPunct="1">
              <a:lnSpc>
                <a:spcPct val="90000"/>
              </a:lnSpc>
              <a:spcBef>
                <a:spcPct val="20000"/>
              </a:spcBef>
              <a:spcAft>
                <a:spcPts val="0"/>
              </a:spcAft>
              <a:buClrTx/>
              <a:buSzPct val="90000"/>
              <a:buFont typeface="Wingdings" pitchFamily="2" charset="2"/>
              <a:buChar char=""/>
              <a:tabLst>
                <a:tab pos="798480" algn="l"/>
              </a:tabLst>
              <a:defRPr sz="2400" kern="1200" spc="0" baseline="0">
                <a:gradFill>
                  <a:gsLst>
                    <a:gs pos="1250">
                      <a:schemeClr val="tx1"/>
                    </a:gs>
                    <a:gs pos="100000">
                      <a:schemeClr val="tx1"/>
                    </a:gs>
                  </a:gsLst>
                  <a:lin ang="5400000" scaled="0"/>
                </a:gradFill>
                <a:latin typeface="+mn-lt"/>
                <a:ea typeface="+mn-ea"/>
                <a:cs typeface="+mn-cs"/>
              </a:defRPr>
            </a:lvl3pPr>
            <a:lvl4pPr marL="1030245" marR="0" indent="-231765" algn="l" defTabSz="914325"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660" marR="0" indent="-225415" algn="l" defTabSz="914325" rtl="0" eaLnBrk="1" fontAlgn="auto" latinLnBrk="0" hangingPunct="1">
              <a:lnSpc>
                <a:spcPct val="90000"/>
              </a:lnSpc>
              <a:spcBef>
                <a:spcPct val="20000"/>
              </a:spcBef>
              <a:spcAft>
                <a:spcPts val="0"/>
              </a:spcAft>
              <a:buClrTx/>
              <a:buSzPct val="90000"/>
              <a:buFont typeface="Wingdings" pitchFamily="2" charset="2"/>
              <a:buChar char=""/>
              <a:tabLst>
                <a:tab pos="1255660" algn="l"/>
              </a:tabLst>
              <a:defRPr sz="2000" kern="1200" spc="0" baseline="0">
                <a:gradFill>
                  <a:gsLst>
                    <a:gs pos="1250">
                      <a:schemeClr val="tx1"/>
                    </a:gs>
                    <a:gs pos="100000">
                      <a:schemeClr val="tx1"/>
                    </a:gs>
                  </a:gsLst>
                  <a:lin ang="5400000" scaled="0"/>
                </a:gradFill>
                <a:latin typeface="+mn-lt"/>
                <a:ea typeface="+mn-ea"/>
                <a:cs typeface="+mn-cs"/>
              </a:defRPr>
            </a:lvl5pPr>
            <a:lvl6pPr marL="2514395"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557"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20"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883"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dirty="0">
              <a:gradFill>
                <a:gsLst>
                  <a:gs pos="1250">
                    <a:srgbClr val="FFFFFF"/>
                  </a:gs>
                  <a:gs pos="100000">
                    <a:srgbClr val="FFFFFF"/>
                  </a:gs>
                </a:gsLst>
                <a:lin ang="5400000" scaled="0"/>
              </a:gradFill>
            </a:endParaRPr>
          </a:p>
        </p:txBody>
      </p:sp>
    </p:spTree>
    <p:extLst>
      <p:ext uri="{BB962C8B-B14F-4D97-AF65-F5344CB8AC3E}">
        <p14:creationId xmlns:p14="http://schemas.microsoft.com/office/powerpoint/2010/main" val="38266357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sz="quarter" idx="10"/>
          </p:nvPr>
        </p:nvSpPr>
        <p:spPr>
          <a:xfrm>
            <a:off x="1308099" y="1739900"/>
            <a:ext cx="10271126" cy="4495800"/>
          </a:xfrm>
        </p:spPr>
        <p:txBody>
          <a:bodyPr>
            <a:noAutofit/>
          </a:bodyPr>
          <a:lstStyle/>
          <a:p>
            <a:r>
              <a:rPr lang="en-US" sz="2400" dirty="0" smtClean="0"/>
              <a:t>Execute scripts on a Schedule</a:t>
            </a:r>
          </a:p>
          <a:p>
            <a:pPr lvl="1"/>
            <a:r>
              <a:rPr lang="en-US" sz="2400" dirty="0" smtClean="0"/>
              <a:t>by Minutes</a:t>
            </a:r>
          </a:p>
          <a:p>
            <a:pPr lvl="1"/>
            <a:r>
              <a:rPr lang="en-US" sz="2400" dirty="0" smtClean="0"/>
              <a:t>by Hours</a:t>
            </a:r>
          </a:p>
          <a:p>
            <a:pPr lvl="1"/>
            <a:r>
              <a:rPr lang="en-US" sz="2400" dirty="0" smtClean="0"/>
              <a:t>by Days</a:t>
            </a:r>
          </a:p>
          <a:p>
            <a:pPr lvl="1"/>
            <a:r>
              <a:rPr lang="en-US" sz="2400" dirty="0" smtClean="0"/>
              <a:t>By Months</a:t>
            </a:r>
          </a:p>
          <a:p>
            <a:r>
              <a:rPr lang="en-US" sz="2400" dirty="0" smtClean="0"/>
              <a:t>Execute scripts on Demand</a:t>
            </a:r>
          </a:p>
          <a:p>
            <a:r>
              <a:rPr lang="en-US" sz="2400" dirty="0" smtClean="0"/>
              <a:t>Examples</a:t>
            </a:r>
          </a:p>
          <a:p>
            <a:pPr lvl="1"/>
            <a:r>
              <a:rPr lang="en-US" sz="2400" dirty="0" smtClean="0"/>
              <a:t>Periodic purge of old data</a:t>
            </a:r>
          </a:p>
          <a:p>
            <a:pPr lvl="1"/>
            <a:r>
              <a:rPr lang="en-US" sz="2400" dirty="0" smtClean="0"/>
              <a:t>Poll and aggregate from 3rd  party (Twitter, RSS, others) Process/resize images</a:t>
            </a:r>
          </a:p>
          <a:p>
            <a:pPr lvl="1"/>
            <a:r>
              <a:rPr lang="en-US" sz="2400" dirty="0" smtClean="0"/>
              <a:t>Schedule sending push notifications for a  given time of day</a:t>
            </a:r>
          </a:p>
          <a:p>
            <a:endParaRPr lang="en-US" sz="2400" dirty="0" smtClean="0"/>
          </a:p>
          <a:p>
            <a:endParaRPr lang="en-US" sz="2400" dirty="0" smtClean="0"/>
          </a:p>
          <a:p>
            <a:endParaRPr lang="en-US" sz="2400" dirty="0" smtClean="0"/>
          </a:p>
          <a:p>
            <a:endParaRPr lang="en-US" sz="2400" dirty="0" smtClean="0"/>
          </a:p>
          <a:p>
            <a:endParaRPr lang="en-US" sz="2400" dirty="0" smtClean="0"/>
          </a:p>
        </p:txBody>
      </p:sp>
      <p:sp>
        <p:nvSpPr>
          <p:cNvPr id="2" name="Title 1"/>
          <p:cNvSpPr>
            <a:spLocks noGrp="1"/>
          </p:cNvSpPr>
          <p:nvPr>
            <p:ph type="title"/>
          </p:nvPr>
        </p:nvSpPr>
        <p:spPr/>
        <p:txBody>
          <a:bodyPr/>
          <a:lstStyle/>
          <a:p>
            <a:r>
              <a:rPr lang="en-US" smtClean="0"/>
              <a:t>Scheduler</a:t>
            </a:r>
            <a:endParaRPr lang="en-US" dirty="0"/>
          </a:p>
        </p:txBody>
      </p:sp>
    </p:spTree>
    <p:extLst>
      <p:ext uri="{BB962C8B-B14F-4D97-AF65-F5344CB8AC3E}">
        <p14:creationId xmlns:p14="http://schemas.microsoft.com/office/powerpoint/2010/main" val="11754102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Poll Twitter and </a:t>
            </a:r>
            <a:br>
              <a:rPr lang="en-US" sz="4000" dirty="0" smtClean="0"/>
            </a:br>
            <a:r>
              <a:rPr lang="en-US" sz="4000" dirty="0" smtClean="0"/>
              <a:t>send notification on a schedule</a:t>
            </a:r>
            <a:endParaRPr lang="en-US" sz="6700" dirty="0"/>
          </a:p>
        </p:txBody>
      </p:sp>
      <p:sp>
        <p:nvSpPr>
          <p:cNvPr id="9" name="Subtitle 1"/>
          <p:cNvSpPr txBox="1">
            <a:spLocks/>
          </p:cNvSpPr>
          <p:nvPr/>
        </p:nvSpPr>
        <p:spPr>
          <a:xfrm>
            <a:off x="973139" y="3854888"/>
            <a:ext cx="10237787" cy="461665"/>
          </a:xfrm>
          <a:prstGeom prst="rect">
            <a:avLst/>
          </a:prstGeom>
        </p:spPr>
        <p:txBody>
          <a:bodyPr lIns="91427" tIns="45715" rIns="91427" bIns="45715"/>
          <a:lstStyle>
            <a:lvl1pPr marL="339711" marR="0" indent="-339711" algn="l" defTabSz="914325" rtl="0" eaLnBrk="1" fontAlgn="auto" latinLnBrk="0" hangingPunct="1">
              <a:lnSpc>
                <a:spcPct val="90000"/>
              </a:lnSpc>
              <a:spcBef>
                <a:spcPct val="20000"/>
              </a:spcBef>
              <a:spcAft>
                <a:spcPts val="0"/>
              </a:spcAft>
              <a:buClrTx/>
              <a:buSzPct val="90000"/>
              <a:buFont typeface="Arial" pitchFamily="34" charset="0"/>
              <a:buChar char="•"/>
              <a:tabLst/>
              <a:defRPr sz="3600" kern="1200" spc="-71" baseline="0">
                <a:gradFill>
                  <a:gsLst>
                    <a:gs pos="1250">
                      <a:schemeClr val="tx1"/>
                    </a:gs>
                    <a:gs pos="100000">
                      <a:schemeClr val="tx1"/>
                    </a:gs>
                  </a:gsLst>
                  <a:lin ang="5400000" scaled="0"/>
                </a:gradFill>
                <a:latin typeface="+mj-lt"/>
                <a:ea typeface="+mn-ea"/>
                <a:cs typeface="+mn-cs"/>
              </a:defRPr>
            </a:lvl1pPr>
            <a:lvl2pPr marL="573064" marR="0" indent="-233354" algn="l" defTabSz="914325"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798480" marR="0" indent="-225415" algn="l" defTabSz="914325" rtl="0" eaLnBrk="1" fontAlgn="auto" latinLnBrk="0" hangingPunct="1">
              <a:lnSpc>
                <a:spcPct val="90000"/>
              </a:lnSpc>
              <a:spcBef>
                <a:spcPct val="20000"/>
              </a:spcBef>
              <a:spcAft>
                <a:spcPts val="0"/>
              </a:spcAft>
              <a:buClrTx/>
              <a:buSzPct val="90000"/>
              <a:buFont typeface="Wingdings" pitchFamily="2" charset="2"/>
              <a:buChar char=""/>
              <a:tabLst>
                <a:tab pos="798480" algn="l"/>
              </a:tabLst>
              <a:defRPr sz="2400" kern="1200" spc="0" baseline="0">
                <a:gradFill>
                  <a:gsLst>
                    <a:gs pos="1250">
                      <a:schemeClr val="tx1"/>
                    </a:gs>
                    <a:gs pos="100000">
                      <a:schemeClr val="tx1"/>
                    </a:gs>
                  </a:gsLst>
                  <a:lin ang="5400000" scaled="0"/>
                </a:gradFill>
                <a:latin typeface="+mn-lt"/>
                <a:ea typeface="+mn-ea"/>
                <a:cs typeface="+mn-cs"/>
              </a:defRPr>
            </a:lvl3pPr>
            <a:lvl4pPr marL="1030245" marR="0" indent="-231765" algn="l" defTabSz="914325"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660" marR="0" indent="-225415" algn="l" defTabSz="914325" rtl="0" eaLnBrk="1" fontAlgn="auto" latinLnBrk="0" hangingPunct="1">
              <a:lnSpc>
                <a:spcPct val="90000"/>
              </a:lnSpc>
              <a:spcBef>
                <a:spcPct val="20000"/>
              </a:spcBef>
              <a:spcAft>
                <a:spcPts val="0"/>
              </a:spcAft>
              <a:buClrTx/>
              <a:buSzPct val="90000"/>
              <a:buFont typeface="Wingdings" pitchFamily="2" charset="2"/>
              <a:buChar char=""/>
              <a:tabLst>
                <a:tab pos="1255660" algn="l"/>
              </a:tabLst>
              <a:defRPr sz="2000" kern="1200" spc="0" baseline="0">
                <a:gradFill>
                  <a:gsLst>
                    <a:gs pos="1250">
                      <a:schemeClr val="tx1"/>
                    </a:gs>
                    <a:gs pos="100000">
                      <a:schemeClr val="tx1"/>
                    </a:gs>
                  </a:gsLst>
                  <a:lin ang="5400000" scaled="0"/>
                </a:gradFill>
                <a:latin typeface="+mn-lt"/>
                <a:ea typeface="+mn-ea"/>
                <a:cs typeface="+mn-cs"/>
              </a:defRPr>
            </a:lvl5pPr>
            <a:lvl6pPr marL="2514395"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557"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20"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883"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endParaRPr lang="en-US" dirty="0">
              <a:gradFill>
                <a:gsLst>
                  <a:gs pos="1250">
                    <a:srgbClr val="FFFFFF"/>
                  </a:gs>
                  <a:gs pos="100000">
                    <a:srgbClr val="FFFFFF"/>
                  </a:gs>
                </a:gsLst>
                <a:lin ang="5400000" scaled="0"/>
              </a:gradFill>
            </a:endParaRPr>
          </a:p>
        </p:txBody>
      </p:sp>
    </p:spTree>
    <p:extLst>
      <p:ext uri="{BB962C8B-B14F-4D97-AF65-F5344CB8AC3E}">
        <p14:creationId xmlns:p14="http://schemas.microsoft.com/office/powerpoint/2010/main" val="40202459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sz="quarter" idx="10"/>
          </p:nvPr>
        </p:nvSpPr>
        <p:spPr>
          <a:xfrm>
            <a:off x="1336432" y="1711569"/>
            <a:ext cx="3620579" cy="4525108"/>
          </a:xfrm>
        </p:spPr>
        <p:txBody>
          <a:bodyPr/>
          <a:lstStyle/>
          <a:p>
            <a:r>
              <a:rPr lang="en-US" sz="4000" dirty="0" smtClean="0"/>
              <a:t>Diagnostics</a:t>
            </a:r>
          </a:p>
          <a:p>
            <a:pPr lvl="1"/>
            <a:r>
              <a:rPr lang="en-US" dirty="0" smtClean="0"/>
              <a:t>API calls</a:t>
            </a:r>
          </a:p>
          <a:p>
            <a:pPr lvl="1"/>
            <a:r>
              <a:rPr lang="en-US" dirty="0" smtClean="0"/>
              <a:t>CPU Time</a:t>
            </a:r>
          </a:p>
          <a:p>
            <a:pPr lvl="1"/>
            <a:r>
              <a:rPr lang="en-US" dirty="0" smtClean="0"/>
              <a:t>Data Out</a:t>
            </a:r>
          </a:p>
          <a:p>
            <a:pPr lvl="1"/>
            <a:endParaRPr lang="en-US" dirty="0" smtClean="0"/>
          </a:p>
          <a:p>
            <a:r>
              <a:rPr lang="en-US" sz="4000" dirty="0" smtClean="0"/>
              <a:t>Logging</a:t>
            </a:r>
          </a:p>
          <a:p>
            <a:pPr lvl="1"/>
            <a:r>
              <a:rPr lang="en-US" dirty="0" err="1" smtClean="0"/>
              <a:t>console.error</a:t>
            </a:r>
            <a:r>
              <a:rPr lang="en-US" dirty="0" smtClean="0"/>
              <a:t>(…)</a:t>
            </a:r>
          </a:p>
          <a:p>
            <a:pPr lvl="1"/>
            <a:r>
              <a:rPr lang="en-US" dirty="0" smtClean="0"/>
              <a:t>console.log(…)</a:t>
            </a:r>
          </a:p>
          <a:p>
            <a:pPr lvl="1"/>
            <a:r>
              <a:rPr lang="en-US" dirty="0" err="1" smtClean="0"/>
              <a:t>console.warn</a:t>
            </a:r>
            <a:r>
              <a:rPr lang="en-US" dirty="0" smtClean="0"/>
              <a:t>(…)</a:t>
            </a:r>
          </a:p>
          <a:p>
            <a:pPr lvl="1"/>
            <a:endParaRPr lang="en-US" dirty="0" smtClean="0"/>
          </a:p>
          <a:p>
            <a:pPr lvl="1"/>
            <a:endParaRPr lang="en-US" dirty="0"/>
          </a:p>
        </p:txBody>
      </p:sp>
      <p:sp>
        <p:nvSpPr>
          <p:cNvPr id="2" name="Title 1"/>
          <p:cNvSpPr>
            <a:spLocks noGrp="1"/>
          </p:cNvSpPr>
          <p:nvPr>
            <p:ph type="title"/>
          </p:nvPr>
        </p:nvSpPr>
        <p:spPr/>
        <p:txBody>
          <a:bodyPr/>
          <a:lstStyle/>
          <a:p>
            <a:r>
              <a:rPr lang="en-US" smtClean="0"/>
              <a:t>Diagnostics, Logging and Scale</a:t>
            </a:r>
            <a:endParaRPr lang="en-US" dirty="0"/>
          </a:p>
        </p:txBody>
      </p:sp>
      <p:sp>
        <p:nvSpPr>
          <p:cNvPr id="5" name="Text Placeholder 2"/>
          <p:cNvSpPr txBox="1">
            <a:spLocks/>
          </p:cNvSpPr>
          <p:nvPr/>
        </p:nvSpPr>
        <p:spPr>
          <a:xfrm>
            <a:off x="4957011" y="1711569"/>
            <a:ext cx="6622214" cy="4525108"/>
          </a:xfrm>
          <a:prstGeom prst="rect">
            <a:avLst/>
          </a:prstGeom>
        </p:spPr>
        <p:txBody>
          <a:bodyPr vert="horz" lIns="182880" tIns="45720" rIns="91440" bIns="45720" rtlCol="0">
            <a:normAutofit/>
          </a:bodyPr>
          <a:lstStyle>
            <a:lvl1pPr marL="171450" indent="-171450" algn="l" defTabSz="457200" rtl="0" eaLnBrk="1" latinLnBrk="0" hangingPunct="1">
              <a:spcBef>
                <a:spcPct val="20000"/>
              </a:spcBef>
              <a:buFont typeface="Arial"/>
              <a:buChar char="•"/>
              <a:defRPr sz="2000" kern="1200">
                <a:solidFill>
                  <a:schemeClr val="tx1">
                    <a:lumMod val="75000"/>
                    <a:lumOff val="25000"/>
                  </a:schemeClr>
                </a:solidFill>
                <a:latin typeface="+mn-lt"/>
                <a:ea typeface="+mn-ea"/>
                <a:cs typeface="+mn-cs"/>
              </a:defRPr>
            </a:lvl1pPr>
            <a:lvl2pPr marL="742950" indent="-285750" algn="l" defTabSz="457200" rtl="0" eaLnBrk="1" latinLnBrk="0" hangingPunct="1">
              <a:spcBef>
                <a:spcPct val="20000"/>
              </a:spcBef>
              <a:buFont typeface="Arial"/>
              <a:buChar char="–"/>
              <a:defRPr sz="2000" kern="1200">
                <a:solidFill>
                  <a:schemeClr val="tx1">
                    <a:lumMod val="75000"/>
                    <a:lumOff val="25000"/>
                  </a:schemeClr>
                </a:solidFill>
                <a:latin typeface="+mn-lt"/>
                <a:ea typeface="+mn-ea"/>
                <a:cs typeface="+mn-cs"/>
              </a:defRPr>
            </a:lvl2pPr>
            <a:lvl3pPr marL="1143000" indent="-228600" algn="l" defTabSz="457200" rtl="0" eaLnBrk="1" latinLnBrk="0" hangingPunct="1">
              <a:spcBef>
                <a:spcPct val="20000"/>
              </a:spcBef>
              <a:buFont typeface="Arial"/>
              <a:buChar char="•"/>
              <a:defRPr sz="2000" kern="1200">
                <a:solidFill>
                  <a:schemeClr val="tx1">
                    <a:lumMod val="75000"/>
                    <a:lumOff val="25000"/>
                  </a:schemeClr>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lumMod val="75000"/>
                    <a:lumOff val="25000"/>
                  </a:schemeClr>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lumMod val="75000"/>
                    <a:lumOff val="2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4000" dirty="0" smtClean="0"/>
              <a:t>Scaling Compute</a:t>
            </a:r>
          </a:p>
          <a:p>
            <a:pPr lvl="1"/>
            <a:r>
              <a:rPr lang="en-US" dirty="0" smtClean="0"/>
              <a:t>Scale out instance count</a:t>
            </a:r>
          </a:p>
          <a:p>
            <a:pPr lvl="1"/>
            <a:r>
              <a:rPr lang="en-US" dirty="0" smtClean="0"/>
              <a:t>Scale up VM Size</a:t>
            </a:r>
            <a:br>
              <a:rPr lang="en-US" dirty="0" smtClean="0"/>
            </a:br>
            <a:endParaRPr lang="en-US" dirty="0" smtClean="0"/>
          </a:p>
          <a:p>
            <a:pPr lvl="1"/>
            <a:endParaRPr lang="en-US" dirty="0" smtClean="0"/>
          </a:p>
          <a:p>
            <a:r>
              <a:rPr lang="en-US" sz="4000" dirty="0" smtClean="0"/>
              <a:t>Scaling Storage</a:t>
            </a:r>
          </a:p>
          <a:p>
            <a:pPr lvl="1"/>
            <a:r>
              <a:rPr lang="en-US" dirty="0" smtClean="0"/>
              <a:t>Scale out mobile service to dedicated SQL DB</a:t>
            </a:r>
          </a:p>
          <a:p>
            <a:pPr lvl="1"/>
            <a:r>
              <a:rPr lang="en-US" dirty="0" smtClean="0"/>
              <a:t>Scale up SQL DB Capacity</a:t>
            </a:r>
          </a:p>
          <a:p>
            <a:pPr lvl="1"/>
            <a:endParaRPr lang="en-US" dirty="0"/>
          </a:p>
        </p:txBody>
      </p:sp>
    </p:spTree>
    <p:extLst>
      <p:ext uri="{BB962C8B-B14F-4D97-AF65-F5344CB8AC3E}">
        <p14:creationId xmlns:p14="http://schemas.microsoft.com/office/powerpoint/2010/main" val="22339029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Demo Scripts</a:t>
            </a:r>
            <a:endParaRPr lang="en-US" dirty="0"/>
          </a:p>
        </p:txBody>
      </p:sp>
      <p:sp>
        <p:nvSpPr>
          <p:cNvPr id="5" name="Text Placeholder 4"/>
          <p:cNvSpPr>
            <a:spLocks noGrp="1"/>
          </p:cNvSpPr>
          <p:nvPr>
            <p:ph type="body" sz="quarter" idx="4294967295"/>
          </p:nvPr>
        </p:nvSpPr>
        <p:spPr>
          <a:xfrm>
            <a:off x="609600" y="1922929"/>
            <a:ext cx="10539413" cy="3510337"/>
          </a:xfrm>
        </p:spPr>
        <p:txBody>
          <a:bodyPr/>
          <a:lstStyle/>
          <a:p>
            <a:r>
              <a:rPr lang="en-US" dirty="0" smtClean="0"/>
              <a:t>Demo scripts are </a:t>
            </a:r>
            <a:r>
              <a:rPr lang="en-US" dirty="0"/>
              <a:t>contained within </a:t>
            </a:r>
            <a:r>
              <a:rPr lang="en-US" dirty="0" smtClean="0"/>
              <a:t>/DEMO-</a:t>
            </a:r>
            <a:r>
              <a:rPr lang="en-US" dirty="0" err="1" smtClean="0"/>
              <a:t>WindowsAzureMobileServices</a:t>
            </a:r>
            <a:endParaRPr lang="en-US" dirty="0" smtClean="0"/>
          </a:p>
          <a:p>
            <a:r>
              <a:rPr lang="en-US" dirty="0" smtClean="0"/>
              <a:t>At the time of writing they are also available </a:t>
            </a:r>
            <a:r>
              <a:rPr lang="en-US" dirty="0"/>
              <a:t>at </a:t>
            </a:r>
            <a:r>
              <a:rPr lang="en-US" dirty="0">
                <a:hlinkClick r:id="rId3"/>
              </a:rPr>
              <a:t>https://</a:t>
            </a:r>
            <a:r>
              <a:rPr lang="en-US" dirty="0" smtClean="0">
                <a:hlinkClick r:id="rId3"/>
              </a:rPr>
              <a:t>github.com/WindowsAzure-TrainingKit/Demo-Windows8AndMobileServices</a:t>
            </a:r>
            <a:r>
              <a:rPr lang="en-US" dirty="0" smtClean="0"/>
              <a:t> </a:t>
            </a:r>
          </a:p>
          <a:p>
            <a:pPr marL="0" indent="0">
              <a:buNone/>
            </a:pPr>
            <a:endParaRPr lang="en-US" dirty="0" smtClean="0"/>
          </a:p>
        </p:txBody>
      </p:sp>
    </p:spTree>
    <p:extLst>
      <p:ext uri="{BB962C8B-B14F-4D97-AF65-F5344CB8AC3E}">
        <p14:creationId xmlns:p14="http://schemas.microsoft.com/office/powerpoint/2010/main" val="18063179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6700" dirty="0"/>
              <a:t>Diagnostics, Logging, </a:t>
            </a:r>
            <a:r>
              <a:rPr lang="en-US" sz="6700" dirty="0" smtClean="0"/>
              <a:t>Scale</a:t>
            </a:r>
            <a:endParaRPr lang="en-US" sz="6700" dirty="0"/>
          </a:p>
        </p:txBody>
      </p:sp>
      <p:sp>
        <p:nvSpPr>
          <p:cNvPr id="9" name="Subtitle 1"/>
          <p:cNvSpPr txBox="1">
            <a:spLocks/>
          </p:cNvSpPr>
          <p:nvPr/>
        </p:nvSpPr>
        <p:spPr>
          <a:xfrm>
            <a:off x="973139" y="3854888"/>
            <a:ext cx="10237787" cy="461665"/>
          </a:xfrm>
          <a:prstGeom prst="rect">
            <a:avLst/>
          </a:prstGeom>
        </p:spPr>
        <p:txBody>
          <a:bodyPr lIns="91427" tIns="45715" rIns="91427" bIns="45715"/>
          <a:lstStyle>
            <a:lvl1pPr marL="339711" marR="0" indent="-339711" algn="l" defTabSz="914325" rtl="0" eaLnBrk="1" fontAlgn="auto" latinLnBrk="0" hangingPunct="1">
              <a:lnSpc>
                <a:spcPct val="90000"/>
              </a:lnSpc>
              <a:spcBef>
                <a:spcPct val="20000"/>
              </a:spcBef>
              <a:spcAft>
                <a:spcPts val="0"/>
              </a:spcAft>
              <a:buClrTx/>
              <a:buSzPct val="90000"/>
              <a:buFont typeface="Arial" pitchFamily="34" charset="0"/>
              <a:buChar char="•"/>
              <a:tabLst/>
              <a:defRPr sz="3600" kern="1200" spc="-71" baseline="0">
                <a:gradFill>
                  <a:gsLst>
                    <a:gs pos="1250">
                      <a:schemeClr val="tx1"/>
                    </a:gs>
                    <a:gs pos="100000">
                      <a:schemeClr val="tx1"/>
                    </a:gs>
                  </a:gsLst>
                  <a:lin ang="5400000" scaled="0"/>
                </a:gradFill>
                <a:latin typeface="+mj-lt"/>
                <a:ea typeface="+mn-ea"/>
                <a:cs typeface="+mn-cs"/>
              </a:defRPr>
            </a:lvl1pPr>
            <a:lvl2pPr marL="573064" marR="0" indent="-233354" algn="l" defTabSz="914325"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798480" marR="0" indent="-225415" algn="l" defTabSz="914325" rtl="0" eaLnBrk="1" fontAlgn="auto" latinLnBrk="0" hangingPunct="1">
              <a:lnSpc>
                <a:spcPct val="90000"/>
              </a:lnSpc>
              <a:spcBef>
                <a:spcPct val="20000"/>
              </a:spcBef>
              <a:spcAft>
                <a:spcPts val="0"/>
              </a:spcAft>
              <a:buClrTx/>
              <a:buSzPct val="90000"/>
              <a:buFont typeface="Wingdings" pitchFamily="2" charset="2"/>
              <a:buChar char=""/>
              <a:tabLst>
                <a:tab pos="798480" algn="l"/>
              </a:tabLst>
              <a:defRPr sz="2400" kern="1200" spc="0" baseline="0">
                <a:gradFill>
                  <a:gsLst>
                    <a:gs pos="1250">
                      <a:schemeClr val="tx1"/>
                    </a:gs>
                    <a:gs pos="100000">
                      <a:schemeClr val="tx1"/>
                    </a:gs>
                  </a:gsLst>
                  <a:lin ang="5400000" scaled="0"/>
                </a:gradFill>
                <a:latin typeface="+mn-lt"/>
                <a:ea typeface="+mn-ea"/>
                <a:cs typeface="+mn-cs"/>
              </a:defRPr>
            </a:lvl3pPr>
            <a:lvl4pPr marL="1030245" marR="0" indent="-231765" algn="l" defTabSz="914325"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660" marR="0" indent="-225415" algn="l" defTabSz="914325" rtl="0" eaLnBrk="1" fontAlgn="auto" latinLnBrk="0" hangingPunct="1">
              <a:lnSpc>
                <a:spcPct val="90000"/>
              </a:lnSpc>
              <a:spcBef>
                <a:spcPct val="20000"/>
              </a:spcBef>
              <a:spcAft>
                <a:spcPts val="0"/>
              </a:spcAft>
              <a:buClrTx/>
              <a:buSzPct val="90000"/>
              <a:buFont typeface="Wingdings" pitchFamily="2" charset="2"/>
              <a:buChar char=""/>
              <a:tabLst>
                <a:tab pos="1255660" algn="l"/>
              </a:tabLst>
              <a:defRPr sz="2000" kern="1200" spc="0" baseline="0">
                <a:gradFill>
                  <a:gsLst>
                    <a:gs pos="1250">
                      <a:schemeClr val="tx1"/>
                    </a:gs>
                    <a:gs pos="100000">
                      <a:schemeClr val="tx1"/>
                    </a:gs>
                  </a:gsLst>
                  <a:lin ang="5400000" scaled="0"/>
                </a:gradFill>
                <a:latin typeface="+mn-lt"/>
                <a:ea typeface="+mn-ea"/>
                <a:cs typeface="+mn-cs"/>
              </a:defRPr>
            </a:lvl5pPr>
            <a:lvl6pPr marL="2514395"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557"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20"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883"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dirty="0">
              <a:gradFill>
                <a:gsLst>
                  <a:gs pos="1250">
                    <a:srgbClr val="FFFFFF"/>
                  </a:gs>
                  <a:gs pos="100000">
                    <a:srgbClr val="FFFFFF"/>
                  </a:gs>
                </a:gsLst>
                <a:lin ang="5400000" scaled="0"/>
              </a:gradFill>
            </a:endParaRPr>
          </a:p>
        </p:txBody>
      </p:sp>
    </p:spTree>
    <p:extLst>
      <p:ext uri="{BB962C8B-B14F-4D97-AF65-F5344CB8AC3E}">
        <p14:creationId xmlns:p14="http://schemas.microsoft.com/office/powerpoint/2010/main" val="15804609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Summary</a:t>
            </a:r>
            <a:endParaRPr lang="en-US" dirty="0"/>
          </a:p>
        </p:txBody>
      </p:sp>
      <p:grpSp>
        <p:nvGrpSpPr>
          <p:cNvPr id="71" name="Group 70"/>
          <p:cNvGrpSpPr/>
          <p:nvPr/>
        </p:nvGrpSpPr>
        <p:grpSpPr>
          <a:xfrm>
            <a:off x="3645549" y="1840669"/>
            <a:ext cx="6026011" cy="4627366"/>
            <a:chOff x="3094220" y="1571728"/>
            <a:chExt cx="6650549" cy="5106948"/>
          </a:xfrm>
        </p:grpSpPr>
        <p:grpSp>
          <p:nvGrpSpPr>
            <p:cNvPr id="88" name="Group 87"/>
            <p:cNvGrpSpPr/>
            <p:nvPr/>
          </p:nvGrpSpPr>
          <p:grpSpPr>
            <a:xfrm>
              <a:off x="4711380" y="5154676"/>
              <a:ext cx="1524000" cy="1524000"/>
              <a:chOff x="2142565" y="3054079"/>
              <a:chExt cx="1524000" cy="1524000"/>
            </a:xfrm>
            <a:solidFill>
              <a:srgbClr val="00AEEF"/>
            </a:solidFill>
          </p:grpSpPr>
          <p:sp>
            <p:nvSpPr>
              <p:cNvPr id="138" name="Rectangle 137"/>
              <p:cNvSpPr/>
              <p:nvPr>
                <p:custDataLst>
                  <p:tags r:id="rId7"/>
                </p:custDataLst>
              </p:nvPr>
            </p:nvSpPr>
            <p:spPr bwMode="auto">
              <a:xfrm>
                <a:off x="2142565" y="3054079"/>
                <a:ext cx="1524000" cy="1524000"/>
              </a:xfrm>
              <a:prstGeom prst="rect">
                <a:avLst/>
              </a:prstGeom>
              <a:grpFill/>
              <a:ln w="10795" cap="flat" cmpd="sng" algn="ctr">
                <a:noFill/>
                <a:prstDash val="solid"/>
                <a:headEnd type="none" w="med" len="med"/>
                <a:tailEnd type="none" w="med" len="med"/>
              </a:ln>
              <a:effectLst/>
            </p:spPr>
            <p:txBody>
              <a:bodyPr vert="horz" wrap="square" lIns="68580" tIns="45720" rIns="68580" bIns="45720" numCol="1" rtlCol="0" anchor="b" anchorCtr="0" compatLnSpc="1">
                <a:prstTxWarp prst="textNoShape">
                  <a:avLst/>
                </a:prstTxWarp>
              </a:bodyPr>
              <a:lstStyle/>
              <a:p>
                <a:pPr defTabSz="913757" fontAlgn="base">
                  <a:spcBef>
                    <a:spcPct val="0"/>
                  </a:spcBef>
                  <a:spcAft>
                    <a:spcPct val="0"/>
                  </a:spcAft>
                  <a:defRPr/>
                </a:pPr>
                <a:r>
                  <a:rPr lang="en-US" sz="1500" kern="0" dirty="0">
                    <a:gradFill flip="none" rotWithShape="1">
                      <a:gsLst>
                        <a:gs pos="0">
                          <a:srgbClr val="FFFFFF"/>
                        </a:gs>
                        <a:gs pos="100000">
                          <a:srgbClr val="FFFFFF"/>
                        </a:gs>
                      </a:gsLst>
                      <a:lin ang="5400000" scaled="0"/>
                      <a:tileRect/>
                    </a:gradFill>
                  </a:rPr>
                  <a:t>Data</a:t>
                </a:r>
              </a:p>
            </p:txBody>
          </p:sp>
          <p:sp>
            <p:nvSpPr>
              <p:cNvPr id="139" name="Freeform 6"/>
              <p:cNvSpPr>
                <a:spLocks noEditPoints="1"/>
              </p:cNvSpPr>
              <p:nvPr/>
            </p:nvSpPr>
            <p:spPr bwMode="auto">
              <a:xfrm>
                <a:off x="2658094" y="3363025"/>
                <a:ext cx="528255" cy="804558"/>
              </a:xfrm>
              <a:custGeom>
                <a:avLst/>
                <a:gdLst>
                  <a:gd name="T0" fmla="*/ 482 w 966"/>
                  <a:gd name="T1" fmla="*/ 2028 h 2028"/>
                  <a:gd name="T2" fmla="*/ 966 w 966"/>
                  <a:gd name="T3" fmla="*/ 1866 h 2028"/>
                  <a:gd name="T4" fmla="*/ 966 w 966"/>
                  <a:gd name="T5" fmla="*/ 162 h 2028"/>
                  <a:gd name="T6" fmla="*/ 482 w 966"/>
                  <a:gd name="T7" fmla="*/ 0 h 2028"/>
                  <a:gd name="T8" fmla="*/ 0 w 966"/>
                  <a:gd name="T9" fmla="*/ 162 h 2028"/>
                  <a:gd name="T10" fmla="*/ 0 w 966"/>
                  <a:gd name="T11" fmla="*/ 1866 h 2028"/>
                  <a:gd name="T12" fmla="*/ 482 w 966"/>
                  <a:gd name="T13" fmla="*/ 2028 h 2028"/>
                  <a:gd name="T14" fmla="*/ 482 w 966"/>
                  <a:gd name="T15" fmla="*/ 48 h 2028"/>
                  <a:gd name="T16" fmla="*/ 890 w 966"/>
                  <a:gd name="T17" fmla="*/ 159 h 2028"/>
                  <a:gd name="T18" fmla="*/ 482 w 966"/>
                  <a:gd name="T19" fmla="*/ 270 h 2028"/>
                  <a:gd name="T20" fmla="*/ 76 w 966"/>
                  <a:gd name="T21" fmla="*/ 159 h 2028"/>
                  <a:gd name="T22" fmla="*/ 482 w 966"/>
                  <a:gd name="T23" fmla="*/ 48 h 2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6" h="2028">
                    <a:moveTo>
                      <a:pt x="482" y="2028"/>
                    </a:moveTo>
                    <a:cubicBezTo>
                      <a:pt x="663" y="2028"/>
                      <a:pt x="966" y="1993"/>
                      <a:pt x="966" y="1866"/>
                    </a:cubicBezTo>
                    <a:cubicBezTo>
                      <a:pt x="966" y="1076"/>
                      <a:pt x="966" y="162"/>
                      <a:pt x="966" y="162"/>
                    </a:cubicBezTo>
                    <a:cubicBezTo>
                      <a:pt x="966" y="34"/>
                      <a:pt x="663" y="0"/>
                      <a:pt x="482" y="0"/>
                    </a:cubicBezTo>
                    <a:cubicBezTo>
                      <a:pt x="303" y="0"/>
                      <a:pt x="0" y="34"/>
                      <a:pt x="0" y="162"/>
                    </a:cubicBezTo>
                    <a:cubicBezTo>
                      <a:pt x="0" y="952"/>
                      <a:pt x="0" y="1866"/>
                      <a:pt x="0" y="1866"/>
                    </a:cubicBezTo>
                    <a:cubicBezTo>
                      <a:pt x="0" y="1993"/>
                      <a:pt x="303" y="2028"/>
                      <a:pt x="482" y="2028"/>
                    </a:cubicBezTo>
                    <a:close/>
                    <a:moveTo>
                      <a:pt x="482" y="48"/>
                    </a:moveTo>
                    <a:cubicBezTo>
                      <a:pt x="708" y="48"/>
                      <a:pt x="890" y="97"/>
                      <a:pt x="890" y="159"/>
                    </a:cubicBezTo>
                    <a:cubicBezTo>
                      <a:pt x="890" y="220"/>
                      <a:pt x="708" y="270"/>
                      <a:pt x="482" y="270"/>
                    </a:cubicBezTo>
                    <a:cubicBezTo>
                      <a:pt x="258" y="270"/>
                      <a:pt x="76" y="220"/>
                      <a:pt x="76" y="159"/>
                    </a:cubicBezTo>
                    <a:cubicBezTo>
                      <a:pt x="76" y="97"/>
                      <a:pt x="258" y="48"/>
                      <a:pt x="482" y="48"/>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defTabSz="914057">
                  <a:defRPr/>
                </a:pPr>
                <a:endParaRPr lang="en-US" sz="2400" kern="0" dirty="0">
                  <a:solidFill>
                    <a:sysClr val="windowText" lastClr="000000"/>
                  </a:solidFill>
                </a:endParaRPr>
              </a:p>
            </p:txBody>
          </p:sp>
        </p:grpSp>
        <p:sp>
          <p:nvSpPr>
            <p:cNvPr id="95" name="Rectangle 94"/>
            <p:cNvSpPr/>
            <p:nvPr>
              <p:custDataLst>
                <p:tags r:id="rId1"/>
              </p:custDataLst>
            </p:nvPr>
          </p:nvSpPr>
          <p:spPr bwMode="auto">
            <a:xfrm>
              <a:off x="6328542" y="3539236"/>
              <a:ext cx="1524000" cy="1524000"/>
            </a:xfrm>
            <a:prstGeom prst="rect">
              <a:avLst/>
            </a:prstGeom>
            <a:solidFill>
              <a:srgbClr val="00AEEF"/>
            </a:solidFill>
            <a:ln w="10795" cap="flat" cmpd="sng" algn="ctr">
              <a:noFill/>
              <a:prstDash val="solid"/>
              <a:headEnd type="none" w="med" len="med"/>
              <a:tailEnd type="none" w="med" len="med"/>
            </a:ln>
            <a:effectLst/>
          </p:spPr>
          <p:txBody>
            <a:bodyPr vert="horz" wrap="square" lIns="68556" tIns="45703" rIns="68556" bIns="45703" numCol="1" rtlCol="0" anchor="b" anchorCtr="0" compatLnSpc="1">
              <a:prstTxWarp prst="textNoShape">
                <a:avLst/>
              </a:prstTxWarp>
            </a:bodyPr>
            <a:lstStyle/>
            <a:p>
              <a:pPr defTabSz="913757" fontAlgn="base">
                <a:spcBef>
                  <a:spcPct val="0"/>
                </a:spcBef>
                <a:spcAft>
                  <a:spcPct val="0"/>
                </a:spcAft>
                <a:defRPr/>
              </a:pPr>
              <a:r>
                <a:rPr lang="en-US" sz="1500" kern="0" dirty="0">
                  <a:gradFill flip="none" rotWithShape="1">
                    <a:gsLst>
                      <a:gs pos="0">
                        <a:srgbClr val="FFFFFF"/>
                      </a:gs>
                      <a:gs pos="100000">
                        <a:srgbClr val="FFFFFF"/>
                      </a:gs>
                    </a:gsLst>
                    <a:lin ang="5400000" scaled="0"/>
                    <a:tileRect/>
                  </a:gradFill>
                </a:rPr>
                <a:t>Notifications</a:t>
              </a:r>
            </a:p>
          </p:txBody>
        </p:sp>
        <p:grpSp>
          <p:nvGrpSpPr>
            <p:cNvPr id="97" name="Group 96"/>
            <p:cNvGrpSpPr/>
            <p:nvPr/>
          </p:nvGrpSpPr>
          <p:grpSpPr>
            <a:xfrm>
              <a:off x="6760561" y="3690032"/>
              <a:ext cx="451426" cy="962719"/>
              <a:chOff x="4005600" y="3173284"/>
              <a:chExt cx="555603" cy="1178245"/>
            </a:xfrm>
          </p:grpSpPr>
          <p:sp>
            <p:nvSpPr>
              <p:cNvPr id="132" name="Oval 16"/>
              <p:cNvSpPr>
                <a:spLocks noChangeArrowheads="1"/>
              </p:cNvSpPr>
              <p:nvPr/>
            </p:nvSpPr>
            <p:spPr bwMode="black">
              <a:xfrm>
                <a:off x="4308655" y="3173284"/>
                <a:ext cx="197828" cy="193569"/>
              </a:xfrm>
              <a:prstGeom prst="ellipse">
                <a:avLst/>
              </a:prstGeom>
              <a:solidFill>
                <a:srgbClr val="FFFFFF"/>
              </a:solidFill>
              <a:ln>
                <a:noFill/>
              </a:ln>
              <a:extLst/>
            </p:spPr>
            <p:txBody>
              <a:bodyPr vert="horz" wrap="square" lIns="91440" tIns="45720" rIns="91440" bIns="45720" numCol="1" anchor="t" anchorCtr="0" compatLnSpc="1">
                <a:prstTxWarp prst="textNoShape">
                  <a:avLst/>
                </a:prstTxWarp>
              </a:bodyPr>
              <a:lstStyle/>
              <a:p>
                <a:pPr defTabSz="914057">
                  <a:defRPr/>
                </a:pPr>
                <a:endParaRPr lang="en-US" sz="2400" kern="0">
                  <a:solidFill>
                    <a:sysClr val="windowText" lastClr="000000"/>
                  </a:solidFill>
                </a:endParaRPr>
              </a:p>
            </p:txBody>
          </p:sp>
          <p:sp>
            <p:nvSpPr>
              <p:cNvPr id="133" name="Freeform 17"/>
              <p:cNvSpPr>
                <a:spLocks/>
              </p:cNvSpPr>
              <p:nvPr/>
            </p:nvSpPr>
            <p:spPr bwMode="black">
              <a:xfrm>
                <a:off x="4133978" y="3411037"/>
                <a:ext cx="427225" cy="940492"/>
              </a:xfrm>
              <a:custGeom>
                <a:avLst/>
                <a:gdLst>
                  <a:gd name="T0" fmla="*/ 76 w 86"/>
                  <a:gd name="T1" fmla="*/ 0 h 189"/>
                  <a:gd name="T2" fmla="*/ 80 w 86"/>
                  <a:gd name="T3" fmla="*/ 3 h 189"/>
                  <a:gd name="T4" fmla="*/ 83 w 86"/>
                  <a:gd name="T5" fmla="*/ 11 h 189"/>
                  <a:gd name="T6" fmla="*/ 78 w 86"/>
                  <a:gd name="T7" fmla="*/ 21 h 189"/>
                  <a:gd name="T8" fmla="*/ 44 w 86"/>
                  <a:gd name="T9" fmla="*/ 47 h 189"/>
                  <a:gd name="T10" fmla="*/ 39 w 86"/>
                  <a:gd name="T11" fmla="*/ 50 h 189"/>
                  <a:gd name="T12" fmla="*/ 39 w 86"/>
                  <a:gd name="T13" fmla="*/ 81 h 189"/>
                  <a:gd name="T14" fmla="*/ 2 w 86"/>
                  <a:gd name="T15" fmla="*/ 173 h 189"/>
                  <a:gd name="T16" fmla="*/ 9 w 86"/>
                  <a:gd name="T17" fmla="*/ 188 h 189"/>
                  <a:gd name="T18" fmla="*/ 13 w 86"/>
                  <a:gd name="T19" fmla="*/ 189 h 189"/>
                  <a:gd name="T20" fmla="*/ 24 w 86"/>
                  <a:gd name="T21" fmla="*/ 181 h 189"/>
                  <a:gd name="T22" fmla="*/ 63 w 86"/>
                  <a:gd name="T23" fmla="*/ 83 h 189"/>
                  <a:gd name="T24" fmla="*/ 63 w 86"/>
                  <a:gd name="T25" fmla="*/ 177 h 189"/>
                  <a:gd name="T26" fmla="*/ 74 w 86"/>
                  <a:gd name="T27" fmla="*/ 189 h 189"/>
                  <a:gd name="T28" fmla="*/ 86 w 86"/>
                  <a:gd name="T29" fmla="*/ 177 h 189"/>
                  <a:gd name="T30" fmla="*/ 86 w 86"/>
                  <a:gd name="T31" fmla="*/ 72 h 189"/>
                  <a:gd name="T32" fmla="*/ 86 w 86"/>
                  <a:gd name="T33" fmla="*/ 17 h 189"/>
                  <a:gd name="T34" fmla="*/ 76 w 86"/>
                  <a:gd name="T35" fmla="*/ 0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6" h="189">
                    <a:moveTo>
                      <a:pt x="76" y="0"/>
                    </a:moveTo>
                    <a:cubicBezTo>
                      <a:pt x="78" y="1"/>
                      <a:pt x="79" y="2"/>
                      <a:pt x="80" y="3"/>
                    </a:cubicBezTo>
                    <a:cubicBezTo>
                      <a:pt x="82" y="6"/>
                      <a:pt x="83" y="8"/>
                      <a:pt x="83" y="11"/>
                    </a:cubicBezTo>
                    <a:cubicBezTo>
                      <a:pt x="83" y="15"/>
                      <a:pt x="81" y="18"/>
                      <a:pt x="78" y="21"/>
                    </a:cubicBezTo>
                    <a:cubicBezTo>
                      <a:pt x="44" y="47"/>
                      <a:pt x="44" y="47"/>
                      <a:pt x="44" y="47"/>
                    </a:cubicBezTo>
                    <a:cubicBezTo>
                      <a:pt x="42" y="49"/>
                      <a:pt x="40" y="49"/>
                      <a:pt x="39" y="50"/>
                    </a:cubicBezTo>
                    <a:cubicBezTo>
                      <a:pt x="39" y="81"/>
                      <a:pt x="39" y="81"/>
                      <a:pt x="39" y="81"/>
                    </a:cubicBezTo>
                    <a:cubicBezTo>
                      <a:pt x="2" y="173"/>
                      <a:pt x="2" y="173"/>
                      <a:pt x="2" y="173"/>
                    </a:cubicBezTo>
                    <a:cubicBezTo>
                      <a:pt x="0" y="179"/>
                      <a:pt x="3" y="186"/>
                      <a:pt x="9" y="188"/>
                    </a:cubicBezTo>
                    <a:cubicBezTo>
                      <a:pt x="10" y="189"/>
                      <a:pt x="12" y="189"/>
                      <a:pt x="13" y="189"/>
                    </a:cubicBezTo>
                    <a:cubicBezTo>
                      <a:pt x="18" y="189"/>
                      <a:pt x="22" y="186"/>
                      <a:pt x="24" y="181"/>
                    </a:cubicBezTo>
                    <a:cubicBezTo>
                      <a:pt x="63" y="83"/>
                      <a:pt x="63" y="83"/>
                      <a:pt x="63" y="83"/>
                    </a:cubicBezTo>
                    <a:cubicBezTo>
                      <a:pt x="63" y="177"/>
                      <a:pt x="63" y="177"/>
                      <a:pt x="63" y="177"/>
                    </a:cubicBezTo>
                    <a:cubicBezTo>
                      <a:pt x="63" y="184"/>
                      <a:pt x="68" y="189"/>
                      <a:pt x="74" y="189"/>
                    </a:cubicBezTo>
                    <a:cubicBezTo>
                      <a:pt x="81" y="189"/>
                      <a:pt x="86" y="184"/>
                      <a:pt x="86" y="177"/>
                    </a:cubicBezTo>
                    <a:cubicBezTo>
                      <a:pt x="86" y="72"/>
                      <a:pt x="86" y="72"/>
                      <a:pt x="86" y="72"/>
                    </a:cubicBezTo>
                    <a:cubicBezTo>
                      <a:pt x="86" y="17"/>
                      <a:pt x="86" y="17"/>
                      <a:pt x="86" y="17"/>
                    </a:cubicBezTo>
                    <a:cubicBezTo>
                      <a:pt x="86" y="8"/>
                      <a:pt x="83" y="2"/>
                      <a:pt x="76" y="0"/>
                    </a:cubicBez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pPr defTabSz="914057">
                  <a:defRPr/>
                </a:pPr>
                <a:endParaRPr lang="en-US" sz="2400" kern="0">
                  <a:solidFill>
                    <a:sysClr val="windowText" lastClr="000000"/>
                  </a:solidFill>
                </a:endParaRPr>
              </a:p>
            </p:txBody>
          </p:sp>
          <p:sp>
            <p:nvSpPr>
              <p:cNvPr id="134" name="Freeform 18"/>
              <p:cNvSpPr>
                <a:spLocks/>
              </p:cNvSpPr>
              <p:nvPr/>
            </p:nvSpPr>
            <p:spPr bwMode="black">
              <a:xfrm>
                <a:off x="4180278" y="3366853"/>
                <a:ext cx="351461" cy="273521"/>
              </a:xfrm>
              <a:custGeom>
                <a:avLst/>
                <a:gdLst>
                  <a:gd name="T0" fmla="*/ 30 w 71"/>
                  <a:gd name="T1" fmla="*/ 33 h 55"/>
                  <a:gd name="T2" fmla="*/ 18 w 71"/>
                  <a:gd name="T3" fmla="*/ 6 h 55"/>
                  <a:gd name="T4" fmla="*/ 6 w 71"/>
                  <a:gd name="T5" fmla="*/ 2 h 55"/>
                  <a:gd name="T6" fmla="*/ 2 w 71"/>
                  <a:gd name="T7" fmla="*/ 14 h 55"/>
                  <a:gd name="T8" fmla="*/ 20 w 71"/>
                  <a:gd name="T9" fmla="*/ 50 h 55"/>
                  <a:gd name="T10" fmla="*/ 25 w 71"/>
                  <a:gd name="T11" fmla="*/ 55 h 55"/>
                  <a:gd name="T12" fmla="*/ 27 w 71"/>
                  <a:gd name="T13" fmla="*/ 55 h 55"/>
                  <a:gd name="T14" fmla="*/ 33 w 71"/>
                  <a:gd name="T15" fmla="*/ 53 h 55"/>
                  <a:gd name="T16" fmla="*/ 67 w 71"/>
                  <a:gd name="T17" fmla="*/ 27 h 55"/>
                  <a:gd name="T18" fmla="*/ 69 w 71"/>
                  <a:gd name="T19" fmla="*/ 15 h 55"/>
                  <a:gd name="T20" fmla="*/ 56 w 71"/>
                  <a:gd name="T21" fmla="*/ 13 h 55"/>
                  <a:gd name="T22" fmla="*/ 30 w 71"/>
                  <a:gd name="T23" fmla="*/ 3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1" h="55">
                    <a:moveTo>
                      <a:pt x="30" y="33"/>
                    </a:moveTo>
                    <a:cubicBezTo>
                      <a:pt x="18" y="6"/>
                      <a:pt x="18" y="6"/>
                      <a:pt x="18" y="6"/>
                    </a:cubicBezTo>
                    <a:cubicBezTo>
                      <a:pt x="16" y="2"/>
                      <a:pt x="10" y="0"/>
                      <a:pt x="6" y="2"/>
                    </a:cubicBezTo>
                    <a:cubicBezTo>
                      <a:pt x="2" y="4"/>
                      <a:pt x="0" y="10"/>
                      <a:pt x="2" y="14"/>
                    </a:cubicBezTo>
                    <a:cubicBezTo>
                      <a:pt x="20" y="50"/>
                      <a:pt x="20" y="50"/>
                      <a:pt x="20" y="50"/>
                    </a:cubicBezTo>
                    <a:cubicBezTo>
                      <a:pt x="21" y="53"/>
                      <a:pt x="23" y="54"/>
                      <a:pt x="25" y="55"/>
                    </a:cubicBezTo>
                    <a:cubicBezTo>
                      <a:pt x="26" y="55"/>
                      <a:pt x="27" y="55"/>
                      <a:pt x="27" y="55"/>
                    </a:cubicBezTo>
                    <a:cubicBezTo>
                      <a:pt x="29" y="55"/>
                      <a:pt x="31" y="55"/>
                      <a:pt x="33" y="53"/>
                    </a:cubicBezTo>
                    <a:cubicBezTo>
                      <a:pt x="67" y="27"/>
                      <a:pt x="67" y="27"/>
                      <a:pt x="67" y="27"/>
                    </a:cubicBezTo>
                    <a:cubicBezTo>
                      <a:pt x="71" y="24"/>
                      <a:pt x="71" y="18"/>
                      <a:pt x="69" y="15"/>
                    </a:cubicBezTo>
                    <a:cubicBezTo>
                      <a:pt x="66" y="11"/>
                      <a:pt x="60" y="10"/>
                      <a:pt x="56" y="13"/>
                    </a:cubicBezTo>
                    <a:lnTo>
                      <a:pt x="30" y="33"/>
                    </a:ln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pPr defTabSz="914057">
                  <a:defRPr/>
                </a:pPr>
                <a:endParaRPr lang="en-US" sz="2400" kern="0">
                  <a:solidFill>
                    <a:sysClr val="windowText" lastClr="000000"/>
                  </a:solidFill>
                </a:endParaRPr>
              </a:p>
            </p:txBody>
          </p:sp>
          <p:sp>
            <p:nvSpPr>
              <p:cNvPr id="135" name="Freeform 19"/>
              <p:cNvSpPr>
                <a:spLocks/>
              </p:cNvSpPr>
              <p:nvPr/>
            </p:nvSpPr>
            <p:spPr bwMode="black">
              <a:xfrm>
                <a:off x="4049796" y="3192221"/>
                <a:ext cx="119960" cy="218817"/>
              </a:xfrm>
              <a:custGeom>
                <a:avLst/>
                <a:gdLst>
                  <a:gd name="T0" fmla="*/ 24 w 24"/>
                  <a:gd name="T1" fmla="*/ 27 h 44"/>
                  <a:gd name="T2" fmla="*/ 24 w 24"/>
                  <a:gd name="T3" fmla="*/ 17 h 44"/>
                  <a:gd name="T4" fmla="*/ 24 w 24"/>
                  <a:gd name="T5" fmla="*/ 16 h 44"/>
                  <a:gd name="T6" fmla="*/ 0 w 24"/>
                  <a:gd name="T7" fmla="*/ 0 h 44"/>
                  <a:gd name="T8" fmla="*/ 0 w 24"/>
                  <a:gd name="T9" fmla="*/ 44 h 44"/>
                  <a:gd name="T10" fmla="*/ 24 w 24"/>
                  <a:gd name="T11" fmla="*/ 28 h 44"/>
                  <a:gd name="T12" fmla="*/ 24 w 24"/>
                  <a:gd name="T13" fmla="*/ 27 h 44"/>
                </a:gdLst>
                <a:ahLst/>
                <a:cxnLst>
                  <a:cxn ang="0">
                    <a:pos x="T0" y="T1"/>
                  </a:cxn>
                  <a:cxn ang="0">
                    <a:pos x="T2" y="T3"/>
                  </a:cxn>
                  <a:cxn ang="0">
                    <a:pos x="T4" y="T5"/>
                  </a:cxn>
                  <a:cxn ang="0">
                    <a:pos x="T6" y="T7"/>
                  </a:cxn>
                  <a:cxn ang="0">
                    <a:pos x="T8" y="T9"/>
                  </a:cxn>
                  <a:cxn ang="0">
                    <a:pos x="T10" y="T11"/>
                  </a:cxn>
                  <a:cxn ang="0">
                    <a:pos x="T12" y="T13"/>
                  </a:cxn>
                </a:cxnLst>
                <a:rect l="0" t="0" r="r" b="b"/>
                <a:pathLst>
                  <a:path w="24" h="44">
                    <a:moveTo>
                      <a:pt x="24" y="27"/>
                    </a:moveTo>
                    <a:cubicBezTo>
                      <a:pt x="24" y="17"/>
                      <a:pt x="24" y="17"/>
                      <a:pt x="24" y="17"/>
                    </a:cubicBezTo>
                    <a:cubicBezTo>
                      <a:pt x="24" y="16"/>
                      <a:pt x="24" y="16"/>
                      <a:pt x="24" y="16"/>
                    </a:cubicBezTo>
                    <a:cubicBezTo>
                      <a:pt x="0" y="0"/>
                      <a:pt x="0" y="0"/>
                      <a:pt x="0" y="0"/>
                    </a:cubicBezTo>
                    <a:cubicBezTo>
                      <a:pt x="0" y="44"/>
                      <a:pt x="0" y="44"/>
                      <a:pt x="0" y="44"/>
                    </a:cubicBezTo>
                    <a:cubicBezTo>
                      <a:pt x="24" y="28"/>
                      <a:pt x="24" y="28"/>
                      <a:pt x="24" y="28"/>
                    </a:cubicBezTo>
                    <a:cubicBezTo>
                      <a:pt x="24" y="27"/>
                      <a:pt x="24" y="27"/>
                      <a:pt x="24" y="27"/>
                    </a:cubicBez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pPr defTabSz="914057">
                  <a:defRPr/>
                </a:pPr>
                <a:endParaRPr lang="en-US" sz="2400" kern="0">
                  <a:solidFill>
                    <a:sysClr val="windowText" lastClr="000000"/>
                  </a:solidFill>
                </a:endParaRPr>
              </a:p>
            </p:txBody>
          </p:sp>
          <p:sp>
            <p:nvSpPr>
              <p:cNvPr id="136" name="Freeform 20"/>
              <p:cNvSpPr>
                <a:spLocks/>
              </p:cNvSpPr>
              <p:nvPr/>
            </p:nvSpPr>
            <p:spPr bwMode="black">
              <a:xfrm>
                <a:off x="4184488" y="3261652"/>
                <a:ext cx="90496" cy="79952"/>
              </a:xfrm>
              <a:custGeom>
                <a:avLst/>
                <a:gdLst>
                  <a:gd name="T0" fmla="*/ 3 w 18"/>
                  <a:gd name="T1" fmla="*/ 16 h 16"/>
                  <a:gd name="T2" fmla="*/ 15 w 18"/>
                  <a:gd name="T3" fmla="*/ 16 h 16"/>
                  <a:gd name="T4" fmla="*/ 18 w 18"/>
                  <a:gd name="T5" fmla="*/ 13 h 16"/>
                  <a:gd name="T6" fmla="*/ 18 w 18"/>
                  <a:gd name="T7" fmla="*/ 3 h 16"/>
                  <a:gd name="T8" fmla="*/ 15 w 18"/>
                  <a:gd name="T9" fmla="*/ 0 h 16"/>
                  <a:gd name="T10" fmla="*/ 3 w 18"/>
                  <a:gd name="T11" fmla="*/ 0 h 16"/>
                  <a:gd name="T12" fmla="*/ 0 w 18"/>
                  <a:gd name="T13" fmla="*/ 3 h 16"/>
                  <a:gd name="T14" fmla="*/ 0 w 18"/>
                  <a:gd name="T15" fmla="*/ 13 h 16"/>
                  <a:gd name="T16" fmla="*/ 3 w 18"/>
                  <a:gd name="T17"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6">
                    <a:moveTo>
                      <a:pt x="3" y="16"/>
                    </a:moveTo>
                    <a:cubicBezTo>
                      <a:pt x="15" y="16"/>
                      <a:pt x="15" y="16"/>
                      <a:pt x="15" y="16"/>
                    </a:cubicBezTo>
                    <a:cubicBezTo>
                      <a:pt x="17" y="16"/>
                      <a:pt x="18" y="15"/>
                      <a:pt x="18" y="13"/>
                    </a:cubicBezTo>
                    <a:cubicBezTo>
                      <a:pt x="18" y="3"/>
                      <a:pt x="18" y="3"/>
                      <a:pt x="18" y="3"/>
                    </a:cubicBezTo>
                    <a:cubicBezTo>
                      <a:pt x="18" y="1"/>
                      <a:pt x="17" y="0"/>
                      <a:pt x="15" y="0"/>
                    </a:cubicBezTo>
                    <a:cubicBezTo>
                      <a:pt x="3" y="0"/>
                      <a:pt x="3" y="0"/>
                      <a:pt x="3" y="0"/>
                    </a:cubicBezTo>
                    <a:cubicBezTo>
                      <a:pt x="1" y="0"/>
                      <a:pt x="0" y="1"/>
                      <a:pt x="0" y="3"/>
                    </a:cubicBezTo>
                    <a:cubicBezTo>
                      <a:pt x="0" y="13"/>
                      <a:pt x="0" y="13"/>
                      <a:pt x="0" y="13"/>
                    </a:cubicBezTo>
                    <a:cubicBezTo>
                      <a:pt x="0" y="15"/>
                      <a:pt x="1" y="16"/>
                      <a:pt x="3" y="16"/>
                    </a:cubicBez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pPr defTabSz="914057">
                  <a:defRPr/>
                </a:pPr>
                <a:endParaRPr lang="en-US" sz="2400" kern="0">
                  <a:solidFill>
                    <a:sysClr val="windowText" lastClr="000000"/>
                  </a:solidFill>
                </a:endParaRPr>
              </a:p>
            </p:txBody>
          </p:sp>
          <p:sp>
            <p:nvSpPr>
              <p:cNvPr id="137" name="Freeform 21"/>
              <p:cNvSpPr>
                <a:spLocks/>
              </p:cNvSpPr>
              <p:nvPr/>
            </p:nvSpPr>
            <p:spPr bwMode="black">
              <a:xfrm>
                <a:off x="4005600" y="3173284"/>
                <a:ext cx="25255" cy="258793"/>
              </a:xfrm>
              <a:custGeom>
                <a:avLst/>
                <a:gdLst>
                  <a:gd name="T0" fmla="*/ 3 w 5"/>
                  <a:gd name="T1" fmla="*/ 0 h 52"/>
                  <a:gd name="T2" fmla="*/ 2 w 5"/>
                  <a:gd name="T3" fmla="*/ 0 h 52"/>
                  <a:gd name="T4" fmla="*/ 0 w 5"/>
                  <a:gd name="T5" fmla="*/ 2 h 52"/>
                  <a:gd name="T6" fmla="*/ 0 w 5"/>
                  <a:gd name="T7" fmla="*/ 50 h 52"/>
                  <a:gd name="T8" fmla="*/ 2 w 5"/>
                  <a:gd name="T9" fmla="*/ 52 h 52"/>
                  <a:gd name="T10" fmla="*/ 3 w 5"/>
                  <a:gd name="T11" fmla="*/ 52 h 52"/>
                  <a:gd name="T12" fmla="*/ 5 w 5"/>
                  <a:gd name="T13" fmla="*/ 50 h 52"/>
                  <a:gd name="T14" fmla="*/ 5 w 5"/>
                  <a:gd name="T15" fmla="*/ 2 h 52"/>
                  <a:gd name="T16" fmla="*/ 3 w 5"/>
                  <a:gd name="T17"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52">
                    <a:moveTo>
                      <a:pt x="3" y="0"/>
                    </a:moveTo>
                    <a:cubicBezTo>
                      <a:pt x="2" y="0"/>
                      <a:pt x="2" y="0"/>
                      <a:pt x="2" y="0"/>
                    </a:cubicBezTo>
                    <a:cubicBezTo>
                      <a:pt x="1" y="0"/>
                      <a:pt x="0" y="1"/>
                      <a:pt x="0" y="2"/>
                    </a:cubicBezTo>
                    <a:cubicBezTo>
                      <a:pt x="0" y="50"/>
                      <a:pt x="0" y="50"/>
                      <a:pt x="0" y="50"/>
                    </a:cubicBezTo>
                    <a:cubicBezTo>
                      <a:pt x="0" y="51"/>
                      <a:pt x="1" y="52"/>
                      <a:pt x="2" y="52"/>
                    </a:cubicBezTo>
                    <a:cubicBezTo>
                      <a:pt x="3" y="52"/>
                      <a:pt x="3" y="52"/>
                      <a:pt x="3" y="52"/>
                    </a:cubicBezTo>
                    <a:cubicBezTo>
                      <a:pt x="4" y="52"/>
                      <a:pt x="5" y="51"/>
                      <a:pt x="5" y="50"/>
                    </a:cubicBezTo>
                    <a:cubicBezTo>
                      <a:pt x="5" y="2"/>
                      <a:pt x="5" y="2"/>
                      <a:pt x="5" y="2"/>
                    </a:cubicBezTo>
                    <a:cubicBezTo>
                      <a:pt x="5" y="1"/>
                      <a:pt x="4" y="0"/>
                      <a:pt x="3" y="0"/>
                    </a:cubicBez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pPr defTabSz="914057">
                  <a:defRPr/>
                </a:pPr>
                <a:endParaRPr lang="en-US" sz="2400" kern="0">
                  <a:solidFill>
                    <a:sysClr val="windowText" lastClr="000000"/>
                  </a:solidFill>
                </a:endParaRPr>
              </a:p>
            </p:txBody>
          </p:sp>
        </p:grpSp>
        <p:grpSp>
          <p:nvGrpSpPr>
            <p:cNvPr id="98" name="Group 97"/>
            <p:cNvGrpSpPr/>
            <p:nvPr/>
          </p:nvGrpSpPr>
          <p:grpSpPr>
            <a:xfrm>
              <a:off x="3094220" y="3539236"/>
              <a:ext cx="1524000" cy="3139440"/>
              <a:chOff x="523683" y="3054079"/>
              <a:chExt cx="1524000" cy="3139440"/>
            </a:xfrm>
            <a:solidFill>
              <a:srgbClr val="00AEEF"/>
            </a:solidFill>
          </p:grpSpPr>
          <p:sp>
            <p:nvSpPr>
              <p:cNvPr id="130" name="Rectangle 129"/>
              <p:cNvSpPr/>
              <p:nvPr>
                <p:custDataLst>
                  <p:tags r:id="rId6"/>
                </p:custDataLst>
              </p:nvPr>
            </p:nvSpPr>
            <p:spPr bwMode="auto">
              <a:xfrm>
                <a:off x="523683" y="3054079"/>
                <a:ext cx="1524000" cy="3139440"/>
              </a:xfrm>
              <a:prstGeom prst="rect">
                <a:avLst/>
              </a:prstGeom>
              <a:grpFill/>
              <a:ln w="10795" cap="flat" cmpd="sng" algn="ctr">
                <a:noFill/>
                <a:prstDash val="solid"/>
                <a:headEnd type="none" w="med" len="med"/>
                <a:tailEnd type="none" w="med" len="med"/>
              </a:ln>
              <a:effectLst/>
            </p:spPr>
            <p:txBody>
              <a:bodyPr vert="horz" wrap="square" lIns="140970" tIns="93980" rIns="140970" bIns="93980" numCol="1" rtlCol="0" anchor="b" anchorCtr="0" compatLnSpc="1">
                <a:prstTxWarp prst="textNoShape">
                  <a:avLst/>
                </a:prstTxWarp>
              </a:bodyPr>
              <a:lstStyle/>
              <a:p>
                <a:pPr defTabSz="913757" fontAlgn="base">
                  <a:spcBef>
                    <a:spcPct val="0"/>
                  </a:spcBef>
                  <a:spcAft>
                    <a:spcPct val="0"/>
                  </a:spcAft>
                  <a:defRPr/>
                </a:pPr>
                <a:r>
                  <a:rPr lang="en-US" sz="1500" kern="0" dirty="0" err="1">
                    <a:gradFill flip="none" rotWithShape="1">
                      <a:gsLst>
                        <a:gs pos="0">
                          <a:srgbClr val="FFFFFF"/>
                        </a:gs>
                        <a:gs pos="100000">
                          <a:srgbClr val="FFFFFF"/>
                        </a:gs>
                      </a:gsLst>
                      <a:lin ang="5400000" scaled="0"/>
                      <a:tileRect/>
                    </a:gradFill>
                  </a:rPr>
                  <a:t>Auth</a:t>
                </a:r>
                <a:endParaRPr lang="en-US" sz="1500" kern="0" dirty="0">
                  <a:gradFill flip="none" rotWithShape="1">
                    <a:gsLst>
                      <a:gs pos="0">
                        <a:srgbClr val="FFFFFF"/>
                      </a:gs>
                      <a:gs pos="100000">
                        <a:srgbClr val="FFFFFF"/>
                      </a:gs>
                    </a:gsLst>
                    <a:lin ang="5400000" scaled="0"/>
                    <a:tileRect/>
                  </a:gradFill>
                </a:endParaRPr>
              </a:p>
            </p:txBody>
          </p:sp>
          <p:sp>
            <p:nvSpPr>
              <p:cNvPr id="131" name="Freeform 164"/>
              <p:cNvSpPr>
                <a:spLocks noEditPoints="1"/>
              </p:cNvSpPr>
              <p:nvPr/>
            </p:nvSpPr>
            <p:spPr bwMode="black">
              <a:xfrm>
                <a:off x="847079" y="4011676"/>
                <a:ext cx="877207" cy="1216165"/>
              </a:xfrm>
              <a:custGeom>
                <a:avLst/>
                <a:gdLst>
                  <a:gd name="T0" fmla="*/ 221 w 288"/>
                  <a:gd name="T1" fmla="*/ 373 h 399"/>
                  <a:gd name="T2" fmla="*/ 194 w 288"/>
                  <a:gd name="T3" fmla="*/ 350 h 399"/>
                  <a:gd name="T4" fmla="*/ 137 w 288"/>
                  <a:gd name="T5" fmla="*/ 150 h 399"/>
                  <a:gd name="T6" fmla="*/ 165 w 288"/>
                  <a:gd name="T7" fmla="*/ 398 h 399"/>
                  <a:gd name="T8" fmla="*/ 94 w 288"/>
                  <a:gd name="T9" fmla="*/ 325 h 399"/>
                  <a:gd name="T10" fmla="*/ 192 w 288"/>
                  <a:gd name="T11" fmla="*/ 269 h 399"/>
                  <a:gd name="T12" fmla="*/ 223 w 288"/>
                  <a:gd name="T13" fmla="*/ 371 h 399"/>
                  <a:gd name="T14" fmla="*/ 135 w 288"/>
                  <a:gd name="T15" fmla="*/ 170 h 399"/>
                  <a:gd name="T16" fmla="*/ 179 w 288"/>
                  <a:gd name="T17" fmla="*/ 395 h 399"/>
                  <a:gd name="T18" fmla="*/ 135 w 288"/>
                  <a:gd name="T19" fmla="*/ 324 h 399"/>
                  <a:gd name="T20" fmla="*/ 154 w 288"/>
                  <a:gd name="T21" fmla="*/ 308 h 399"/>
                  <a:gd name="T22" fmla="*/ 208 w 288"/>
                  <a:gd name="T23" fmla="*/ 382 h 399"/>
                  <a:gd name="T24" fmla="*/ 85 w 288"/>
                  <a:gd name="T25" fmla="*/ 380 h 399"/>
                  <a:gd name="T26" fmla="*/ 143 w 288"/>
                  <a:gd name="T27" fmla="*/ 82 h 399"/>
                  <a:gd name="T28" fmla="*/ 228 w 288"/>
                  <a:gd name="T29" fmla="*/ 288 h 399"/>
                  <a:gd name="T30" fmla="*/ 253 w 288"/>
                  <a:gd name="T31" fmla="*/ 340 h 399"/>
                  <a:gd name="T32" fmla="*/ 247 w 288"/>
                  <a:gd name="T33" fmla="*/ 233 h 399"/>
                  <a:gd name="T34" fmla="*/ 20 w 288"/>
                  <a:gd name="T35" fmla="*/ 263 h 399"/>
                  <a:gd name="T36" fmla="*/ 85 w 288"/>
                  <a:gd name="T37" fmla="*/ 380 h 399"/>
                  <a:gd name="T38" fmla="*/ 219 w 288"/>
                  <a:gd name="T39" fmla="*/ 242 h 399"/>
                  <a:gd name="T40" fmla="*/ 56 w 288"/>
                  <a:gd name="T41" fmla="*/ 305 h 399"/>
                  <a:gd name="T42" fmla="*/ 129 w 288"/>
                  <a:gd name="T43" fmla="*/ 397 h 399"/>
                  <a:gd name="T44" fmla="*/ 137 w 288"/>
                  <a:gd name="T45" fmla="*/ 115 h 399"/>
                  <a:gd name="T46" fmla="*/ 210 w 288"/>
                  <a:gd name="T47" fmla="*/ 334 h 399"/>
                  <a:gd name="T48" fmla="*/ 239 w 288"/>
                  <a:gd name="T49" fmla="*/ 357 h 399"/>
                  <a:gd name="T50" fmla="*/ 0 w 288"/>
                  <a:gd name="T51" fmla="*/ 202 h 399"/>
                  <a:gd name="T52" fmla="*/ 144 w 288"/>
                  <a:gd name="T53" fmla="*/ 51 h 399"/>
                  <a:gd name="T54" fmla="*/ 252 w 288"/>
                  <a:gd name="T55" fmla="*/ 298 h 399"/>
                  <a:gd name="T56" fmla="*/ 266 w 288"/>
                  <a:gd name="T57" fmla="*/ 320 h 399"/>
                  <a:gd name="T58" fmla="*/ 277 w 288"/>
                  <a:gd name="T59" fmla="*/ 221 h 399"/>
                  <a:gd name="T60" fmla="*/ 3 w 288"/>
                  <a:gd name="T61" fmla="*/ 162 h 399"/>
                  <a:gd name="T62" fmla="*/ 0 w 288"/>
                  <a:gd name="T63" fmla="*/ 202 h 399"/>
                  <a:gd name="T64" fmla="*/ 145 w 288"/>
                  <a:gd name="T65" fmla="*/ 0 h 399"/>
                  <a:gd name="T66" fmla="*/ 144 w 288"/>
                  <a:gd name="T67" fmla="*/ 18 h 399"/>
                  <a:gd name="T68" fmla="*/ 142 w 288"/>
                  <a:gd name="T69" fmla="*/ 308 h 399"/>
                  <a:gd name="T70" fmla="*/ 137 w 288"/>
                  <a:gd name="T71" fmla="*/ 201 h 399"/>
                  <a:gd name="T72" fmla="*/ 130 w 288"/>
                  <a:gd name="T73" fmla="*/ 208 h 399"/>
                  <a:gd name="T74" fmla="*/ 142 w 288"/>
                  <a:gd name="T75" fmla="*/ 308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88" h="399">
                    <a:moveTo>
                      <a:pt x="223" y="371"/>
                    </a:moveTo>
                    <a:cubicBezTo>
                      <a:pt x="221" y="373"/>
                      <a:pt x="221" y="373"/>
                      <a:pt x="221" y="373"/>
                    </a:cubicBezTo>
                    <a:cubicBezTo>
                      <a:pt x="220" y="374"/>
                      <a:pt x="218" y="375"/>
                      <a:pt x="217" y="376"/>
                    </a:cubicBezTo>
                    <a:cubicBezTo>
                      <a:pt x="215" y="374"/>
                      <a:pt x="205" y="366"/>
                      <a:pt x="194" y="350"/>
                    </a:cubicBezTo>
                    <a:cubicBezTo>
                      <a:pt x="181" y="332"/>
                      <a:pt x="177" y="299"/>
                      <a:pt x="180" y="268"/>
                    </a:cubicBezTo>
                    <a:cubicBezTo>
                      <a:pt x="186" y="212"/>
                      <a:pt x="180" y="148"/>
                      <a:pt x="137" y="150"/>
                    </a:cubicBezTo>
                    <a:cubicBezTo>
                      <a:pt x="90" y="152"/>
                      <a:pt x="69" y="245"/>
                      <a:pt x="106" y="319"/>
                    </a:cubicBezTo>
                    <a:cubicBezTo>
                      <a:pt x="125" y="357"/>
                      <a:pt x="150" y="384"/>
                      <a:pt x="165" y="398"/>
                    </a:cubicBezTo>
                    <a:cubicBezTo>
                      <a:pt x="161" y="398"/>
                      <a:pt x="157" y="399"/>
                      <a:pt x="153" y="399"/>
                    </a:cubicBezTo>
                    <a:cubicBezTo>
                      <a:pt x="137" y="384"/>
                      <a:pt x="115" y="364"/>
                      <a:pt x="94" y="325"/>
                    </a:cubicBezTo>
                    <a:cubicBezTo>
                      <a:pt x="46" y="236"/>
                      <a:pt x="82" y="134"/>
                      <a:pt x="137" y="134"/>
                    </a:cubicBezTo>
                    <a:cubicBezTo>
                      <a:pt x="195" y="134"/>
                      <a:pt x="201" y="201"/>
                      <a:pt x="192" y="269"/>
                    </a:cubicBezTo>
                    <a:cubicBezTo>
                      <a:pt x="188" y="301"/>
                      <a:pt x="191" y="329"/>
                      <a:pt x="202" y="346"/>
                    </a:cubicBezTo>
                    <a:cubicBezTo>
                      <a:pt x="213" y="363"/>
                      <a:pt x="224" y="370"/>
                      <a:pt x="223" y="371"/>
                    </a:cubicBezTo>
                    <a:close/>
                    <a:moveTo>
                      <a:pt x="166" y="306"/>
                    </a:moveTo>
                    <a:cubicBezTo>
                      <a:pt x="163" y="275"/>
                      <a:pt x="185" y="172"/>
                      <a:pt x="135" y="170"/>
                    </a:cubicBezTo>
                    <a:cubicBezTo>
                      <a:pt x="104" y="169"/>
                      <a:pt x="77" y="248"/>
                      <a:pt x="125" y="329"/>
                    </a:cubicBezTo>
                    <a:cubicBezTo>
                      <a:pt x="143" y="361"/>
                      <a:pt x="166" y="383"/>
                      <a:pt x="179" y="395"/>
                    </a:cubicBezTo>
                    <a:cubicBezTo>
                      <a:pt x="182" y="394"/>
                      <a:pt x="185" y="393"/>
                      <a:pt x="188" y="392"/>
                    </a:cubicBezTo>
                    <a:cubicBezTo>
                      <a:pt x="177" y="381"/>
                      <a:pt x="153" y="358"/>
                      <a:pt x="135" y="324"/>
                    </a:cubicBezTo>
                    <a:cubicBezTo>
                      <a:pt x="101" y="266"/>
                      <a:pt x="110" y="186"/>
                      <a:pt x="135" y="186"/>
                    </a:cubicBezTo>
                    <a:cubicBezTo>
                      <a:pt x="168" y="186"/>
                      <a:pt x="149" y="268"/>
                      <a:pt x="154" y="308"/>
                    </a:cubicBezTo>
                    <a:cubicBezTo>
                      <a:pt x="160" y="352"/>
                      <a:pt x="187" y="377"/>
                      <a:pt x="200" y="386"/>
                    </a:cubicBezTo>
                    <a:cubicBezTo>
                      <a:pt x="203" y="385"/>
                      <a:pt x="205" y="384"/>
                      <a:pt x="208" y="382"/>
                    </a:cubicBezTo>
                    <a:cubicBezTo>
                      <a:pt x="199" y="375"/>
                      <a:pt x="170" y="350"/>
                      <a:pt x="166" y="306"/>
                    </a:cubicBezTo>
                    <a:close/>
                    <a:moveTo>
                      <a:pt x="85" y="380"/>
                    </a:moveTo>
                    <a:cubicBezTo>
                      <a:pt x="65" y="357"/>
                      <a:pt x="36" y="313"/>
                      <a:pt x="31" y="261"/>
                    </a:cubicBezTo>
                    <a:cubicBezTo>
                      <a:pt x="25" y="164"/>
                      <a:pt x="66" y="82"/>
                      <a:pt x="143" y="82"/>
                    </a:cubicBezTo>
                    <a:cubicBezTo>
                      <a:pt x="213" y="82"/>
                      <a:pt x="241" y="157"/>
                      <a:pt x="235" y="231"/>
                    </a:cubicBezTo>
                    <a:cubicBezTo>
                      <a:pt x="234" y="251"/>
                      <a:pt x="228" y="269"/>
                      <a:pt x="228" y="288"/>
                    </a:cubicBezTo>
                    <a:cubicBezTo>
                      <a:pt x="227" y="320"/>
                      <a:pt x="236" y="334"/>
                      <a:pt x="248" y="347"/>
                    </a:cubicBezTo>
                    <a:cubicBezTo>
                      <a:pt x="250" y="345"/>
                      <a:pt x="251" y="343"/>
                      <a:pt x="253" y="340"/>
                    </a:cubicBezTo>
                    <a:cubicBezTo>
                      <a:pt x="246" y="330"/>
                      <a:pt x="237" y="313"/>
                      <a:pt x="238" y="289"/>
                    </a:cubicBezTo>
                    <a:cubicBezTo>
                      <a:pt x="239" y="273"/>
                      <a:pt x="243" y="254"/>
                      <a:pt x="247" y="233"/>
                    </a:cubicBezTo>
                    <a:cubicBezTo>
                      <a:pt x="257" y="169"/>
                      <a:pt x="233" y="66"/>
                      <a:pt x="143" y="65"/>
                    </a:cubicBezTo>
                    <a:cubicBezTo>
                      <a:pt x="77" y="64"/>
                      <a:pt x="7" y="129"/>
                      <a:pt x="20" y="263"/>
                    </a:cubicBezTo>
                    <a:cubicBezTo>
                      <a:pt x="24" y="299"/>
                      <a:pt x="39" y="330"/>
                      <a:pt x="54" y="354"/>
                    </a:cubicBezTo>
                    <a:cubicBezTo>
                      <a:pt x="64" y="365"/>
                      <a:pt x="74" y="373"/>
                      <a:pt x="85" y="380"/>
                    </a:cubicBezTo>
                    <a:close/>
                    <a:moveTo>
                      <a:pt x="219" y="331"/>
                    </a:moveTo>
                    <a:cubicBezTo>
                      <a:pt x="211" y="309"/>
                      <a:pt x="212" y="277"/>
                      <a:pt x="219" y="242"/>
                    </a:cubicBezTo>
                    <a:cubicBezTo>
                      <a:pt x="228" y="183"/>
                      <a:pt x="216" y="99"/>
                      <a:pt x="137" y="99"/>
                    </a:cubicBezTo>
                    <a:cubicBezTo>
                      <a:pt x="73" y="99"/>
                      <a:pt x="16" y="198"/>
                      <a:pt x="56" y="305"/>
                    </a:cubicBezTo>
                    <a:cubicBezTo>
                      <a:pt x="72" y="346"/>
                      <a:pt x="96" y="376"/>
                      <a:pt x="113" y="393"/>
                    </a:cubicBezTo>
                    <a:cubicBezTo>
                      <a:pt x="118" y="395"/>
                      <a:pt x="123" y="396"/>
                      <a:pt x="129" y="397"/>
                    </a:cubicBezTo>
                    <a:cubicBezTo>
                      <a:pt x="113" y="382"/>
                      <a:pt x="84" y="348"/>
                      <a:pt x="67" y="300"/>
                    </a:cubicBezTo>
                    <a:cubicBezTo>
                      <a:pt x="37" y="213"/>
                      <a:pt x="79" y="116"/>
                      <a:pt x="137" y="115"/>
                    </a:cubicBezTo>
                    <a:cubicBezTo>
                      <a:pt x="189" y="114"/>
                      <a:pt x="216" y="168"/>
                      <a:pt x="208" y="239"/>
                    </a:cubicBezTo>
                    <a:cubicBezTo>
                      <a:pt x="201" y="274"/>
                      <a:pt x="200" y="310"/>
                      <a:pt x="210" y="334"/>
                    </a:cubicBezTo>
                    <a:cubicBezTo>
                      <a:pt x="217" y="351"/>
                      <a:pt x="228" y="359"/>
                      <a:pt x="233" y="363"/>
                    </a:cubicBezTo>
                    <a:cubicBezTo>
                      <a:pt x="235" y="361"/>
                      <a:pt x="237" y="359"/>
                      <a:pt x="239" y="357"/>
                    </a:cubicBezTo>
                    <a:cubicBezTo>
                      <a:pt x="235" y="354"/>
                      <a:pt x="225" y="347"/>
                      <a:pt x="219" y="331"/>
                    </a:cubicBezTo>
                    <a:close/>
                    <a:moveTo>
                      <a:pt x="0" y="202"/>
                    </a:moveTo>
                    <a:cubicBezTo>
                      <a:pt x="0" y="217"/>
                      <a:pt x="1" y="231"/>
                      <a:pt x="4" y="245"/>
                    </a:cubicBezTo>
                    <a:cubicBezTo>
                      <a:pt x="6" y="146"/>
                      <a:pt x="40" y="49"/>
                      <a:pt x="144" y="51"/>
                    </a:cubicBezTo>
                    <a:cubicBezTo>
                      <a:pt x="230" y="51"/>
                      <a:pt x="271" y="143"/>
                      <a:pt x="262" y="219"/>
                    </a:cubicBezTo>
                    <a:cubicBezTo>
                      <a:pt x="259" y="248"/>
                      <a:pt x="252" y="276"/>
                      <a:pt x="252" y="298"/>
                    </a:cubicBezTo>
                    <a:cubicBezTo>
                      <a:pt x="252" y="315"/>
                      <a:pt x="258" y="326"/>
                      <a:pt x="260" y="330"/>
                    </a:cubicBezTo>
                    <a:cubicBezTo>
                      <a:pt x="262" y="327"/>
                      <a:pt x="264" y="323"/>
                      <a:pt x="266" y="320"/>
                    </a:cubicBezTo>
                    <a:cubicBezTo>
                      <a:pt x="263" y="314"/>
                      <a:pt x="261" y="308"/>
                      <a:pt x="262" y="298"/>
                    </a:cubicBezTo>
                    <a:cubicBezTo>
                      <a:pt x="262" y="279"/>
                      <a:pt x="272" y="252"/>
                      <a:pt x="277" y="221"/>
                    </a:cubicBezTo>
                    <a:cubicBezTo>
                      <a:pt x="288" y="144"/>
                      <a:pt x="247" y="31"/>
                      <a:pt x="144" y="31"/>
                    </a:cubicBezTo>
                    <a:cubicBezTo>
                      <a:pt x="62" y="32"/>
                      <a:pt x="18" y="92"/>
                      <a:pt x="3" y="162"/>
                    </a:cubicBezTo>
                    <a:cubicBezTo>
                      <a:pt x="1" y="175"/>
                      <a:pt x="0" y="188"/>
                      <a:pt x="0" y="201"/>
                    </a:cubicBezTo>
                    <a:cubicBezTo>
                      <a:pt x="0" y="201"/>
                      <a:pt x="0" y="202"/>
                      <a:pt x="0" y="202"/>
                    </a:cubicBezTo>
                    <a:close/>
                    <a:moveTo>
                      <a:pt x="262" y="75"/>
                    </a:moveTo>
                    <a:cubicBezTo>
                      <a:pt x="244" y="44"/>
                      <a:pt x="206" y="0"/>
                      <a:pt x="145" y="0"/>
                    </a:cubicBezTo>
                    <a:cubicBezTo>
                      <a:pt x="108" y="0"/>
                      <a:pt x="80" y="18"/>
                      <a:pt x="58" y="40"/>
                    </a:cubicBezTo>
                    <a:cubicBezTo>
                      <a:pt x="60" y="39"/>
                      <a:pt x="91" y="18"/>
                      <a:pt x="144" y="18"/>
                    </a:cubicBezTo>
                    <a:cubicBezTo>
                      <a:pt x="220" y="18"/>
                      <a:pt x="262" y="75"/>
                      <a:pt x="262" y="75"/>
                    </a:cubicBezTo>
                    <a:close/>
                    <a:moveTo>
                      <a:pt x="142" y="308"/>
                    </a:moveTo>
                    <a:cubicBezTo>
                      <a:pt x="140" y="294"/>
                      <a:pt x="141" y="277"/>
                      <a:pt x="142" y="260"/>
                    </a:cubicBezTo>
                    <a:cubicBezTo>
                      <a:pt x="143" y="238"/>
                      <a:pt x="144" y="209"/>
                      <a:pt x="137" y="201"/>
                    </a:cubicBezTo>
                    <a:cubicBezTo>
                      <a:pt x="137" y="201"/>
                      <a:pt x="137" y="201"/>
                      <a:pt x="135" y="201"/>
                    </a:cubicBezTo>
                    <a:cubicBezTo>
                      <a:pt x="135" y="201"/>
                      <a:pt x="132" y="202"/>
                      <a:pt x="130" y="208"/>
                    </a:cubicBezTo>
                    <a:cubicBezTo>
                      <a:pt x="122" y="227"/>
                      <a:pt x="122" y="271"/>
                      <a:pt x="141" y="308"/>
                    </a:cubicBezTo>
                    <a:cubicBezTo>
                      <a:pt x="141" y="309"/>
                      <a:pt x="142" y="309"/>
                      <a:pt x="142" y="308"/>
                    </a:cubicBez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pPr defTabSz="914057">
                  <a:defRPr/>
                </a:pPr>
                <a:endParaRPr lang="en-US" sz="2400" kern="0">
                  <a:solidFill>
                    <a:sysClr val="windowText" lastClr="000000"/>
                  </a:solidFill>
                </a:endParaRPr>
              </a:p>
            </p:txBody>
          </p:sp>
        </p:grpSp>
        <p:grpSp>
          <p:nvGrpSpPr>
            <p:cNvPr id="99" name="Group 98"/>
            <p:cNvGrpSpPr/>
            <p:nvPr/>
          </p:nvGrpSpPr>
          <p:grpSpPr>
            <a:xfrm>
              <a:off x="4711380" y="3543466"/>
              <a:ext cx="1524000" cy="1524000"/>
              <a:chOff x="2155586" y="4666056"/>
              <a:chExt cx="1524000" cy="1524000"/>
            </a:xfrm>
            <a:solidFill>
              <a:srgbClr val="00AEEF"/>
            </a:solidFill>
          </p:grpSpPr>
          <p:sp>
            <p:nvSpPr>
              <p:cNvPr id="125" name="Rectangle 124"/>
              <p:cNvSpPr/>
              <p:nvPr>
                <p:custDataLst>
                  <p:tags r:id="rId5"/>
                </p:custDataLst>
              </p:nvPr>
            </p:nvSpPr>
            <p:spPr bwMode="auto">
              <a:xfrm>
                <a:off x="2155586" y="4666056"/>
                <a:ext cx="1524000" cy="1524000"/>
              </a:xfrm>
              <a:prstGeom prst="rect">
                <a:avLst/>
              </a:prstGeom>
              <a:grpFill/>
              <a:ln w="10795" cap="flat" cmpd="sng" algn="ctr">
                <a:noFill/>
                <a:prstDash val="solid"/>
                <a:headEnd type="none" w="med" len="med"/>
                <a:tailEnd type="none" w="med" len="med"/>
              </a:ln>
              <a:effectLst/>
            </p:spPr>
            <p:txBody>
              <a:bodyPr vert="horz" wrap="square" lIns="68580" tIns="45720" rIns="68580" bIns="45720" numCol="1" rtlCol="0" anchor="b" anchorCtr="0" compatLnSpc="1">
                <a:prstTxWarp prst="textNoShape">
                  <a:avLst/>
                </a:prstTxWarp>
              </a:bodyPr>
              <a:lstStyle/>
              <a:p>
                <a:pPr defTabSz="913757" fontAlgn="base">
                  <a:spcBef>
                    <a:spcPct val="0"/>
                  </a:spcBef>
                  <a:spcAft>
                    <a:spcPct val="0"/>
                  </a:spcAft>
                  <a:defRPr/>
                </a:pPr>
                <a:r>
                  <a:rPr lang="en-US" sz="1500" kern="0" dirty="0">
                    <a:gradFill flip="none" rotWithShape="1">
                      <a:gsLst>
                        <a:gs pos="0">
                          <a:srgbClr val="FFFFFF"/>
                        </a:gs>
                        <a:gs pos="100000">
                          <a:srgbClr val="FFFFFF"/>
                        </a:gs>
                      </a:gsLst>
                      <a:lin ang="5400000" scaled="0"/>
                      <a:tileRect/>
                    </a:gradFill>
                  </a:rPr>
                  <a:t>Server Logic</a:t>
                </a:r>
              </a:p>
            </p:txBody>
          </p:sp>
          <p:grpSp>
            <p:nvGrpSpPr>
              <p:cNvPr id="126" name="Group 125"/>
              <p:cNvGrpSpPr/>
              <p:nvPr/>
            </p:nvGrpSpPr>
            <p:grpSpPr bwMode="black">
              <a:xfrm>
                <a:off x="2405244" y="4942461"/>
                <a:ext cx="975049" cy="828286"/>
                <a:chOff x="5184775" y="225425"/>
                <a:chExt cx="1500188" cy="1220788"/>
              </a:xfrm>
              <a:grpFill/>
            </p:grpSpPr>
            <p:sp>
              <p:nvSpPr>
                <p:cNvPr id="127" name="Freeform 86"/>
                <p:cNvSpPr>
                  <a:spLocks noEditPoints="1"/>
                </p:cNvSpPr>
                <p:nvPr/>
              </p:nvSpPr>
              <p:spPr bwMode="black">
                <a:xfrm>
                  <a:off x="5184775" y="344488"/>
                  <a:ext cx="1095375" cy="1101725"/>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057">
                    <a:defRPr/>
                  </a:pPr>
                  <a:endParaRPr lang="en-US" sz="1600" kern="0">
                    <a:solidFill>
                      <a:sysClr val="windowText" lastClr="000000"/>
                    </a:solidFill>
                  </a:endParaRPr>
                </a:p>
              </p:txBody>
            </p:sp>
            <p:sp>
              <p:nvSpPr>
                <p:cNvPr id="128" name="Oval 87"/>
                <p:cNvSpPr>
                  <a:spLocks noChangeArrowheads="1"/>
                </p:cNvSpPr>
                <p:nvPr/>
              </p:nvSpPr>
              <p:spPr bwMode="black">
                <a:xfrm>
                  <a:off x="5630863" y="812800"/>
                  <a:ext cx="203200" cy="2032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057">
                    <a:defRPr/>
                  </a:pPr>
                  <a:endParaRPr lang="en-US" sz="1600" kern="0">
                    <a:solidFill>
                      <a:sysClr val="windowText" lastClr="000000"/>
                    </a:solidFill>
                  </a:endParaRPr>
                </a:p>
              </p:txBody>
            </p:sp>
            <p:sp>
              <p:nvSpPr>
                <p:cNvPr id="129" name="Freeform 88"/>
                <p:cNvSpPr>
                  <a:spLocks noEditPoints="1"/>
                </p:cNvSpPr>
                <p:nvPr/>
              </p:nvSpPr>
              <p:spPr bwMode="black">
                <a:xfrm>
                  <a:off x="6129338" y="225425"/>
                  <a:ext cx="555625" cy="598488"/>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057">
                    <a:defRPr/>
                  </a:pPr>
                  <a:endParaRPr lang="en-US" sz="1600" kern="0">
                    <a:solidFill>
                      <a:sysClr val="windowText" lastClr="000000"/>
                    </a:solidFill>
                  </a:endParaRPr>
                </a:p>
              </p:txBody>
            </p:sp>
          </p:grpSp>
        </p:grpSp>
        <p:grpSp>
          <p:nvGrpSpPr>
            <p:cNvPr id="100" name="Group 99"/>
            <p:cNvGrpSpPr/>
            <p:nvPr/>
          </p:nvGrpSpPr>
          <p:grpSpPr>
            <a:xfrm>
              <a:off x="3094221" y="1571728"/>
              <a:ext cx="6650548" cy="1945208"/>
              <a:chOff x="523683" y="1595421"/>
              <a:chExt cx="4975779" cy="1370389"/>
            </a:xfrm>
          </p:grpSpPr>
          <p:sp>
            <p:nvSpPr>
              <p:cNvPr id="122" name="Rectangle 121"/>
              <p:cNvSpPr/>
              <p:nvPr/>
            </p:nvSpPr>
            <p:spPr bwMode="auto">
              <a:xfrm>
                <a:off x="523683" y="1595421"/>
                <a:ext cx="4777177" cy="1298232"/>
              </a:xfrm>
              <a:prstGeom prst="rect">
                <a:avLst/>
              </a:prstGeom>
              <a:solidFill>
                <a:srgbClr val="FFFFFF"/>
              </a:solidFill>
              <a:ln w="10795" cap="flat" cmpd="sng" algn="ctr">
                <a:solidFill>
                  <a:srgbClr val="DDDDDD"/>
                </a:solid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3757" fontAlgn="base">
                  <a:spcBef>
                    <a:spcPct val="0"/>
                  </a:spcBef>
                  <a:spcAft>
                    <a:spcPct val="0"/>
                  </a:spcAft>
                  <a:defRPr/>
                </a:pPr>
                <a:endParaRPr lang="en-US" sz="2000" kern="0" dirty="0">
                  <a:gradFill>
                    <a:gsLst>
                      <a:gs pos="0">
                        <a:srgbClr val="FFFFFF"/>
                      </a:gs>
                      <a:gs pos="100000">
                        <a:srgbClr val="FFFFFF"/>
                      </a:gs>
                    </a:gsLst>
                    <a:lin ang="5400000" scaled="0"/>
                  </a:gradFill>
                </a:endParaRPr>
              </a:p>
            </p:txBody>
          </p:sp>
          <p:pic>
            <p:nvPicPr>
              <p:cNvPr id="123" name="Picture 2"/>
              <p:cNvPicPr>
                <a:picLocks noChangeAspect="1" noChangeArrowheads="1"/>
              </p:cNvPicPr>
              <p:nvPr/>
            </p:nvPicPr>
            <p:blipFill rotWithShape="1">
              <a:blip r:embed="rId10" cstate="print">
                <a:extLst>
                  <a:ext uri="{28A0092B-C50C-407E-A947-70E740481C1C}">
                    <a14:useLocalDpi xmlns:a14="http://schemas.microsoft.com/office/drawing/2010/main" val="0"/>
                  </a:ext>
                </a:extLst>
              </a:blip>
              <a:srcRect b="12076"/>
              <a:stretch/>
            </p:blipFill>
            <p:spPr bwMode="auto">
              <a:xfrm>
                <a:off x="556341" y="1660843"/>
                <a:ext cx="1357203" cy="1159542"/>
              </a:xfrm>
              <a:prstGeom prst="rect">
                <a:avLst/>
              </a:prstGeom>
              <a:solidFill>
                <a:srgbClr val="FF8A00"/>
              </a:solidFill>
              <a:ln w="9525">
                <a:noFill/>
                <a:miter lim="800000"/>
                <a:headEnd/>
                <a:tailEnd/>
              </a:ln>
              <a:extLs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4" name="Picture 4"/>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1490800" y="1814593"/>
                <a:ext cx="4008662" cy="1151217"/>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101" name="Group 100"/>
            <p:cNvGrpSpPr/>
            <p:nvPr/>
          </p:nvGrpSpPr>
          <p:grpSpPr>
            <a:xfrm>
              <a:off x="7955320" y="3540570"/>
              <a:ext cx="1524000" cy="1524000"/>
              <a:chOff x="7955320" y="3231289"/>
              <a:chExt cx="1524000" cy="1524000"/>
            </a:xfrm>
          </p:grpSpPr>
          <p:sp>
            <p:nvSpPr>
              <p:cNvPr id="113" name="Rectangle 112"/>
              <p:cNvSpPr/>
              <p:nvPr>
                <p:custDataLst>
                  <p:tags r:id="rId4"/>
                </p:custDataLst>
              </p:nvPr>
            </p:nvSpPr>
            <p:spPr bwMode="auto">
              <a:xfrm>
                <a:off x="7955320" y="3231289"/>
                <a:ext cx="1524000" cy="1524000"/>
              </a:xfrm>
              <a:prstGeom prst="rect">
                <a:avLst/>
              </a:prstGeom>
              <a:solidFill>
                <a:srgbClr val="00AEEF"/>
              </a:solidFill>
              <a:ln w="10795" cap="flat" cmpd="sng" algn="ctr">
                <a:noFill/>
                <a:prstDash val="solid"/>
                <a:headEnd type="none" w="med" len="med"/>
                <a:tailEnd type="none" w="med" len="med"/>
              </a:ln>
              <a:effectLst/>
            </p:spPr>
            <p:txBody>
              <a:bodyPr vert="horz" wrap="square" lIns="68580" tIns="45720" rIns="68580" bIns="45720" numCol="1" rtlCol="0" anchor="b" anchorCtr="0" compatLnSpc="1">
                <a:prstTxWarp prst="textNoShape">
                  <a:avLst/>
                </a:prstTxWarp>
              </a:bodyPr>
              <a:lstStyle/>
              <a:p>
                <a:pPr defTabSz="913757" fontAlgn="base">
                  <a:spcBef>
                    <a:spcPct val="0"/>
                  </a:spcBef>
                  <a:spcAft>
                    <a:spcPct val="0"/>
                  </a:spcAft>
                  <a:defRPr/>
                </a:pPr>
                <a:r>
                  <a:rPr lang="en-US" sz="1500" kern="0" dirty="0" smtClean="0">
                    <a:gradFill flip="none" rotWithShape="1">
                      <a:gsLst>
                        <a:gs pos="0">
                          <a:srgbClr val="FFFFFF"/>
                        </a:gs>
                        <a:gs pos="100000">
                          <a:srgbClr val="FFFFFF"/>
                        </a:gs>
                      </a:gsLst>
                      <a:lin ang="5400000" scaled="0"/>
                      <a:tileRect/>
                    </a:gradFill>
                  </a:rPr>
                  <a:t>Logging &amp; </a:t>
                </a:r>
                <a:r>
                  <a:rPr lang="en-US" sz="1500" kern="0" dirty="0" err="1" smtClean="0">
                    <a:gradFill flip="none" rotWithShape="1">
                      <a:gsLst>
                        <a:gs pos="0">
                          <a:srgbClr val="FFFFFF"/>
                        </a:gs>
                        <a:gs pos="100000">
                          <a:srgbClr val="FFFFFF"/>
                        </a:gs>
                      </a:gsLst>
                      <a:lin ang="5400000" scaled="0"/>
                      <a:tileRect/>
                    </a:gradFill>
                  </a:rPr>
                  <a:t>Diag</a:t>
                </a:r>
                <a:endParaRPr lang="en-US" sz="1500" kern="0" dirty="0">
                  <a:gradFill flip="none" rotWithShape="1">
                    <a:gsLst>
                      <a:gs pos="0">
                        <a:srgbClr val="FFFFFF"/>
                      </a:gs>
                      <a:gs pos="100000">
                        <a:srgbClr val="FFFFFF"/>
                      </a:gs>
                    </a:gsLst>
                    <a:lin ang="5400000" scaled="0"/>
                    <a:tileRect/>
                  </a:gradFill>
                </a:endParaRPr>
              </a:p>
            </p:txBody>
          </p:sp>
          <p:grpSp>
            <p:nvGrpSpPr>
              <p:cNvPr id="114" name="Group 113"/>
              <p:cNvGrpSpPr/>
              <p:nvPr/>
            </p:nvGrpSpPr>
            <p:grpSpPr>
              <a:xfrm>
                <a:off x="8258106" y="3524595"/>
                <a:ext cx="851488" cy="827454"/>
                <a:chOff x="8258106" y="3524595"/>
                <a:chExt cx="851488" cy="827454"/>
              </a:xfrm>
            </p:grpSpPr>
            <p:cxnSp>
              <p:nvCxnSpPr>
                <p:cNvPr id="115" name="Straight Connector 114"/>
                <p:cNvCxnSpPr/>
                <p:nvPr/>
              </p:nvCxnSpPr>
              <p:spPr>
                <a:xfrm>
                  <a:off x="8258106" y="3912629"/>
                  <a:ext cx="851488" cy="0"/>
                </a:xfrm>
                <a:prstGeom prst="line">
                  <a:avLst/>
                </a:prstGeom>
                <a:noFill/>
                <a:ln w="38100" cap="flat" cmpd="sng" algn="ctr">
                  <a:solidFill>
                    <a:srgbClr val="FFFFFF"/>
                  </a:solidFill>
                  <a:prstDash val="solid"/>
                </a:ln>
                <a:effectLst/>
              </p:spPr>
            </p:cxnSp>
            <p:cxnSp>
              <p:nvCxnSpPr>
                <p:cNvPr id="116" name="Straight Connector 115"/>
                <p:cNvCxnSpPr/>
                <p:nvPr/>
              </p:nvCxnSpPr>
              <p:spPr>
                <a:xfrm>
                  <a:off x="8258106" y="4024373"/>
                  <a:ext cx="851488" cy="0"/>
                </a:xfrm>
                <a:prstGeom prst="line">
                  <a:avLst/>
                </a:prstGeom>
                <a:noFill/>
                <a:ln w="38100" cap="flat" cmpd="sng" algn="ctr">
                  <a:solidFill>
                    <a:srgbClr val="FFFFFF"/>
                  </a:solidFill>
                  <a:prstDash val="solid"/>
                </a:ln>
                <a:effectLst/>
              </p:spPr>
            </p:cxnSp>
            <p:cxnSp>
              <p:nvCxnSpPr>
                <p:cNvPr id="117" name="Straight Connector 116"/>
                <p:cNvCxnSpPr/>
                <p:nvPr/>
              </p:nvCxnSpPr>
              <p:spPr>
                <a:xfrm>
                  <a:off x="8258106" y="4131069"/>
                  <a:ext cx="851488" cy="0"/>
                </a:xfrm>
                <a:prstGeom prst="line">
                  <a:avLst/>
                </a:prstGeom>
                <a:noFill/>
                <a:ln w="38100" cap="flat" cmpd="sng" algn="ctr">
                  <a:solidFill>
                    <a:srgbClr val="FFFFFF"/>
                  </a:solidFill>
                  <a:prstDash val="solid"/>
                </a:ln>
                <a:effectLst/>
              </p:spPr>
            </p:cxnSp>
            <p:cxnSp>
              <p:nvCxnSpPr>
                <p:cNvPr id="118" name="Straight Connector 117"/>
                <p:cNvCxnSpPr/>
                <p:nvPr/>
              </p:nvCxnSpPr>
              <p:spPr>
                <a:xfrm>
                  <a:off x="8258106" y="4240022"/>
                  <a:ext cx="851488" cy="0"/>
                </a:xfrm>
                <a:prstGeom prst="line">
                  <a:avLst/>
                </a:prstGeom>
                <a:noFill/>
                <a:ln w="38100" cap="flat" cmpd="sng" algn="ctr">
                  <a:solidFill>
                    <a:srgbClr val="FFFFFF"/>
                  </a:solidFill>
                  <a:prstDash val="solid"/>
                </a:ln>
                <a:effectLst/>
              </p:spPr>
            </p:cxnSp>
            <p:cxnSp>
              <p:nvCxnSpPr>
                <p:cNvPr id="119" name="Straight Connector 118"/>
                <p:cNvCxnSpPr/>
                <p:nvPr/>
              </p:nvCxnSpPr>
              <p:spPr>
                <a:xfrm>
                  <a:off x="8258106" y="4352049"/>
                  <a:ext cx="851488" cy="0"/>
                </a:xfrm>
                <a:prstGeom prst="line">
                  <a:avLst/>
                </a:prstGeom>
                <a:noFill/>
                <a:ln w="38100" cap="flat" cmpd="sng" algn="ctr">
                  <a:solidFill>
                    <a:srgbClr val="FFFFFF"/>
                  </a:solidFill>
                  <a:prstDash val="solid"/>
                </a:ln>
                <a:effectLst/>
              </p:spPr>
            </p:cxnSp>
            <p:sp>
              <p:nvSpPr>
                <p:cNvPr id="120" name="Right Arrow 119"/>
                <p:cNvSpPr/>
                <p:nvPr/>
              </p:nvSpPr>
              <p:spPr bwMode="auto">
                <a:xfrm rot="5400000">
                  <a:off x="8551541" y="3608273"/>
                  <a:ext cx="226060" cy="219704"/>
                </a:xfrm>
                <a:prstGeom prst="rightArrow">
                  <a:avLst/>
                </a:prstGeom>
                <a:solidFill>
                  <a:srgbClr val="FFFFFF"/>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defRPr/>
                  </a:pPr>
                  <a:endParaRPr lang="en-US" sz="2200" kern="0" dirty="0" smtClean="0">
                    <a:gradFill>
                      <a:gsLst>
                        <a:gs pos="0">
                          <a:srgbClr val="FFFFFF"/>
                        </a:gs>
                        <a:gs pos="100000">
                          <a:srgbClr val="FFFFFF"/>
                        </a:gs>
                      </a:gsLst>
                      <a:lin ang="5400000" scaled="0"/>
                    </a:gradFill>
                  </a:endParaRPr>
                </a:p>
              </p:txBody>
            </p:sp>
            <p:cxnSp>
              <p:nvCxnSpPr>
                <p:cNvPr id="121" name="Straight Connector 120"/>
                <p:cNvCxnSpPr/>
                <p:nvPr/>
              </p:nvCxnSpPr>
              <p:spPr>
                <a:xfrm>
                  <a:off x="8258106" y="3524595"/>
                  <a:ext cx="851488" cy="0"/>
                </a:xfrm>
                <a:prstGeom prst="line">
                  <a:avLst/>
                </a:prstGeom>
                <a:noFill/>
                <a:ln w="38100" cap="flat" cmpd="sng" algn="ctr">
                  <a:solidFill>
                    <a:srgbClr val="FFFFFF"/>
                  </a:solidFill>
                  <a:prstDash val="solid"/>
                </a:ln>
                <a:effectLst/>
              </p:spPr>
            </p:cxnSp>
          </p:grpSp>
        </p:grpSp>
        <p:grpSp>
          <p:nvGrpSpPr>
            <p:cNvPr id="102" name="Group 101"/>
            <p:cNvGrpSpPr/>
            <p:nvPr/>
          </p:nvGrpSpPr>
          <p:grpSpPr>
            <a:xfrm>
              <a:off x="7952376" y="5154676"/>
              <a:ext cx="1524000" cy="1524000"/>
              <a:chOff x="7952376" y="4845395"/>
              <a:chExt cx="1524000" cy="1524000"/>
            </a:xfrm>
          </p:grpSpPr>
          <p:sp>
            <p:nvSpPr>
              <p:cNvPr id="106" name="Rectangle 105"/>
              <p:cNvSpPr/>
              <p:nvPr>
                <p:custDataLst>
                  <p:tags r:id="rId3"/>
                </p:custDataLst>
              </p:nvPr>
            </p:nvSpPr>
            <p:spPr bwMode="auto">
              <a:xfrm>
                <a:off x="7952376" y="4845395"/>
                <a:ext cx="1524000" cy="1524000"/>
              </a:xfrm>
              <a:prstGeom prst="rect">
                <a:avLst/>
              </a:prstGeom>
              <a:solidFill>
                <a:srgbClr val="00AEEF"/>
              </a:solidFill>
              <a:ln w="10795" cap="flat" cmpd="sng" algn="ctr">
                <a:noFill/>
                <a:prstDash val="solid"/>
                <a:headEnd type="none" w="med" len="med"/>
                <a:tailEnd type="none" w="med" len="med"/>
              </a:ln>
              <a:effectLst/>
            </p:spPr>
            <p:txBody>
              <a:bodyPr vert="horz" wrap="square" lIns="68580" tIns="45720" rIns="68580" bIns="45720" numCol="1" rtlCol="0" anchor="b" anchorCtr="0" compatLnSpc="1">
                <a:prstTxWarp prst="textNoShape">
                  <a:avLst/>
                </a:prstTxWarp>
              </a:bodyPr>
              <a:lstStyle/>
              <a:p>
                <a:pPr defTabSz="913757" fontAlgn="base">
                  <a:spcBef>
                    <a:spcPct val="0"/>
                  </a:spcBef>
                  <a:spcAft>
                    <a:spcPct val="0"/>
                  </a:spcAft>
                  <a:defRPr/>
                </a:pPr>
                <a:r>
                  <a:rPr lang="en-US" sz="1500" kern="0" dirty="0">
                    <a:gradFill flip="none" rotWithShape="1">
                      <a:gsLst>
                        <a:gs pos="0">
                          <a:srgbClr val="FFFFFF"/>
                        </a:gs>
                        <a:gs pos="100000">
                          <a:srgbClr val="FFFFFF"/>
                        </a:gs>
                      </a:gsLst>
                      <a:lin ang="5400000" scaled="0"/>
                      <a:tileRect/>
                    </a:gradFill>
                  </a:rPr>
                  <a:t>Scale</a:t>
                </a:r>
              </a:p>
            </p:txBody>
          </p:sp>
          <p:cxnSp>
            <p:nvCxnSpPr>
              <p:cNvPr id="107" name="Straight Connector 106"/>
              <p:cNvCxnSpPr/>
              <p:nvPr/>
            </p:nvCxnSpPr>
            <p:spPr>
              <a:xfrm flipV="1">
                <a:off x="8157092" y="5730983"/>
                <a:ext cx="309061" cy="1905"/>
              </a:xfrm>
              <a:prstGeom prst="line">
                <a:avLst/>
              </a:prstGeom>
              <a:noFill/>
              <a:ln w="38100" cap="flat" cmpd="sng" algn="ctr">
                <a:solidFill>
                  <a:srgbClr val="FFFFFF"/>
                </a:solidFill>
                <a:prstDash val="solid"/>
              </a:ln>
              <a:effectLst/>
            </p:spPr>
          </p:cxnSp>
          <p:cxnSp>
            <p:nvCxnSpPr>
              <p:cNvPr id="108" name="Straight Connector 107"/>
              <p:cNvCxnSpPr/>
              <p:nvPr/>
            </p:nvCxnSpPr>
            <p:spPr>
              <a:xfrm flipV="1">
                <a:off x="8669418" y="5320877"/>
                <a:ext cx="440176" cy="1"/>
              </a:xfrm>
              <a:prstGeom prst="line">
                <a:avLst/>
              </a:prstGeom>
              <a:noFill/>
              <a:ln w="38100" cap="flat" cmpd="sng" algn="ctr">
                <a:solidFill>
                  <a:srgbClr val="FFFFFF"/>
                </a:solidFill>
                <a:prstDash val="solid"/>
              </a:ln>
              <a:effectLst/>
            </p:spPr>
          </p:cxnSp>
          <p:cxnSp>
            <p:nvCxnSpPr>
              <p:cNvPr id="109" name="Straight Connector 108"/>
              <p:cNvCxnSpPr/>
              <p:nvPr/>
            </p:nvCxnSpPr>
            <p:spPr>
              <a:xfrm flipV="1">
                <a:off x="8452432" y="5695289"/>
                <a:ext cx="71055" cy="36964"/>
              </a:xfrm>
              <a:prstGeom prst="line">
                <a:avLst/>
              </a:prstGeom>
              <a:noFill/>
              <a:ln w="38100" cap="flat" cmpd="sng" algn="ctr">
                <a:solidFill>
                  <a:srgbClr val="FFFFFF"/>
                </a:solidFill>
                <a:prstDash val="solid"/>
              </a:ln>
              <a:effectLst/>
            </p:spPr>
          </p:cxnSp>
          <p:cxnSp>
            <p:nvCxnSpPr>
              <p:cNvPr id="110" name="Straight Connector 109"/>
              <p:cNvCxnSpPr/>
              <p:nvPr/>
            </p:nvCxnSpPr>
            <p:spPr>
              <a:xfrm>
                <a:off x="8516519" y="5674334"/>
                <a:ext cx="105264" cy="203678"/>
              </a:xfrm>
              <a:prstGeom prst="line">
                <a:avLst/>
              </a:prstGeom>
              <a:noFill/>
              <a:ln w="38100" cap="flat" cmpd="sng" algn="ctr">
                <a:solidFill>
                  <a:srgbClr val="FFFFFF"/>
                </a:solidFill>
                <a:prstDash val="solid"/>
              </a:ln>
              <a:effectLst/>
            </p:spPr>
          </p:cxnSp>
          <p:cxnSp>
            <p:nvCxnSpPr>
              <p:cNvPr id="111" name="Straight Connector 110"/>
              <p:cNvCxnSpPr/>
              <p:nvPr/>
            </p:nvCxnSpPr>
            <p:spPr>
              <a:xfrm flipV="1">
                <a:off x="8622606" y="5307543"/>
                <a:ext cx="65028" cy="580100"/>
              </a:xfrm>
              <a:prstGeom prst="line">
                <a:avLst/>
              </a:prstGeom>
              <a:noFill/>
              <a:ln w="38100" cap="flat" cmpd="sng" algn="ctr">
                <a:solidFill>
                  <a:srgbClr val="FFFFFF"/>
                </a:solidFill>
                <a:prstDash val="solid"/>
              </a:ln>
              <a:effectLst/>
            </p:spPr>
          </p:cxnSp>
          <p:cxnSp>
            <p:nvCxnSpPr>
              <p:cNvPr id="112" name="Straight Arrow Connector 111"/>
              <p:cNvCxnSpPr/>
              <p:nvPr/>
            </p:nvCxnSpPr>
            <p:spPr>
              <a:xfrm flipV="1">
                <a:off x="9103329" y="5036484"/>
                <a:ext cx="328208" cy="284394"/>
              </a:xfrm>
              <a:prstGeom prst="straightConnector1">
                <a:avLst/>
              </a:prstGeom>
              <a:noFill/>
              <a:ln w="38100" cap="flat" cmpd="sng" algn="ctr">
                <a:solidFill>
                  <a:srgbClr val="FFFFFF"/>
                </a:solidFill>
                <a:prstDash val="solid"/>
                <a:tailEnd type="arrow"/>
              </a:ln>
              <a:effectLst/>
            </p:spPr>
          </p:cxnSp>
        </p:grpSp>
        <p:grpSp>
          <p:nvGrpSpPr>
            <p:cNvPr id="103" name="Group 102"/>
            <p:cNvGrpSpPr/>
            <p:nvPr/>
          </p:nvGrpSpPr>
          <p:grpSpPr>
            <a:xfrm>
              <a:off x="6325159" y="5154676"/>
              <a:ext cx="1524000" cy="1524000"/>
              <a:chOff x="6325159" y="4845395"/>
              <a:chExt cx="1524000" cy="1524000"/>
            </a:xfrm>
          </p:grpSpPr>
          <p:sp>
            <p:nvSpPr>
              <p:cNvPr id="104" name="Rectangle 103"/>
              <p:cNvSpPr/>
              <p:nvPr>
                <p:custDataLst>
                  <p:tags r:id="rId2"/>
                </p:custDataLst>
              </p:nvPr>
            </p:nvSpPr>
            <p:spPr bwMode="auto">
              <a:xfrm>
                <a:off x="6325159" y="4845395"/>
                <a:ext cx="1524000" cy="1524000"/>
              </a:xfrm>
              <a:prstGeom prst="rect">
                <a:avLst/>
              </a:prstGeom>
              <a:solidFill>
                <a:srgbClr val="00AEEF"/>
              </a:solidFill>
              <a:ln w="10795" cap="flat" cmpd="sng" algn="ctr">
                <a:noFill/>
                <a:prstDash val="solid"/>
                <a:headEnd type="none" w="med" len="med"/>
                <a:tailEnd type="none" w="med" len="med"/>
              </a:ln>
              <a:effectLst/>
            </p:spPr>
            <p:txBody>
              <a:bodyPr vert="horz" wrap="square" lIns="68580" tIns="45720" rIns="68580" bIns="45720" numCol="1" rtlCol="0" anchor="b" anchorCtr="0" compatLnSpc="1">
                <a:prstTxWarp prst="textNoShape">
                  <a:avLst/>
                </a:prstTxWarp>
              </a:bodyPr>
              <a:lstStyle/>
              <a:p>
                <a:pPr defTabSz="913757" fontAlgn="base">
                  <a:spcBef>
                    <a:spcPct val="0"/>
                  </a:spcBef>
                  <a:spcAft>
                    <a:spcPct val="0"/>
                  </a:spcAft>
                  <a:defRPr/>
                </a:pPr>
                <a:r>
                  <a:rPr lang="en-US" sz="1500" kern="0" dirty="0" smtClean="0">
                    <a:gradFill flip="none" rotWithShape="1">
                      <a:gsLst>
                        <a:gs pos="0">
                          <a:srgbClr val="FFFFFF"/>
                        </a:gs>
                        <a:gs pos="100000">
                          <a:srgbClr val="FFFFFF"/>
                        </a:gs>
                      </a:gsLst>
                      <a:lin ang="5400000" scaled="0"/>
                      <a:tileRect/>
                    </a:gradFill>
                  </a:rPr>
                  <a:t>Scheduler</a:t>
                </a:r>
                <a:endParaRPr lang="en-US" sz="1500" kern="0" dirty="0">
                  <a:gradFill flip="none" rotWithShape="1">
                    <a:gsLst>
                      <a:gs pos="0">
                        <a:srgbClr val="FFFFFF"/>
                      </a:gs>
                      <a:gs pos="100000">
                        <a:srgbClr val="FFFFFF"/>
                      </a:gs>
                    </a:gsLst>
                    <a:lin ang="5400000" scaled="0"/>
                    <a:tileRect/>
                  </a:gradFill>
                </a:endParaRPr>
              </a:p>
            </p:txBody>
          </p:sp>
          <p:pic>
            <p:nvPicPr>
              <p:cNvPr id="105" name="Picture 4" descr="C:\Users\Jonahs\Dropbox\Projects SCOTT\MEET Windows Azure\source\Background\tile-icon-cache.png"/>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619522" y="5122961"/>
                <a:ext cx="851488" cy="851488"/>
              </a:xfrm>
              <a:prstGeom prst="rect">
                <a:avLst/>
              </a:prstGeom>
              <a:solidFill>
                <a:srgbClr val="00AEEF"/>
              </a:solidFill>
              <a:extLst/>
            </p:spPr>
          </p:pic>
        </p:grpSp>
      </p:grpSp>
    </p:spTree>
    <p:extLst>
      <p:ext uri="{BB962C8B-B14F-4D97-AF65-F5344CB8AC3E}">
        <p14:creationId xmlns:p14="http://schemas.microsoft.com/office/powerpoint/2010/main" val="635229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sz="quarter" idx="10"/>
          </p:nvPr>
        </p:nvSpPr>
        <p:spPr/>
        <p:txBody>
          <a:bodyPr>
            <a:normAutofit/>
          </a:bodyPr>
          <a:lstStyle/>
          <a:p>
            <a:r>
              <a:rPr lang="en-US" smtClean="0"/>
              <a:t>Get a Windows Azure Free Trial Account</a:t>
            </a:r>
          </a:p>
          <a:p>
            <a:r>
              <a:rPr lang="en-US" smtClean="0">
                <a:hlinkClick r:id="rId3"/>
              </a:rPr>
              <a:t>http://www.windowsazure.com/</a:t>
            </a:r>
            <a:endParaRPr lang="en-US" smtClean="0"/>
          </a:p>
          <a:p>
            <a:r>
              <a:rPr lang="en-US" smtClean="0"/>
              <a:t>Learn more &amp; try tutorials</a:t>
            </a:r>
          </a:p>
          <a:p>
            <a:r>
              <a:rPr lang="en-US" smtClean="0"/>
              <a:t>Tutorials, Samples, Reference Docs: </a:t>
            </a:r>
            <a:r>
              <a:rPr lang="en-US" smtClean="0">
                <a:hlinkClick r:id="rId4"/>
              </a:rPr>
              <a:t>http://www.windowsazure.com/mobile</a:t>
            </a:r>
            <a:r>
              <a:rPr lang="en-US" smtClean="0"/>
              <a:t>  </a:t>
            </a:r>
          </a:p>
          <a:p>
            <a:pPr lvl="0"/>
            <a:r>
              <a:rPr lang="en-US" smtClean="0"/>
              <a:t>Help with Mobile Services</a:t>
            </a:r>
          </a:p>
          <a:p>
            <a:pPr lvl="0"/>
            <a:r>
              <a:rPr lang="en-US" smtClean="0"/>
              <a:t>Q&amp;A Forum: 	</a:t>
            </a:r>
            <a:r>
              <a:rPr lang="en-US" smtClean="0">
                <a:hlinkClick r:id="rId5"/>
              </a:rPr>
              <a:t>Windows Azure Mobile Services Forum</a:t>
            </a:r>
            <a:endParaRPr lang="en-US" smtClean="0">
              <a:hlinkClick r:id="rId6"/>
            </a:endParaRPr>
          </a:p>
          <a:p>
            <a:r>
              <a:rPr lang="en-US" smtClean="0"/>
              <a:t>Feature Rqst:     </a:t>
            </a:r>
            <a:r>
              <a:rPr lang="en-US" smtClean="0">
                <a:hlinkClick r:id="rId7"/>
              </a:rPr>
              <a:t>Windows Azure Mobile Services UserVoice</a:t>
            </a:r>
            <a:endParaRPr lang="en-US" smtClean="0"/>
          </a:p>
          <a:p>
            <a:pPr lvl="0"/>
            <a:r>
              <a:rPr lang="en-US" smtClean="0"/>
              <a:t>Feedback: 	</a:t>
            </a:r>
            <a:r>
              <a:rPr lang="en-US" smtClean="0">
                <a:hlinkClick r:id="rId8"/>
              </a:rPr>
              <a:t>mobileservices@microsoft.com</a:t>
            </a:r>
            <a:endParaRPr lang="en-US" smtClean="0"/>
          </a:p>
          <a:p>
            <a:pPr lvl="0"/>
            <a:r>
              <a:rPr lang="en-US" smtClean="0"/>
              <a:t>Twitter: 		</a:t>
            </a:r>
            <a:r>
              <a:rPr lang="en-US" smtClean="0">
                <a:hlinkClick r:id="rId9"/>
              </a:rPr>
              <a:t>@cloudnick</a:t>
            </a:r>
            <a:r>
              <a:rPr lang="en-US" smtClean="0"/>
              <a:t> (Windows 8, Windows Phone 8), </a:t>
            </a:r>
            <a:r>
              <a:rPr lang="en-US" smtClean="0">
                <a:hlinkClick r:id="rId10"/>
              </a:rPr>
              <a:t>@chrisrisner</a:t>
            </a:r>
            <a:r>
              <a:rPr lang="en-US" smtClean="0"/>
              <a:t>  (iOS, Android)</a:t>
            </a:r>
          </a:p>
          <a:p>
            <a:r>
              <a:rPr lang="en-US" smtClean="0"/>
              <a:t>Presentations, demos, hands on labs</a:t>
            </a:r>
          </a:p>
          <a:p>
            <a:r>
              <a:rPr lang="en-US" smtClean="0"/>
              <a:t>Windows Azure Training Kit:  </a:t>
            </a:r>
            <a:r>
              <a:rPr lang="en-US" smtClean="0">
                <a:hlinkClick r:id="rId11"/>
              </a:rPr>
              <a:t>Download here</a:t>
            </a:r>
            <a:endParaRPr lang="en-US" smtClean="0"/>
          </a:p>
          <a:p>
            <a:endParaRPr lang="en-US" dirty="0"/>
          </a:p>
        </p:txBody>
      </p:sp>
      <p:sp>
        <p:nvSpPr>
          <p:cNvPr id="2" name="Title 1"/>
          <p:cNvSpPr>
            <a:spLocks noGrp="1"/>
          </p:cNvSpPr>
          <p:nvPr>
            <p:ph type="title"/>
          </p:nvPr>
        </p:nvSpPr>
        <p:spPr/>
        <p:txBody>
          <a:bodyPr/>
          <a:lstStyle/>
          <a:p>
            <a:r>
              <a:rPr lang="en-US" smtClean="0"/>
              <a:t>Useful Resources</a:t>
            </a:r>
            <a:endParaRPr lang="en-US" dirty="0"/>
          </a:p>
        </p:txBody>
      </p:sp>
    </p:spTree>
    <p:extLst>
      <p:ext uri="{BB962C8B-B14F-4D97-AF65-F5344CB8AC3E}">
        <p14:creationId xmlns:p14="http://schemas.microsoft.com/office/powerpoint/2010/main" val="14241680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sz="quarter" idx="10"/>
          </p:nvPr>
        </p:nvPicPr>
        <p:blipFill>
          <a:blip r:embed="rId3">
            <a:extLst>
              <a:ext uri="{28A0092B-C50C-407E-A947-70E740481C1C}">
                <a14:useLocalDpi xmlns:a14="http://schemas.microsoft.com/office/drawing/2010/main" val="0"/>
              </a:ext>
            </a:extLst>
          </a:blip>
          <a:stretch>
            <a:fillRect/>
          </a:stretch>
        </p:blipFill>
        <p:spPr>
          <a:xfrm>
            <a:off x="2448614" y="1739900"/>
            <a:ext cx="7990096" cy="4495800"/>
          </a:xfrm>
        </p:spPr>
      </p:pic>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40829621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Take the </a:t>
            </a:r>
            <a:r>
              <a:rPr lang="en-US" dirty="0" err="1"/>
              <a:t>DevUnleashed</a:t>
            </a:r>
            <a:r>
              <a:rPr lang="en-US" dirty="0"/>
              <a:t> Windows Azure Survey</a:t>
            </a:r>
          </a:p>
        </p:txBody>
      </p:sp>
      <p:sp>
        <p:nvSpPr>
          <p:cNvPr id="5" name="Content Placeholder 1"/>
          <p:cNvSpPr txBox="1">
            <a:spLocks/>
          </p:cNvSpPr>
          <p:nvPr/>
        </p:nvSpPr>
        <p:spPr>
          <a:xfrm>
            <a:off x="1111418" y="1911982"/>
            <a:ext cx="5314050" cy="4574571"/>
          </a:xfrm>
          <a:prstGeom prst="rect">
            <a:avLst/>
          </a:prstGeom>
        </p:spPr>
        <p:txBody>
          <a:bodyPr vert="horz" lIns="121888" tIns="60944" rIns="121888" bIns="60944" rtlCol="0">
            <a:normAutofit/>
          </a:bodyPr>
          <a:lstStyle>
            <a:lvl1pPr marL="128588" indent="-128588" algn="l" defTabSz="342900" rtl="0" eaLnBrk="1" latinLnBrk="0" hangingPunct="1">
              <a:spcBef>
                <a:spcPct val="20000"/>
              </a:spcBef>
              <a:buFont typeface="Arial"/>
              <a:buChar char="•"/>
              <a:defRPr sz="1500" kern="1200">
                <a:solidFill>
                  <a:schemeClr val="tx1">
                    <a:lumMod val="75000"/>
                    <a:lumOff val="25000"/>
                  </a:schemeClr>
                </a:solidFill>
                <a:latin typeface="+mn-lt"/>
                <a:ea typeface="+mn-ea"/>
                <a:cs typeface="+mn-cs"/>
              </a:defRPr>
            </a:lvl1pPr>
            <a:lvl2pPr marL="557213" indent="-214313" algn="l" defTabSz="342900" rtl="0" eaLnBrk="1" latinLnBrk="0" hangingPunct="1">
              <a:spcBef>
                <a:spcPct val="20000"/>
              </a:spcBef>
              <a:buFont typeface="Arial"/>
              <a:buChar char="–"/>
              <a:defRPr sz="1500" kern="1200">
                <a:solidFill>
                  <a:schemeClr val="tx1">
                    <a:lumMod val="75000"/>
                    <a:lumOff val="25000"/>
                  </a:schemeClr>
                </a:solidFill>
                <a:latin typeface="+mn-lt"/>
                <a:ea typeface="+mn-ea"/>
                <a:cs typeface="+mn-cs"/>
              </a:defRPr>
            </a:lvl2pPr>
            <a:lvl3pPr marL="857250" indent="-171450" algn="l" defTabSz="342900" rtl="0" eaLnBrk="1" latinLnBrk="0" hangingPunct="1">
              <a:spcBef>
                <a:spcPct val="20000"/>
              </a:spcBef>
              <a:buFont typeface="Arial"/>
              <a:buChar char="•"/>
              <a:defRPr sz="1500" kern="1200">
                <a:solidFill>
                  <a:schemeClr val="tx1">
                    <a:lumMod val="75000"/>
                    <a:lumOff val="25000"/>
                  </a:schemeClr>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lumMod val="75000"/>
                    <a:lumOff val="25000"/>
                  </a:schemeClr>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lumMod val="75000"/>
                    <a:lumOff val="25000"/>
                  </a:schemeClr>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buNone/>
            </a:pPr>
            <a:r>
              <a:rPr lang="en-US" sz="3199" dirty="0"/>
              <a:t>Your feedback, helps us make these events available to your community, please fill it out sometime today. </a:t>
            </a:r>
            <a:endParaRPr lang="en-US" sz="2000" dirty="0"/>
          </a:p>
          <a:p>
            <a:endParaRPr lang="en-US" sz="2000" dirty="0"/>
          </a:p>
          <a:p>
            <a:endParaRPr lang="en-US" sz="2000" dirty="0"/>
          </a:p>
        </p:txBody>
      </p:sp>
      <p:pic>
        <p:nvPicPr>
          <p:cNvPr id="7" name="Picture 6"/>
          <p:cNvPicPr>
            <a:picLocks noChangeAspect="1"/>
          </p:cNvPicPr>
          <p:nvPr/>
        </p:nvPicPr>
        <p:blipFill>
          <a:blip r:embed="rId2"/>
          <a:stretch>
            <a:fillRect/>
          </a:stretch>
        </p:blipFill>
        <p:spPr>
          <a:xfrm>
            <a:off x="2700097" y="3998692"/>
            <a:ext cx="2136693" cy="2103820"/>
          </a:xfrm>
          <a:prstGeom prst="rect">
            <a:avLst/>
          </a:prstGeom>
        </p:spPr>
      </p:pic>
      <p:pic>
        <p:nvPicPr>
          <p:cNvPr id="8" name="Picture Placeholder 5"/>
          <p:cNvPicPr>
            <a:picLocks noGrp="1" noChangeAspect="1"/>
          </p:cNvPicPr>
          <p:nvPr>
            <p:ph type="pic" sz="quarter" idx="12"/>
          </p:nvPr>
        </p:nvPicPr>
        <p:blipFill>
          <a:blip r:embed="rId3"/>
          <a:srcRect l="8891" r="8891"/>
          <a:stretch>
            <a:fillRect/>
          </a:stretch>
        </p:blipFill>
        <p:spPr>
          <a:prstGeom prst="rect">
            <a:avLst/>
          </a:prstGeom>
          <a:solidFill>
            <a:srgbClr val="282828"/>
          </a:solidFill>
          <a:effectLst>
            <a:innerShdw blurRad="101600" dist="25400" dir="13500000">
              <a:srgbClr val="000000">
                <a:alpha val="76000"/>
              </a:srgbClr>
            </a:innerShdw>
          </a:effectLst>
        </p:spPr>
      </p:pic>
      <p:sp>
        <p:nvSpPr>
          <p:cNvPr id="2" name="Rectangle 1"/>
          <p:cNvSpPr/>
          <p:nvPr/>
        </p:nvSpPr>
        <p:spPr>
          <a:xfrm>
            <a:off x="2461402" y="6137761"/>
            <a:ext cx="7928132" cy="584775"/>
          </a:xfrm>
          <a:prstGeom prst="rect">
            <a:avLst/>
          </a:prstGeom>
        </p:spPr>
        <p:txBody>
          <a:bodyPr wrap="none">
            <a:spAutoFit/>
          </a:bodyPr>
          <a:lstStyle/>
          <a:p>
            <a:r>
              <a:rPr lang="en-US" sz="3200" dirty="0">
                <a:hlinkClick r:id="rId4"/>
              </a:rPr>
              <a:t>www.surveymonkey.com/s/azureunleashed</a:t>
            </a:r>
            <a:endParaRPr lang="en-US" sz="3200" dirty="0"/>
          </a:p>
        </p:txBody>
      </p:sp>
    </p:spTree>
    <p:extLst>
      <p:ext uri="{BB962C8B-B14F-4D97-AF65-F5344CB8AC3E}">
        <p14:creationId xmlns:p14="http://schemas.microsoft.com/office/powerpoint/2010/main" val="34100948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lstStyle/>
          <a:p>
            <a:pPr marL="0" indent="0">
              <a:buNone/>
            </a:pPr>
            <a:r>
              <a:rPr lang="en-US" b="1" dirty="0"/>
              <a:t>Introduction to Building Windows Store Apps with Windows Azure Mobile </a:t>
            </a:r>
            <a:r>
              <a:rPr lang="en-US" b="1" dirty="0" smtClean="0"/>
              <a:t>Services (C#/XAML or JS/HTML5)</a:t>
            </a:r>
            <a:br>
              <a:rPr lang="en-US" b="1" dirty="0" smtClean="0"/>
            </a:br>
            <a:endParaRPr lang="en-US" b="1" dirty="0"/>
          </a:p>
          <a:p>
            <a:r>
              <a:rPr lang="en-US" dirty="0"/>
              <a:t>Creating your first Mobile Service</a:t>
            </a:r>
          </a:p>
          <a:p>
            <a:r>
              <a:rPr lang="en-US" dirty="0"/>
              <a:t>Adding Push Notifications to your app</a:t>
            </a:r>
          </a:p>
          <a:p>
            <a:r>
              <a:rPr lang="en-US" dirty="0"/>
              <a:t>Adding </a:t>
            </a:r>
            <a:r>
              <a:rPr lang="en-US" dirty="0" err="1"/>
              <a:t>Auth</a:t>
            </a:r>
            <a:r>
              <a:rPr lang="en-US" dirty="0"/>
              <a:t> to Your App and Services</a:t>
            </a:r>
          </a:p>
          <a:p>
            <a:r>
              <a:rPr lang="en-US" dirty="0"/>
              <a:t>Adding a Scheduled Job to your Mobile Service</a:t>
            </a:r>
          </a:p>
          <a:p>
            <a:pPr marL="0" indent="0">
              <a:buNone/>
            </a:pPr>
            <a:endParaRPr lang="en-US" dirty="0"/>
          </a:p>
        </p:txBody>
      </p:sp>
      <p:sp>
        <p:nvSpPr>
          <p:cNvPr id="4" name="Title 3"/>
          <p:cNvSpPr>
            <a:spLocks noGrp="1"/>
          </p:cNvSpPr>
          <p:nvPr>
            <p:ph type="title"/>
          </p:nvPr>
        </p:nvSpPr>
        <p:spPr/>
        <p:txBody>
          <a:bodyPr/>
          <a:lstStyle/>
          <a:p>
            <a:r>
              <a:rPr lang="en-US" dirty="0" smtClean="0"/>
              <a:t>HANDS ON LAB</a:t>
            </a:r>
            <a:endParaRPr lang="en-US" dirty="0"/>
          </a:p>
        </p:txBody>
      </p:sp>
      <p:pic>
        <p:nvPicPr>
          <p:cNvPr id="8"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14040" y="2301240"/>
            <a:ext cx="4507400" cy="2536186"/>
          </a:xfrm>
          <a:prstGeom prst="rect">
            <a:avLst/>
          </a:prstGeom>
        </p:spPr>
      </p:pic>
    </p:spTree>
    <p:extLst>
      <p:ext uri="{BB962C8B-B14F-4D97-AF65-F5344CB8AC3E}">
        <p14:creationId xmlns:p14="http://schemas.microsoft.com/office/powerpoint/2010/main" val="21069375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Thank You!</a:t>
            </a:r>
            <a:endParaRPr lang="en-US"/>
          </a:p>
        </p:txBody>
      </p:sp>
    </p:spTree>
    <p:extLst>
      <p:ext uri="{BB962C8B-B14F-4D97-AF65-F5344CB8AC3E}">
        <p14:creationId xmlns:p14="http://schemas.microsoft.com/office/powerpoint/2010/main" val="8117948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sz="quarter" idx="10"/>
          </p:nvPr>
        </p:nvSpPr>
        <p:spPr>
          <a:xfrm>
            <a:off x="4182584" y="1711569"/>
            <a:ext cx="7728062" cy="4525108"/>
          </a:xfrm>
        </p:spPr>
        <p:txBody>
          <a:bodyPr/>
          <a:lstStyle/>
          <a:p>
            <a:r>
              <a:rPr lang="en-US" dirty="0" smtClean="0"/>
              <a:t>Windows Azure Mobile Services</a:t>
            </a:r>
          </a:p>
          <a:p>
            <a:r>
              <a:rPr lang="en-US" dirty="0" smtClean="0"/>
              <a:t>Data</a:t>
            </a:r>
          </a:p>
          <a:p>
            <a:r>
              <a:rPr lang="en-US" dirty="0" smtClean="0"/>
              <a:t>Push Notifications</a:t>
            </a:r>
          </a:p>
          <a:p>
            <a:r>
              <a:rPr lang="en-US" dirty="0" err="1" smtClean="0"/>
              <a:t>Auth</a:t>
            </a:r>
            <a:endParaRPr lang="en-US" dirty="0" smtClean="0"/>
          </a:p>
          <a:p>
            <a:r>
              <a:rPr lang="en-US" dirty="0" smtClean="0"/>
              <a:t>Scheduler</a:t>
            </a:r>
          </a:p>
          <a:p>
            <a:r>
              <a:rPr lang="en-US" dirty="0" smtClean="0"/>
              <a:t>Diagnostics &amp; Scale</a:t>
            </a:r>
            <a:endParaRPr lang="en-US" dirty="0"/>
          </a:p>
        </p:txBody>
      </p:sp>
      <p:sp>
        <p:nvSpPr>
          <p:cNvPr id="3" name="Title 2"/>
          <p:cNvSpPr>
            <a:spLocks noGrp="1"/>
          </p:cNvSpPr>
          <p:nvPr>
            <p:ph type="title"/>
          </p:nvPr>
        </p:nvSpPr>
        <p:spPr/>
        <p:txBody>
          <a:bodyPr/>
          <a:lstStyle/>
          <a:p>
            <a:r>
              <a:rPr lang="en-US" smtClean="0"/>
              <a:t>Agenda</a:t>
            </a:r>
            <a:endParaRPr lang="en-US" dirty="0"/>
          </a:p>
        </p:txBody>
      </p:sp>
      <p:grpSp>
        <p:nvGrpSpPr>
          <p:cNvPr id="5" name="Group 4"/>
          <p:cNvGrpSpPr/>
          <p:nvPr/>
        </p:nvGrpSpPr>
        <p:grpSpPr bwMode="black">
          <a:xfrm>
            <a:off x="1343268" y="2974001"/>
            <a:ext cx="2400417" cy="2135547"/>
            <a:chOff x="4470400" y="2038516"/>
            <a:chExt cx="3238500" cy="2881148"/>
          </a:xfrm>
          <a:solidFill>
            <a:schemeClr val="accent1"/>
          </a:solidFill>
        </p:grpSpPr>
        <p:sp>
          <p:nvSpPr>
            <p:cNvPr id="7" name="Freeform 6"/>
            <p:cNvSpPr>
              <a:spLocks/>
            </p:cNvSpPr>
            <p:nvPr userDrawn="1"/>
          </p:nvSpPr>
          <p:spPr bwMode="black">
            <a:xfrm>
              <a:off x="4470400" y="2314576"/>
              <a:ext cx="1319213" cy="2605088"/>
            </a:xfrm>
            <a:custGeom>
              <a:avLst/>
              <a:gdLst>
                <a:gd name="T0" fmla="*/ 501 w 1663"/>
                <a:gd name="T1" fmla="*/ 0 h 3282"/>
                <a:gd name="T2" fmla="*/ 1663 w 1663"/>
                <a:gd name="T3" fmla="*/ 0 h 3282"/>
                <a:gd name="T4" fmla="*/ 1663 w 1663"/>
                <a:gd name="T5" fmla="*/ 1694 h 3282"/>
                <a:gd name="T6" fmla="*/ 1385 w 1663"/>
                <a:gd name="T7" fmla="*/ 1694 h 3282"/>
                <a:gd name="T8" fmla="*/ 1396 w 1663"/>
                <a:gd name="T9" fmla="*/ 3282 h 3282"/>
                <a:gd name="T10" fmla="*/ 0 w 1663"/>
                <a:gd name="T11" fmla="*/ 3282 h 3282"/>
                <a:gd name="T12" fmla="*/ 0 w 1663"/>
                <a:gd name="T13" fmla="*/ 2067 h 3282"/>
                <a:gd name="T14" fmla="*/ 501 w 1663"/>
                <a:gd name="T15" fmla="*/ 0 h 328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63" h="3282">
                  <a:moveTo>
                    <a:pt x="501" y="0"/>
                  </a:moveTo>
                  <a:lnTo>
                    <a:pt x="1663" y="0"/>
                  </a:lnTo>
                  <a:lnTo>
                    <a:pt x="1663" y="1694"/>
                  </a:lnTo>
                  <a:lnTo>
                    <a:pt x="1385" y="1694"/>
                  </a:lnTo>
                  <a:lnTo>
                    <a:pt x="1396" y="3282"/>
                  </a:lnTo>
                  <a:lnTo>
                    <a:pt x="0" y="3282"/>
                  </a:lnTo>
                  <a:lnTo>
                    <a:pt x="0" y="2067"/>
                  </a:lnTo>
                  <a:lnTo>
                    <a:pt x="50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7"/>
            <p:cNvSpPr>
              <a:spLocks/>
            </p:cNvSpPr>
            <p:nvPr userDrawn="1"/>
          </p:nvSpPr>
          <p:spPr bwMode="black">
            <a:xfrm>
              <a:off x="6381750" y="2314576"/>
              <a:ext cx="1327150" cy="2605088"/>
            </a:xfrm>
            <a:custGeom>
              <a:avLst/>
              <a:gdLst>
                <a:gd name="T0" fmla="*/ 0 w 1673"/>
                <a:gd name="T1" fmla="*/ 0 h 3282"/>
                <a:gd name="T2" fmla="*/ 1169 w 1673"/>
                <a:gd name="T3" fmla="*/ 0 h 3282"/>
                <a:gd name="T4" fmla="*/ 1673 w 1673"/>
                <a:gd name="T5" fmla="*/ 2067 h 3282"/>
                <a:gd name="T6" fmla="*/ 1673 w 1673"/>
                <a:gd name="T7" fmla="*/ 3282 h 3282"/>
                <a:gd name="T8" fmla="*/ 268 w 1673"/>
                <a:gd name="T9" fmla="*/ 3282 h 3282"/>
                <a:gd name="T10" fmla="*/ 279 w 1673"/>
                <a:gd name="T11" fmla="*/ 1694 h 3282"/>
                <a:gd name="T12" fmla="*/ 0 w 1673"/>
                <a:gd name="T13" fmla="*/ 1694 h 3282"/>
                <a:gd name="T14" fmla="*/ 0 w 1673"/>
                <a:gd name="T15" fmla="*/ 0 h 328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73" h="3282">
                  <a:moveTo>
                    <a:pt x="0" y="0"/>
                  </a:moveTo>
                  <a:lnTo>
                    <a:pt x="1169" y="0"/>
                  </a:lnTo>
                  <a:lnTo>
                    <a:pt x="1673" y="2067"/>
                  </a:lnTo>
                  <a:lnTo>
                    <a:pt x="1673" y="3282"/>
                  </a:lnTo>
                  <a:lnTo>
                    <a:pt x="268" y="3282"/>
                  </a:lnTo>
                  <a:lnTo>
                    <a:pt x="279" y="1694"/>
                  </a:lnTo>
                  <a:lnTo>
                    <a:pt x="0" y="1694"/>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Rectangle 8"/>
            <p:cNvSpPr>
              <a:spLocks noChangeArrowheads="1"/>
            </p:cNvSpPr>
            <p:nvPr userDrawn="1"/>
          </p:nvSpPr>
          <p:spPr bwMode="black">
            <a:xfrm>
              <a:off x="5916613" y="2314578"/>
              <a:ext cx="338138" cy="1118394"/>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 name="Rectangle 9"/>
            <p:cNvSpPr>
              <a:spLocks noChangeArrowheads="1"/>
            </p:cNvSpPr>
            <p:nvPr userDrawn="1"/>
          </p:nvSpPr>
          <p:spPr bwMode="black">
            <a:xfrm>
              <a:off x="5172076" y="2038516"/>
              <a:ext cx="617538" cy="23653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 name="Rectangle 10"/>
            <p:cNvSpPr>
              <a:spLocks noChangeArrowheads="1"/>
            </p:cNvSpPr>
            <p:nvPr userDrawn="1"/>
          </p:nvSpPr>
          <p:spPr bwMode="black">
            <a:xfrm>
              <a:off x="6381750" y="2038516"/>
              <a:ext cx="617538" cy="23653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5642811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t>What is Windows Azure Mobile Services?</a:t>
            </a:r>
            <a:endParaRPr lang="en-US" sz="4400" dirty="0"/>
          </a:p>
        </p:txBody>
      </p:sp>
      <p:grpSp>
        <p:nvGrpSpPr>
          <p:cNvPr id="3" name="Group 2"/>
          <p:cNvGrpSpPr/>
          <p:nvPr/>
        </p:nvGrpSpPr>
        <p:grpSpPr>
          <a:xfrm>
            <a:off x="3645549" y="1840669"/>
            <a:ext cx="6026011" cy="4627366"/>
            <a:chOff x="3094220" y="1571728"/>
            <a:chExt cx="6650549" cy="5106948"/>
          </a:xfrm>
        </p:grpSpPr>
        <p:grpSp>
          <p:nvGrpSpPr>
            <p:cNvPr id="51" name="Group 50"/>
            <p:cNvGrpSpPr/>
            <p:nvPr/>
          </p:nvGrpSpPr>
          <p:grpSpPr>
            <a:xfrm>
              <a:off x="4711380" y="5154676"/>
              <a:ext cx="1524000" cy="1524000"/>
              <a:chOff x="2142565" y="3054079"/>
              <a:chExt cx="1524000" cy="1524000"/>
            </a:xfrm>
            <a:solidFill>
              <a:srgbClr val="00AEEF"/>
            </a:solidFill>
          </p:grpSpPr>
          <p:sp>
            <p:nvSpPr>
              <p:cNvPr id="52" name="Rectangle 51"/>
              <p:cNvSpPr/>
              <p:nvPr>
                <p:custDataLst>
                  <p:tags r:id="rId7"/>
                </p:custDataLst>
              </p:nvPr>
            </p:nvSpPr>
            <p:spPr bwMode="auto">
              <a:xfrm>
                <a:off x="2142565" y="3054079"/>
                <a:ext cx="1524000" cy="1524000"/>
              </a:xfrm>
              <a:prstGeom prst="rect">
                <a:avLst/>
              </a:prstGeom>
              <a:grpFill/>
              <a:ln w="10795" cap="flat" cmpd="sng" algn="ctr">
                <a:noFill/>
                <a:prstDash val="solid"/>
                <a:headEnd type="none" w="med" len="med"/>
                <a:tailEnd type="none" w="med" len="med"/>
              </a:ln>
              <a:effectLst/>
            </p:spPr>
            <p:txBody>
              <a:bodyPr vert="horz" wrap="square" lIns="68580" tIns="45720" rIns="68580" bIns="45720" numCol="1" rtlCol="0" anchor="b" anchorCtr="0" compatLnSpc="1">
                <a:prstTxWarp prst="textNoShape">
                  <a:avLst/>
                </a:prstTxWarp>
              </a:bodyPr>
              <a:lstStyle/>
              <a:p>
                <a:pPr defTabSz="913757" fontAlgn="base">
                  <a:spcBef>
                    <a:spcPct val="0"/>
                  </a:spcBef>
                  <a:spcAft>
                    <a:spcPct val="0"/>
                  </a:spcAft>
                  <a:defRPr/>
                </a:pPr>
                <a:r>
                  <a:rPr lang="en-US" sz="1500" kern="0" dirty="0">
                    <a:gradFill flip="none" rotWithShape="1">
                      <a:gsLst>
                        <a:gs pos="0">
                          <a:srgbClr val="FFFFFF"/>
                        </a:gs>
                        <a:gs pos="100000">
                          <a:srgbClr val="FFFFFF"/>
                        </a:gs>
                      </a:gsLst>
                      <a:lin ang="5400000" scaled="0"/>
                      <a:tileRect/>
                    </a:gradFill>
                  </a:rPr>
                  <a:t>Data</a:t>
                </a:r>
              </a:p>
            </p:txBody>
          </p:sp>
          <p:sp>
            <p:nvSpPr>
              <p:cNvPr id="53" name="Freeform 6"/>
              <p:cNvSpPr>
                <a:spLocks noEditPoints="1"/>
              </p:cNvSpPr>
              <p:nvPr/>
            </p:nvSpPr>
            <p:spPr bwMode="auto">
              <a:xfrm>
                <a:off x="2658094" y="3363025"/>
                <a:ext cx="528255" cy="804558"/>
              </a:xfrm>
              <a:custGeom>
                <a:avLst/>
                <a:gdLst>
                  <a:gd name="T0" fmla="*/ 482 w 966"/>
                  <a:gd name="T1" fmla="*/ 2028 h 2028"/>
                  <a:gd name="T2" fmla="*/ 966 w 966"/>
                  <a:gd name="T3" fmla="*/ 1866 h 2028"/>
                  <a:gd name="T4" fmla="*/ 966 w 966"/>
                  <a:gd name="T5" fmla="*/ 162 h 2028"/>
                  <a:gd name="T6" fmla="*/ 482 w 966"/>
                  <a:gd name="T7" fmla="*/ 0 h 2028"/>
                  <a:gd name="T8" fmla="*/ 0 w 966"/>
                  <a:gd name="T9" fmla="*/ 162 h 2028"/>
                  <a:gd name="T10" fmla="*/ 0 w 966"/>
                  <a:gd name="T11" fmla="*/ 1866 h 2028"/>
                  <a:gd name="T12" fmla="*/ 482 w 966"/>
                  <a:gd name="T13" fmla="*/ 2028 h 2028"/>
                  <a:gd name="T14" fmla="*/ 482 w 966"/>
                  <a:gd name="T15" fmla="*/ 48 h 2028"/>
                  <a:gd name="T16" fmla="*/ 890 w 966"/>
                  <a:gd name="T17" fmla="*/ 159 h 2028"/>
                  <a:gd name="T18" fmla="*/ 482 w 966"/>
                  <a:gd name="T19" fmla="*/ 270 h 2028"/>
                  <a:gd name="T20" fmla="*/ 76 w 966"/>
                  <a:gd name="T21" fmla="*/ 159 h 2028"/>
                  <a:gd name="T22" fmla="*/ 482 w 966"/>
                  <a:gd name="T23" fmla="*/ 48 h 2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6" h="2028">
                    <a:moveTo>
                      <a:pt x="482" y="2028"/>
                    </a:moveTo>
                    <a:cubicBezTo>
                      <a:pt x="663" y="2028"/>
                      <a:pt x="966" y="1993"/>
                      <a:pt x="966" y="1866"/>
                    </a:cubicBezTo>
                    <a:cubicBezTo>
                      <a:pt x="966" y="1076"/>
                      <a:pt x="966" y="162"/>
                      <a:pt x="966" y="162"/>
                    </a:cubicBezTo>
                    <a:cubicBezTo>
                      <a:pt x="966" y="34"/>
                      <a:pt x="663" y="0"/>
                      <a:pt x="482" y="0"/>
                    </a:cubicBezTo>
                    <a:cubicBezTo>
                      <a:pt x="303" y="0"/>
                      <a:pt x="0" y="34"/>
                      <a:pt x="0" y="162"/>
                    </a:cubicBezTo>
                    <a:cubicBezTo>
                      <a:pt x="0" y="952"/>
                      <a:pt x="0" y="1866"/>
                      <a:pt x="0" y="1866"/>
                    </a:cubicBezTo>
                    <a:cubicBezTo>
                      <a:pt x="0" y="1993"/>
                      <a:pt x="303" y="2028"/>
                      <a:pt x="482" y="2028"/>
                    </a:cubicBezTo>
                    <a:close/>
                    <a:moveTo>
                      <a:pt x="482" y="48"/>
                    </a:moveTo>
                    <a:cubicBezTo>
                      <a:pt x="708" y="48"/>
                      <a:pt x="890" y="97"/>
                      <a:pt x="890" y="159"/>
                    </a:cubicBezTo>
                    <a:cubicBezTo>
                      <a:pt x="890" y="220"/>
                      <a:pt x="708" y="270"/>
                      <a:pt x="482" y="270"/>
                    </a:cubicBezTo>
                    <a:cubicBezTo>
                      <a:pt x="258" y="270"/>
                      <a:pt x="76" y="220"/>
                      <a:pt x="76" y="159"/>
                    </a:cubicBezTo>
                    <a:cubicBezTo>
                      <a:pt x="76" y="97"/>
                      <a:pt x="258" y="48"/>
                      <a:pt x="482" y="48"/>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defTabSz="914057">
                  <a:defRPr/>
                </a:pPr>
                <a:endParaRPr lang="en-US" sz="2400" kern="0" dirty="0">
                  <a:solidFill>
                    <a:sysClr val="windowText" lastClr="000000"/>
                  </a:solidFill>
                </a:endParaRPr>
              </a:p>
            </p:txBody>
          </p:sp>
        </p:grpSp>
        <p:sp>
          <p:nvSpPr>
            <p:cNvPr id="54" name="Rectangle 53"/>
            <p:cNvSpPr/>
            <p:nvPr>
              <p:custDataLst>
                <p:tags r:id="rId1"/>
              </p:custDataLst>
            </p:nvPr>
          </p:nvSpPr>
          <p:spPr bwMode="auto">
            <a:xfrm>
              <a:off x="6328542" y="3539236"/>
              <a:ext cx="1524000" cy="1524000"/>
            </a:xfrm>
            <a:prstGeom prst="rect">
              <a:avLst/>
            </a:prstGeom>
            <a:solidFill>
              <a:srgbClr val="00AEEF"/>
            </a:solidFill>
            <a:ln w="10795" cap="flat" cmpd="sng" algn="ctr">
              <a:noFill/>
              <a:prstDash val="solid"/>
              <a:headEnd type="none" w="med" len="med"/>
              <a:tailEnd type="none" w="med" len="med"/>
            </a:ln>
            <a:effectLst/>
          </p:spPr>
          <p:txBody>
            <a:bodyPr vert="horz" wrap="square" lIns="68556" tIns="45703" rIns="68556" bIns="45703" numCol="1" rtlCol="0" anchor="b" anchorCtr="0" compatLnSpc="1">
              <a:prstTxWarp prst="textNoShape">
                <a:avLst/>
              </a:prstTxWarp>
            </a:bodyPr>
            <a:lstStyle/>
            <a:p>
              <a:pPr defTabSz="913757" fontAlgn="base">
                <a:spcBef>
                  <a:spcPct val="0"/>
                </a:spcBef>
                <a:spcAft>
                  <a:spcPct val="0"/>
                </a:spcAft>
                <a:defRPr/>
              </a:pPr>
              <a:r>
                <a:rPr lang="en-US" sz="1500" kern="0" dirty="0">
                  <a:gradFill flip="none" rotWithShape="1">
                    <a:gsLst>
                      <a:gs pos="0">
                        <a:srgbClr val="FFFFFF"/>
                      </a:gs>
                      <a:gs pos="100000">
                        <a:srgbClr val="FFFFFF"/>
                      </a:gs>
                    </a:gsLst>
                    <a:lin ang="5400000" scaled="0"/>
                    <a:tileRect/>
                  </a:gradFill>
                </a:rPr>
                <a:t>Notifications</a:t>
              </a:r>
            </a:p>
          </p:txBody>
        </p:sp>
        <p:grpSp>
          <p:nvGrpSpPr>
            <p:cNvPr id="55" name="Group 54"/>
            <p:cNvGrpSpPr/>
            <p:nvPr/>
          </p:nvGrpSpPr>
          <p:grpSpPr>
            <a:xfrm>
              <a:off x="6760561" y="3690032"/>
              <a:ext cx="451426" cy="962719"/>
              <a:chOff x="4005600" y="3173284"/>
              <a:chExt cx="555603" cy="1178245"/>
            </a:xfrm>
          </p:grpSpPr>
          <p:sp>
            <p:nvSpPr>
              <p:cNvPr id="56" name="Oval 16"/>
              <p:cNvSpPr>
                <a:spLocks noChangeArrowheads="1"/>
              </p:cNvSpPr>
              <p:nvPr/>
            </p:nvSpPr>
            <p:spPr bwMode="black">
              <a:xfrm>
                <a:off x="4308655" y="3173284"/>
                <a:ext cx="197828" cy="193569"/>
              </a:xfrm>
              <a:prstGeom prst="ellipse">
                <a:avLst/>
              </a:prstGeom>
              <a:solidFill>
                <a:srgbClr val="FFFFFF"/>
              </a:solidFill>
              <a:ln>
                <a:noFill/>
              </a:ln>
              <a:extLst/>
            </p:spPr>
            <p:txBody>
              <a:bodyPr vert="horz" wrap="square" lIns="91440" tIns="45720" rIns="91440" bIns="45720" numCol="1" anchor="t" anchorCtr="0" compatLnSpc="1">
                <a:prstTxWarp prst="textNoShape">
                  <a:avLst/>
                </a:prstTxWarp>
              </a:bodyPr>
              <a:lstStyle/>
              <a:p>
                <a:pPr defTabSz="914057">
                  <a:defRPr/>
                </a:pPr>
                <a:endParaRPr lang="en-US" sz="2400" kern="0">
                  <a:solidFill>
                    <a:sysClr val="windowText" lastClr="000000"/>
                  </a:solidFill>
                </a:endParaRPr>
              </a:p>
            </p:txBody>
          </p:sp>
          <p:sp>
            <p:nvSpPr>
              <p:cNvPr id="57" name="Freeform 17"/>
              <p:cNvSpPr>
                <a:spLocks/>
              </p:cNvSpPr>
              <p:nvPr/>
            </p:nvSpPr>
            <p:spPr bwMode="black">
              <a:xfrm>
                <a:off x="4133978" y="3411037"/>
                <a:ext cx="427225" cy="940492"/>
              </a:xfrm>
              <a:custGeom>
                <a:avLst/>
                <a:gdLst>
                  <a:gd name="T0" fmla="*/ 76 w 86"/>
                  <a:gd name="T1" fmla="*/ 0 h 189"/>
                  <a:gd name="T2" fmla="*/ 80 w 86"/>
                  <a:gd name="T3" fmla="*/ 3 h 189"/>
                  <a:gd name="T4" fmla="*/ 83 w 86"/>
                  <a:gd name="T5" fmla="*/ 11 h 189"/>
                  <a:gd name="T6" fmla="*/ 78 w 86"/>
                  <a:gd name="T7" fmla="*/ 21 h 189"/>
                  <a:gd name="T8" fmla="*/ 44 w 86"/>
                  <a:gd name="T9" fmla="*/ 47 h 189"/>
                  <a:gd name="T10" fmla="*/ 39 w 86"/>
                  <a:gd name="T11" fmla="*/ 50 h 189"/>
                  <a:gd name="T12" fmla="*/ 39 w 86"/>
                  <a:gd name="T13" fmla="*/ 81 h 189"/>
                  <a:gd name="T14" fmla="*/ 2 w 86"/>
                  <a:gd name="T15" fmla="*/ 173 h 189"/>
                  <a:gd name="T16" fmla="*/ 9 w 86"/>
                  <a:gd name="T17" fmla="*/ 188 h 189"/>
                  <a:gd name="T18" fmla="*/ 13 w 86"/>
                  <a:gd name="T19" fmla="*/ 189 h 189"/>
                  <a:gd name="T20" fmla="*/ 24 w 86"/>
                  <a:gd name="T21" fmla="*/ 181 h 189"/>
                  <a:gd name="T22" fmla="*/ 63 w 86"/>
                  <a:gd name="T23" fmla="*/ 83 h 189"/>
                  <a:gd name="T24" fmla="*/ 63 w 86"/>
                  <a:gd name="T25" fmla="*/ 177 h 189"/>
                  <a:gd name="T26" fmla="*/ 74 w 86"/>
                  <a:gd name="T27" fmla="*/ 189 h 189"/>
                  <a:gd name="T28" fmla="*/ 86 w 86"/>
                  <a:gd name="T29" fmla="*/ 177 h 189"/>
                  <a:gd name="T30" fmla="*/ 86 w 86"/>
                  <a:gd name="T31" fmla="*/ 72 h 189"/>
                  <a:gd name="T32" fmla="*/ 86 w 86"/>
                  <a:gd name="T33" fmla="*/ 17 h 189"/>
                  <a:gd name="T34" fmla="*/ 76 w 86"/>
                  <a:gd name="T35" fmla="*/ 0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6" h="189">
                    <a:moveTo>
                      <a:pt x="76" y="0"/>
                    </a:moveTo>
                    <a:cubicBezTo>
                      <a:pt x="78" y="1"/>
                      <a:pt x="79" y="2"/>
                      <a:pt x="80" y="3"/>
                    </a:cubicBezTo>
                    <a:cubicBezTo>
                      <a:pt x="82" y="6"/>
                      <a:pt x="83" y="8"/>
                      <a:pt x="83" y="11"/>
                    </a:cubicBezTo>
                    <a:cubicBezTo>
                      <a:pt x="83" y="15"/>
                      <a:pt x="81" y="18"/>
                      <a:pt x="78" y="21"/>
                    </a:cubicBezTo>
                    <a:cubicBezTo>
                      <a:pt x="44" y="47"/>
                      <a:pt x="44" y="47"/>
                      <a:pt x="44" y="47"/>
                    </a:cubicBezTo>
                    <a:cubicBezTo>
                      <a:pt x="42" y="49"/>
                      <a:pt x="40" y="49"/>
                      <a:pt x="39" y="50"/>
                    </a:cubicBezTo>
                    <a:cubicBezTo>
                      <a:pt x="39" y="81"/>
                      <a:pt x="39" y="81"/>
                      <a:pt x="39" y="81"/>
                    </a:cubicBezTo>
                    <a:cubicBezTo>
                      <a:pt x="2" y="173"/>
                      <a:pt x="2" y="173"/>
                      <a:pt x="2" y="173"/>
                    </a:cubicBezTo>
                    <a:cubicBezTo>
                      <a:pt x="0" y="179"/>
                      <a:pt x="3" y="186"/>
                      <a:pt x="9" y="188"/>
                    </a:cubicBezTo>
                    <a:cubicBezTo>
                      <a:pt x="10" y="189"/>
                      <a:pt x="12" y="189"/>
                      <a:pt x="13" y="189"/>
                    </a:cubicBezTo>
                    <a:cubicBezTo>
                      <a:pt x="18" y="189"/>
                      <a:pt x="22" y="186"/>
                      <a:pt x="24" y="181"/>
                    </a:cubicBezTo>
                    <a:cubicBezTo>
                      <a:pt x="63" y="83"/>
                      <a:pt x="63" y="83"/>
                      <a:pt x="63" y="83"/>
                    </a:cubicBezTo>
                    <a:cubicBezTo>
                      <a:pt x="63" y="177"/>
                      <a:pt x="63" y="177"/>
                      <a:pt x="63" y="177"/>
                    </a:cubicBezTo>
                    <a:cubicBezTo>
                      <a:pt x="63" y="184"/>
                      <a:pt x="68" y="189"/>
                      <a:pt x="74" y="189"/>
                    </a:cubicBezTo>
                    <a:cubicBezTo>
                      <a:pt x="81" y="189"/>
                      <a:pt x="86" y="184"/>
                      <a:pt x="86" y="177"/>
                    </a:cubicBezTo>
                    <a:cubicBezTo>
                      <a:pt x="86" y="72"/>
                      <a:pt x="86" y="72"/>
                      <a:pt x="86" y="72"/>
                    </a:cubicBezTo>
                    <a:cubicBezTo>
                      <a:pt x="86" y="17"/>
                      <a:pt x="86" y="17"/>
                      <a:pt x="86" y="17"/>
                    </a:cubicBezTo>
                    <a:cubicBezTo>
                      <a:pt x="86" y="8"/>
                      <a:pt x="83" y="2"/>
                      <a:pt x="76" y="0"/>
                    </a:cubicBez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pPr defTabSz="914057">
                  <a:defRPr/>
                </a:pPr>
                <a:endParaRPr lang="en-US" sz="2400" kern="0">
                  <a:solidFill>
                    <a:sysClr val="windowText" lastClr="000000"/>
                  </a:solidFill>
                </a:endParaRPr>
              </a:p>
            </p:txBody>
          </p:sp>
          <p:sp>
            <p:nvSpPr>
              <p:cNvPr id="58" name="Freeform 18"/>
              <p:cNvSpPr>
                <a:spLocks/>
              </p:cNvSpPr>
              <p:nvPr/>
            </p:nvSpPr>
            <p:spPr bwMode="black">
              <a:xfrm>
                <a:off x="4180278" y="3366853"/>
                <a:ext cx="351461" cy="273521"/>
              </a:xfrm>
              <a:custGeom>
                <a:avLst/>
                <a:gdLst>
                  <a:gd name="T0" fmla="*/ 30 w 71"/>
                  <a:gd name="T1" fmla="*/ 33 h 55"/>
                  <a:gd name="T2" fmla="*/ 18 w 71"/>
                  <a:gd name="T3" fmla="*/ 6 h 55"/>
                  <a:gd name="T4" fmla="*/ 6 w 71"/>
                  <a:gd name="T5" fmla="*/ 2 h 55"/>
                  <a:gd name="T6" fmla="*/ 2 w 71"/>
                  <a:gd name="T7" fmla="*/ 14 h 55"/>
                  <a:gd name="T8" fmla="*/ 20 w 71"/>
                  <a:gd name="T9" fmla="*/ 50 h 55"/>
                  <a:gd name="T10" fmla="*/ 25 w 71"/>
                  <a:gd name="T11" fmla="*/ 55 h 55"/>
                  <a:gd name="T12" fmla="*/ 27 w 71"/>
                  <a:gd name="T13" fmla="*/ 55 h 55"/>
                  <a:gd name="T14" fmla="*/ 33 w 71"/>
                  <a:gd name="T15" fmla="*/ 53 h 55"/>
                  <a:gd name="T16" fmla="*/ 67 w 71"/>
                  <a:gd name="T17" fmla="*/ 27 h 55"/>
                  <a:gd name="T18" fmla="*/ 69 w 71"/>
                  <a:gd name="T19" fmla="*/ 15 h 55"/>
                  <a:gd name="T20" fmla="*/ 56 w 71"/>
                  <a:gd name="T21" fmla="*/ 13 h 55"/>
                  <a:gd name="T22" fmla="*/ 30 w 71"/>
                  <a:gd name="T23" fmla="*/ 3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1" h="55">
                    <a:moveTo>
                      <a:pt x="30" y="33"/>
                    </a:moveTo>
                    <a:cubicBezTo>
                      <a:pt x="18" y="6"/>
                      <a:pt x="18" y="6"/>
                      <a:pt x="18" y="6"/>
                    </a:cubicBezTo>
                    <a:cubicBezTo>
                      <a:pt x="16" y="2"/>
                      <a:pt x="10" y="0"/>
                      <a:pt x="6" y="2"/>
                    </a:cubicBezTo>
                    <a:cubicBezTo>
                      <a:pt x="2" y="4"/>
                      <a:pt x="0" y="10"/>
                      <a:pt x="2" y="14"/>
                    </a:cubicBezTo>
                    <a:cubicBezTo>
                      <a:pt x="20" y="50"/>
                      <a:pt x="20" y="50"/>
                      <a:pt x="20" y="50"/>
                    </a:cubicBezTo>
                    <a:cubicBezTo>
                      <a:pt x="21" y="53"/>
                      <a:pt x="23" y="54"/>
                      <a:pt x="25" y="55"/>
                    </a:cubicBezTo>
                    <a:cubicBezTo>
                      <a:pt x="26" y="55"/>
                      <a:pt x="27" y="55"/>
                      <a:pt x="27" y="55"/>
                    </a:cubicBezTo>
                    <a:cubicBezTo>
                      <a:pt x="29" y="55"/>
                      <a:pt x="31" y="55"/>
                      <a:pt x="33" y="53"/>
                    </a:cubicBezTo>
                    <a:cubicBezTo>
                      <a:pt x="67" y="27"/>
                      <a:pt x="67" y="27"/>
                      <a:pt x="67" y="27"/>
                    </a:cubicBezTo>
                    <a:cubicBezTo>
                      <a:pt x="71" y="24"/>
                      <a:pt x="71" y="18"/>
                      <a:pt x="69" y="15"/>
                    </a:cubicBezTo>
                    <a:cubicBezTo>
                      <a:pt x="66" y="11"/>
                      <a:pt x="60" y="10"/>
                      <a:pt x="56" y="13"/>
                    </a:cubicBezTo>
                    <a:lnTo>
                      <a:pt x="30" y="33"/>
                    </a:ln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pPr defTabSz="914057">
                  <a:defRPr/>
                </a:pPr>
                <a:endParaRPr lang="en-US" sz="2400" kern="0">
                  <a:solidFill>
                    <a:sysClr val="windowText" lastClr="000000"/>
                  </a:solidFill>
                </a:endParaRPr>
              </a:p>
            </p:txBody>
          </p:sp>
          <p:sp>
            <p:nvSpPr>
              <p:cNvPr id="59" name="Freeform 19"/>
              <p:cNvSpPr>
                <a:spLocks/>
              </p:cNvSpPr>
              <p:nvPr/>
            </p:nvSpPr>
            <p:spPr bwMode="black">
              <a:xfrm>
                <a:off x="4049796" y="3192221"/>
                <a:ext cx="119960" cy="218817"/>
              </a:xfrm>
              <a:custGeom>
                <a:avLst/>
                <a:gdLst>
                  <a:gd name="T0" fmla="*/ 24 w 24"/>
                  <a:gd name="T1" fmla="*/ 27 h 44"/>
                  <a:gd name="T2" fmla="*/ 24 w 24"/>
                  <a:gd name="T3" fmla="*/ 17 h 44"/>
                  <a:gd name="T4" fmla="*/ 24 w 24"/>
                  <a:gd name="T5" fmla="*/ 16 h 44"/>
                  <a:gd name="T6" fmla="*/ 0 w 24"/>
                  <a:gd name="T7" fmla="*/ 0 h 44"/>
                  <a:gd name="T8" fmla="*/ 0 w 24"/>
                  <a:gd name="T9" fmla="*/ 44 h 44"/>
                  <a:gd name="T10" fmla="*/ 24 w 24"/>
                  <a:gd name="T11" fmla="*/ 28 h 44"/>
                  <a:gd name="T12" fmla="*/ 24 w 24"/>
                  <a:gd name="T13" fmla="*/ 27 h 44"/>
                </a:gdLst>
                <a:ahLst/>
                <a:cxnLst>
                  <a:cxn ang="0">
                    <a:pos x="T0" y="T1"/>
                  </a:cxn>
                  <a:cxn ang="0">
                    <a:pos x="T2" y="T3"/>
                  </a:cxn>
                  <a:cxn ang="0">
                    <a:pos x="T4" y="T5"/>
                  </a:cxn>
                  <a:cxn ang="0">
                    <a:pos x="T6" y="T7"/>
                  </a:cxn>
                  <a:cxn ang="0">
                    <a:pos x="T8" y="T9"/>
                  </a:cxn>
                  <a:cxn ang="0">
                    <a:pos x="T10" y="T11"/>
                  </a:cxn>
                  <a:cxn ang="0">
                    <a:pos x="T12" y="T13"/>
                  </a:cxn>
                </a:cxnLst>
                <a:rect l="0" t="0" r="r" b="b"/>
                <a:pathLst>
                  <a:path w="24" h="44">
                    <a:moveTo>
                      <a:pt x="24" y="27"/>
                    </a:moveTo>
                    <a:cubicBezTo>
                      <a:pt x="24" y="17"/>
                      <a:pt x="24" y="17"/>
                      <a:pt x="24" y="17"/>
                    </a:cubicBezTo>
                    <a:cubicBezTo>
                      <a:pt x="24" y="16"/>
                      <a:pt x="24" y="16"/>
                      <a:pt x="24" y="16"/>
                    </a:cubicBezTo>
                    <a:cubicBezTo>
                      <a:pt x="0" y="0"/>
                      <a:pt x="0" y="0"/>
                      <a:pt x="0" y="0"/>
                    </a:cubicBezTo>
                    <a:cubicBezTo>
                      <a:pt x="0" y="44"/>
                      <a:pt x="0" y="44"/>
                      <a:pt x="0" y="44"/>
                    </a:cubicBezTo>
                    <a:cubicBezTo>
                      <a:pt x="24" y="28"/>
                      <a:pt x="24" y="28"/>
                      <a:pt x="24" y="28"/>
                    </a:cubicBezTo>
                    <a:cubicBezTo>
                      <a:pt x="24" y="27"/>
                      <a:pt x="24" y="27"/>
                      <a:pt x="24" y="27"/>
                    </a:cubicBez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pPr defTabSz="914057">
                  <a:defRPr/>
                </a:pPr>
                <a:endParaRPr lang="en-US" sz="2400" kern="0">
                  <a:solidFill>
                    <a:sysClr val="windowText" lastClr="000000"/>
                  </a:solidFill>
                </a:endParaRPr>
              </a:p>
            </p:txBody>
          </p:sp>
          <p:sp>
            <p:nvSpPr>
              <p:cNvPr id="60" name="Freeform 20"/>
              <p:cNvSpPr>
                <a:spLocks/>
              </p:cNvSpPr>
              <p:nvPr/>
            </p:nvSpPr>
            <p:spPr bwMode="black">
              <a:xfrm>
                <a:off x="4184488" y="3261652"/>
                <a:ext cx="90496" cy="79952"/>
              </a:xfrm>
              <a:custGeom>
                <a:avLst/>
                <a:gdLst>
                  <a:gd name="T0" fmla="*/ 3 w 18"/>
                  <a:gd name="T1" fmla="*/ 16 h 16"/>
                  <a:gd name="T2" fmla="*/ 15 w 18"/>
                  <a:gd name="T3" fmla="*/ 16 h 16"/>
                  <a:gd name="T4" fmla="*/ 18 w 18"/>
                  <a:gd name="T5" fmla="*/ 13 h 16"/>
                  <a:gd name="T6" fmla="*/ 18 w 18"/>
                  <a:gd name="T7" fmla="*/ 3 h 16"/>
                  <a:gd name="T8" fmla="*/ 15 w 18"/>
                  <a:gd name="T9" fmla="*/ 0 h 16"/>
                  <a:gd name="T10" fmla="*/ 3 w 18"/>
                  <a:gd name="T11" fmla="*/ 0 h 16"/>
                  <a:gd name="T12" fmla="*/ 0 w 18"/>
                  <a:gd name="T13" fmla="*/ 3 h 16"/>
                  <a:gd name="T14" fmla="*/ 0 w 18"/>
                  <a:gd name="T15" fmla="*/ 13 h 16"/>
                  <a:gd name="T16" fmla="*/ 3 w 18"/>
                  <a:gd name="T17"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6">
                    <a:moveTo>
                      <a:pt x="3" y="16"/>
                    </a:moveTo>
                    <a:cubicBezTo>
                      <a:pt x="15" y="16"/>
                      <a:pt x="15" y="16"/>
                      <a:pt x="15" y="16"/>
                    </a:cubicBezTo>
                    <a:cubicBezTo>
                      <a:pt x="17" y="16"/>
                      <a:pt x="18" y="15"/>
                      <a:pt x="18" y="13"/>
                    </a:cubicBezTo>
                    <a:cubicBezTo>
                      <a:pt x="18" y="3"/>
                      <a:pt x="18" y="3"/>
                      <a:pt x="18" y="3"/>
                    </a:cubicBezTo>
                    <a:cubicBezTo>
                      <a:pt x="18" y="1"/>
                      <a:pt x="17" y="0"/>
                      <a:pt x="15" y="0"/>
                    </a:cubicBezTo>
                    <a:cubicBezTo>
                      <a:pt x="3" y="0"/>
                      <a:pt x="3" y="0"/>
                      <a:pt x="3" y="0"/>
                    </a:cubicBezTo>
                    <a:cubicBezTo>
                      <a:pt x="1" y="0"/>
                      <a:pt x="0" y="1"/>
                      <a:pt x="0" y="3"/>
                    </a:cubicBezTo>
                    <a:cubicBezTo>
                      <a:pt x="0" y="13"/>
                      <a:pt x="0" y="13"/>
                      <a:pt x="0" y="13"/>
                    </a:cubicBezTo>
                    <a:cubicBezTo>
                      <a:pt x="0" y="15"/>
                      <a:pt x="1" y="16"/>
                      <a:pt x="3" y="16"/>
                    </a:cubicBez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pPr defTabSz="914057">
                  <a:defRPr/>
                </a:pPr>
                <a:endParaRPr lang="en-US" sz="2400" kern="0">
                  <a:solidFill>
                    <a:sysClr val="windowText" lastClr="000000"/>
                  </a:solidFill>
                </a:endParaRPr>
              </a:p>
            </p:txBody>
          </p:sp>
          <p:sp>
            <p:nvSpPr>
              <p:cNvPr id="61" name="Freeform 21"/>
              <p:cNvSpPr>
                <a:spLocks/>
              </p:cNvSpPr>
              <p:nvPr/>
            </p:nvSpPr>
            <p:spPr bwMode="black">
              <a:xfrm>
                <a:off x="4005600" y="3173284"/>
                <a:ext cx="25255" cy="258793"/>
              </a:xfrm>
              <a:custGeom>
                <a:avLst/>
                <a:gdLst>
                  <a:gd name="T0" fmla="*/ 3 w 5"/>
                  <a:gd name="T1" fmla="*/ 0 h 52"/>
                  <a:gd name="T2" fmla="*/ 2 w 5"/>
                  <a:gd name="T3" fmla="*/ 0 h 52"/>
                  <a:gd name="T4" fmla="*/ 0 w 5"/>
                  <a:gd name="T5" fmla="*/ 2 h 52"/>
                  <a:gd name="T6" fmla="*/ 0 w 5"/>
                  <a:gd name="T7" fmla="*/ 50 h 52"/>
                  <a:gd name="T8" fmla="*/ 2 w 5"/>
                  <a:gd name="T9" fmla="*/ 52 h 52"/>
                  <a:gd name="T10" fmla="*/ 3 w 5"/>
                  <a:gd name="T11" fmla="*/ 52 h 52"/>
                  <a:gd name="T12" fmla="*/ 5 w 5"/>
                  <a:gd name="T13" fmla="*/ 50 h 52"/>
                  <a:gd name="T14" fmla="*/ 5 w 5"/>
                  <a:gd name="T15" fmla="*/ 2 h 52"/>
                  <a:gd name="T16" fmla="*/ 3 w 5"/>
                  <a:gd name="T17"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52">
                    <a:moveTo>
                      <a:pt x="3" y="0"/>
                    </a:moveTo>
                    <a:cubicBezTo>
                      <a:pt x="2" y="0"/>
                      <a:pt x="2" y="0"/>
                      <a:pt x="2" y="0"/>
                    </a:cubicBezTo>
                    <a:cubicBezTo>
                      <a:pt x="1" y="0"/>
                      <a:pt x="0" y="1"/>
                      <a:pt x="0" y="2"/>
                    </a:cubicBezTo>
                    <a:cubicBezTo>
                      <a:pt x="0" y="50"/>
                      <a:pt x="0" y="50"/>
                      <a:pt x="0" y="50"/>
                    </a:cubicBezTo>
                    <a:cubicBezTo>
                      <a:pt x="0" y="51"/>
                      <a:pt x="1" y="52"/>
                      <a:pt x="2" y="52"/>
                    </a:cubicBezTo>
                    <a:cubicBezTo>
                      <a:pt x="3" y="52"/>
                      <a:pt x="3" y="52"/>
                      <a:pt x="3" y="52"/>
                    </a:cubicBezTo>
                    <a:cubicBezTo>
                      <a:pt x="4" y="52"/>
                      <a:pt x="5" y="51"/>
                      <a:pt x="5" y="50"/>
                    </a:cubicBezTo>
                    <a:cubicBezTo>
                      <a:pt x="5" y="2"/>
                      <a:pt x="5" y="2"/>
                      <a:pt x="5" y="2"/>
                    </a:cubicBezTo>
                    <a:cubicBezTo>
                      <a:pt x="5" y="1"/>
                      <a:pt x="4" y="0"/>
                      <a:pt x="3" y="0"/>
                    </a:cubicBez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pPr defTabSz="914057">
                  <a:defRPr/>
                </a:pPr>
                <a:endParaRPr lang="en-US" sz="2400" kern="0">
                  <a:solidFill>
                    <a:sysClr val="windowText" lastClr="000000"/>
                  </a:solidFill>
                </a:endParaRPr>
              </a:p>
            </p:txBody>
          </p:sp>
        </p:grpSp>
        <p:grpSp>
          <p:nvGrpSpPr>
            <p:cNvPr id="62" name="Group 61"/>
            <p:cNvGrpSpPr/>
            <p:nvPr/>
          </p:nvGrpSpPr>
          <p:grpSpPr>
            <a:xfrm>
              <a:off x="3094220" y="3539236"/>
              <a:ext cx="1524000" cy="3139440"/>
              <a:chOff x="523683" y="3054079"/>
              <a:chExt cx="1524000" cy="3139440"/>
            </a:xfrm>
            <a:solidFill>
              <a:srgbClr val="00AEEF"/>
            </a:solidFill>
          </p:grpSpPr>
          <p:sp>
            <p:nvSpPr>
              <p:cNvPr id="63" name="Rectangle 62"/>
              <p:cNvSpPr/>
              <p:nvPr>
                <p:custDataLst>
                  <p:tags r:id="rId6"/>
                </p:custDataLst>
              </p:nvPr>
            </p:nvSpPr>
            <p:spPr bwMode="auto">
              <a:xfrm>
                <a:off x="523683" y="3054079"/>
                <a:ext cx="1524000" cy="3139440"/>
              </a:xfrm>
              <a:prstGeom prst="rect">
                <a:avLst/>
              </a:prstGeom>
              <a:grpFill/>
              <a:ln w="10795" cap="flat" cmpd="sng" algn="ctr">
                <a:noFill/>
                <a:prstDash val="solid"/>
                <a:headEnd type="none" w="med" len="med"/>
                <a:tailEnd type="none" w="med" len="med"/>
              </a:ln>
              <a:effectLst/>
            </p:spPr>
            <p:txBody>
              <a:bodyPr vert="horz" wrap="square" lIns="140970" tIns="93980" rIns="140970" bIns="93980" numCol="1" rtlCol="0" anchor="b" anchorCtr="0" compatLnSpc="1">
                <a:prstTxWarp prst="textNoShape">
                  <a:avLst/>
                </a:prstTxWarp>
              </a:bodyPr>
              <a:lstStyle/>
              <a:p>
                <a:pPr defTabSz="913757" fontAlgn="base">
                  <a:spcBef>
                    <a:spcPct val="0"/>
                  </a:spcBef>
                  <a:spcAft>
                    <a:spcPct val="0"/>
                  </a:spcAft>
                  <a:defRPr/>
                </a:pPr>
                <a:r>
                  <a:rPr lang="en-US" sz="1500" kern="0" dirty="0" err="1">
                    <a:gradFill flip="none" rotWithShape="1">
                      <a:gsLst>
                        <a:gs pos="0">
                          <a:srgbClr val="FFFFFF"/>
                        </a:gs>
                        <a:gs pos="100000">
                          <a:srgbClr val="FFFFFF"/>
                        </a:gs>
                      </a:gsLst>
                      <a:lin ang="5400000" scaled="0"/>
                      <a:tileRect/>
                    </a:gradFill>
                  </a:rPr>
                  <a:t>Auth</a:t>
                </a:r>
                <a:endParaRPr lang="en-US" sz="1500" kern="0" dirty="0">
                  <a:gradFill flip="none" rotWithShape="1">
                    <a:gsLst>
                      <a:gs pos="0">
                        <a:srgbClr val="FFFFFF"/>
                      </a:gs>
                      <a:gs pos="100000">
                        <a:srgbClr val="FFFFFF"/>
                      </a:gs>
                    </a:gsLst>
                    <a:lin ang="5400000" scaled="0"/>
                    <a:tileRect/>
                  </a:gradFill>
                </a:endParaRPr>
              </a:p>
            </p:txBody>
          </p:sp>
          <p:sp>
            <p:nvSpPr>
              <p:cNvPr id="64" name="Freeform 164"/>
              <p:cNvSpPr>
                <a:spLocks noEditPoints="1"/>
              </p:cNvSpPr>
              <p:nvPr/>
            </p:nvSpPr>
            <p:spPr bwMode="black">
              <a:xfrm>
                <a:off x="847079" y="4011676"/>
                <a:ext cx="877207" cy="1216165"/>
              </a:xfrm>
              <a:custGeom>
                <a:avLst/>
                <a:gdLst>
                  <a:gd name="T0" fmla="*/ 221 w 288"/>
                  <a:gd name="T1" fmla="*/ 373 h 399"/>
                  <a:gd name="T2" fmla="*/ 194 w 288"/>
                  <a:gd name="T3" fmla="*/ 350 h 399"/>
                  <a:gd name="T4" fmla="*/ 137 w 288"/>
                  <a:gd name="T5" fmla="*/ 150 h 399"/>
                  <a:gd name="T6" fmla="*/ 165 w 288"/>
                  <a:gd name="T7" fmla="*/ 398 h 399"/>
                  <a:gd name="T8" fmla="*/ 94 w 288"/>
                  <a:gd name="T9" fmla="*/ 325 h 399"/>
                  <a:gd name="T10" fmla="*/ 192 w 288"/>
                  <a:gd name="T11" fmla="*/ 269 h 399"/>
                  <a:gd name="T12" fmla="*/ 223 w 288"/>
                  <a:gd name="T13" fmla="*/ 371 h 399"/>
                  <a:gd name="T14" fmla="*/ 135 w 288"/>
                  <a:gd name="T15" fmla="*/ 170 h 399"/>
                  <a:gd name="T16" fmla="*/ 179 w 288"/>
                  <a:gd name="T17" fmla="*/ 395 h 399"/>
                  <a:gd name="T18" fmla="*/ 135 w 288"/>
                  <a:gd name="T19" fmla="*/ 324 h 399"/>
                  <a:gd name="T20" fmla="*/ 154 w 288"/>
                  <a:gd name="T21" fmla="*/ 308 h 399"/>
                  <a:gd name="T22" fmla="*/ 208 w 288"/>
                  <a:gd name="T23" fmla="*/ 382 h 399"/>
                  <a:gd name="T24" fmla="*/ 85 w 288"/>
                  <a:gd name="T25" fmla="*/ 380 h 399"/>
                  <a:gd name="T26" fmla="*/ 143 w 288"/>
                  <a:gd name="T27" fmla="*/ 82 h 399"/>
                  <a:gd name="T28" fmla="*/ 228 w 288"/>
                  <a:gd name="T29" fmla="*/ 288 h 399"/>
                  <a:gd name="T30" fmla="*/ 253 w 288"/>
                  <a:gd name="T31" fmla="*/ 340 h 399"/>
                  <a:gd name="T32" fmla="*/ 247 w 288"/>
                  <a:gd name="T33" fmla="*/ 233 h 399"/>
                  <a:gd name="T34" fmla="*/ 20 w 288"/>
                  <a:gd name="T35" fmla="*/ 263 h 399"/>
                  <a:gd name="T36" fmla="*/ 85 w 288"/>
                  <a:gd name="T37" fmla="*/ 380 h 399"/>
                  <a:gd name="T38" fmla="*/ 219 w 288"/>
                  <a:gd name="T39" fmla="*/ 242 h 399"/>
                  <a:gd name="T40" fmla="*/ 56 w 288"/>
                  <a:gd name="T41" fmla="*/ 305 h 399"/>
                  <a:gd name="T42" fmla="*/ 129 w 288"/>
                  <a:gd name="T43" fmla="*/ 397 h 399"/>
                  <a:gd name="T44" fmla="*/ 137 w 288"/>
                  <a:gd name="T45" fmla="*/ 115 h 399"/>
                  <a:gd name="T46" fmla="*/ 210 w 288"/>
                  <a:gd name="T47" fmla="*/ 334 h 399"/>
                  <a:gd name="T48" fmla="*/ 239 w 288"/>
                  <a:gd name="T49" fmla="*/ 357 h 399"/>
                  <a:gd name="T50" fmla="*/ 0 w 288"/>
                  <a:gd name="T51" fmla="*/ 202 h 399"/>
                  <a:gd name="T52" fmla="*/ 144 w 288"/>
                  <a:gd name="T53" fmla="*/ 51 h 399"/>
                  <a:gd name="T54" fmla="*/ 252 w 288"/>
                  <a:gd name="T55" fmla="*/ 298 h 399"/>
                  <a:gd name="T56" fmla="*/ 266 w 288"/>
                  <a:gd name="T57" fmla="*/ 320 h 399"/>
                  <a:gd name="T58" fmla="*/ 277 w 288"/>
                  <a:gd name="T59" fmla="*/ 221 h 399"/>
                  <a:gd name="T60" fmla="*/ 3 w 288"/>
                  <a:gd name="T61" fmla="*/ 162 h 399"/>
                  <a:gd name="T62" fmla="*/ 0 w 288"/>
                  <a:gd name="T63" fmla="*/ 202 h 399"/>
                  <a:gd name="T64" fmla="*/ 145 w 288"/>
                  <a:gd name="T65" fmla="*/ 0 h 399"/>
                  <a:gd name="T66" fmla="*/ 144 w 288"/>
                  <a:gd name="T67" fmla="*/ 18 h 399"/>
                  <a:gd name="T68" fmla="*/ 142 w 288"/>
                  <a:gd name="T69" fmla="*/ 308 h 399"/>
                  <a:gd name="T70" fmla="*/ 137 w 288"/>
                  <a:gd name="T71" fmla="*/ 201 h 399"/>
                  <a:gd name="T72" fmla="*/ 130 w 288"/>
                  <a:gd name="T73" fmla="*/ 208 h 399"/>
                  <a:gd name="T74" fmla="*/ 142 w 288"/>
                  <a:gd name="T75" fmla="*/ 308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88" h="399">
                    <a:moveTo>
                      <a:pt x="223" y="371"/>
                    </a:moveTo>
                    <a:cubicBezTo>
                      <a:pt x="221" y="373"/>
                      <a:pt x="221" y="373"/>
                      <a:pt x="221" y="373"/>
                    </a:cubicBezTo>
                    <a:cubicBezTo>
                      <a:pt x="220" y="374"/>
                      <a:pt x="218" y="375"/>
                      <a:pt x="217" y="376"/>
                    </a:cubicBezTo>
                    <a:cubicBezTo>
                      <a:pt x="215" y="374"/>
                      <a:pt x="205" y="366"/>
                      <a:pt x="194" y="350"/>
                    </a:cubicBezTo>
                    <a:cubicBezTo>
                      <a:pt x="181" y="332"/>
                      <a:pt x="177" y="299"/>
                      <a:pt x="180" y="268"/>
                    </a:cubicBezTo>
                    <a:cubicBezTo>
                      <a:pt x="186" y="212"/>
                      <a:pt x="180" y="148"/>
                      <a:pt x="137" y="150"/>
                    </a:cubicBezTo>
                    <a:cubicBezTo>
                      <a:pt x="90" y="152"/>
                      <a:pt x="69" y="245"/>
                      <a:pt x="106" y="319"/>
                    </a:cubicBezTo>
                    <a:cubicBezTo>
                      <a:pt x="125" y="357"/>
                      <a:pt x="150" y="384"/>
                      <a:pt x="165" y="398"/>
                    </a:cubicBezTo>
                    <a:cubicBezTo>
                      <a:pt x="161" y="398"/>
                      <a:pt x="157" y="399"/>
                      <a:pt x="153" y="399"/>
                    </a:cubicBezTo>
                    <a:cubicBezTo>
                      <a:pt x="137" y="384"/>
                      <a:pt x="115" y="364"/>
                      <a:pt x="94" y="325"/>
                    </a:cubicBezTo>
                    <a:cubicBezTo>
                      <a:pt x="46" y="236"/>
                      <a:pt x="82" y="134"/>
                      <a:pt x="137" y="134"/>
                    </a:cubicBezTo>
                    <a:cubicBezTo>
                      <a:pt x="195" y="134"/>
                      <a:pt x="201" y="201"/>
                      <a:pt x="192" y="269"/>
                    </a:cubicBezTo>
                    <a:cubicBezTo>
                      <a:pt x="188" y="301"/>
                      <a:pt x="191" y="329"/>
                      <a:pt x="202" y="346"/>
                    </a:cubicBezTo>
                    <a:cubicBezTo>
                      <a:pt x="213" y="363"/>
                      <a:pt x="224" y="370"/>
                      <a:pt x="223" y="371"/>
                    </a:cubicBezTo>
                    <a:close/>
                    <a:moveTo>
                      <a:pt x="166" y="306"/>
                    </a:moveTo>
                    <a:cubicBezTo>
                      <a:pt x="163" y="275"/>
                      <a:pt x="185" y="172"/>
                      <a:pt x="135" y="170"/>
                    </a:cubicBezTo>
                    <a:cubicBezTo>
                      <a:pt x="104" y="169"/>
                      <a:pt x="77" y="248"/>
                      <a:pt x="125" y="329"/>
                    </a:cubicBezTo>
                    <a:cubicBezTo>
                      <a:pt x="143" y="361"/>
                      <a:pt x="166" y="383"/>
                      <a:pt x="179" y="395"/>
                    </a:cubicBezTo>
                    <a:cubicBezTo>
                      <a:pt x="182" y="394"/>
                      <a:pt x="185" y="393"/>
                      <a:pt x="188" y="392"/>
                    </a:cubicBezTo>
                    <a:cubicBezTo>
                      <a:pt x="177" y="381"/>
                      <a:pt x="153" y="358"/>
                      <a:pt x="135" y="324"/>
                    </a:cubicBezTo>
                    <a:cubicBezTo>
                      <a:pt x="101" y="266"/>
                      <a:pt x="110" y="186"/>
                      <a:pt x="135" y="186"/>
                    </a:cubicBezTo>
                    <a:cubicBezTo>
                      <a:pt x="168" y="186"/>
                      <a:pt x="149" y="268"/>
                      <a:pt x="154" y="308"/>
                    </a:cubicBezTo>
                    <a:cubicBezTo>
                      <a:pt x="160" y="352"/>
                      <a:pt x="187" y="377"/>
                      <a:pt x="200" y="386"/>
                    </a:cubicBezTo>
                    <a:cubicBezTo>
                      <a:pt x="203" y="385"/>
                      <a:pt x="205" y="384"/>
                      <a:pt x="208" y="382"/>
                    </a:cubicBezTo>
                    <a:cubicBezTo>
                      <a:pt x="199" y="375"/>
                      <a:pt x="170" y="350"/>
                      <a:pt x="166" y="306"/>
                    </a:cubicBezTo>
                    <a:close/>
                    <a:moveTo>
                      <a:pt x="85" y="380"/>
                    </a:moveTo>
                    <a:cubicBezTo>
                      <a:pt x="65" y="357"/>
                      <a:pt x="36" y="313"/>
                      <a:pt x="31" y="261"/>
                    </a:cubicBezTo>
                    <a:cubicBezTo>
                      <a:pt x="25" y="164"/>
                      <a:pt x="66" y="82"/>
                      <a:pt x="143" y="82"/>
                    </a:cubicBezTo>
                    <a:cubicBezTo>
                      <a:pt x="213" y="82"/>
                      <a:pt x="241" y="157"/>
                      <a:pt x="235" y="231"/>
                    </a:cubicBezTo>
                    <a:cubicBezTo>
                      <a:pt x="234" y="251"/>
                      <a:pt x="228" y="269"/>
                      <a:pt x="228" y="288"/>
                    </a:cubicBezTo>
                    <a:cubicBezTo>
                      <a:pt x="227" y="320"/>
                      <a:pt x="236" y="334"/>
                      <a:pt x="248" y="347"/>
                    </a:cubicBezTo>
                    <a:cubicBezTo>
                      <a:pt x="250" y="345"/>
                      <a:pt x="251" y="343"/>
                      <a:pt x="253" y="340"/>
                    </a:cubicBezTo>
                    <a:cubicBezTo>
                      <a:pt x="246" y="330"/>
                      <a:pt x="237" y="313"/>
                      <a:pt x="238" y="289"/>
                    </a:cubicBezTo>
                    <a:cubicBezTo>
                      <a:pt x="239" y="273"/>
                      <a:pt x="243" y="254"/>
                      <a:pt x="247" y="233"/>
                    </a:cubicBezTo>
                    <a:cubicBezTo>
                      <a:pt x="257" y="169"/>
                      <a:pt x="233" y="66"/>
                      <a:pt x="143" y="65"/>
                    </a:cubicBezTo>
                    <a:cubicBezTo>
                      <a:pt x="77" y="64"/>
                      <a:pt x="7" y="129"/>
                      <a:pt x="20" y="263"/>
                    </a:cubicBezTo>
                    <a:cubicBezTo>
                      <a:pt x="24" y="299"/>
                      <a:pt x="39" y="330"/>
                      <a:pt x="54" y="354"/>
                    </a:cubicBezTo>
                    <a:cubicBezTo>
                      <a:pt x="64" y="365"/>
                      <a:pt x="74" y="373"/>
                      <a:pt x="85" y="380"/>
                    </a:cubicBezTo>
                    <a:close/>
                    <a:moveTo>
                      <a:pt x="219" y="331"/>
                    </a:moveTo>
                    <a:cubicBezTo>
                      <a:pt x="211" y="309"/>
                      <a:pt x="212" y="277"/>
                      <a:pt x="219" y="242"/>
                    </a:cubicBezTo>
                    <a:cubicBezTo>
                      <a:pt x="228" y="183"/>
                      <a:pt x="216" y="99"/>
                      <a:pt x="137" y="99"/>
                    </a:cubicBezTo>
                    <a:cubicBezTo>
                      <a:pt x="73" y="99"/>
                      <a:pt x="16" y="198"/>
                      <a:pt x="56" y="305"/>
                    </a:cubicBezTo>
                    <a:cubicBezTo>
                      <a:pt x="72" y="346"/>
                      <a:pt x="96" y="376"/>
                      <a:pt x="113" y="393"/>
                    </a:cubicBezTo>
                    <a:cubicBezTo>
                      <a:pt x="118" y="395"/>
                      <a:pt x="123" y="396"/>
                      <a:pt x="129" y="397"/>
                    </a:cubicBezTo>
                    <a:cubicBezTo>
                      <a:pt x="113" y="382"/>
                      <a:pt x="84" y="348"/>
                      <a:pt x="67" y="300"/>
                    </a:cubicBezTo>
                    <a:cubicBezTo>
                      <a:pt x="37" y="213"/>
                      <a:pt x="79" y="116"/>
                      <a:pt x="137" y="115"/>
                    </a:cubicBezTo>
                    <a:cubicBezTo>
                      <a:pt x="189" y="114"/>
                      <a:pt x="216" y="168"/>
                      <a:pt x="208" y="239"/>
                    </a:cubicBezTo>
                    <a:cubicBezTo>
                      <a:pt x="201" y="274"/>
                      <a:pt x="200" y="310"/>
                      <a:pt x="210" y="334"/>
                    </a:cubicBezTo>
                    <a:cubicBezTo>
                      <a:pt x="217" y="351"/>
                      <a:pt x="228" y="359"/>
                      <a:pt x="233" y="363"/>
                    </a:cubicBezTo>
                    <a:cubicBezTo>
                      <a:pt x="235" y="361"/>
                      <a:pt x="237" y="359"/>
                      <a:pt x="239" y="357"/>
                    </a:cubicBezTo>
                    <a:cubicBezTo>
                      <a:pt x="235" y="354"/>
                      <a:pt x="225" y="347"/>
                      <a:pt x="219" y="331"/>
                    </a:cubicBezTo>
                    <a:close/>
                    <a:moveTo>
                      <a:pt x="0" y="202"/>
                    </a:moveTo>
                    <a:cubicBezTo>
                      <a:pt x="0" y="217"/>
                      <a:pt x="1" y="231"/>
                      <a:pt x="4" y="245"/>
                    </a:cubicBezTo>
                    <a:cubicBezTo>
                      <a:pt x="6" y="146"/>
                      <a:pt x="40" y="49"/>
                      <a:pt x="144" y="51"/>
                    </a:cubicBezTo>
                    <a:cubicBezTo>
                      <a:pt x="230" y="51"/>
                      <a:pt x="271" y="143"/>
                      <a:pt x="262" y="219"/>
                    </a:cubicBezTo>
                    <a:cubicBezTo>
                      <a:pt x="259" y="248"/>
                      <a:pt x="252" y="276"/>
                      <a:pt x="252" y="298"/>
                    </a:cubicBezTo>
                    <a:cubicBezTo>
                      <a:pt x="252" y="315"/>
                      <a:pt x="258" y="326"/>
                      <a:pt x="260" y="330"/>
                    </a:cubicBezTo>
                    <a:cubicBezTo>
                      <a:pt x="262" y="327"/>
                      <a:pt x="264" y="323"/>
                      <a:pt x="266" y="320"/>
                    </a:cubicBezTo>
                    <a:cubicBezTo>
                      <a:pt x="263" y="314"/>
                      <a:pt x="261" y="308"/>
                      <a:pt x="262" y="298"/>
                    </a:cubicBezTo>
                    <a:cubicBezTo>
                      <a:pt x="262" y="279"/>
                      <a:pt x="272" y="252"/>
                      <a:pt x="277" y="221"/>
                    </a:cubicBezTo>
                    <a:cubicBezTo>
                      <a:pt x="288" y="144"/>
                      <a:pt x="247" y="31"/>
                      <a:pt x="144" y="31"/>
                    </a:cubicBezTo>
                    <a:cubicBezTo>
                      <a:pt x="62" y="32"/>
                      <a:pt x="18" y="92"/>
                      <a:pt x="3" y="162"/>
                    </a:cubicBezTo>
                    <a:cubicBezTo>
                      <a:pt x="1" y="175"/>
                      <a:pt x="0" y="188"/>
                      <a:pt x="0" y="201"/>
                    </a:cubicBezTo>
                    <a:cubicBezTo>
                      <a:pt x="0" y="201"/>
                      <a:pt x="0" y="202"/>
                      <a:pt x="0" y="202"/>
                    </a:cubicBezTo>
                    <a:close/>
                    <a:moveTo>
                      <a:pt x="262" y="75"/>
                    </a:moveTo>
                    <a:cubicBezTo>
                      <a:pt x="244" y="44"/>
                      <a:pt x="206" y="0"/>
                      <a:pt x="145" y="0"/>
                    </a:cubicBezTo>
                    <a:cubicBezTo>
                      <a:pt x="108" y="0"/>
                      <a:pt x="80" y="18"/>
                      <a:pt x="58" y="40"/>
                    </a:cubicBezTo>
                    <a:cubicBezTo>
                      <a:pt x="60" y="39"/>
                      <a:pt x="91" y="18"/>
                      <a:pt x="144" y="18"/>
                    </a:cubicBezTo>
                    <a:cubicBezTo>
                      <a:pt x="220" y="18"/>
                      <a:pt x="262" y="75"/>
                      <a:pt x="262" y="75"/>
                    </a:cubicBezTo>
                    <a:close/>
                    <a:moveTo>
                      <a:pt x="142" y="308"/>
                    </a:moveTo>
                    <a:cubicBezTo>
                      <a:pt x="140" y="294"/>
                      <a:pt x="141" y="277"/>
                      <a:pt x="142" y="260"/>
                    </a:cubicBezTo>
                    <a:cubicBezTo>
                      <a:pt x="143" y="238"/>
                      <a:pt x="144" y="209"/>
                      <a:pt x="137" y="201"/>
                    </a:cubicBezTo>
                    <a:cubicBezTo>
                      <a:pt x="137" y="201"/>
                      <a:pt x="137" y="201"/>
                      <a:pt x="135" y="201"/>
                    </a:cubicBezTo>
                    <a:cubicBezTo>
                      <a:pt x="135" y="201"/>
                      <a:pt x="132" y="202"/>
                      <a:pt x="130" y="208"/>
                    </a:cubicBezTo>
                    <a:cubicBezTo>
                      <a:pt x="122" y="227"/>
                      <a:pt x="122" y="271"/>
                      <a:pt x="141" y="308"/>
                    </a:cubicBezTo>
                    <a:cubicBezTo>
                      <a:pt x="141" y="309"/>
                      <a:pt x="142" y="309"/>
                      <a:pt x="142" y="308"/>
                    </a:cubicBez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pPr defTabSz="914057">
                  <a:defRPr/>
                </a:pPr>
                <a:endParaRPr lang="en-US" sz="2400" kern="0">
                  <a:solidFill>
                    <a:sysClr val="windowText" lastClr="000000"/>
                  </a:solidFill>
                </a:endParaRPr>
              </a:p>
            </p:txBody>
          </p:sp>
        </p:grpSp>
        <p:grpSp>
          <p:nvGrpSpPr>
            <p:cNvPr id="65" name="Group 64"/>
            <p:cNvGrpSpPr/>
            <p:nvPr/>
          </p:nvGrpSpPr>
          <p:grpSpPr>
            <a:xfrm>
              <a:off x="4711380" y="3543466"/>
              <a:ext cx="1524000" cy="1524000"/>
              <a:chOff x="2155586" y="4666056"/>
              <a:chExt cx="1524000" cy="1524000"/>
            </a:xfrm>
            <a:solidFill>
              <a:srgbClr val="00AEEF"/>
            </a:solidFill>
          </p:grpSpPr>
          <p:sp>
            <p:nvSpPr>
              <p:cNvPr id="66" name="Rectangle 65"/>
              <p:cNvSpPr/>
              <p:nvPr>
                <p:custDataLst>
                  <p:tags r:id="rId5"/>
                </p:custDataLst>
              </p:nvPr>
            </p:nvSpPr>
            <p:spPr bwMode="auto">
              <a:xfrm>
                <a:off x="2155586" y="4666056"/>
                <a:ext cx="1524000" cy="1524000"/>
              </a:xfrm>
              <a:prstGeom prst="rect">
                <a:avLst/>
              </a:prstGeom>
              <a:grpFill/>
              <a:ln w="10795" cap="flat" cmpd="sng" algn="ctr">
                <a:noFill/>
                <a:prstDash val="solid"/>
                <a:headEnd type="none" w="med" len="med"/>
                <a:tailEnd type="none" w="med" len="med"/>
              </a:ln>
              <a:effectLst/>
            </p:spPr>
            <p:txBody>
              <a:bodyPr vert="horz" wrap="square" lIns="68580" tIns="45720" rIns="68580" bIns="45720" numCol="1" rtlCol="0" anchor="b" anchorCtr="0" compatLnSpc="1">
                <a:prstTxWarp prst="textNoShape">
                  <a:avLst/>
                </a:prstTxWarp>
              </a:bodyPr>
              <a:lstStyle/>
              <a:p>
                <a:pPr defTabSz="913757" fontAlgn="base">
                  <a:spcBef>
                    <a:spcPct val="0"/>
                  </a:spcBef>
                  <a:spcAft>
                    <a:spcPct val="0"/>
                  </a:spcAft>
                  <a:defRPr/>
                </a:pPr>
                <a:r>
                  <a:rPr lang="en-US" sz="1500" kern="0" dirty="0">
                    <a:gradFill flip="none" rotWithShape="1">
                      <a:gsLst>
                        <a:gs pos="0">
                          <a:srgbClr val="FFFFFF"/>
                        </a:gs>
                        <a:gs pos="100000">
                          <a:srgbClr val="FFFFFF"/>
                        </a:gs>
                      </a:gsLst>
                      <a:lin ang="5400000" scaled="0"/>
                      <a:tileRect/>
                    </a:gradFill>
                  </a:rPr>
                  <a:t>Server Logic</a:t>
                </a:r>
              </a:p>
            </p:txBody>
          </p:sp>
          <p:grpSp>
            <p:nvGrpSpPr>
              <p:cNvPr id="67" name="Group 66"/>
              <p:cNvGrpSpPr/>
              <p:nvPr/>
            </p:nvGrpSpPr>
            <p:grpSpPr bwMode="black">
              <a:xfrm>
                <a:off x="2405244" y="4942461"/>
                <a:ext cx="975049" cy="828286"/>
                <a:chOff x="5184775" y="225425"/>
                <a:chExt cx="1500188" cy="1220788"/>
              </a:xfrm>
              <a:grpFill/>
            </p:grpSpPr>
            <p:sp>
              <p:nvSpPr>
                <p:cNvPr id="68" name="Freeform 86"/>
                <p:cNvSpPr>
                  <a:spLocks noEditPoints="1"/>
                </p:cNvSpPr>
                <p:nvPr/>
              </p:nvSpPr>
              <p:spPr bwMode="black">
                <a:xfrm>
                  <a:off x="5184775" y="344488"/>
                  <a:ext cx="1095375" cy="1101725"/>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057">
                    <a:defRPr/>
                  </a:pPr>
                  <a:endParaRPr lang="en-US" sz="1600" kern="0">
                    <a:solidFill>
                      <a:sysClr val="windowText" lastClr="000000"/>
                    </a:solidFill>
                  </a:endParaRPr>
                </a:p>
              </p:txBody>
            </p:sp>
            <p:sp>
              <p:nvSpPr>
                <p:cNvPr id="69" name="Oval 87"/>
                <p:cNvSpPr>
                  <a:spLocks noChangeArrowheads="1"/>
                </p:cNvSpPr>
                <p:nvPr/>
              </p:nvSpPr>
              <p:spPr bwMode="black">
                <a:xfrm>
                  <a:off x="5630863" y="812800"/>
                  <a:ext cx="203200" cy="2032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057">
                    <a:defRPr/>
                  </a:pPr>
                  <a:endParaRPr lang="en-US" sz="1600" kern="0">
                    <a:solidFill>
                      <a:sysClr val="windowText" lastClr="000000"/>
                    </a:solidFill>
                  </a:endParaRPr>
                </a:p>
              </p:txBody>
            </p:sp>
            <p:sp>
              <p:nvSpPr>
                <p:cNvPr id="70" name="Freeform 88"/>
                <p:cNvSpPr>
                  <a:spLocks noEditPoints="1"/>
                </p:cNvSpPr>
                <p:nvPr/>
              </p:nvSpPr>
              <p:spPr bwMode="black">
                <a:xfrm>
                  <a:off x="6129338" y="225425"/>
                  <a:ext cx="555625" cy="598488"/>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057">
                    <a:defRPr/>
                  </a:pPr>
                  <a:endParaRPr lang="en-US" sz="1600" kern="0">
                    <a:solidFill>
                      <a:sysClr val="windowText" lastClr="000000"/>
                    </a:solidFill>
                  </a:endParaRPr>
                </a:p>
              </p:txBody>
            </p:sp>
          </p:grpSp>
        </p:grpSp>
        <p:grpSp>
          <p:nvGrpSpPr>
            <p:cNvPr id="74" name="Group 73"/>
            <p:cNvGrpSpPr/>
            <p:nvPr/>
          </p:nvGrpSpPr>
          <p:grpSpPr>
            <a:xfrm>
              <a:off x="3094221" y="1571728"/>
              <a:ext cx="6650548" cy="1945208"/>
              <a:chOff x="523683" y="1595421"/>
              <a:chExt cx="4975779" cy="1370389"/>
            </a:xfrm>
          </p:grpSpPr>
          <p:sp>
            <p:nvSpPr>
              <p:cNvPr id="75" name="Rectangle 74"/>
              <p:cNvSpPr/>
              <p:nvPr/>
            </p:nvSpPr>
            <p:spPr bwMode="auto">
              <a:xfrm>
                <a:off x="523683" y="1595421"/>
                <a:ext cx="4777177" cy="1298232"/>
              </a:xfrm>
              <a:prstGeom prst="rect">
                <a:avLst/>
              </a:prstGeom>
              <a:solidFill>
                <a:srgbClr val="FFFFFF"/>
              </a:solidFill>
              <a:ln w="10795" cap="flat" cmpd="sng" algn="ctr">
                <a:solidFill>
                  <a:srgbClr val="DDDDDD"/>
                </a:solid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3757" fontAlgn="base">
                  <a:spcBef>
                    <a:spcPct val="0"/>
                  </a:spcBef>
                  <a:spcAft>
                    <a:spcPct val="0"/>
                  </a:spcAft>
                  <a:defRPr/>
                </a:pPr>
                <a:endParaRPr lang="en-US" sz="2000" kern="0" dirty="0">
                  <a:gradFill>
                    <a:gsLst>
                      <a:gs pos="0">
                        <a:srgbClr val="FFFFFF"/>
                      </a:gs>
                      <a:gs pos="100000">
                        <a:srgbClr val="FFFFFF"/>
                      </a:gs>
                    </a:gsLst>
                    <a:lin ang="5400000" scaled="0"/>
                  </a:gradFill>
                </a:endParaRPr>
              </a:p>
            </p:txBody>
          </p:sp>
          <p:pic>
            <p:nvPicPr>
              <p:cNvPr id="76" name="Picture 2"/>
              <p:cNvPicPr>
                <a:picLocks noChangeAspect="1" noChangeArrowheads="1"/>
              </p:cNvPicPr>
              <p:nvPr/>
            </p:nvPicPr>
            <p:blipFill rotWithShape="1">
              <a:blip r:embed="rId10" cstate="print">
                <a:extLst>
                  <a:ext uri="{28A0092B-C50C-407E-A947-70E740481C1C}">
                    <a14:useLocalDpi xmlns:a14="http://schemas.microsoft.com/office/drawing/2010/main" val="0"/>
                  </a:ext>
                </a:extLst>
              </a:blip>
              <a:srcRect b="12076"/>
              <a:stretch/>
            </p:blipFill>
            <p:spPr bwMode="auto">
              <a:xfrm>
                <a:off x="556341" y="1660843"/>
                <a:ext cx="1357203" cy="1159542"/>
              </a:xfrm>
              <a:prstGeom prst="rect">
                <a:avLst/>
              </a:prstGeom>
              <a:solidFill>
                <a:srgbClr val="FF8A00"/>
              </a:solidFill>
              <a:ln w="9525">
                <a:noFill/>
                <a:miter lim="800000"/>
                <a:headEnd/>
                <a:tailEnd/>
              </a:ln>
              <a:extLs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7" name="Picture 4"/>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1490800" y="1814593"/>
                <a:ext cx="4008662" cy="1151217"/>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78" name="Group 77"/>
            <p:cNvGrpSpPr/>
            <p:nvPr/>
          </p:nvGrpSpPr>
          <p:grpSpPr>
            <a:xfrm>
              <a:off x="7955320" y="3540570"/>
              <a:ext cx="1524000" cy="1524000"/>
              <a:chOff x="7955320" y="3231289"/>
              <a:chExt cx="1524000" cy="1524000"/>
            </a:xfrm>
          </p:grpSpPr>
          <p:sp>
            <p:nvSpPr>
              <p:cNvPr id="79" name="Rectangle 78"/>
              <p:cNvSpPr/>
              <p:nvPr>
                <p:custDataLst>
                  <p:tags r:id="rId4"/>
                </p:custDataLst>
              </p:nvPr>
            </p:nvSpPr>
            <p:spPr bwMode="auto">
              <a:xfrm>
                <a:off x="7955320" y="3231289"/>
                <a:ext cx="1524000" cy="1524000"/>
              </a:xfrm>
              <a:prstGeom prst="rect">
                <a:avLst/>
              </a:prstGeom>
              <a:solidFill>
                <a:srgbClr val="00AEEF"/>
              </a:solidFill>
              <a:ln w="10795" cap="flat" cmpd="sng" algn="ctr">
                <a:noFill/>
                <a:prstDash val="solid"/>
                <a:headEnd type="none" w="med" len="med"/>
                <a:tailEnd type="none" w="med" len="med"/>
              </a:ln>
              <a:effectLst/>
            </p:spPr>
            <p:txBody>
              <a:bodyPr vert="horz" wrap="square" lIns="68580" tIns="45720" rIns="68580" bIns="45720" numCol="1" rtlCol="0" anchor="b" anchorCtr="0" compatLnSpc="1">
                <a:prstTxWarp prst="textNoShape">
                  <a:avLst/>
                </a:prstTxWarp>
              </a:bodyPr>
              <a:lstStyle/>
              <a:p>
                <a:pPr defTabSz="913757" fontAlgn="base">
                  <a:spcBef>
                    <a:spcPct val="0"/>
                  </a:spcBef>
                  <a:spcAft>
                    <a:spcPct val="0"/>
                  </a:spcAft>
                  <a:defRPr/>
                </a:pPr>
                <a:r>
                  <a:rPr lang="en-US" sz="1500" kern="0" dirty="0" smtClean="0">
                    <a:gradFill flip="none" rotWithShape="1">
                      <a:gsLst>
                        <a:gs pos="0">
                          <a:srgbClr val="FFFFFF"/>
                        </a:gs>
                        <a:gs pos="100000">
                          <a:srgbClr val="FFFFFF"/>
                        </a:gs>
                      </a:gsLst>
                      <a:lin ang="5400000" scaled="0"/>
                      <a:tileRect/>
                    </a:gradFill>
                  </a:rPr>
                  <a:t>Logging &amp; </a:t>
                </a:r>
                <a:r>
                  <a:rPr lang="en-US" sz="1500" kern="0" dirty="0" err="1" smtClean="0">
                    <a:gradFill flip="none" rotWithShape="1">
                      <a:gsLst>
                        <a:gs pos="0">
                          <a:srgbClr val="FFFFFF"/>
                        </a:gs>
                        <a:gs pos="100000">
                          <a:srgbClr val="FFFFFF"/>
                        </a:gs>
                      </a:gsLst>
                      <a:lin ang="5400000" scaled="0"/>
                      <a:tileRect/>
                    </a:gradFill>
                  </a:rPr>
                  <a:t>Diag</a:t>
                </a:r>
                <a:endParaRPr lang="en-US" sz="1500" kern="0" dirty="0">
                  <a:gradFill flip="none" rotWithShape="1">
                    <a:gsLst>
                      <a:gs pos="0">
                        <a:srgbClr val="FFFFFF"/>
                      </a:gs>
                      <a:gs pos="100000">
                        <a:srgbClr val="FFFFFF"/>
                      </a:gs>
                    </a:gsLst>
                    <a:lin ang="5400000" scaled="0"/>
                    <a:tileRect/>
                  </a:gradFill>
                </a:endParaRPr>
              </a:p>
            </p:txBody>
          </p:sp>
          <p:grpSp>
            <p:nvGrpSpPr>
              <p:cNvPr id="80" name="Group 79"/>
              <p:cNvGrpSpPr/>
              <p:nvPr/>
            </p:nvGrpSpPr>
            <p:grpSpPr>
              <a:xfrm>
                <a:off x="8258106" y="3524595"/>
                <a:ext cx="851488" cy="827454"/>
                <a:chOff x="8258106" y="3524595"/>
                <a:chExt cx="851488" cy="827454"/>
              </a:xfrm>
            </p:grpSpPr>
            <p:cxnSp>
              <p:nvCxnSpPr>
                <p:cNvPr id="81" name="Straight Connector 80"/>
                <p:cNvCxnSpPr/>
                <p:nvPr/>
              </p:nvCxnSpPr>
              <p:spPr>
                <a:xfrm>
                  <a:off x="8258106" y="3912629"/>
                  <a:ext cx="851488" cy="0"/>
                </a:xfrm>
                <a:prstGeom prst="line">
                  <a:avLst/>
                </a:prstGeom>
                <a:noFill/>
                <a:ln w="38100" cap="flat" cmpd="sng" algn="ctr">
                  <a:solidFill>
                    <a:srgbClr val="FFFFFF"/>
                  </a:solidFill>
                  <a:prstDash val="solid"/>
                </a:ln>
                <a:effectLst/>
              </p:spPr>
            </p:cxnSp>
            <p:cxnSp>
              <p:nvCxnSpPr>
                <p:cNvPr id="82" name="Straight Connector 81"/>
                <p:cNvCxnSpPr/>
                <p:nvPr/>
              </p:nvCxnSpPr>
              <p:spPr>
                <a:xfrm>
                  <a:off x="8258106" y="4024373"/>
                  <a:ext cx="851488" cy="0"/>
                </a:xfrm>
                <a:prstGeom prst="line">
                  <a:avLst/>
                </a:prstGeom>
                <a:noFill/>
                <a:ln w="38100" cap="flat" cmpd="sng" algn="ctr">
                  <a:solidFill>
                    <a:srgbClr val="FFFFFF"/>
                  </a:solidFill>
                  <a:prstDash val="solid"/>
                </a:ln>
                <a:effectLst/>
              </p:spPr>
            </p:cxnSp>
            <p:cxnSp>
              <p:nvCxnSpPr>
                <p:cNvPr id="83" name="Straight Connector 82"/>
                <p:cNvCxnSpPr/>
                <p:nvPr/>
              </p:nvCxnSpPr>
              <p:spPr>
                <a:xfrm>
                  <a:off x="8258106" y="4131069"/>
                  <a:ext cx="851488" cy="0"/>
                </a:xfrm>
                <a:prstGeom prst="line">
                  <a:avLst/>
                </a:prstGeom>
                <a:noFill/>
                <a:ln w="38100" cap="flat" cmpd="sng" algn="ctr">
                  <a:solidFill>
                    <a:srgbClr val="FFFFFF"/>
                  </a:solidFill>
                  <a:prstDash val="solid"/>
                </a:ln>
                <a:effectLst/>
              </p:spPr>
            </p:cxnSp>
            <p:cxnSp>
              <p:nvCxnSpPr>
                <p:cNvPr id="84" name="Straight Connector 83"/>
                <p:cNvCxnSpPr/>
                <p:nvPr/>
              </p:nvCxnSpPr>
              <p:spPr>
                <a:xfrm>
                  <a:off x="8258106" y="4240022"/>
                  <a:ext cx="851488" cy="0"/>
                </a:xfrm>
                <a:prstGeom prst="line">
                  <a:avLst/>
                </a:prstGeom>
                <a:noFill/>
                <a:ln w="38100" cap="flat" cmpd="sng" algn="ctr">
                  <a:solidFill>
                    <a:srgbClr val="FFFFFF"/>
                  </a:solidFill>
                  <a:prstDash val="solid"/>
                </a:ln>
                <a:effectLst/>
              </p:spPr>
            </p:cxnSp>
            <p:cxnSp>
              <p:nvCxnSpPr>
                <p:cNvPr id="85" name="Straight Connector 84"/>
                <p:cNvCxnSpPr/>
                <p:nvPr/>
              </p:nvCxnSpPr>
              <p:spPr>
                <a:xfrm>
                  <a:off x="8258106" y="4352049"/>
                  <a:ext cx="851488" cy="0"/>
                </a:xfrm>
                <a:prstGeom prst="line">
                  <a:avLst/>
                </a:prstGeom>
                <a:noFill/>
                <a:ln w="38100" cap="flat" cmpd="sng" algn="ctr">
                  <a:solidFill>
                    <a:srgbClr val="FFFFFF"/>
                  </a:solidFill>
                  <a:prstDash val="solid"/>
                </a:ln>
                <a:effectLst/>
              </p:spPr>
            </p:cxnSp>
            <p:sp>
              <p:nvSpPr>
                <p:cNvPr id="86" name="Right Arrow 85"/>
                <p:cNvSpPr/>
                <p:nvPr/>
              </p:nvSpPr>
              <p:spPr bwMode="auto">
                <a:xfrm rot="5400000">
                  <a:off x="8551541" y="3608273"/>
                  <a:ext cx="226060" cy="219704"/>
                </a:xfrm>
                <a:prstGeom prst="rightArrow">
                  <a:avLst/>
                </a:prstGeom>
                <a:solidFill>
                  <a:srgbClr val="FFFFFF"/>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defRPr/>
                  </a:pPr>
                  <a:endParaRPr lang="en-US" sz="2200" kern="0" dirty="0" smtClean="0">
                    <a:gradFill>
                      <a:gsLst>
                        <a:gs pos="0">
                          <a:srgbClr val="FFFFFF"/>
                        </a:gs>
                        <a:gs pos="100000">
                          <a:srgbClr val="FFFFFF"/>
                        </a:gs>
                      </a:gsLst>
                      <a:lin ang="5400000" scaled="0"/>
                    </a:gradFill>
                  </a:endParaRPr>
                </a:p>
              </p:txBody>
            </p:sp>
            <p:cxnSp>
              <p:nvCxnSpPr>
                <p:cNvPr id="87" name="Straight Connector 86"/>
                <p:cNvCxnSpPr/>
                <p:nvPr/>
              </p:nvCxnSpPr>
              <p:spPr>
                <a:xfrm>
                  <a:off x="8258106" y="3524595"/>
                  <a:ext cx="851488" cy="0"/>
                </a:xfrm>
                <a:prstGeom prst="line">
                  <a:avLst/>
                </a:prstGeom>
                <a:noFill/>
                <a:ln w="38100" cap="flat" cmpd="sng" algn="ctr">
                  <a:solidFill>
                    <a:srgbClr val="FFFFFF"/>
                  </a:solidFill>
                  <a:prstDash val="solid"/>
                </a:ln>
                <a:effectLst/>
              </p:spPr>
            </p:cxnSp>
          </p:grpSp>
        </p:grpSp>
        <p:grpSp>
          <p:nvGrpSpPr>
            <p:cNvPr id="5" name="Group 4"/>
            <p:cNvGrpSpPr/>
            <p:nvPr/>
          </p:nvGrpSpPr>
          <p:grpSpPr>
            <a:xfrm>
              <a:off x="7952376" y="5154676"/>
              <a:ext cx="1524000" cy="1524000"/>
              <a:chOff x="7952376" y="4845395"/>
              <a:chExt cx="1524000" cy="1524000"/>
            </a:xfrm>
          </p:grpSpPr>
          <p:sp>
            <p:nvSpPr>
              <p:cNvPr id="72" name="Rectangle 71"/>
              <p:cNvSpPr/>
              <p:nvPr>
                <p:custDataLst>
                  <p:tags r:id="rId3"/>
                </p:custDataLst>
              </p:nvPr>
            </p:nvSpPr>
            <p:spPr bwMode="auto">
              <a:xfrm>
                <a:off x="7952376" y="4845395"/>
                <a:ext cx="1524000" cy="1524000"/>
              </a:xfrm>
              <a:prstGeom prst="rect">
                <a:avLst/>
              </a:prstGeom>
              <a:solidFill>
                <a:srgbClr val="00AEEF"/>
              </a:solidFill>
              <a:ln w="10795" cap="flat" cmpd="sng" algn="ctr">
                <a:noFill/>
                <a:prstDash val="solid"/>
                <a:headEnd type="none" w="med" len="med"/>
                <a:tailEnd type="none" w="med" len="med"/>
              </a:ln>
              <a:effectLst/>
            </p:spPr>
            <p:txBody>
              <a:bodyPr vert="horz" wrap="square" lIns="68580" tIns="45720" rIns="68580" bIns="45720" numCol="1" rtlCol="0" anchor="b" anchorCtr="0" compatLnSpc="1">
                <a:prstTxWarp prst="textNoShape">
                  <a:avLst/>
                </a:prstTxWarp>
              </a:bodyPr>
              <a:lstStyle/>
              <a:p>
                <a:pPr defTabSz="913757" fontAlgn="base">
                  <a:spcBef>
                    <a:spcPct val="0"/>
                  </a:spcBef>
                  <a:spcAft>
                    <a:spcPct val="0"/>
                  </a:spcAft>
                  <a:defRPr/>
                </a:pPr>
                <a:r>
                  <a:rPr lang="en-US" sz="1500" kern="0" dirty="0">
                    <a:gradFill flip="none" rotWithShape="1">
                      <a:gsLst>
                        <a:gs pos="0">
                          <a:srgbClr val="FFFFFF"/>
                        </a:gs>
                        <a:gs pos="100000">
                          <a:srgbClr val="FFFFFF"/>
                        </a:gs>
                      </a:gsLst>
                      <a:lin ang="5400000" scaled="0"/>
                      <a:tileRect/>
                    </a:gradFill>
                  </a:rPr>
                  <a:t>Scale</a:t>
                </a:r>
              </a:p>
            </p:txBody>
          </p:sp>
          <p:cxnSp>
            <p:nvCxnSpPr>
              <p:cNvPr id="90" name="Straight Connector 89"/>
              <p:cNvCxnSpPr/>
              <p:nvPr/>
            </p:nvCxnSpPr>
            <p:spPr>
              <a:xfrm flipV="1">
                <a:off x="8157092" y="5730983"/>
                <a:ext cx="309061" cy="1905"/>
              </a:xfrm>
              <a:prstGeom prst="line">
                <a:avLst/>
              </a:prstGeom>
              <a:noFill/>
              <a:ln w="38100" cap="flat" cmpd="sng" algn="ctr">
                <a:solidFill>
                  <a:srgbClr val="FFFFFF"/>
                </a:solidFill>
                <a:prstDash val="solid"/>
              </a:ln>
              <a:effectLst/>
            </p:spPr>
          </p:cxnSp>
          <p:cxnSp>
            <p:nvCxnSpPr>
              <p:cNvPr id="91" name="Straight Connector 90"/>
              <p:cNvCxnSpPr/>
              <p:nvPr/>
            </p:nvCxnSpPr>
            <p:spPr>
              <a:xfrm flipV="1">
                <a:off x="8669418" y="5320877"/>
                <a:ext cx="440176" cy="1"/>
              </a:xfrm>
              <a:prstGeom prst="line">
                <a:avLst/>
              </a:prstGeom>
              <a:noFill/>
              <a:ln w="38100" cap="flat" cmpd="sng" algn="ctr">
                <a:solidFill>
                  <a:srgbClr val="FFFFFF"/>
                </a:solidFill>
                <a:prstDash val="solid"/>
              </a:ln>
              <a:effectLst/>
            </p:spPr>
          </p:cxnSp>
          <p:cxnSp>
            <p:nvCxnSpPr>
              <p:cNvPr id="92" name="Straight Connector 91"/>
              <p:cNvCxnSpPr/>
              <p:nvPr/>
            </p:nvCxnSpPr>
            <p:spPr>
              <a:xfrm flipV="1">
                <a:off x="8452432" y="5695289"/>
                <a:ext cx="71055" cy="36964"/>
              </a:xfrm>
              <a:prstGeom prst="line">
                <a:avLst/>
              </a:prstGeom>
              <a:noFill/>
              <a:ln w="38100" cap="flat" cmpd="sng" algn="ctr">
                <a:solidFill>
                  <a:srgbClr val="FFFFFF"/>
                </a:solidFill>
                <a:prstDash val="solid"/>
              </a:ln>
              <a:effectLst/>
            </p:spPr>
          </p:cxnSp>
          <p:cxnSp>
            <p:nvCxnSpPr>
              <p:cNvPr id="93" name="Straight Connector 92"/>
              <p:cNvCxnSpPr/>
              <p:nvPr/>
            </p:nvCxnSpPr>
            <p:spPr>
              <a:xfrm>
                <a:off x="8516519" y="5674334"/>
                <a:ext cx="105264" cy="203678"/>
              </a:xfrm>
              <a:prstGeom prst="line">
                <a:avLst/>
              </a:prstGeom>
              <a:noFill/>
              <a:ln w="38100" cap="flat" cmpd="sng" algn="ctr">
                <a:solidFill>
                  <a:srgbClr val="FFFFFF"/>
                </a:solidFill>
                <a:prstDash val="solid"/>
              </a:ln>
              <a:effectLst/>
            </p:spPr>
          </p:cxnSp>
          <p:cxnSp>
            <p:nvCxnSpPr>
              <p:cNvPr id="94" name="Straight Connector 93"/>
              <p:cNvCxnSpPr/>
              <p:nvPr/>
            </p:nvCxnSpPr>
            <p:spPr>
              <a:xfrm flipV="1">
                <a:off x="8622606" y="5307543"/>
                <a:ext cx="65028" cy="580100"/>
              </a:xfrm>
              <a:prstGeom prst="line">
                <a:avLst/>
              </a:prstGeom>
              <a:noFill/>
              <a:ln w="38100" cap="flat" cmpd="sng" algn="ctr">
                <a:solidFill>
                  <a:srgbClr val="FFFFFF"/>
                </a:solidFill>
                <a:prstDash val="solid"/>
              </a:ln>
              <a:effectLst/>
            </p:spPr>
          </p:cxnSp>
          <p:cxnSp>
            <p:nvCxnSpPr>
              <p:cNvPr id="96" name="Straight Arrow Connector 95"/>
              <p:cNvCxnSpPr/>
              <p:nvPr/>
            </p:nvCxnSpPr>
            <p:spPr>
              <a:xfrm flipV="1">
                <a:off x="9103329" y="5036484"/>
                <a:ext cx="328208" cy="284394"/>
              </a:xfrm>
              <a:prstGeom prst="straightConnector1">
                <a:avLst/>
              </a:prstGeom>
              <a:noFill/>
              <a:ln w="38100" cap="flat" cmpd="sng" algn="ctr">
                <a:solidFill>
                  <a:srgbClr val="FFFFFF"/>
                </a:solidFill>
                <a:prstDash val="solid"/>
                <a:tailEnd type="arrow"/>
              </a:ln>
              <a:effectLst/>
            </p:spPr>
          </p:cxnSp>
        </p:grpSp>
        <p:grpSp>
          <p:nvGrpSpPr>
            <p:cNvPr id="4" name="Group 3"/>
            <p:cNvGrpSpPr/>
            <p:nvPr/>
          </p:nvGrpSpPr>
          <p:grpSpPr>
            <a:xfrm>
              <a:off x="6325159" y="5154676"/>
              <a:ext cx="1524000" cy="1524000"/>
              <a:chOff x="6325159" y="4845395"/>
              <a:chExt cx="1524000" cy="1524000"/>
            </a:xfrm>
          </p:grpSpPr>
          <p:sp>
            <p:nvSpPr>
              <p:cNvPr id="89" name="Rectangle 88"/>
              <p:cNvSpPr/>
              <p:nvPr>
                <p:custDataLst>
                  <p:tags r:id="rId2"/>
                </p:custDataLst>
              </p:nvPr>
            </p:nvSpPr>
            <p:spPr bwMode="auto">
              <a:xfrm>
                <a:off x="6325159" y="4845395"/>
                <a:ext cx="1524000" cy="1524000"/>
              </a:xfrm>
              <a:prstGeom prst="rect">
                <a:avLst/>
              </a:prstGeom>
              <a:solidFill>
                <a:srgbClr val="00AEEF"/>
              </a:solidFill>
              <a:ln w="10795" cap="flat" cmpd="sng" algn="ctr">
                <a:noFill/>
                <a:prstDash val="solid"/>
                <a:headEnd type="none" w="med" len="med"/>
                <a:tailEnd type="none" w="med" len="med"/>
              </a:ln>
              <a:effectLst/>
            </p:spPr>
            <p:txBody>
              <a:bodyPr vert="horz" wrap="square" lIns="68580" tIns="45720" rIns="68580" bIns="45720" numCol="1" rtlCol="0" anchor="b" anchorCtr="0" compatLnSpc="1">
                <a:prstTxWarp prst="textNoShape">
                  <a:avLst/>
                </a:prstTxWarp>
              </a:bodyPr>
              <a:lstStyle/>
              <a:p>
                <a:pPr defTabSz="913757" fontAlgn="base">
                  <a:spcBef>
                    <a:spcPct val="0"/>
                  </a:spcBef>
                  <a:spcAft>
                    <a:spcPct val="0"/>
                  </a:spcAft>
                  <a:defRPr/>
                </a:pPr>
                <a:r>
                  <a:rPr lang="en-US" sz="1500" kern="0" dirty="0" smtClean="0">
                    <a:gradFill flip="none" rotWithShape="1">
                      <a:gsLst>
                        <a:gs pos="0">
                          <a:srgbClr val="FFFFFF"/>
                        </a:gs>
                        <a:gs pos="100000">
                          <a:srgbClr val="FFFFFF"/>
                        </a:gs>
                      </a:gsLst>
                      <a:lin ang="5400000" scaled="0"/>
                      <a:tileRect/>
                    </a:gradFill>
                  </a:rPr>
                  <a:t>Scheduler</a:t>
                </a:r>
                <a:endParaRPr lang="en-US" sz="1500" kern="0" dirty="0">
                  <a:gradFill flip="none" rotWithShape="1">
                    <a:gsLst>
                      <a:gs pos="0">
                        <a:srgbClr val="FFFFFF"/>
                      </a:gs>
                      <a:gs pos="100000">
                        <a:srgbClr val="FFFFFF"/>
                      </a:gs>
                    </a:gsLst>
                    <a:lin ang="5400000" scaled="0"/>
                    <a:tileRect/>
                  </a:gradFill>
                </a:endParaRPr>
              </a:p>
            </p:txBody>
          </p:sp>
          <p:pic>
            <p:nvPicPr>
              <p:cNvPr id="73" name="Picture 4" descr="C:\Users\Jonahs\Dropbox\Projects SCOTT\MEET Windows Azure\source\Background\tile-icon-cache.png"/>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619522" y="5122961"/>
                <a:ext cx="851488" cy="851488"/>
              </a:xfrm>
              <a:prstGeom prst="rect">
                <a:avLst/>
              </a:prstGeom>
              <a:solidFill>
                <a:srgbClr val="00AEEF"/>
              </a:solidFill>
              <a:extLst/>
            </p:spPr>
          </p:pic>
        </p:grpSp>
      </p:grpSp>
    </p:spTree>
    <p:extLst>
      <p:ext uri="{BB962C8B-B14F-4D97-AF65-F5344CB8AC3E}">
        <p14:creationId xmlns:p14="http://schemas.microsoft.com/office/powerpoint/2010/main" val="9913057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Key Scenarios</a:t>
            </a:r>
            <a:endParaRPr lang="en-US" dirty="0"/>
          </a:p>
        </p:txBody>
      </p:sp>
      <p:grpSp>
        <p:nvGrpSpPr>
          <p:cNvPr id="4" name="Group 3"/>
          <p:cNvGrpSpPr/>
          <p:nvPr/>
        </p:nvGrpSpPr>
        <p:grpSpPr>
          <a:xfrm>
            <a:off x="1177678" y="1586753"/>
            <a:ext cx="10996862" cy="4703651"/>
            <a:chOff x="1177678" y="1203159"/>
            <a:chExt cx="10996862" cy="5087245"/>
          </a:xfrm>
        </p:grpSpPr>
        <p:sp>
          <p:nvSpPr>
            <p:cNvPr id="3" name="TextBox 2"/>
            <p:cNvSpPr txBox="1"/>
            <p:nvPr/>
          </p:nvSpPr>
          <p:spPr>
            <a:xfrm>
              <a:off x="1177678" y="1203159"/>
              <a:ext cx="10996862" cy="393808"/>
            </a:xfrm>
            <a:prstGeom prst="rect">
              <a:avLst/>
            </a:prstGeom>
            <a:noFill/>
          </p:spPr>
          <p:txBody>
            <a:bodyPr wrap="square" lIns="0" tIns="0" rIns="0" bIns="0" rtlCol="0">
              <a:spAutoFit/>
            </a:bodyPr>
            <a:lstStyle/>
            <a:p>
              <a:pPr defTabSz="914235">
                <a:lnSpc>
                  <a:spcPct val="90000"/>
                </a:lnSpc>
                <a:spcBef>
                  <a:spcPct val="20000"/>
                </a:spcBef>
                <a:buSzPct val="80000"/>
              </a:pPr>
              <a:r>
                <a:rPr lang="en-US" sz="2800" dirty="0">
                  <a:solidFill>
                    <a:srgbClr val="00AEEF"/>
                  </a:solidFill>
                </a:rPr>
                <a:t>Windows Azure Mobile Services are ideal for:</a:t>
              </a:r>
            </a:p>
          </p:txBody>
        </p:sp>
        <p:sp>
          <p:nvSpPr>
            <p:cNvPr id="45" name="Rounded Rectangle 44"/>
            <p:cNvSpPr/>
            <p:nvPr/>
          </p:nvSpPr>
          <p:spPr bwMode="auto">
            <a:xfrm>
              <a:off x="1177678" y="1740412"/>
              <a:ext cx="10828419" cy="1366595"/>
            </a:xfrm>
            <a:prstGeom prst="roundRect">
              <a:avLst>
                <a:gd name="adj" fmla="val 0"/>
              </a:avLst>
            </a:prstGeom>
            <a:solidFill>
              <a:schemeClr val="accent2"/>
            </a:solidFill>
            <a:ln w="9525" cap="flat" cmpd="sng" algn="ctr">
              <a:noFill/>
              <a:prstDash val="solid"/>
            </a:ln>
            <a:effectLst/>
          </p:spPr>
          <p:txBody>
            <a:bodyPr lIns="76168" tIns="38085" rIns="76168" bIns="38085" rtlCol="0" anchor="t" anchorCtr="0"/>
            <a:lstStyle/>
            <a:p>
              <a:pPr marL="3175" defTabSz="914132">
                <a:lnSpc>
                  <a:spcPct val="90000"/>
                </a:lnSpc>
                <a:spcAft>
                  <a:spcPts val="900"/>
                </a:spcAft>
                <a:buSzPct val="80000"/>
              </a:pPr>
              <a:r>
                <a:rPr lang="en-US" sz="3600" spc="-83" dirty="0">
                  <a:solidFill>
                    <a:srgbClr val="FFFFFF">
                      <a:alpha val="99000"/>
                    </a:srgbClr>
                  </a:solidFill>
                  <a:latin typeface="Segoe UI Light" pitchFamily="34" charset="0"/>
                </a:rPr>
                <a:t>Modern mobile apps</a:t>
              </a:r>
            </a:p>
            <a:p>
              <a:pPr marL="3175" defTabSz="914132">
                <a:lnSpc>
                  <a:spcPct val="90000"/>
                </a:lnSpc>
                <a:spcAft>
                  <a:spcPts val="900"/>
                </a:spcAft>
                <a:buSzPct val="80000"/>
              </a:pPr>
              <a:r>
                <a:rPr lang="en-US" sz="2000" spc="-43" dirty="0">
                  <a:solidFill>
                    <a:srgbClr val="FFFFFF">
                      <a:alpha val="99000"/>
                    </a:srgbClr>
                  </a:solidFill>
                </a:rPr>
                <a:t>Windows Store Apps, Windows Phone, </a:t>
              </a:r>
              <a:r>
                <a:rPr lang="en-US" sz="2000" spc="-43" dirty="0" err="1">
                  <a:solidFill>
                    <a:srgbClr val="FFFFFF">
                      <a:alpha val="99000"/>
                    </a:srgbClr>
                  </a:solidFill>
                </a:rPr>
                <a:t>iOS</a:t>
              </a:r>
              <a:r>
                <a:rPr lang="en-US" sz="2000" spc="-43" dirty="0">
                  <a:solidFill>
                    <a:srgbClr val="FFFFFF">
                      <a:alpha val="99000"/>
                    </a:srgbClr>
                  </a:solidFill>
                </a:rPr>
                <a:t>, Android</a:t>
              </a:r>
            </a:p>
          </p:txBody>
        </p:sp>
        <p:sp>
          <p:nvSpPr>
            <p:cNvPr id="48" name="Rounded Rectangle 47"/>
            <p:cNvSpPr/>
            <p:nvPr/>
          </p:nvSpPr>
          <p:spPr bwMode="auto">
            <a:xfrm>
              <a:off x="1177678" y="3335639"/>
              <a:ext cx="10828419" cy="1366595"/>
            </a:xfrm>
            <a:prstGeom prst="roundRect">
              <a:avLst>
                <a:gd name="adj" fmla="val 0"/>
              </a:avLst>
            </a:prstGeom>
            <a:solidFill>
              <a:schemeClr val="accent1"/>
            </a:solidFill>
            <a:ln w="9525" cap="flat" cmpd="sng" algn="ctr">
              <a:noFill/>
              <a:prstDash val="solid"/>
            </a:ln>
            <a:effectLst/>
          </p:spPr>
          <p:txBody>
            <a:bodyPr lIns="76168" tIns="38085" rIns="76168" bIns="38085" rtlCol="0" anchor="t" anchorCtr="0"/>
            <a:lstStyle/>
            <a:p>
              <a:pPr marL="3175" defTabSz="914235">
                <a:spcAft>
                  <a:spcPts val="900"/>
                </a:spcAft>
                <a:buSzPct val="80000"/>
              </a:pPr>
              <a:r>
                <a:rPr lang="en-US" sz="3600" spc="-83" dirty="0">
                  <a:solidFill>
                    <a:srgbClr val="FFFFFF">
                      <a:alpha val="99000"/>
                    </a:srgbClr>
                  </a:solidFill>
                  <a:latin typeface="Segoe UI Light" pitchFamily="34" charset="0"/>
                </a:rPr>
                <a:t>Common Scenarios</a:t>
              </a:r>
            </a:p>
            <a:p>
              <a:pPr marL="3175" defTabSz="914132">
                <a:lnSpc>
                  <a:spcPct val="90000"/>
                </a:lnSpc>
                <a:spcAft>
                  <a:spcPts val="900"/>
                </a:spcAft>
                <a:buSzPct val="80000"/>
              </a:pPr>
              <a:r>
                <a:rPr lang="en-US" sz="2000" spc="-43" dirty="0">
                  <a:solidFill>
                    <a:srgbClr val="FFFFFF">
                      <a:alpha val="99000"/>
                    </a:srgbClr>
                  </a:solidFill>
                </a:rPr>
                <a:t>Reduces the friction associated with repeating common tasks such as user authentication, push notifications and structured storage</a:t>
              </a:r>
            </a:p>
          </p:txBody>
        </p:sp>
        <p:sp>
          <p:nvSpPr>
            <p:cNvPr id="49" name="Rounded Rectangle 48"/>
            <p:cNvSpPr/>
            <p:nvPr/>
          </p:nvSpPr>
          <p:spPr bwMode="auto">
            <a:xfrm>
              <a:off x="1177678" y="4927329"/>
              <a:ext cx="10828419" cy="1363075"/>
            </a:xfrm>
            <a:prstGeom prst="roundRect">
              <a:avLst>
                <a:gd name="adj" fmla="val 0"/>
              </a:avLst>
            </a:prstGeom>
            <a:solidFill>
              <a:schemeClr val="accent4"/>
            </a:solidFill>
            <a:ln w="9525" cap="flat" cmpd="sng" algn="ctr">
              <a:noFill/>
              <a:prstDash val="solid"/>
            </a:ln>
            <a:effectLst/>
          </p:spPr>
          <p:txBody>
            <a:bodyPr lIns="76168" tIns="38085" rIns="76168" bIns="38085" rtlCol="0" anchor="t" anchorCtr="0"/>
            <a:lstStyle/>
            <a:p>
              <a:pPr marL="3175" defTabSz="914132">
                <a:lnSpc>
                  <a:spcPct val="90000"/>
                </a:lnSpc>
                <a:spcAft>
                  <a:spcPts val="900"/>
                </a:spcAft>
                <a:buSzPct val="80000"/>
              </a:pPr>
              <a:r>
                <a:rPr lang="en-US" sz="3600" spc="-83" dirty="0">
                  <a:solidFill>
                    <a:srgbClr val="FFFFFF">
                      <a:alpha val="99000"/>
                    </a:srgbClr>
                  </a:solidFill>
                  <a:latin typeface="Segoe UI Light" pitchFamily="34" charset="0"/>
                </a:rPr>
                <a:t>Rapid Development</a:t>
              </a:r>
            </a:p>
            <a:p>
              <a:pPr marL="3175" defTabSz="914132">
                <a:lnSpc>
                  <a:spcPct val="90000"/>
                </a:lnSpc>
                <a:spcAft>
                  <a:spcPts val="900"/>
                </a:spcAft>
                <a:buSzPct val="80000"/>
              </a:pPr>
              <a:r>
                <a:rPr lang="en-US" sz="2000" spc="-43" dirty="0">
                  <a:solidFill>
                    <a:srgbClr val="FFFFFF">
                      <a:alpha val="99000"/>
                    </a:srgbClr>
                  </a:solidFill>
                </a:rPr>
                <a:t>Time is money.  Get your app up and running sooner when you use Mobile Services to configure a straightforward and secure backend in less than five minutes.</a:t>
              </a:r>
            </a:p>
          </p:txBody>
        </p:sp>
      </p:grpSp>
    </p:spTree>
    <p:extLst>
      <p:ext uri="{BB962C8B-B14F-4D97-AF65-F5344CB8AC3E}">
        <p14:creationId xmlns:p14="http://schemas.microsoft.com/office/powerpoint/2010/main" val="40454059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6700" dirty="0"/>
              <a:t>Getting Started</a:t>
            </a:r>
            <a:br>
              <a:rPr lang="en-US" sz="6700" dirty="0"/>
            </a:br>
            <a:r>
              <a:rPr lang="en-US" sz="6700" dirty="0"/>
              <a:t>	</a:t>
            </a:r>
            <a:r>
              <a:rPr lang="en-US" sz="4000" dirty="0"/>
              <a:t>a backend for your mobile app in minutes</a:t>
            </a:r>
            <a:endParaRPr lang="en-US" sz="6700" dirty="0"/>
          </a:p>
        </p:txBody>
      </p:sp>
      <p:sp>
        <p:nvSpPr>
          <p:cNvPr id="9" name="Subtitle 1"/>
          <p:cNvSpPr txBox="1">
            <a:spLocks/>
          </p:cNvSpPr>
          <p:nvPr/>
        </p:nvSpPr>
        <p:spPr>
          <a:xfrm>
            <a:off x="973139" y="3854888"/>
            <a:ext cx="10237787" cy="461665"/>
          </a:xfrm>
          <a:prstGeom prst="rect">
            <a:avLst/>
          </a:prstGeom>
        </p:spPr>
        <p:txBody>
          <a:bodyPr lIns="91427" tIns="45715" rIns="91427" bIns="45715"/>
          <a:lstStyle>
            <a:lvl1pPr marL="339711" marR="0" indent="-339711" algn="l" defTabSz="914325" rtl="0" eaLnBrk="1" fontAlgn="auto" latinLnBrk="0" hangingPunct="1">
              <a:lnSpc>
                <a:spcPct val="90000"/>
              </a:lnSpc>
              <a:spcBef>
                <a:spcPct val="20000"/>
              </a:spcBef>
              <a:spcAft>
                <a:spcPts val="0"/>
              </a:spcAft>
              <a:buClrTx/>
              <a:buSzPct val="90000"/>
              <a:buFont typeface="Arial" pitchFamily="34" charset="0"/>
              <a:buChar char="•"/>
              <a:tabLst/>
              <a:defRPr sz="3600" kern="1200" spc="-71" baseline="0">
                <a:gradFill>
                  <a:gsLst>
                    <a:gs pos="1250">
                      <a:schemeClr val="tx1"/>
                    </a:gs>
                    <a:gs pos="100000">
                      <a:schemeClr val="tx1"/>
                    </a:gs>
                  </a:gsLst>
                  <a:lin ang="5400000" scaled="0"/>
                </a:gradFill>
                <a:latin typeface="+mj-lt"/>
                <a:ea typeface="+mn-ea"/>
                <a:cs typeface="+mn-cs"/>
              </a:defRPr>
            </a:lvl1pPr>
            <a:lvl2pPr marL="573064" marR="0" indent="-233354" algn="l" defTabSz="914325"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798480" marR="0" indent="-225415" algn="l" defTabSz="914325" rtl="0" eaLnBrk="1" fontAlgn="auto" latinLnBrk="0" hangingPunct="1">
              <a:lnSpc>
                <a:spcPct val="90000"/>
              </a:lnSpc>
              <a:spcBef>
                <a:spcPct val="20000"/>
              </a:spcBef>
              <a:spcAft>
                <a:spcPts val="0"/>
              </a:spcAft>
              <a:buClrTx/>
              <a:buSzPct val="90000"/>
              <a:buFont typeface="Wingdings" pitchFamily="2" charset="2"/>
              <a:buChar char=""/>
              <a:tabLst>
                <a:tab pos="798480" algn="l"/>
              </a:tabLst>
              <a:defRPr sz="2400" kern="1200" spc="0" baseline="0">
                <a:gradFill>
                  <a:gsLst>
                    <a:gs pos="1250">
                      <a:schemeClr val="tx1"/>
                    </a:gs>
                    <a:gs pos="100000">
                      <a:schemeClr val="tx1"/>
                    </a:gs>
                  </a:gsLst>
                  <a:lin ang="5400000" scaled="0"/>
                </a:gradFill>
                <a:latin typeface="+mn-lt"/>
                <a:ea typeface="+mn-ea"/>
                <a:cs typeface="+mn-cs"/>
              </a:defRPr>
            </a:lvl3pPr>
            <a:lvl4pPr marL="1030245" marR="0" indent="-231765" algn="l" defTabSz="914325"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660" marR="0" indent="-225415" algn="l" defTabSz="914325" rtl="0" eaLnBrk="1" fontAlgn="auto" latinLnBrk="0" hangingPunct="1">
              <a:lnSpc>
                <a:spcPct val="90000"/>
              </a:lnSpc>
              <a:spcBef>
                <a:spcPct val="20000"/>
              </a:spcBef>
              <a:spcAft>
                <a:spcPts val="0"/>
              </a:spcAft>
              <a:buClrTx/>
              <a:buSzPct val="90000"/>
              <a:buFont typeface="Wingdings" pitchFamily="2" charset="2"/>
              <a:buChar char=""/>
              <a:tabLst>
                <a:tab pos="1255660" algn="l"/>
              </a:tabLst>
              <a:defRPr sz="2000" kern="1200" spc="0" baseline="0">
                <a:gradFill>
                  <a:gsLst>
                    <a:gs pos="1250">
                      <a:schemeClr val="tx1"/>
                    </a:gs>
                    <a:gs pos="100000">
                      <a:schemeClr val="tx1"/>
                    </a:gs>
                  </a:gsLst>
                  <a:lin ang="5400000" scaled="0"/>
                </a:gradFill>
                <a:latin typeface="+mn-lt"/>
                <a:ea typeface="+mn-ea"/>
                <a:cs typeface="+mn-cs"/>
              </a:defRPr>
            </a:lvl5pPr>
            <a:lvl6pPr marL="2514395"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557"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20"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883"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dirty="0"/>
          </a:p>
        </p:txBody>
      </p:sp>
    </p:spTree>
    <p:extLst>
      <p:ext uri="{BB962C8B-B14F-4D97-AF65-F5344CB8AC3E}">
        <p14:creationId xmlns:p14="http://schemas.microsoft.com/office/powerpoint/2010/main" val="3417200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sz="quarter" idx="10"/>
          </p:nvPr>
        </p:nvSpPr>
        <p:spPr/>
        <p:txBody>
          <a:bodyPr>
            <a:noAutofit/>
          </a:bodyPr>
          <a:lstStyle/>
          <a:p>
            <a:r>
              <a:rPr lang="en-US" sz="2800" dirty="0" smtClean="0"/>
              <a:t>Structured Storage with SQL Database</a:t>
            </a:r>
          </a:p>
          <a:p>
            <a:r>
              <a:rPr lang="en-US" sz="2800" dirty="0" smtClean="0"/>
              <a:t>If using single database apps are partitioned by schema</a:t>
            </a:r>
          </a:p>
          <a:p>
            <a:r>
              <a:rPr lang="en-US" sz="2800" dirty="0" smtClean="0"/>
              <a:t>	</a:t>
            </a:r>
            <a:r>
              <a:rPr lang="en-US" sz="2800" b="1" dirty="0" err="1" smtClean="0"/>
              <a:t>AppX</a:t>
            </a:r>
            <a:r>
              <a:rPr lang="en-US" sz="2800" dirty="0" err="1" smtClean="0"/>
              <a:t>.Todoitem</a:t>
            </a:r>
            <a:endParaRPr lang="en-US" sz="2800" dirty="0" smtClean="0"/>
          </a:p>
          <a:p>
            <a:r>
              <a:rPr lang="en-US" sz="2800" dirty="0" smtClean="0"/>
              <a:t>	</a:t>
            </a:r>
            <a:r>
              <a:rPr lang="en-US" sz="2800" b="1" dirty="0" err="1" smtClean="0"/>
              <a:t>AppY.</a:t>
            </a:r>
            <a:r>
              <a:rPr lang="en-US" sz="2800" dirty="0" err="1" smtClean="0"/>
              <a:t>Todoitem</a:t>
            </a:r>
            <a:endParaRPr lang="en-US" sz="2800" dirty="0" smtClean="0"/>
          </a:p>
          <a:p>
            <a:r>
              <a:rPr lang="en-US" sz="2800" dirty="0" smtClean="0"/>
              <a:t>Manage data in</a:t>
            </a:r>
          </a:p>
          <a:p>
            <a:r>
              <a:rPr lang="en-US" sz="2800" dirty="0" smtClean="0"/>
              <a:t>	Portal, SQL Portal</a:t>
            </a:r>
          </a:p>
          <a:p>
            <a:r>
              <a:rPr lang="en-US" sz="2800" dirty="0" smtClean="0"/>
              <a:t>	SQL Management Studio</a:t>
            </a:r>
          </a:p>
          <a:p>
            <a:r>
              <a:rPr lang="en-US" sz="2800" dirty="0" smtClean="0"/>
              <a:t>	REST API</a:t>
            </a:r>
          </a:p>
          <a:p>
            <a:r>
              <a:rPr lang="en-US" sz="2800" dirty="0" smtClean="0"/>
              <a:t>	CLI Tools</a:t>
            </a:r>
          </a:p>
          <a:p>
            <a:endParaRPr lang="en-US" sz="2800" dirty="0" smtClean="0"/>
          </a:p>
          <a:p>
            <a:endParaRPr lang="en-US" sz="2800" dirty="0" smtClean="0"/>
          </a:p>
          <a:p>
            <a:endParaRPr lang="en-US" sz="2800" dirty="0" smtClean="0"/>
          </a:p>
          <a:p>
            <a:endParaRPr lang="en-US" sz="2800" dirty="0" smtClean="0"/>
          </a:p>
          <a:p>
            <a:endParaRPr lang="en-US" sz="2800" dirty="0"/>
          </a:p>
        </p:txBody>
      </p:sp>
      <p:sp>
        <p:nvSpPr>
          <p:cNvPr id="2" name="Title 1"/>
          <p:cNvSpPr>
            <a:spLocks noGrp="1"/>
          </p:cNvSpPr>
          <p:nvPr>
            <p:ph type="title"/>
          </p:nvPr>
        </p:nvSpPr>
        <p:spPr/>
        <p:txBody>
          <a:bodyPr/>
          <a:lstStyle/>
          <a:p>
            <a:r>
              <a:rPr lang="en-US" smtClean="0"/>
              <a:t>Structured Storage</a:t>
            </a:r>
            <a:endParaRPr lang="en-US" dirty="0"/>
          </a:p>
        </p:txBody>
      </p:sp>
    </p:spTree>
    <p:extLst>
      <p:ext uri="{BB962C8B-B14F-4D97-AF65-F5344CB8AC3E}">
        <p14:creationId xmlns:p14="http://schemas.microsoft.com/office/powerpoint/2010/main" val="23320082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sz="quarter" idx="10"/>
          </p:nvPr>
        </p:nvSpPr>
        <p:spPr/>
        <p:txBody>
          <a:bodyPr>
            <a:normAutofit/>
          </a:bodyPr>
          <a:lstStyle/>
          <a:p>
            <a:r>
              <a:rPr lang="en-US" sz="3200" dirty="0" smtClean="0"/>
              <a:t>Automatic service REST API generated for storage</a:t>
            </a:r>
          </a:p>
          <a:p>
            <a:r>
              <a:rPr lang="en-US" sz="3200" dirty="0" smtClean="0"/>
              <a:t>Dynamic Schema on/off</a:t>
            </a:r>
          </a:p>
          <a:p>
            <a:r>
              <a:rPr lang="en-US" sz="3200" dirty="0" smtClean="0"/>
              <a:t>Ability to author server logic that intercepts CRUD operation pipeline</a:t>
            </a:r>
          </a:p>
          <a:p>
            <a:r>
              <a:rPr lang="en-US" sz="3200" dirty="0" smtClean="0"/>
              <a:t>Rich querying capability</a:t>
            </a:r>
          </a:p>
          <a:p>
            <a:endParaRPr lang="en-US" sz="3200" dirty="0" smtClean="0"/>
          </a:p>
          <a:p>
            <a:endParaRPr lang="en-US" sz="3200" dirty="0" smtClean="0"/>
          </a:p>
          <a:p>
            <a:endParaRPr lang="en-US" sz="3200" dirty="0" smtClean="0"/>
          </a:p>
          <a:p>
            <a:endParaRPr lang="en-US" sz="3200" dirty="0" smtClean="0"/>
          </a:p>
          <a:p>
            <a:endParaRPr lang="en-US" sz="3200" dirty="0"/>
          </a:p>
        </p:txBody>
      </p:sp>
      <p:sp>
        <p:nvSpPr>
          <p:cNvPr id="2" name="Title 1"/>
          <p:cNvSpPr>
            <a:spLocks noGrp="1"/>
          </p:cNvSpPr>
          <p:nvPr>
            <p:ph type="title"/>
          </p:nvPr>
        </p:nvSpPr>
        <p:spPr/>
        <p:txBody>
          <a:bodyPr/>
          <a:lstStyle/>
          <a:p>
            <a:r>
              <a:rPr lang="en-US" smtClean="0"/>
              <a:t>Server Scripts</a:t>
            </a:r>
            <a:endParaRPr lang="en-US" dirty="0"/>
          </a:p>
        </p:txBody>
      </p:sp>
    </p:spTree>
    <p:extLst>
      <p:ext uri="{BB962C8B-B14F-4D97-AF65-F5344CB8AC3E}">
        <p14:creationId xmlns:p14="http://schemas.microsoft.com/office/powerpoint/2010/main" val="25567338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sz="quarter" idx="10"/>
          </p:nvPr>
        </p:nvSpPr>
        <p:spPr/>
        <p:txBody>
          <a:bodyPr>
            <a:normAutofit/>
          </a:bodyPr>
          <a:lstStyle/>
          <a:p>
            <a:r>
              <a:rPr lang="en-US" sz="2400" dirty="0" smtClean="0"/>
              <a:t>Supported Modules + </a:t>
            </a:r>
            <a:r>
              <a:rPr lang="en-US" sz="2400" dirty="0" err="1" smtClean="0"/>
              <a:t>Globals</a:t>
            </a:r>
            <a:endParaRPr lang="en-US" sz="2400" dirty="0" smtClean="0"/>
          </a:p>
          <a:p>
            <a:r>
              <a:rPr lang="en-US" sz="2400" dirty="0" smtClean="0"/>
              <a:t>	</a:t>
            </a:r>
            <a:r>
              <a:rPr lang="en-US" sz="2400" dirty="0" err="1" smtClean="0"/>
              <a:t>mssql</a:t>
            </a:r>
            <a:endParaRPr lang="en-US" sz="2400" dirty="0" smtClean="0"/>
          </a:p>
          <a:p>
            <a:r>
              <a:rPr lang="en-US" sz="2400" dirty="0" smtClean="0"/>
              <a:t>	request</a:t>
            </a:r>
          </a:p>
          <a:p>
            <a:r>
              <a:rPr lang="en-US" sz="2400" dirty="0" smtClean="0"/>
              <a:t>	console</a:t>
            </a:r>
          </a:p>
          <a:p>
            <a:r>
              <a:rPr lang="en-US" sz="2400" dirty="0" smtClean="0"/>
              <a:t>	push.*</a:t>
            </a:r>
          </a:p>
          <a:p>
            <a:r>
              <a:rPr lang="en-US" sz="2400" dirty="0" smtClean="0"/>
              <a:t>	tables</a:t>
            </a:r>
          </a:p>
          <a:p>
            <a:r>
              <a:rPr lang="en-US" sz="2400" dirty="0" smtClean="0"/>
              <a:t>	xml2js</a:t>
            </a:r>
          </a:p>
          <a:p>
            <a:r>
              <a:rPr lang="en-US" sz="2400" dirty="0" smtClean="0"/>
              <a:t>	</a:t>
            </a:r>
            <a:r>
              <a:rPr lang="en-US" sz="2400" dirty="0" err="1" smtClean="0"/>
              <a:t>statusCodes</a:t>
            </a:r>
            <a:endParaRPr lang="en-US" sz="2400" dirty="0" smtClean="0"/>
          </a:p>
          <a:p>
            <a:r>
              <a:rPr lang="en-US" sz="2400" dirty="0" smtClean="0"/>
              <a:t>	Windows Azure Node SDK</a:t>
            </a:r>
          </a:p>
          <a:p>
            <a:r>
              <a:rPr lang="en-US" sz="2400" dirty="0" smtClean="0"/>
              <a:t>	Windows Store Partners (</a:t>
            </a:r>
            <a:r>
              <a:rPr lang="en-US" sz="2400" dirty="0" err="1" smtClean="0"/>
              <a:t>Sengrid</a:t>
            </a:r>
            <a:r>
              <a:rPr lang="en-US" sz="2400" dirty="0" smtClean="0"/>
              <a:t>, </a:t>
            </a:r>
            <a:r>
              <a:rPr lang="en-US" sz="2400" dirty="0" err="1" smtClean="0"/>
              <a:t>Twillio</a:t>
            </a:r>
            <a:r>
              <a:rPr lang="en-US" sz="2400" dirty="0" smtClean="0"/>
              <a:t>, Pusher)</a:t>
            </a:r>
          </a:p>
          <a:p>
            <a:endParaRPr lang="en-US" sz="2400" dirty="0" smtClean="0"/>
          </a:p>
          <a:p>
            <a:endParaRPr lang="en-US" sz="2400" dirty="0" smtClean="0"/>
          </a:p>
          <a:p>
            <a:endParaRPr lang="en-US" sz="2400" dirty="0" smtClean="0"/>
          </a:p>
          <a:p>
            <a:endParaRPr lang="en-US" sz="2400" dirty="0" smtClean="0"/>
          </a:p>
          <a:p>
            <a:endParaRPr lang="en-US" sz="2400" dirty="0" smtClean="0"/>
          </a:p>
          <a:p>
            <a:endParaRPr lang="en-US" sz="2400" dirty="0"/>
          </a:p>
        </p:txBody>
      </p:sp>
      <p:sp>
        <p:nvSpPr>
          <p:cNvPr id="2" name="Title 1"/>
          <p:cNvSpPr>
            <a:spLocks noGrp="1"/>
          </p:cNvSpPr>
          <p:nvPr>
            <p:ph type="title"/>
          </p:nvPr>
        </p:nvSpPr>
        <p:spPr/>
        <p:txBody>
          <a:bodyPr/>
          <a:lstStyle/>
          <a:p>
            <a:r>
              <a:rPr lang="en-US" smtClean="0"/>
              <a:t>Server Logic</a:t>
            </a:r>
            <a:endParaRPr lang="en-US" dirty="0"/>
          </a:p>
        </p:txBody>
      </p:sp>
      <p:sp>
        <p:nvSpPr>
          <p:cNvPr id="7" name="Rectangle 6"/>
          <p:cNvSpPr/>
          <p:nvPr/>
        </p:nvSpPr>
        <p:spPr>
          <a:xfrm>
            <a:off x="4154524" y="2287491"/>
            <a:ext cx="7615707" cy="2677648"/>
          </a:xfrm>
          <a:prstGeom prst="rect">
            <a:avLst/>
          </a:prstGeom>
          <a:solidFill>
            <a:schemeClr val="bg2"/>
          </a:solidFill>
        </p:spPr>
        <p:txBody>
          <a:bodyPr wrap="square" lIns="91431" tIns="45716" rIns="91431" bIns="45716">
            <a:spAutoFit/>
          </a:bodyPr>
          <a:lstStyle/>
          <a:p>
            <a:r>
              <a:rPr lang="en-US" sz="2800" dirty="0" err="1">
                <a:solidFill>
                  <a:srgbClr val="000000"/>
                </a:solidFill>
              </a:rPr>
              <a:t>mssql.query</a:t>
            </a:r>
            <a:r>
              <a:rPr lang="en-US" sz="2800" dirty="0" smtClean="0">
                <a:solidFill>
                  <a:srgbClr val="000000"/>
                </a:solidFill>
              </a:rPr>
              <a:t>(</a:t>
            </a:r>
            <a:r>
              <a:rPr lang="en-US" sz="2800" dirty="0" smtClean="0">
                <a:solidFill>
                  <a:srgbClr val="A31515"/>
                </a:solidFill>
              </a:rPr>
              <a:t>‘exec </a:t>
            </a:r>
            <a:r>
              <a:rPr lang="en-US" sz="2800" dirty="0" err="1" smtClean="0">
                <a:solidFill>
                  <a:srgbClr val="A31515"/>
                </a:solidFill>
              </a:rPr>
              <a:t>sprocDoStuff</a:t>
            </a:r>
            <a:r>
              <a:rPr lang="en-US" sz="2800" dirty="0" smtClean="0">
                <a:solidFill>
                  <a:srgbClr val="A31515"/>
                </a:solidFill>
              </a:rPr>
              <a:t>()'</a:t>
            </a:r>
            <a:r>
              <a:rPr lang="en-US" sz="2800" dirty="0" smtClean="0">
                <a:solidFill>
                  <a:srgbClr val="000000"/>
                </a:solidFill>
              </a:rPr>
              <a:t>, </a:t>
            </a:r>
            <a:r>
              <a:rPr lang="en-US" sz="2800" dirty="0">
                <a:solidFill>
                  <a:srgbClr val="000000"/>
                </a:solidFill>
              </a:rPr>
              <a:t>	{ success: </a:t>
            </a:r>
            <a:r>
              <a:rPr lang="en-US" sz="2800" dirty="0">
                <a:solidFill>
                  <a:srgbClr val="0000FF"/>
                </a:solidFill>
              </a:rPr>
              <a:t>function</a:t>
            </a:r>
            <a:r>
              <a:rPr lang="en-US" sz="2800" dirty="0">
                <a:solidFill>
                  <a:srgbClr val="000000"/>
                </a:solidFill>
              </a:rPr>
              <a:t>(results) { 					console.log(results); </a:t>
            </a:r>
          </a:p>
          <a:p>
            <a:r>
              <a:rPr lang="en-US" sz="2800" dirty="0">
                <a:solidFill>
                  <a:srgbClr val="000000"/>
                </a:solidFill>
              </a:rPr>
              <a:t>		} </a:t>
            </a:r>
          </a:p>
          <a:p>
            <a:r>
              <a:rPr lang="en-US" sz="2800" dirty="0">
                <a:solidFill>
                  <a:srgbClr val="000000"/>
                </a:solidFill>
              </a:rPr>
              <a:t>	}</a:t>
            </a:r>
          </a:p>
          <a:p>
            <a:r>
              <a:rPr lang="en-US" sz="2800" dirty="0">
                <a:solidFill>
                  <a:srgbClr val="000000"/>
                </a:solidFill>
              </a:rPr>
              <a:t>); </a:t>
            </a:r>
            <a:endParaRPr lang="en-US" sz="2800" dirty="0"/>
          </a:p>
        </p:txBody>
      </p:sp>
    </p:spTree>
    <p:extLst>
      <p:ext uri="{BB962C8B-B14F-4D97-AF65-F5344CB8AC3E}">
        <p14:creationId xmlns:p14="http://schemas.microsoft.com/office/powerpoint/2010/main" val="41995699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MT_TILE" val="YES"/>
</p:tagLst>
</file>

<file path=ppt/tags/tag10.xml><?xml version="1.0" encoding="utf-8"?>
<p:tagLst xmlns:a="http://schemas.openxmlformats.org/drawingml/2006/main" xmlns:r="http://schemas.openxmlformats.org/officeDocument/2006/relationships" xmlns:p="http://schemas.openxmlformats.org/presentationml/2006/main">
  <p:tag name="MT_TILE" val="YES"/>
</p:tagLst>
</file>

<file path=ppt/tags/tag11.xml><?xml version="1.0" encoding="utf-8"?>
<p:tagLst xmlns:a="http://schemas.openxmlformats.org/drawingml/2006/main" xmlns:r="http://schemas.openxmlformats.org/officeDocument/2006/relationships" xmlns:p="http://schemas.openxmlformats.org/presentationml/2006/main">
  <p:tag name="MT_TILE" val="YES"/>
</p:tagLst>
</file>

<file path=ppt/tags/tag12.xml><?xml version="1.0" encoding="utf-8"?>
<p:tagLst xmlns:a="http://schemas.openxmlformats.org/drawingml/2006/main" xmlns:r="http://schemas.openxmlformats.org/officeDocument/2006/relationships" xmlns:p="http://schemas.openxmlformats.org/presentationml/2006/main">
  <p:tag name="MT_TILE" val="YES"/>
</p:tagLst>
</file>

<file path=ppt/tags/tag13.xml><?xml version="1.0" encoding="utf-8"?>
<p:tagLst xmlns:a="http://schemas.openxmlformats.org/drawingml/2006/main" xmlns:r="http://schemas.openxmlformats.org/officeDocument/2006/relationships" xmlns:p="http://schemas.openxmlformats.org/presentationml/2006/main">
  <p:tag name="MT_TILE" val="YES"/>
</p:tagLst>
</file>

<file path=ppt/tags/tag14.xml><?xml version="1.0" encoding="utf-8"?>
<p:tagLst xmlns:a="http://schemas.openxmlformats.org/drawingml/2006/main" xmlns:r="http://schemas.openxmlformats.org/officeDocument/2006/relationships" xmlns:p="http://schemas.openxmlformats.org/presentationml/2006/main">
  <p:tag name="MT_TILE" val="YES"/>
</p:tagLst>
</file>

<file path=ppt/tags/tag2.xml><?xml version="1.0" encoding="utf-8"?>
<p:tagLst xmlns:a="http://schemas.openxmlformats.org/drawingml/2006/main" xmlns:r="http://schemas.openxmlformats.org/officeDocument/2006/relationships" xmlns:p="http://schemas.openxmlformats.org/presentationml/2006/main">
  <p:tag name="MT_TILE" val="YES"/>
</p:tagLst>
</file>

<file path=ppt/tags/tag3.xml><?xml version="1.0" encoding="utf-8"?>
<p:tagLst xmlns:a="http://schemas.openxmlformats.org/drawingml/2006/main" xmlns:r="http://schemas.openxmlformats.org/officeDocument/2006/relationships" xmlns:p="http://schemas.openxmlformats.org/presentationml/2006/main">
  <p:tag name="MT_TILE" val="YES"/>
</p:tagLst>
</file>

<file path=ppt/tags/tag4.xml><?xml version="1.0" encoding="utf-8"?>
<p:tagLst xmlns:a="http://schemas.openxmlformats.org/drawingml/2006/main" xmlns:r="http://schemas.openxmlformats.org/officeDocument/2006/relationships" xmlns:p="http://schemas.openxmlformats.org/presentationml/2006/main">
  <p:tag name="MT_TILE" val="YES"/>
</p:tagLst>
</file>

<file path=ppt/tags/tag5.xml><?xml version="1.0" encoding="utf-8"?>
<p:tagLst xmlns:a="http://schemas.openxmlformats.org/drawingml/2006/main" xmlns:r="http://schemas.openxmlformats.org/officeDocument/2006/relationships" xmlns:p="http://schemas.openxmlformats.org/presentationml/2006/main">
  <p:tag name="MT_TILE" val="YES"/>
</p:tagLst>
</file>

<file path=ppt/tags/tag6.xml><?xml version="1.0" encoding="utf-8"?>
<p:tagLst xmlns:a="http://schemas.openxmlformats.org/drawingml/2006/main" xmlns:r="http://schemas.openxmlformats.org/officeDocument/2006/relationships" xmlns:p="http://schemas.openxmlformats.org/presentationml/2006/main">
  <p:tag name="MT_TILE" val="YES"/>
</p:tagLst>
</file>

<file path=ppt/tags/tag7.xml><?xml version="1.0" encoding="utf-8"?>
<p:tagLst xmlns:a="http://schemas.openxmlformats.org/drawingml/2006/main" xmlns:r="http://schemas.openxmlformats.org/officeDocument/2006/relationships" xmlns:p="http://schemas.openxmlformats.org/presentationml/2006/main">
  <p:tag name="MT_TILE" val="YES"/>
</p:tagLst>
</file>

<file path=ppt/tags/tag8.xml><?xml version="1.0" encoding="utf-8"?>
<p:tagLst xmlns:a="http://schemas.openxmlformats.org/drawingml/2006/main" xmlns:r="http://schemas.openxmlformats.org/officeDocument/2006/relationships" xmlns:p="http://schemas.openxmlformats.org/presentationml/2006/main">
  <p:tag name="MT_TILE" val="YES"/>
</p:tagLst>
</file>

<file path=ppt/tags/tag9.xml><?xml version="1.0" encoding="utf-8"?>
<p:tagLst xmlns:a="http://schemas.openxmlformats.org/drawingml/2006/main" xmlns:r="http://schemas.openxmlformats.org/officeDocument/2006/relationships" xmlns:p="http://schemas.openxmlformats.org/presentationml/2006/main">
  <p:tag name="MT_TILE" val="YES"/>
</p:tagLst>
</file>

<file path=ppt/theme/theme1.xml><?xml version="1.0" encoding="utf-8"?>
<a:theme xmlns:a="http://schemas.openxmlformats.org/drawingml/2006/main" name="DevUnleashed - No Anim">
  <a:themeElements>
    <a:clrScheme name="Custom 12">
      <a:dk1>
        <a:srgbClr val="191919"/>
      </a:dk1>
      <a:lt1>
        <a:srgbClr val="FFFFFF"/>
      </a:lt1>
      <a:dk2>
        <a:srgbClr val="333333"/>
      </a:dk2>
      <a:lt2>
        <a:srgbClr val="DFDFDF"/>
      </a:lt2>
      <a:accent1>
        <a:srgbClr val="629ED2"/>
      </a:accent1>
      <a:accent2>
        <a:srgbClr val="FF6634"/>
      </a:accent2>
      <a:accent3>
        <a:srgbClr val="605F69"/>
      </a:accent3>
      <a:accent4>
        <a:srgbClr val="3876AF"/>
      </a:accent4>
      <a:accent5>
        <a:srgbClr val="545253"/>
      </a:accent5>
      <a:accent6>
        <a:srgbClr val="FFFFFF"/>
      </a:accent6>
      <a:hlink>
        <a:srgbClr val="5A93C3"/>
      </a:hlink>
      <a:folHlink>
        <a:srgbClr val="629ED2"/>
      </a:folHlink>
    </a:clrScheme>
    <a:fontScheme name="Metro">
      <a:majorFont>
        <a:latin typeface="Segoe U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Segoe U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DevUnleashed - No Anim" id="{CB48CA11-A578-4620-A230-0EEF96DD163F}" vid="{398D7CA5-9967-4D84-82B4-4FED0114A0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DevUnleashed - No Anim</Template>
  <TotalTime>0</TotalTime>
  <Words>2089</Words>
  <Application>Microsoft Office PowerPoint</Application>
  <PresentationFormat>Custom</PresentationFormat>
  <Paragraphs>410</Paragraphs>
  <Slides>26</Slides>
  <Notes>24</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Calibri</vt:lpstr>
      <vt:lpstr>Segoe UI</vt:lpstr>
      <vt:lpstr>Segoe UI Light</vt:lpstr>
      <vt:lpstr>Times New Roman</vt:lpstr>
      <vt:lpstr>DevUnleashed - No Anim</vt:lpstr>
      <vt:lpstr>Building Windows Store Apps with Windows Azure Mobile Services</vt:lpstr>
      <vt:lpstr>Demo Scripts</vt:lpstr>
      <vt:lpstr>Agenda</vt:lpstr>
      <vt:lpstr>What is Windows Azure Mobile Services?</vt:lpstr>
      <vt:lpstr>Key Scenarios</vt:lpstr>
      <vt:lpstr>Getting Started  a backend for your mobile app in minutes</vt:lpstr>
      <vt:lpstr>Structured Storage</vt:lpstr>
      <vt:lpstr>Server Scripts</vt:lpstr>
      <vt:lpstr>Server Logic</vt:lpstr>
      <vt:lpstr>REST API to SQL type mappings</vt:lpstr>
      <vt:lpstr>Server Scripts  adding server scripts on CRUD operations</vt:lpstr>
      <vt:lpstr>Push Notification Lifecycle Overview</vt:lpstr>
      <vt:lpstr>Push Notifications</vt:lpstr>
      <vt:lpstr>Push Notifications</vt:lpstr>
      <vt:lpstr>Auth*</vt:lpstr>
      <vt:lpstr>Adding Authentication hooking up Twitter in minutes</vt:lpstr>
      <vt:lpstr>Scheduler</vt:lpstr>
      <vt:lpstr>Poll Twitter and  send notification on a schedule</vt:lpstr>
      <vt:lpstr>Diagnostics, Logging and Scale</vt:lpstr>
      <vt:lpstr>Diagnostics, Logging, Scale</vt:lpstr>
      <vt:lpstr>Summary</vt:lpstr>
      <vt:lpstr>Useful Resources</vt:lpstr>
      <vt:lpstr>PowerPoint Presentation</vt:lpstr>
      <vt:lpstr>Take the DevUnleashed Windows Azure Survey</vt:lpstr>
      <vt:lpstr>HANDS ON LAB</vt:lpstr>
      <vt:lpstr>Thank You!</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Building Connected Windows 8 Apps with Windows Azure Mobile Services</dc:title>
  <dc:creator/>
  <dc:description>The best Windows 8 apps are connected to the cloud.  In this presentation you will see how to use Windows Azure Mobile Services to add structured storage, integrated authentication and even Push Notifications to your Windows 8 Store app in minutes.  
by Nick Harrishttp://twitter.com/cloudnick
http://www.nickharris.net
</dc:description>
  <cp:lastModifiedBy/>
  <cp:revision>1</cp:revision>
  <dcterms:created xsi:type="dcterms:W3CDTF">2012-06-15T05:40:38Z</dcterms:created>
  <dcterms:modified xsi:type="dcterms:W3CDTF">2013-09-27T12:42:30Z</dcterms:modified>
  <cp:version>1.0.3</cp:version>
</cp:coreProperties>
</file>