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4"/>
  </p:sldMasterIdLst>
  <p:notesMasterIdLst>
    <p:notesMasterId r:id="rId43"/>
  </p:notesMasterIdLst>
  <p:sldIdLst>
    <p:sldId id="256" r:id="rId5"/>
    <p:sldId id="578" r:id="rId6"/>
    <p:sldId id="583" r:id="rId7"/>
    <p:sldId id="584" r:id="rId8"/>
    <p:sldId id="585" r:id="rId9"/>
    <p:sldId id="587" r:id="rId10"/>
    <p:sldId id="589" r:id="rId11"/>
    <p:sldId id="547" r:id="rId12"/>
    <p:sldId id="548" r:id="rId13"/>
    <p:sldId id="549" r:id="rId14"/>
    <p:sldId id="550" r:id="rId15"/>
    <p:sldId id="551" r:id="rId16"/>
    <p:sldId id="572" r:id="rId17"/>
    <p:sldId id="558" r:id="rId18"/>
    <p:sldId id="560" r:id="rId19"/>
    <p:sldId id="559" r:id="rId20"/>
    <p:sldId id="569" r:id="rId21"/>
    <p:sldId id="553" r:id="rId22"/>
    <p:sldId id="554" r:id="rId23"/>
    <p:sldId id="555" r:id="rId24"/>
    <p:sldId id="556" r:id="rId25"/>
    <p:sldId id="557" r:id="rId26"/>
    <p:sldId id="573" r:id="rId27"/>
    <p:sldId id="574" r:id="rId28"/>
    <p:sldId id="575" r:id="rId29"/>
    <p:sldId id="576" r:id="rId30"/>
    <p:sldId id="552" r:id="rId31"/>
    <p:sldId id="570" r:id="rId32"/>
    <p:sldId id="571" r:id="rId33"/>
    <p:sldId id="577" r:id="rId34"/>
    <p:sldId id="563" r:id="rId35"/>
    <p:sldId id="564" r:id="rId36"/>
    <p:sldId id="565" r:id="rId37"/>
    <p:sldId id="566" r:id="rId38"/>
    <p:sldId id="591" r:id="rId39"/>
    <p:sldId id="590" r:id="rId40"/>
    <p:sldId id="396" r:id="rId41"/>
    <p:sldId id="567" r:id="rId42"/>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78"/>
            <p14:sldId id="583"/>
            <p14:sldId id="584"/>
            <p14:sldId id="585"/>
            <p14:sldId id="587"/>
            <p14:sldId id="589"/>
            <p14:sldId id="547"/>
            <p14:sldId id="548"/>
            <p14:sldId id="549"/>
            <p14:sldId id="550"/>
            <p14:sldId id="551"/>
            <p14:sldId id="572"/>
            <p14:sldId id="558"/>
            <p14:sldId id="560"/>
            <p14:sldId id="559"/>
            <p14:sldId id="569"/>
            <p14:sldId id="553"/>
            <p14:sldId id="554"/>
            <p14:sldId id="555"/>
            <p14:sldId id="556"/>
            <p14:sldId id="557"/>
            <p14:sldId id="573"/>
            <p14:sldId id="574"/>
            <p14:sldId id="575"/>
            <p14:sldId id="576"/>
            <p14:sldId id="552"/>
            <p14:sldId id="570"/>
            <p14:sldId id="571"/>
            <p14:sldId id="577"/>
            <p14:sldId id="563"/>
            <p14:sldId id="564"/>
            <p14:sldId id="565"/>
            <p14:sldId id="566"/>
            <p14:sldId id="591"/>
            <p14:sldId id="590"/>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E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32801" autoAdjust="0"/>
  </p:normalViewPr>
  <p:slideViewPr>
    <p:cSldViewPr snapToGrid="0" snapToObjects="1">
      <p:cViewPr varScale="1">
        <p:scale>
          <a:sx n="40" d="100"/>
          <a:sy n="40" d="100"/>
        </p:scale>
        <p:origin x="2382" y="36"/>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10/3/2013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10/3/2013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13</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aseline="0" dirty="0" smtClean="0">
                <a:latin typeface="Segoe UI" pitchFamily="34" charset="0"/>
              </a:rPr>
              <a:t>Windows Azure offers three modes for you to run your web sites: Free, Shared (PREVIEW), and Standard. In the Free and Shared modes, all web sites run in a multi-tenant environment and have quotas for usage of CPU, memory, and network resources. The maximum number of sites you can run in Free mode may vary with your plan. Shared mode is a preview feature that employs less stringent resource usage quotas than Free mode, but provides a reduced SLA when compared to the Standard mode. When you choose Standard mode, you choose which sites run on dedicated virtual machines that correspond to standard Windows Azure compute resources.</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dive into Windows Azure Web Sites, I want to give you a brief, high level introduction to Windows Azure.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789607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10/3/2013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dirty="0" smtClean="0"/>
              <a:t>What is Windows Azure?</a:t>
            </a:r>
          </a:p>
          <a:p>
            <a:pPr marL="0" lvl="0" indent="0">
              <a:buFont typeface="Arial" pitchFamily="34" charset="0"/>
              <a:buNone/>
            </a:pPr>
            <a:endParaRPr lang="en-US" dirty="0" smtClean="0"/>
          </a:p>
          <a:p>
            <a:pPr marL="0" lvl="0" indent="0">
              <a:buFont typeface="Arial" pitchFamily="34" charset="0"/>
              <a:buNone/>
            </a:pPr>
            <a:r>
              <a:rPr lang="en-US" dirty="0" smtClean="0"/>
              <a:t>Windows Azure is Microsoft’s cloud computing platform. It </a:t>
            </a:r>
            <a:r>
              <a:rPr lang="en-US" baseline="0" dirty="0" smtClean="0"/>
              <a:t>is a comprehensive set of services that enable you to quickly build, deploy and manage applications across a global network of Microsoft managed datacenters.</a:t>
            </a:r>
          </a:p>
          <a:p>
            <a:pPr marL="0" lvl="0" indent="0">
              <a:buFont typeface="Arial" pitchFamily="34" charset="0"/>
              <a:buNone/>
            </a:pPr>
            <a:endParaRPr lang="en-US" baseline="0" dirty="0" smtClean="0"/>
          </a:p>
          <a:p>
            <a:pPr marL="0" lvl="0" indent="0">
              <a:buFont typeface="Arial" pitchFamily="34" charset="0"/>
              <a:buNone/>
            </a:pPr>
            <a:r>
              <a:rPr lang="en-US" baseline="0" dirty="0" smtClean="0"/>
              <a:t>There are three core tenants that drive Windows Azure:</a:t>
            </a:r>
          </a:p>
          <a:p>
            <a:pPr marL="0" lvl="0" indent="0">
              <a:buFont typeface="Arial" pitchFamily="34" charset="0"/>
              <a:buNone/>
            </a:pPr>
            <a:endParaRPr lang="en-US" baseline="0" dirty="0" smtClean="0"/>
          </a:p>
          <a:p>
            <a:pPr marL="384431" lvl="1" indent="-171450">
              <a:buFont typeface="Arial" pitchFamily="34" charset="0"/>
              <a:buChar char="•"/>
            </a:pPr>
            <a:r>
              <a:rPr lang="en-US" sz="900" b="1" dirty="0" smtClean="0"/>
              <a:t>Flexible</a:t>
            </a:r>
          </a:p>
          <a:p>
            <a:pPr marL="499520" lvl="2" indent="-171450">
              <a:buFont typeface="Arial" pitchFamily="34" charset="0"/>
              <a:buChar char="•"/>
            </a:pPr>
            <a:r>
              <a:rPr lang="en-US" sz="900" dirty="0" smtClean="0"/>
              <a:t>The first is to make it Windows Azure really </a:t>
            </a:r>
            <a:r>
              <a:rPr lang="en-US" sz="900" baseline="0" dirty="0" smtClean="0"/>
              <a:t>flexible and able to handle pretty much any workload on top of it.</a:t>
            </a:r>
          </a:p>
          <a:p>
            <a:pPr marL="499520" lvl="2" indent="-171450">
              <a:buFont typeface="Arial" pitchFamily="34" charset="0"/>
              <a:buChar char="•"/>
            </a:pPr>
            <a:r>
              <a:rPr lang="en-US" sz="900" dirty="0" smtClean="0"/>
              <a:t>When we introduced Windows Azure a few years ago, we pioneered</a:t>
            </a:r>
            <a:r>
              <a:rPr lang="en-US" sz="900" baseline="0" dirty="0" smtClean="0"/>
              <a:t> the concept of Platform as a Service, by providing a set of scalable, managed services that you can take advantage of as a developer [to compose applications]</a:t>
            </a:r>
          </a:p>
          <a:p>
            <a:pPr marL="499520" lvl="2" indent="-171450">
              <a:buFont typeface="Arial" pitchFamily="34" charset="0"/>
              <a:buChar char="•"/>
            </a:pPr>
            <a:r>
              <a:rPr lang="en-US" sz="900" baseline="0" dirty="0" smtClean="0"/>
              <a:t>We continue to push that forward with a bunch of great features that you will see in a few minutes</a:t>
            </a:r>
          </a:p>
          <a:p>
            <a:pPr marL="499520" lvl="2" indent="-171450">
              <a:buFont typeface="Arial" pitchFamily="34" charset="0"/>
              <a:buChar char="•"/>
            </a:pPr>
            <a:r>
              <a:rPr lang="en-US" sz="900" baseline="0" dirty="0" smtClean="0"/>
              <a:t>This past year we have also enabled a concept called infrastructure as a service, which is the ability to host and scale durable virtual machines in the cloud as well.</a:t>
            </a:r>
          </a:p>
          <a:p>
            <a:pPr marL="499520" lvl="2" indent="-171450">
              <a:buFont typeface="Arial" pitchFamily="34" charset="0"/>
              <a:buChar char="•"/>
            </a:pPr>
            <a:r>
              <a:rPr lang="en-US" sz="900" baseline="0" dirty="0" smtClean="0"/>
              <a:t>With Windows Azure’s support for infrastructure as a service, you can install Windows or Linux and more easily migrate existing applications and workloads.</a:t>
            </a:r>
          </a:p>
          <a:p>
            <a:pPr marL="499520" lvl="2" indent="-171450">
              <a:buFont typeface="Arial" pitchFamily="34" charset="0"/>
              <a:buChar char="•"/>
            </a:pPr>
            <a:r>
              <a:rPr lang="en-US" sz="900" baseline="0" dirty="0" smtClean="0"/>
              <a:t>This combination of the ability to run both platform as a service and infrastructure as a service together ends up being a really powerful combination and makes Windows Azure super flexible. </a:t>
            </a:r>
          </a:p>
          <a:p>
            <a:pPr marL="499520" lvl="2" indent="-171450">
              <a:buFont typeface="Arial" pitchFamily="34" charset="0"/>
              <a:buChar char="•"/>
            </a:pPr>
            <a:endParaRPr lang="en-US" sz="900" baseline="0" dirty="0" smtClean="0"/>
          </a:p>
          <a:p>
            <a:pPr marL="384431" lvl="1" indent="-171450">
              <a:buFont typeface="Arial" pitchFamily="34" charset="0"/>
              <a:buChar char="•"/>
            </a:pPr>
            <a:r>
              <a:rPr lang="en-US" sz="900" b="1" baseline="0" dirty="0" smtClean="0"/>
              <a:t>Open</a:t>
            </a:r>
          </a:p>
          <a:p>
            <a:pPr marL="499520" lvl="2" indent="-171450">
              <a:buFont typeface="Arial" pitchFamily="34" charset="0"/>
              <a:buChar char="•"/>
            </a:pPr>
            <a:r>
              <a:rPr lang="en-US" sz="900" baseline="0" dirty="0" smtClean="0"/>
              <a:t>We also focused a lot this year on making Windows Azure even more open.</a:t>
            </a:r>
          </a:p>
          <a:p>
            <a:pPr marL="499520" marR="0" lvl="2"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baseline="0" dirty="0" smtClean="0"/>
              <a:t>With Windows Azure you can use your choice of operating systems, your choice of frameworks, and your choice of tools.</a:t>
            </a:r>
          </a:p>
          <a:p>
            <a:pPr marL="654296" lvl="3" indent="-171450">
              <a:buFont typeface="Arial" pitchFamily="34" charset="0"/>
              <a:buChar char="•"/>
            </a:pPr>
            <a:r>
              <a:rPr lang="en-US" sz="900" baseline="0" dirty="0" smtClean="0"/>
              <a:t>This really opens up the most possibilities in terms of building on the platform</a:t>
            </a:r>
          </a:p>
          <a:p>
            <a:pPr marL="499520" lvl="2" indent="-171450">
              <a:buFont typeface="Arial" pitchFamily="34" charset="0"/>
              <a:buChar char="•"/>
            </a:pPr>
            <a:r>
              <a:rPr lang="en-US" sz="900" baseline="0" dirty="0" smtClean="0"/>
              <a:t>Another aspect of this openness is to use open protocols whenever possible.  </a:t>
            </a:r>
          </a:p>
          <a:p>
            <a:pPr marL="654296" lvl="3" indent="-171450">
              <a:buFont typeface="Arial" pitchFamily="34" charset="0"/>
              <a:buChar char="•"/>
            </a:pPr>
            <a:r>
              <a:rPr lang="en-US" sz="900" baseline="0" dirty="0" smtClean="0"/>
              <a:t>For example, we use the </a:t>
            </a:r>
            <a:r>
              <a:rPr lang="en-US" sz="900" baseline="0" dirty="0" err="1" smtClean="0"/>
              <a:t>memcachD</a:t>
            </a:r>
            <a:r>
              <a:rPr lang="en-US" sz="900" baseline="0" dirty="0" smtClean="0"/>
              <a:t> protocol for  our Caching service, we now support the AMQP protocol for our Service Bus messaging service, and all of the managed services are exposed through simple REST-based APIs that can be called from any framework or language.  </a:t>
            </a:r>
          </a:p>
          <a:p>
            <a:pPr marL="654296" lvl="3" indent="-171450">
              <a:buFont typeface="Arial" pitchFamily="34" charset="0"/>
              <a:buChar char="•"/>
            </a:pPr>
            <a:r>
              <a:rPr lang="en-US" sz="900" baseline="0" dirty="0" smtClean="0"/>
              <a:t>This enables you to interoperate very easily with our services and integrate with what you already have</a:t>
            </a:r>
          </a:p>
          <a:p>
            <a:pPr marL="499520" marR="0" lvl="2"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baseline="0" dirty="0" smtClean="0"/>
              <a:t>We’ve also taken all of our SDKs for Windows Azure and released them under an Apache 2 open source license and hosted them on </a:t>
            </a:r>
            <a:r>
              <a:rPr lang="en-US" sz="900" baseline="0" dirty="0" err="1" smtClean="0"/>
              <a:t>GitHub</a:t>
            </a:r>
            <a:r>
              <a:rPr lang="en-US" sz="900" baseline="0" dirty="0" smtClean="0"/>
              <a:t>.</a:t>
            </a:r>
            <a:endParaRPr lang="en-US" sz="900" dirty="0" smtClean="0"/>
          </a:p>
          <a:p>
            <a:pPr marL="384431" lvl="1" indent="-171450">
              <a:buFont typeface="Arial" pitchFamily="34" charset="0"/>
              <a:buChar char="•"/>
            </a:pPr>
            <a:r>
              <a:rPr lang="en-US" sz="900" b="1" baseline="0" dirty="0" smtClean="0"/>
              <a:t>Solid</a:t>
            </a:r>
          </a:p>
          <a:p>
            <a:pPr marL="499520" lvl="2" indent="-171450">
              <a:buFont typeface="Arial" pitchFamily="34" charset="0"/>
              <a:buChar char="•"/>
            </a:pPr>
            <a:r>
              <a:rPr lang="en-US" sz="900" baseline="0" dirty="0" smtClean="0"/>
              <a:t>Lastly, we’ve focused a lot during the last year on making Windows Azure a really solid platform.  One that you can bet your business on and that you know will be reliable.  </a:t>
            </a:r>
          </a:p>
          <a:p>
            <a:pPr marL="499520" lvl="2" indent="-171450">
              <a:buFont typeface="Arial" pitchFamily="34" charset="0"/>
              <a:buChar char="•"/>
            </a:pPr>
            <a:r>
              <a:rPr lang="en-US" sz="900" baseline="0" dirty="0" smtClean="0"/>
              <a:t>Built in across the platform is support for redundancy and across our managed services we provide guaranteed SLAs that you can bet on and know that your applications will scale and scale reliably. </a:t>
            </a:r>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242282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37</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Windows Azure itself is deployed around the world</a:t>
            </a:r>
          </a:p>
          <a:p>
            <a:pPr marL="171450" indent="-171450">
              <a:buFont typeface="Arial" pitchFamily="34" charset="0"/>
              <a:buChar char="•"/>
            </a:pPr>
            <a:r>
              <a:rPr lang="en-US" dirty="0" smtClean="0"/>
              <a:t>With Windows Azure, we have a concept of regions, which is where you choose to place your code and run.  </a:t>
            </a:r>
          </a:p>
          <a:p>
            <a:pPr marL="171450" indent="-171450">
              <a:buFont typeface="Arial" pitchFamily="34" charset="0"/>
              <a:buChar char="•"/>
            </a:pPr>
            <a:r>
              <a:rPr lang="en-US" dirty="0" smtClean="0"/>
              <a:t>In each of the regions, we have a Microsoft datacenter. </a:t>
            </a:r>
          </a:p>
          <a:p>
            <a:pPr marL="171450" indent="-171450">
              <a:buFont typeface="Arial" pitchFamily="34" charset="0"/>
              <a:buChar char="•"/>
            </a:pPr>
            <a:r>
              <a:rPr lang="en-US" dirty="0" smtClean="0"/>
              <a:t>These datacenters are massive facilities that host 10s or in some cases hundreds of thousands of servers</a:t>
            </a:r>
          </a:p>
          <a:p>
            <a:pPr marL="171450" indent="-171450">
              <a:buFont typeface="Arial" pitchFamily="34" charset="0"/>
              <a:buChar char="•"/>
            </a:pPr>
            <a:r>
              <a:rPr lang="en-US" dirty="0" smtClean="0"/>
              <a:t>We have currently four regions in North America, two regions in Europe, and two in </a:t>
            </a:r>
            <a:r>
              <a:rPr lang="en-US" dirty="0" err="1" smtClean="0"/>
              <a:t>Aisa</a:t>
            </a:r>
            <a:endParaRPr lang="en-US" dirty="0" smtClean="0"/>
          </a:p>
          <a:p>
            <a:pPr marL="171450" indent="-171450">
              <a:buFont typeface="Arial" pitchFamily="34" charset="0"/>
              <a:buChar char="•"/>
            </a:pPr>
            <a:r>
              <a:rPr lang="en-US" dirty="0" smtClean="0"/>
              <a:t>As you can see on this slide we also have a number of CDN edge points, which we can use to cache your content and deliver it even faster for customers.  %</a:t>
            </a:r>
          </a:p>
          <a:p>
            <a:pPr marL="171450" indent="-171450">
              <a:buFont typeface="Arial" pitchFamily="34" charset="0"/>
              <a:buChar char="•"/>
            </a:pPr>
            <a:r>
              <a:rPr lang="en-US" dirty="0" smtClean="0"/>
              <a:t>What you’re going to see in the next couple months and years is that we will rapidly expand our datacenter footprint around the world, so you will have more options for running your applications. </a:t>
            </a:r>
          </a:p>
          <a:p>
            <a:pPr marL="171450" indent="-171450">
              <a:buFont typeface="Arial" pitchFamily="34" charset="0"/>
              <a:buChar char="•"/>
            </a:pPr>
            <a:r>
              <a:rPr lang="en-US" dirty="0" smtClean="0"/>
              <a:t>Once you build an application, you can choose where you want to run in the world and you can move your workloads from region to region.  </a:t>
            </a:r>
          </a:p>
          <a:p>
            <a:pPr marL="171450" indent="-171450">
              <a:buFont typeface="Arial" pitchFamily="34" charset="0"/>
              <a:buChar char="•"/>
            </a:pPr>
            <a:r>
              <a:rPr lang="en-US" dirty="0" smtClean="0"/>
              <a:t>You can also run your application in multiple regions simultaneously and just direct traffic and customers to whichever version of the app is closest to them.  </a:t>
            </a:r>
          </a:p>
          <a:p>
            <a:pPr marL="171450" indent="-171450">
              <a:buFont typeface="Arial" pitchFamily="34" charset="0"/>
              <a:buChar char="•"/>
            </a:pPr>
            <a:r>
              <a:rPr lang="en-US" dirty="0" smtClean="0"/>
              <a:t>That gives you a global footprint and a chance to reach a bigger customer base or audience in new markets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53253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35988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services</a:t>
            </a:r>
            <a:r>
              <a:rPr lang="en-US" baseline="0" dirty="0" smtClean="0"/>
              <a:t> that you can leverage in Windows Azure</a:t>
            </a:r>
          </a:p>
          <a:p>
            <a:endParaRPr lang="en-US" baseline="0" dirty="0" smtClean="0"/>
          </a:p>
          <a:p>
            <a:r>
              <a:rPr lang="en-US" baseline="0" dirty="0" smtClean="0"/>
              <a:t>For structured data storage you can use SQL database. We also offer SQL reporting services in Windows Azure. If you need to sync SQL server data between Windows Azure and an </a:t>
            </a:r>
            <a:r>
              <a:rPr lang="en-US" baseline="0" dirty="0" err="1" smtClean="0"/>
              <a:t>on-premise</a:t>
            </a:r>
            <a:r>
              <a:rPr lang="en-US" baseline="0" dirty="0" smtClean="0"/>
              <a:t> database you can use data sync. If you work with big data, you can leverage </a:t>
            </a:r>
            <a:r>
              <a:rPr lang="en-US" baseline="0" dirty="0" err="1" smtClean="0"/>
              <a:t>HDInsight</a:t>
            </a:r>
            <a:r>
              <a:rPr lang="en-US" baseline="0" dirty="0" smtClean="0"/>
              <a:t> in Windows Azure for your processing needs.</a:t>
            </a:r>
          </a:p>
          <a:p>
            <a:endParaRPr lang="en-US" baseline="0" dirty="0" smtClean="0"/>
          </a:p>
          <a:p>
            <a:r>
              <a:rPr lang="en-US" baseline="0" dirty="0" smtClean="0"/>
              <a:t>Windows Azure also offers additional ways to store data. Windows Azure tables provides a </a:t>
            </a:r>
            <a:r>
              <a:rPr lang="en-US" baseline="0" dirty="0" err="1" smtClean="0"/>
              <a:t>NoSQL</a:t>
            </a:r>
            <a:r>
              <a:rPr lang="en-US" baseline="0" dirty="0" smtClean="0"/>
              <a:t>/non-relational way to store data. Blobs allow you to store files, and queues make it easy to implement a messaging infrastructure for your apps.</a:t>
            </a:r>
          </a:p>
          <a:p>
            <a:endParaRPr lang="en-US" baseline="0" dirty="0" smtClean="0"/>
          </a:p>
          <a:p>
            <a:r>
              <a:rPr lang="en-US" baseline="0" dirty="0" smtClean="0"/>
              <a:t>If your applications have sophisticated messaging requirements we also offer Windows Azure Service Bus and BizTalk Services to address your needs. </a:t>
            </a:r>
          </a:p>
          <a:p>
            <a:endParaRPr lang="en-US" baseline="0" dirty="0" smtClean="0"/>
          </a:p>
          <a:p>
            <a:r>
              <a:rPr lang="en-US" baseline="0" dirty="0" smtClean="0"/>
              <a:t>Processing audio and video content can be resource intensive. Windows Azure Media Services enables you to offload this workload to the cloud and create custom media workflows for your specific scenarios.</a:t>
            </a:r>
          </a:p>
          <a:p>
            <a:endParaRPr lang="en-US" baseline="0" dirty="0" smtClean="0"/>
          </a:p>
          <a:p>
            <a:r>
              <a:rPr lang="en-US" baseline="0" dirty="0" smtClean="0"/>
              <a:t>Windows Azure Active Directory allows your cloud applications to leverage the identity management features of Active Directory. </a:t>
            </a:r>
          </a:p>
          <a:p>
            <a:endParaRPr lang="en-US" baseline="0" dirty="0" smtClean="0"/>
          </a:p>
          <a:p>
            <a:r>
              <a:rPr lang="en-US" baseline="0" dirty="0" smtClean="0"/>
              <a:t>Windows Azure exposes management services through a REST API. You can either call these REST services directly, or you can use the Windows Azure Cross Platform command line tool to manage your Windows Azure Services.</a:t>
            </a:r>
          </a:p>
          <a:p>
            <a:endParaRPr lang="en-US" baseline="0" dirty="0" smtClean="0"/>
          </a:p>
          <a:p>
            <a:r>
              <a:rPr lang="en-US" baseline="0" dirty="0" smtClean="0"/>
              <a:t>Last, a number of third parties have created add-ons that allow you to use their products in Windows Azure. For example, </a:t>
            </a:r>
            <a:r>
              <a:rPr lang="en-US" baseline="0" dirty="0" err="1" smtClean="0"/>
              <a:t>SendGrid</a:t>
            </a:r>
            <a:r>
              <a:rPr lang="en-US" baseline="0" dirty="0" smtClean="0"/>
              <a:t> allows you to easily send email from your Windows Azure services.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2259361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82045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1.xml.rels><?xml version="1.0" encoding="UTF-8" standalone="yes"?>
<Relationships xmlns="http://schemas.openxmlformats.org/package/2006/relationships"><Relationship Id="rId13" Type="http://schemas.openxmlformats.org/officeDocument/2006/relationships/image" Target="../media/image2.pdf"/><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2.xml.rels><?xml version="1.0" encoding="UTF-8" standalone="yes"?>
<Relationships xmlns="http://schemas.openxmlformats.org/package/2006/relationships"><Relationship Id="rId13" Type="http://schemas.openxmlformats.org/officeDocument/2006/relationships/image" Target="../media/image2.pdf"/><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d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d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9.pdf"/></Relationships>
</file>

<file path=ppt/slideLayouts/_rels/slideLayout4.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5.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6.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8.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9.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5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Rectangle 15"/>
          <p:cNvSpPr/>
          <p:nvPr/>
        </p:nvSpPr>
        <p:spPr bwMode="gray">
          <a:xfrm>
            <a:off x="-1243" y="2904404"/>
            <a:ext cx="7305011" cy="1654302"/>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sp>
        <p:nvSpPr>
          <p:cNvPr id="17" name="Title 1"/>
          <p:cNvSpPr>
            <a:spLocks noGrp="1"/>
          </p:cNvSpPr>
          <p:nvPr>
            <p:ph type="title" hasCustomPrompt="1"/>
          </p:nvPr>
        </p:nvSpPr>
        <p:spPr bwMode="ltGray">
          <a:xfrm>
            <a:off x="321371" y="3569136"/>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ltGray">
          <a:xfrm>
            <a:off x="321372" y="3127315"/>
            <a:ext cx="6232967" cy="441821"/>
          </a:xfrm>
        </p:spPr>
        <p:txBody>
          <a:bodyPr tIns="107555" bIns="107555">
            <a:noAutofit/>
          </a:bodyPr>
          <a:lstStyle>
            <a:lvl1pPr marL="0" indent="0">
              <a:spcBef>
                <a:spcPts val="0"/>
              </a:spcBef>
              <a:buNone/>
              <a:defRPr sz="232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9" name="Picture 18"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9002" t="43683" r="16409" b="45008"/>
              <a:stretch>
                <a:fillRect/>
              </a:stretch>
            </p:blipFill>
          </mc:Choice>
          <mc:Fallback>
            <p:blipFill>
              <a:blip r:embed="rId4"/>
              <a:srcRect l="19002" t="43683" r="16409" b="45008"/>
              <a:stretch>
                <a:fillRect/>
              </a:stretch>
            </p:blipFill>
          </mc:Fallback>
        </mc:AlternateContent>
        <p:spPr>
          <a:xfrm>
            <a:off x="321372" y="2105025"/>
            <a:ext cx="2775060" cy="628650"/>
          </a:xfrm>
          <a:prstGeom prst="rect">
            <a:avLst/>
          </a:prstGeom>
          <a:effec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invGray">
          <a:xfrm>
            <a:off x="6309558" y="3032065"/>
            <a:ext cx="832263" cy="178308"/>
          </a:xfrm>
          <a:prstGeom prst="rect">
            <a:avLst/>
          </a:prstGeom>
        </p:spPr>
      </p:pic>
    </p:spTree>
    <p:extLst>
      <p:ext uri="{BB962C8B-B14F-4D97-AF65-F5344CB8AC3E}">
        <p14:creationId xmlns:p14="http://schemas.microsoft.com/office/powerpoint/2010/main" val="670766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119554" y="1295400"/>
            <a:ext cx="6511959" cy="1062037"/>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3" name="Rectangle 2"/>
          <p:cNvSpPr/>
          <p:nvPr/>
        </p:nvSpPr>
        <p:spPr>
          <a:xfrm>
            <a:off x="1028970" y="1285875"/>
            <a:ext cx="90585" cy="1062037"/>
          </a:xfrm>
          <a:prstGeom prst="rect">
            <a:avLst/>
          </a:prstGeom>
          <a:solidFill>
            <a:srgbClr val="FF66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Text Placeholder 23"/>
          <p:cNvSpPr>
            <a:spLocks noGrp="1"/>
          </p:cNvSpPr>
          <p:nvPr>
            <p:ph type="body" sz="quarter" idx="14"/>
          </p:nvPr>
        </p:nvSpPr>
        <p:spPr>
          <a:xfrm>
            <a:off x="1119555" y="2471737"/>
            <a:ext cx="6511958" cy="1071563"/>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119555" y="3648075"/>
            <a:ext cx="6511958" cy="990601"/>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1028970" y="2471737"/>
            <a:ext cx="90585" cy="10715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ectangle 10"/>
          <p:cNvSpPr/>
          <p:nvPr/>
        </p:nvSpPr>
        <p:spPr>
          <a:xfrm>
            <a:off x="1028970" y="3648075"/>
            <a:ext cx="90585" cy="9906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ectangle 11"/>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13" name="Rectangle 12"/>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4" name="Picture 13"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5" name="Picture 14"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8243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20" name="Rectangle 19"/>
          <p:cNvSpPr/>
          <p:nvPr userDrawn="1"/>
        </p:nvSpPr>
        <p:spPr>
          <a:xfrm>
            <a:off x="-208" y="1861276"/>
            <a:ext cx="9144209" cy="1423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40" name="Demo Logo"/>
          <p:cNvGrpSpPr/>
          <p:nvPr userDrawn="1"/>
        </p:nvGrpSpPr>
        <p:grpSpPr>
          <a:xfrm>
            <a:off x="792091" y="2029396"/>
            <a:ext cx="1396824" cy="1140902"/>
            <a:chOff x="792091" y="1833531"/>
            <a:chExt cx="1396824" cy="1140902"/>
          </a:xfrm>
        </p:grpSpPr>
        <p:sp>
          <p:nvSpPr>
            <p:cNvPr id="18" name="Rounded Rectangle 29"/>
            <p:cNvSpPr/>
            <p:nvPr/>
          </p:nvSpPr>
          <p:spPr bwMode="black">
            <a:xfrm>
              <a:off x="1323039" y="1833531"/>
              <a:ext cx="334928" cy="682044"/>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4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792091" y="2512896"/>
              <a:ext cx="1396824" cy="461537"/>
            </a:xfrm>
            <a:prstGeom prst="rect">
              <a:avLst/>
            </a:prstGeom>
            <a:noFill/>
          </p:spPr>
          <p:txBody>
            <a:bodyPr wrap="square" rtlCol="0">
              <a:spAutoFit/>
            </a:bodyPr>
            <a:lstStyle/>
            <a:p>
              <a:pPr algn="ctr"/>
              <a:r>
                <a:rPr lang="en-US" sz="2399" dirty="0" smtClean="0">
                  <a:solidFill>
                    <a:schemeClr val="accent6"/>
                  </a:solidFill>
                </a:rPr>
                <a:t>DEMO</a:t>
              </a:r>
              <a:endParaRPr lang="en-US" sz="2399" dirty="0">
                <a:solidFill>
                  <a:schemeClr val="accent6"/>
                </a:solidFill>
              </a:endParaRPr>
            </a:p>
          </p:txBody>
        </p:sp>
      </p:grpSp>
      <p:grpSp>
        <p:nvGrpSpPr>
          <p:cNvPr id="31" name="Slate"/>
          <p:cNvGrpSpPr/>
          <p:nvPr userDrawn="1"/>
        </p:nvGrpSpPr>
        <p:grpSpPr>
          <a:xfrm>
            <a:off x="-836" y="1670243"/>
            <a:ext cx="2899343" cy="1803017"/>
            <a:chOff x="3257078" y="1677353"/>
            <a:chExt cx="6940296" cy="4315968"/>
          </a:xfrm>
        </p:grpSpPr>
        <p:sp>
          <p:nvSpPr>
            <p:cNvPr id="32"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4"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35"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36"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schemeClr val="accent1"/>
                </a:solidFill>
              </a:endParaRPr>
            </a:p>
          </p:txBody>
        </p:sp>
        <p:sp>
          <p:nvSpPr>
            <p:cNvPr id="37"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pic>
        <p:nvPicPr>
          <p:cNvPr id="39" name="DevUnleashed Logo"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5" y="4816290"/>
            <a:ext cx="1121861" cy="223184"/>
          </a:xfrm>
          <a:prstGeom prst="rect">
            <a:avLst/>
          </a:prstGeom>
        </p:spPr>
      </p:pic>
      <p:sp>
        <p:nvSpPr>
          <p:cNvPr id="44" name="Title 1"/>
          <p:cNvSpPr>
            <a:spLocks noGrp="1"/>
          </p:cNvSpPr>
          <p:nvPr>
            <p:ph type="title" hasCustomPrompt="1"/>
          </p:nvPr>
        </p:nvSpPr>
        <p:spPr>
          <a:xfrm>
            <a:off x="2906196" y="1861276"/>
            <a:ext cx="6237804" cy="1423719"/>
          </a:xfrm>
        </p:spPr>
        <p:txBody>
          <a:bodyPr lIns="45720" tIns="45720" rIns="45720" bIns="45720" anchor="ctr" anchorCtr="0">
            <a:normAutofit/>
          </a:bodyPr>
          <a:lstStyle>
            <a:lvl1pPr algn="l">
              <a:defRPr sz="4399" spc="-113" baseline="0"/>
            </a:lvl1pPr>
          </a:lstStyle>
          <a:p>
            <a:r>
              <a:rPr lang="en-US" dirty="0" smtClean="0"/>
              <a:t>Click to edit title style</a:t>
            </a:r>
            <a:endParaRPr lang="en-US" dirty="0"/>
          </a:p>
        </p:txBody>
      </p:sp>
      <p:pic>
        <p:nvPicPr>
          <p:cNvPr id="25" name="DevUnleashed Logo" descr="Dev-Unleashed-logo.ai"/>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140799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with Logo">
    <p:spTree>
      <p:nvGrpSpPr>
        <p:cNvPr id="1" name=""/>
        <p:cNvGrpSpPr/>
        <p:nvPr/>
      </p:nvGrpSpPr>
      <p:grpSpPr>
        <a:xfrm>
          <a:off x="0" y="0"/>
          <a:ext cx="0" cy="0"/>
          <a:chOff x="0" y="0"/>
          <a:chExt cx="0" cy="0"/>
        </a:xfrm>
      </p:grpSpPr>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pic>
        <p:nvPicPr>
          <p:cNvPr id="3" name="Picture 2" descr="Dev-Unleashed-logo.ai"/>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3338466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426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y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3" name="Rectangle 2"/>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Tree>
    <p:extLst>
      <p:ext uri="{BB962C8B-B14F-4D97-AF65-F5344CB8AC3E}">
        <p14:creationId xmlns:p14="http://schemas.microsoft.com/office/powerpoint/2010/main" val="1514983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y Bar no Logo">
    <p:spTree>
      <p:nvGrpSpPr>
        <p:cNvPr id="1" name=""/>
        <p:cNvGrpSpPr/>
        <p:nvPr/>
      </p:nvGrpSpPr>
      <p:grpSpPr>
        <a:xfrm>
          <a:off x="0" y="0"/>
          <a:ext cx="0" cy="0"/>
          <a:chOff x="0" y="0"/>
          <a:chExt cx="0" cy="0"/>
        </a:xfrm>
      </p:grpSpPr>
      <p:sp>
        <p:nvSpPr>
          <p:cNvPr id="2" name="Rectangle 1"/>
          <p:cNvSpPr/>
          <p:nvPr userDrawn="1"/>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Tree>
    <p:extLst>
      <p:ext uri="{BB962C8B-B14F-4D97-AF65-F5344CB8AC3E}">
        <p14:creationId xmlns:p14="http://schemas.microsoft.com/office/powerpoint/2010/main" val="2261072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5" name="Rectangle 4"/>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13"/>
          <a:stretch>
            <a:fillRect/>
          </a:stretch>
        </p:blipFill>
        <p:spPr>
          <a:xfrm>
            <a:off x="622326" y="347272"/>
            <a:ext cx="302639" cy="789890"/>
          </a:xfrm>
          <a:prstGeom prst="rect">
            <a:avLst/>
          </a:prstGeom>
        </p:spPr>
      </p:pic>
      <p:sp>
        <p:nvSpPr>
          <p:cNvPr id="3" name="Title 2"/>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36947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ar no Logo">
    <p:spTree>
      <p:nvGrpSpPr>
        <p:cNvPr id="1" name=""/>
        <p:cNvGrpSpPr/>
        <p:nvPr/>
      </p:nvGrpSpPr>
      <p:grpSpPr>
        <a:xfrm>
          <a:off x="0" y="0"/>
          <a:ext cx="0" cy="0"/>
          <a:chOff x="0" y="0"/>
          <a:chExt cx="0" cy="0"/>
        </a:xfrm>
      </p:grpSpPr>
      <p:sp>
        <p:nvSpPr>
          <p:cNvPr id="5" name="Rectangle 4"/>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2"/>
          <a:stretch>
            <a:fillRect/>
          </a:stretch>
        </p:blipFill>
        <p:spPr>
          <a:xfrm>
            <a:off x="622326" y="347272"/>
            <a:ext cx="302639" cy="789890"/>
          </a:xfrm>
          <a:prstGeom prst="rect">
            <a:avLst/>
          </a:prstGeom>
        </p:spPr>
      </p:pic>
      <p:sp>
        <p:nvSpPr>
          <p:cNvPr id="3" name="Title 2"/>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71256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Custom)">
    <p:bg>
      <p:bgRef idx="1001">
        <a:schemeClr val="bg2"/>
      </p:bgRef>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320" y="2152650"/>
            <a:ext cx="4830433" cy="857250"/>
          </a:xfrm>
          <a:prstGeom prst="rect">
            <a:avLst/>
          </a:prstGeom>
        </p:spPr>
        <p:txBody>
          <a:bodyPr vert="horz"/>
          <a:lstStyle>
            <a:lvl1pPr marL="80963" indent="4763">
              <a:defRPr sz="3600">
                <a:solidFill>
                  <a:srgbClr val="FFFFFF"/>
                </a:solidFill>
              </a:defRPr>
            </a:lvl1pPr>
          </a:lstStyle>
          <a:p>
            <a:r>
              <a:rPr lang="en-US" dirty="0" smtClean="0"/>
              <a:t>Thank you.</a:t>
            </a:r>
            <a:endParaRPr lang="en-US" dirty="0"/>
          </a:p>
        </p:txBody>
      </p:sp>
      <p:pic>
        <p:nvPicPr>
          <p:cNvPr id="4" name="Picture 3"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717259" y="2469683"/>
            <a:ext cx="1121861" cy="223184"/>
          </a:xfrm>
          <a:prstGeom prst="rect">
            <a:avLst/>
          </a:prstGeom>
        </p:spPr>
      </p:pic>
      <p:pic>
        <p:nvPicPr>
          <p:cNvPr id="5" name="Picture 4" descr="Orange-bracket.png"/>
          <p:cNvPicPr>
            <a:picLocks noChangeAspect="1"/>
          </p:cNvPicPr>
          <p:nvPr/>
        </p:nvPicPr>
        <p:blipFill>
          <a:blip r:embed="rId4"/>
          <a:stretch>
            <a:fillRect/>
          </a:stretch>
        </p:blipFill>
        <p:spPr>
          <a:xfrm>
            <a:off x="278771" y="2028825"/>
            <a:ext cx="413843" cy="1080131"/>
          </a:xfrm>
          <a:prstGeom prst="rect">
            <a:avLst/>
          </a:prstGeom>
        </p:spPr>
      </p:pic>
    </p:spTree>
    <p:extLst>
      <p:ext uri="{BB962C8B-B14F-4D97-AF65-F5344CB8AC3E}">
        <p14:creationId xmlns:p14="http://schemas.microsoft.com/office/powerpoint/2010/main" val="2334300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4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Rectangle 13"/>
          <p:cNvSpPr/>
          <p:nvPr/>
        </p:nvSpPr>
        <p:spPr bwMode="gray">
          <a:xfrm>
            <a:off x="0" y="2904404"/>
            <a:ext cx="7305011" cy="1654302"/>
          </a:xfrm>
          <a:prstGeom prst="rect">
            <a:avLst/>
          </a:prstGeom>
          <a:solidFill>
            <a:schemeClr val="accent4">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sp>
        <p:nvSpPr>
          <p:cNvPr id="15" name="Title 1"/>
          <p:cNvSpPr>
            <a:spLocks noGrp="1"/>
          </p:cNvSpPr>
          <p:nvPr>
            <p:ph type="title" hasCustomPrompt="1"/>
          </p:nvPr>
        </p:nvSpPr>
        <p:spPr bwMode="ltGray">
          <a:xfrm>
            <a:off x="321371" y="3333750"/>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7989619" y="371325"/>
            <a:ext cx="832263" cy="178308"/>
          </a:xfrm>
          <a:prstGeom prst="rect">
            <a:avLst/>
          </a:prstGeom>
        </p:spPr>
      </p:pic>
      <p:pic>
        <p:nvPicPr>
          <p:cNvPr id="10" name="Picture 9"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rcRect l="19002" t="43683" r="16409" b="45008"/>
              <a:stretch>
                <a:fillRect/>
              </a:stretch>
            </p:blipFill>
          </mc:Choice>
          <mc:Fallback>
            <p:blipFill>
              <a:blip r:embed="rId5"/>
              <a:srcRect l="19002" t="43683" r="16409" b="45008"/>
              <a:stretch>
                <a:fillRect/>
              </a:stretch>
            </p:blipFill>
          </mc:Fallback>
        </mc:AlternateContent>
        <p:spPr>
          <a:xfrm>
            <a:off x="283262" y="123675"/>
            <a:ext cx="2775060" cy="62865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412118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ainTitle">
    <p:spTree>
      <p:nvGrpSpPr>
        <p:cNvPr id="1" name=""/>
        <p:cNvGrpSpPr/>
        <p:nvPr/>
      </p:nvGrpSpPr>
      <p:grpSpPr>
        <a:xfrm>
          <a:off x="0" y="0"/>
          <a:ext cx="0" cy="0"/>
          <a:chOff x="0" y="0"/>
          <a:chExt cx="0" cy="0"/>
        </a:xfrm>
      </p:grpSpPr>
      <p:sp>
        <p:nvSpPr>
          <p:cNvPr id="3" name="Title 1"/>
          <p:cNvSpPr txBox="1">
            <a:spLocks/>
          </p:cNvSpPr>
          <p:nvPr/>
        </p:nvSpPr>
        <p:spPr>
          <a:xfrm>
            <a:off x="1" y="-1"/>
            <a:ext cx="9143999" cy="5143501"/>
          </a:xfrm>
          <a:prstGeom prst="rect">
            <a:avLst/>
          </a:prstGeom>
          <a:solidFill>
            <a:schemeClr val="tx2"/>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05740" tIns="34290" rIns="205740" bIns="342900" numCol="1" spcCol="0" rtlCol="0" fromWordArt="0" anchor="b" anchorCtr="0" forceAA="0" compatLnSpc="1">
            <a:prstTxWarp prst="textNoShape">
              <a:avLst/>
            </a:prstTxWarp>
            <a:noAutofit/>
          </a:bodyPr>
          <a:lstStyle>
            <a:lvl1pPr algn="r" defTabSz="457200" rtl="0" eaLnBrk="1" latinLnBrk="0" hangingPunct="1">
              <a:spcBef>
                <a:spcPct val="0"/>
              </a:spcBef>
              <a:buNone/>
              <a:defRPr lang="en-US" sz="4800" kern="1200">
                <a:solidFill>
                  <a:schemeClr val="lt1"/>
                </a:solidFill>
                <a:latin typeface="Segoe UI Light"/>
                <a:ea typeface="+mn-ea"/>
                <a:cs typeface="Segoe UI Light"/>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0000"/>
              </a:lnSpc>
            </a:pPr>
            <a:endParaRPr lang="en-US" sz="3600" dirty="0"/>
          </a:p>
        </p:txBody>
      </p:sp>
      <p:pic>
        <p:nvPicPr>
          <p:cNvPr id="11" name="Picture 10" descr="shutterstock_63419071.jpg"/>
          <p:cNvPicPr>
            <a:picLocks noChangeAspect="1"/>
          </p:cNvPicPr>
          <p:nvPr/>
        </p:nvPicPr>
        <p:blipFill>
          <a:blip r:embed="rId2"/>
          <a:srcRect r="4126"/>
          <a:stretch>
            <a:fillRect/>
          </a:stretch>
        </p:blipFill>
        <p:spPr>
          <a:xfrm>
            <a:off x="771661" y="10611"/>
            <a:ext cx="7583940" cy="4459539"/>
          </a:xfrm>
          <a:prstGeom prst="rect">
            <a:avLst/>
          </a:prstGeom>
        </p:spPr>
      </p:pic>
      <p:sp>
        <p:nvSpPr>
          <p:cNvPr id="15" name="Rectangle 14"/>
          <p:cNvSpPr/>
          <p:nvPr/>
        </p:nvSpPr>
        <p:spPr bwMode="gray">
          <a:xfrm>
            <a:off x="322450" y="2815848"/>
            <a:ext cx="7507675" cy="1654302"/>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3"/>
          <a:stretch>
            <a:fillRect/>
          </a:stretch>
        </p:blipFill>
        <p:spPr>
          <a:xfrm>
            <a:off x="340582" y="2506978"/>
            <a:ext cx="866128" cy="2260596"/>
          </a:xfrm>
          <a:prstGeom prst="rect">
            <a:avLst/>
          </a:prstGeom>
        </p:spPr>
      </p:pic>
      <p:sp>
        <p:nvSpPr>
          <p:cNvPr id="18" name="Title 1"/>
          <p:cNvSpPr>
            <a:spLocks noGrp="1"/>
          </p:cNvSpPr>
          <p:nvPr>
            <p:ph type="title" hasCustomPrompt="1"/>
          </p:nvPr>
        </p:nvSpPr>
        <p:spPr bwMode="ltGray">
          <a:xfrm>
            <a:off x="987137" y="3188479"/>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Session Title</a:t>
            </a:r>
            <a:endParaRPr lang="en-US" dirty="0"/>
          </a:p>
        </p:txBody>
      </p:sp>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7926864" y="4816288"/>
            <a:ext cx="1121861" cy="223184"/>
          </a:xfrm>
          <a:prstGeom prst="rect">
            <a:avLst/>
          </a:prstGeom>
        </p:spPr>
      </p:pic>
    </p:spTree>
    <p:extLst>
      <p:ext uri="{BB962C8B-B14F-4D97-AF65-F5344CB8AC3E}">
        <p14:creationId xmlns:p14="http://schemas.microsoft.com/office/powerpoint/2010/main" val="165430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15" name="Rectangle 14"/>
          <p:cNvSpPr/>
          <p:nvPr userDrawn="1"/>
        </p:nvSpPr>
        <p:spPr bwMode="gray">
          <a:xfrm>
            <a:off x="0" y="2815848"/>
            <a:ext cx="9144000" cy="1654302"/>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userDrawn="1"/>
        </p:nvPicPr>
        <p:blipFill>
          <a:blip r:embed="rId2"/>
          <a:stretch>
            <a:fillRect/>
          </a:stretch>
        </p:blipFill>
        <p:spPr>
          <a:xfrm>
            <a:off x="340582" y="2506978"/>
            <a:ext cx="866128" cy="2260596"/>
          </a:xfrm>
          <a:prstGeom prst="rect">
            <a:avLst/>
          </a:prstGeom>
        </p:spPr>
      </p:pic>
      <p:sp>
        <p:nvSpPr>
          <p:cNvPr id="18" name="Title 1"/>
          <p:cNvSpPr>
            <a:spLocks noGrp="1"/>
          </p:cNvSpPr>
          <p:nvPr>
            <p:ph type="title" hasCustomPrompt="1"/>
          </p:nvPr>
        </p:nvSpPr>
        <p:spPr bwMode="ltGray">
          <a:xfrm>
            <a:off x="987137" y="3188479"/>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Section Title</a:t>
            </a:r>
            <a:endParaRPr lang="en-US" dirty="0"/>
          </a:p>
        </p:txBody>
      </p:sp>
      <p:pic>
        <p:nvPicPr>
          <p:cNvPr id="9" name="Picture 8" descr="Dev-Unleashed-logo.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1599097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81330" y="1304925"/>
            <a:ext cx="7705350"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6" name="Rectangle 5"/>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12" name="Title 11"/>
          <p:cNvSpPr>
            <a:spLocks noGrp="1"/>
          </p:cNvSpPr>
          <p:nvPr>
            <p:ph type="title"/>
          </p:nvPr>
        </p:nvSpPr>
        <p:spPr>
          <a:xfrm>
            <a:off x="457320" y="347271"/>
            <a:ext cx="8229361"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3975363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Layou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81331" y="1304925"/>
            <a:ext cx="5554521"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6" name="Rectangle 5"/>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11" name="Title 10"/>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135946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vice Screenshot - Generic TV + Text">
    <p:spTree>
      <p:nvGrpSpPr>
        <p:cNvPr id="1" name=""/>
        <p:cNvGrpSpPr/>
        <p:nvPr/>
      </p:nvGrpSpPr>
      <p:grpSpPr>
        <a:xfrm>
          <a:off x="0" y="0"/>
          <a:ext cx="0" cy="0"/>
          <a:chOff x="0" y="0"/>
          <a:chExt cx="0" cy="0"/>
        </a:xfrm>
      </p:grpSpPr>
      <p:sp>
        <p:nvSpPr>
          <p:cNvPr id="5" name="Text Placeholder 2"/>
          <p:cNvSpPr>
            <a:spLocks noGrp="1"/>
          </p:cNvSpPr>
          <p:nvPr>
            <p:ph idx="1"/>
          </p:nvPr>
        </p:nvSpPr>
        <p:spPr>
          <a:xfrm>
            <a:off x="895584" y="1722579"/>
            <a:ext cx="4458979" cy="30089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2379" y="1647373"/>
            <a:ext cx="3514421" cy="2353127"/>
          </a:xfrm>
          <a:prstGeom prst="rect">
            <a:avLst/>
          </a:prstGeom>
        </p:spPr>
      </p:pic>
      <p:sp>
        <p:nvSpPr>
          <p:cNvPr id="10" name="Picture Placeholder 2"/>
          <p:cNvSpPr>
            <a:spLocks noGrp="1"/>
          </p:cNvSpPr>
          <p:nvPr>
            <p:ph type="pic" sz="quarter" idx="12" hasCustomPrompt="1"/>
          </p:nvPr>
        </p:nvSpPr>
        <p:spPr>
          <a:xfrm>
            <a:off x="5241004" y="1722578"/>
            <a:ext cx="3377878" cy="1896890"/>
          </a:xfrm>
          <a:solidFill>
            <a:srgbClr val="282828"/>
          </a:solidFill>
          <a:effectLst>
            <a:innerShdw blurRad="101600" dist="25400" dir="13500000">
              <a:srgbClr val="000000">
                <a:alpha val="76000"/>
              </a:srgbClr>
            </a:innerShdw>
          </a:effectLst>
        </p:spPr>
        <p:txBody>
          <a:bodyPr lIns="274320" rIns="274320"/>
          <a:lstStyle>
            <a:lvl1pPr marL="0" marR="0" indent="0" algn="l" defTabSz="3429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6" name="Rectangle 5"/>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7" name="Rectangle 6"/>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3"/>
          <a:stretch>
            <a:fillRect/>
          </a:stretch>
        </p:blipFill>
        <p:spPr>
          <a:xfrm>
            <a:off x="622326" y="347272"/>
            <a:ext cx="302639" cy="789890"/>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778048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vice Screenshot - Windows Tablet">
    <p:spTree>
      <p:nvGrpSpPr>
        <p:cNvPr id="1" name=""/>
        <p:cNvGrpSpPr/>
        <p:nvPr/>
      </p:nvGrpSpPr>
      <p:grpSpPr>
        <a:xfrm>
          <a:off x="0" y="0"/>
          <a:ext cx="0" cy="0"/>
          <a:chOff x="0" y="0"/>
          <a:chExt cx="0" cy="0"/>
        </a:xfrm>
      </p:grpSpPr>
      <p:sp>
        <p:nvSpPr>
          <p:cNvPr id="5" name="Text Placeholder 2"/>
          <p:cNvSpPr>
            <a:spLocks noGrp="1"/>
          </p:cNvSpPr>
          <p:nvPr>
            <p:ph idx="1"/>
          </p:nvPr>
        </p:nvSpPr>
        <p:spPr>
          <a:xfrm>
            <a:off x="895585" y="1448746"/>
            <a:ext cx="4006166" cy="32827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7" name="Rectangle 6"/>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grpSp>
        <p:nvGrpSpPr>
          <p:cNvPr id="17" name="Slate"/>
          <p:cNvGrpSpPr/>
          <p:nvPr/>
        </p:nvGrpSpPr>
        <p:grpSpPr>
          <a:xfrm>
            <a:off x="4979842" y="1448745"/>
            <a:ext cx="3948508" cy="2455463"/>
            <a:chOff x="3257078" y="1677353"/>
            <a:chExt cx="6940296" cy="4315968"/>
          </a:xfrm>
        </p:grpSpPr>
        <p:sp>
          <p:nvSpPr>
            <p:cNvPr id="18"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9"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0"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21"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22"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schemeClr val="accent1"/>
                </a:solidFill>
              </a:endParaRPr>
            </a:p>
          </p:txBody>
        </p:sp>
        <p:sp>
          <p:nvSpPr>
            <p:cNvPr id="23"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sp>
        <p:nvSpPr>
          <p:cNvPr id="10" name="Picture Placeholder 2"/>
          <p:cNvSpPr>
            <a:spLocks noGrp="1"/>
          </p:cNvSpPr>
          <p:nvPr>
            <p:ph type="pic" sz="quarter" idx="12" hasCustomPrompt="1"/>
          </p:nvPr>
        </p:nvSpPr>
        <p:spPr>
          <a:xfrm>
            <a:off x="5241004" y="1722578"/>
            <a:ext cx="3445677" cy="1912828"/>
          </a:xfrm>
          <a:solidFill>
            <a:srgbClr val="282828"/>
          </a:solidFill>
          <a:effectLst>
            <a:innerShdw blurRad="101600" dist="25400" dir="13500000">
              <a:srgbClr val="000000">
                <a:alpha val="76000"/>
              </a:srgbClr>
            </a:innerShdw>
          </a:effectLst>
        </p:spPr>
        <p:txBody>
          <a:bodyPr lIns="274320" rIns="274320"/>
          <a:lstStyle>
            <a:lvl1pPr marL="0" marR="0" indent="0" algn="l" defTabSz="3429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15442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Iconographic - 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801463" y="1529445"/>
            <a:ext cx="5839577" cy="892628"/>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7" name="Picture Placeholder 16"/>
          <p:cNvSpPr>
            <a:spLocks noGrp="1"/>
          </p:cNvSpPr>
          <p:nvPr>
            <p:ph type="pic" sz="quarter" idx="10" hasCustomPrompt="1"/>
          </p:nvPr>
        </p:nvSpPr>
        <p:spPr>
          <a:xfrm>
            <a:off x="895585" y="1529445"/>
            <a:ext cx="905877" cy="892628"/>
          </a:xfrm>
          <a:solidFill>
            <a:srgbClr val="FF6634"/>
          </a:solidFill>
        </p:spPr>
        <p:txBody>
          <a:bodyPr/>
          <a:lstStyle>
            <a:lvl1pPr marL="0" indent="0">
              <a:buNone/>
              <a:defRPr>
                <a:solidFill>
                  <a:schemeClr val="lt1"/>
                </a:solidFill>
              </a:defRPr>
            </a:lvl1pPr>
          </a:lstStyle>
          <a:p>
            <a:r>
              <a:rPr lang="en-US" dirty="0" smtClean="0"/>
              <a:t>Icon 1</a:t>
            </a:r>
            <a:endParaRPr lang="en-US" dirty="0"/>
          </a:p>
        </p:txBody>
      </p:sp>
      <p:sp>
        <p:nvSpPr>
          <p:cNvPr id="18" name="Picture Placeholder 16"/>
          <p:cNvSpPr>
            <a:spLocks noGrp="1"/>
          </p:cNvSpPr>
          <p:nvPr>
            <p:ph type="pic" sz="quarter" idx="11" hasCustomPrompt="1"/>
          </p:nvPr>
        </p:nvSpPr>
        <p:spPr>
          <a:xfrm>
            <a:off x="895586" y="2422072"/>
            <a:ext cx="905877" cy="892628"/>
          </a:xfrm>
          <a:solidFill>
            <a:srgbClr val="2872B0"/>
          </a:solidFill>
        </p:spPr>
        <p:txBody>
          <a:bodyPr/>
          <a:lstStyle>
            <a:lvl1pPr marL="0" indent="0">
              <a:buNone/>
              <a:defRPr>
                <a:solidFill>
                  <a:schemeClr val="lt1"/>
                </a:solidFill>
              </a:defRPr>
            </a:lvl1pPr>
          </a:lstStyle>
          <a:p>
            <a:r>
              <a:rPr lang="en-US" dirty="0" smtClean="0"/>
              <a:t>Icon 2</a:t>
            </a:r>
            <a:endParaRPr lang="en-US" dirty="0"/>
          </a:p>
        </p:txBody>
      </p:sp>
      <p:sp>
        <p:nvSpPr>
          <p:cNvPr id="19" name="Picture Placeholder 16"/>
          <p:cNvSpPr>
            <a:spLocks noGrp="1"/>
          </p:cNvSpPr>
          <p:nvPr>
            <p:ph type="pic" sz="quarter" idx="12" hasCustomPrompt="1"/>
          </p:nvPr>
        </p:nvSpPr>
        <p:spPr>
          <a:xfrm>
            <a:off x="895585" y="3314700"/>
            <a:ext cx="902114" cy="903854"/>
          </a:xfrm>
          <a:solidFill>
            <a:schemeClr val="tx2"/>
          </a:solidFill>
        </p:spPr>
        <p:txBody>
          <a:bodyPr/>
          <a:lstStyle>
            <a:lvl1pPr marL="0" indent="0">
              <a:buNone/>
              <a:defRPr baseline="0">
                <a:solidFill>
                  <a:schemeClr val="lt1"/>
                </a:solidFill>
              </a:defRPr>
            </a:lvl1pPr>
          </a:lstStyle>
          <a:p>
            <a:r>
              <a:rPr lang="en-US" dirty="0" smtClean="0"/>
              <a:t>Icon 3</a:t>
            </a:r>
          </a:p>
          <a:p>
            <a:endParaRPr lang="en-US" dirty="0"/>
          </a:p>
        </p:txBody>
      </p:sp>
      <p:sp>
        <p:nvSpPr>
          <p:cNvPr id="25" name="Text Placeholder 23"/>
          <p:cNvSpPr>
            <a:spLocks noGrp="1"/>
          </p:cNvSpPr>
          <p:nvPr>
            <p:ph type="body" sz="quarter" idx="14"/>
          </p:nvPr>
        </p:nvSpPr>
        <p:spPr>
          <a:xfrm>
            <a:off x="1801463" y="2422072"/>
            <a:ext cx="5839577" cy="892628"/>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801463" y="3314700"/>
            <a:ext cx="5839577" cy="903854"/>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11" name="Rectangle 10"/>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2" name="Picture 11"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3" name="Picture 12"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325547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4510" y="1343025"/>
            <a:ext cx="7791216" cy="3436259"/>
          </a:xfrm>
          <a:prstGeom prst="rect">
            <a:avLst/>
          </a:prstGeom>
        </p:spPr>
        <p:txBody>
          <a:bodyPr vert="horz" lIns="18288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0"/>
          <p:cNvSpPr>
            <a:spLocks noGrp="1"/>
          </p:cNvSpPr>
          <p:nvPr>
            <p:ph type="title"/>
          </p:nvPr>
        </p:nvSpPr>
        <p:spPr>
          <a:xfrm>
            <a:off x="457319" y="282179"/>
            <a:ext cx="8229362"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4162136212"/>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48"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Lst>
  <p:transition>
    <p:fade/>
  </p:transition>
  <p:timing>
    <p:tnLst>
      <p:par>
        <p:cTn id="1" dur="indefinite" restart="never" nodeType="tmRoot"/>
      </p:par>
    </p:tnLst>
  </p:timing>
  <p:txStyles>
    <p:titleStyle>
      <a:lvl1pPr marL="385763" indent="68580" algn="l" defTabSz="342900" rtl="0" eaLnBrk="1" latinLnBrk="0" hangingPunct="1">
        <a:spcBef>
          <a:spcPct val="0"/>
        </a:spcBef>
        <a:buNone/>
        <a:defRPr sz="2400" kern="1200">
          <a:solidFill>
            <a:schemeClr val="bg1"/>
          </a:solidFill>
          <a:latin typeface="+mj-lt"/>
          <a:ea typeface="+mj-ea"/>
          <a:cs typeface="+mj-cs"/>
        </a:defRPr>
      </a:lvl1pPr>
    </p:titleStyle>
    <p:bodyStyle>
      <a:lvl1pPr marL="128588" indent="-128588"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1pPr>
      <a:lvl2pPr marL="557213" indent="-214313"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2pPr>
      <a:lvl3pPr marL="8572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3.gif"/><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7.xml"/><Relationship Id="rId16"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microsoft.com/office/2007/relationships/hdphoto" Target="../media/hdphoto5.wdp"/><Relationship Id="rId5" Type="http://schemas.openxmlformats.org/officeDocument/2006/relationships/image" Target="../media/image59.png"/><Relationship Id="rId4" Type="http://schemas.microsoft.com/office/2007/relationships/hdphoto" Target="../media/hdphoto4.wdp"/></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microsoft.com/office/2007/relationships/hdphoto" Target="../media/hdphoto6.wdp"/></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microsoft.com/office/2007/relationships/hdphoto" Target="../media/hdphoto4.wdp"/></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microsoft.com/office/2007/relationships/hdphoto" Target="../media/hdphoto5.wdp"/></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8.xml"/><Relationship Id="rId4" Type="http://schemas.openxmlformats.org/officeDocument/2006/relationships/hyperlink" Target="http://www.surveymonkey.com/s/azureunleashed"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msdn.com/" TargetMode="External"/><Relationship Id="rId2" Type="http://schemas.openxmlformats.org/officeDocument/2006/relationships/hyperlink" Target="http://aka.ms/az30" TargetMode="External"/><Relationship Id="rId1" Type="http://schemas.openxmlformats.org/officeDocument/2006/relationships/slideLayout" Target="../slideLayouts/slideLayout5.xml"/><Relationship Id="rId5" Type="http://schemas.openxmlformats.org/officeDocument/2006/relationships/hyperlink" Target="http://aka.msazpay/" TargetMode="External"/><Relationship Id="rId4" Type="http://schemas.openxmlformats.org/officeDocument/2006/relationships/hyperlink" Target="http://bizspark.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Windows Azure Web Sites</a:t>
            </a:r>
          </a:p>
        </p:txBody>
      </p:sp>
    </p:spTree>
    <p:extLst>
      <p:ext uri="{BB962C8B-B14F-4D97-AF65-F5344CB8AC3E}">
        <p14:creationId xmlns:p14="http://schemas.microsoft.com/office/powerpoint/2010/main" val="3772382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gradFill>
                  <a:gsLst>
                    <a:gs pos="1250">
                      <a:srgbClr val="FFFFFF"/>
                    </a:gs>
                    <a:gs pos="100000">
                      <a:srgbClr val="FFFFFF"/>
                    </a:gs>
                  </a:gsLst>
                  <a:lin ang="5400000" scaled="0"/>
                </a:gradFill>
              </a:rPr>
              <a:t>Hello World</a:t>
            </a:r>
            <a:endParaRPr lang="en-US" dirty="0"/>
          </a:p>
        </p:txBody>
      </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Entity Framework</a:t>
            </a:r>
            <a:endParaRPr lang="en-US" dirty="0"/>
          </a:p>
        </p:txBody>
      </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435857"/>
            <a:ext cx="8754564" cy="567848"/>
          </a:xfrm>
        </p:spPr>
        <p:txBody>
          <a:bodyPr>
            <a:normAutofit/>
          </a:bodyPr>
          <a:lstStyle/>
          <a:p>
            <a:r>
              <a:rPr lang="en-US" dirty="0" smtClean="0"/>
              <a:t>Supported Publishing Methods</a:t>
            </a:r>
            <a:endParaRPr lang="en-US" dirty="0"/>
          </a:p>
        </p:txBody>
      </p:sp>
      <p:grpSp>
        <p:nvGrpSpPr>
          <p:cNvPr id="8" name="Group 7"/>
          <p:cNvGrpSpPr/>
          <p:nvPr/>
        </p:nvGrpSpPr>
        <p:grpSpPr>
          <a:xfrm>
            <a:off x="1960409" y="1467414"/>
            <a:ext cx="6024368" cy="3268458"/>
            <a:chOff x="1426486" y="1075527"/>
            <a:chExt cx="6024368" cy="3268458"/>
          </a:xfrm>
        </p:grpSpPr>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spTree>
    <p:extLst>
      <p:ext uri="{BB962C8B-B14F-4D97-AF65-F5344CB8AC3E}">
        <p14:creationId xmlns:p14="http://schemas.microsoft.com/office/powerpoint/2010/main" val="215852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Deployment</a:t>
            </a:r>
            <a:endParaRPr lang="en-US" dirty="0"/>
          </a:p>
        </p:txBody>
      </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Supported Web Frameworks</a:t>
            </a:r>
            <a:endParaRPr lang="en-US" dirty="0"/>
          </a:p>
        </p:txBody>
      </p:sp>
      <p:grpSp>
        <p:nvGrpSpPr>
          <p:cNvPr id="9" name="Group 8"/>
          <p:cNvGrpSpPr/>
          <p:nvPr/>
        </p:nvGrpSpPr>
        <p:grpSpPr>
          <a:xfrm>
            <a:off x="1252800" y="1915362"/>
            <a:ext cx="7440142" cy="1367770"/>
            <a:chOff x="454770" y="1915361"/>
            <a:chExt cx="8238172" cy="1514477"/>
          </a:xfrm>
        </p:grpSpPr>
        <p:grpSp>
          <p:nvGrpSpPr>
            <p:cNvPr id="22" name="Group 21"/>
            <p:cNvGrpSpPr/>
            <p:nvPr/>
          </p:nvGrpSpPr>
          <p:grpSpPr>
            <a:xfrm>
              <a:off x="2609701"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64632"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3" name="Group 2"/>
            <p:cNvGrpSpPr/>
            <p:nvPr/>
          </p:nvGrpSpPr>
          <p:grpSpPr>
            <a:xfrm>
              <a:off x="454770" y="1926415"/>
              <a:ext cx="1773380" cy="1503423"/>
              <a:chOff x="454770" y="1926415"/>
              <a:chExt cx="1773380" cy="1503423"/>
            </a:xfrm>
          </p:grpSpPr>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 xmlns:a14="http://schemas.microsoft.com/office/drawing/2010/main">
                    <a:solidFill>
                      <a:srgbClr val="FFFFFF"/>
                    </a:solidFill>
                  </a14:hiddenFill>
                </a:ext>
              </a:extLst>
            </p:spPr>
          </p:pic>
        </p:grpSp>
      </p:grpSp>
      <p:sp>
        <p:nvSpPr>
          <p:cNvPr id="2" name="TextBox 1"/>
          <p:cNvSpPr txBox="1"/>
          <p:nvPr/>
        </p:nvSpPr>
        <p:spPr>
          <a:xfrm>
            <a:off x="3510577" y="3812578"/>
            <a:ext cx="2822952" cy="276999"/>
          </a:xfrm>
          <a:prstGeom prst="rect">
            <a:avLst/>
          </a:prstGeom>
          <a:noFill/>
        </p:spPr>
        <p:txBody>
          <a:bodyPr wrap="none" lIns="0" tIns="0" rIns="0" bIns="0" rtlCol="0">
            <a:spAutoFit/>
          </a:bodyPr>
          <a:lstStyle/>
          <a:p>
            <a:pPr algn="ctr" defTabSz="685835"/>
            <a:r>
              <a:rPr lang="en-US" spc="-53" dirty="0" smtClean="0">
                <a:gradFill>
                  <a:gsLst>
                    <a:gs pos="2917">
                      <a:srgbClr val="5F5F5F"/>
                    </a:gs>
                    <a:gs pos="30000">
                      <a:srgbClr val="5F5F5F"/>
                    </a:gs>
                  </a:gsLst>
                  <a:lin ang="5400000" scaled="0"/>
                </a:gradFill>
                <a:latin typeface="+mj-lt"/>
              </a:rPr>
              <a:t>Or any custom </a:t>
            </a:r>
            <a:r>
              <a:rPr lang="en-US" spc="-53" dirty="0" err="1" smtClean="0">
                <a:gradFill>
                  <a:gsLst>
                    <a:gs pos="2917">
                      <a:srgbClr val="5F5F5F"/>
                    </a:gs>
                    <a:gs pos="30000">
                      <a:srgbClr val="5F5F5F"/>
                    </a:gs>
                  </a:gsLst>
                  <a:lin ang="5400000" scaled="0"/>
                </a:gradFill>
                <a:latin typeface="+mj-lt"/>
              </a:rPr>
              <a:t>FastCGI</a:t>
            </a:r>
            <a:r>
              <a:rPr lang="en-US" spc="-53" dirty="0" smtClean="0">
                <a:gradFill>
                  <a:gsLst>
                    <a:gs pos="2917">
                      <a:srgbClr val="5F5F5F"/>
                    </a:gs>
                    <a:gs pos="30000">
                      <a:srgbClr val="5F5F5F"/>
                    </a:gs>
                  </a:gsLst>
                  <a:lin ang="5400000" scaled="0"/>
                </a:gradFill>
                <a:latin typeface="+mj-lt"/>
              </a:rPr>
              <a:t> Handler</a:t>
            </a:r>
            <a:endParaRPr lang="en-US" spc="-53" dirty="0">
              <a:gradFill>
                <a:gsLst>
                  <a:gs pos="2917">
                    <a:srgbClr val="5F5F5F"/>
                  </a:gs>
                  <a:gs pos="30000">
                    <a:srgbClr val="5F5F5F"/>
                  </a:gs>
                </a:gsLst>
                <a:lin ang="5400000" scaled="0"/>
              </a:gradFill>
              <a:latin typeface="+mj-lt"/>
            </a:endParaRPr>
          </a:p>
        </p:txBody>
      </p:sp>
    </p:spTree>
    <p:extLst>
      <p:ext uri="{BB962C8B-B14F-4D97-AF65-F5344CB8AC3E}">
        <p14:creationId xmlns:p14="http://schemas.microsoft.com/office/powerpoint/2010/main" val="3712406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840" y="1861275"/>
            <a:ext cx="6233160" cy="1423719"/>
          </a:xfrm>
        </p:spPr>
        <p:txBody>
          <a:bodyPr>
            <a:normAutofit/>
          </a:bodyPr>
          <a:lstStyle/>
          <a:p>
            <a:r>
              <a:rPr lang="en-US" sz="4000" dirty="0" smtClean="0">
                <a:gradFill>
                  <a:gsLst>
                    <a:gs pos="1250">
                      <a:srgbClr val="FFFFFF"/>
                    </a:gs>
                    <a:gs pos="100000">
                      <a:srgbClr val="FFFFFF"/>
                    </a:gs>
                  </a:gsLst>
                  <a:lin ang="5400000" scaled="0"/>
                </a:gradFill>
              </a:rPr>
              <a:t>WordPress &amp; </a:t>
            </a:r>
            <a:r>
              <a:rPr lang="en-US" sz="4000" dirty="0" err="1" smtClean="0">
                <a:gradFill>
                  <a:gsLst>
                    <a:gs pos="1250">
                      <a:srgbClr val="FFFFFF"/>
                    </a:gs>
                    <a:gs pos="100000">
                      <a:srgbClr val="FFFFFF"/>
                    </a:gs>
                  </a:gsLst>
                  <a:lin ang="5400000" scaled="0"/>
                </a:gradFill>
              </a:rPr>
              <a:t>WebMatrix</a:t>
            </a:r>
            <a:endParaRPr lang="en-US" sz="4000" dirty="0"/>
          </a:p>
        </p:txBody>
      </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4032" y="1"/>
            <a:ext cx="9158032" cy="737426"/>
            <a:chOff x="-18704" y="0"/>
            <a:chExt cx="12207529" cy="983234"/>
          </a:xfrm>
        </p:grpSpPr>
        <p:grpSp>
          <p:nvGrpSpPr>
            <p:cNvPr id="13" name="Group 12"/>
            <p:cNvGrpSpPr/>
            <p:nvPr/>
          </p:nvGrpSpPr>
          <p:grpSpPr>
            <a:xfrm>
              <a:off x="-18704" y="0"/>
              <a:ext cx="12199505" cy="983234"/>
              <a:chOff x="-18704" y="0"/>
              <a:chExt cx="12199505" cy="983234"/>
            </a:xfrm>
          </p:grpSpPr>
          <p:sp>
            <p:nvSpPr>
              <p:cNvPr id="11" name="Rectangle 10"/>
              <p:cNvSpPr/>
              <p:nvPr/>
            </p:nvSpPr>
            <p:spPr bwMode="auto">
              <a:xfrm>
                <a:off x="-18704" y="0"/>
                <a:ext cx="6772189"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39592" y="0"/>
                <a:ext cx="2360742"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7137" y="3188479"/>
            <a:ext cx="7486303" cy="820421"/>
          </a:xfrm>
        </p:spPr>
        <p:txBody>
          <a:bodyPr>
            <a:normAutofit fontScale="90000"/>
          </a:bodyPr>
          <a:lstStyle/>
          <a:p>
            <a:r>
              <a:rPr lang="en-US" dirty="0" smtClean="0"/>
              <a:t>Introduction to Windows Azure</a:t>
            </a:r>
            <a:endParaRPr lang="en-US" dirty="0"/>
          </a:p>
        </p:txBody>
      </p:sp>
    </p:spTree>
    <p:extLst>
      <p:ext uri="{BB962C8B-B14F-4D97-AF65-F5344CB8AC3E}">
        <p14:creationId xmlns:p14="http://schemas.microsoft.com/office/powerpoint/2010/main" val="3036500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a:gradFill>
                  <a:gsLst>
                    <a:gs pos="0">
                      <a:srgbClr val="5F5F5F"/>
                    </a:gs>
                    <a:gs pos="100000">
                      <a:srgbClr val="5F5F5F"/>
                    </a:gs>
                  </a:gsLst>
                  <a:lin ang="5400000" scaled="0"/>
                </a:gradFill>
              </a:rPr>
              <a:t>s</a:t>
            </a:r>
            <a:r>
              <a:rPr lang="en-US" sz="2400" dirty="0" smtClean="0">
                <a:gradFill>
                  <a:gsLst>
                    <a:gs pos="0">
                      <a:srgbClr val="5F5F5F"/>
                    </a:gs>
                    <a:gs pos="100000">
                      <a:srgbClr val="5F5F5F"/>
                    </a:gs>
                  </a:gsLst>
                  <a:lin ang="5400000" scaled="0"/>
                </a:gradFill>
              </a:rPr>
              <a:t>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Scaling</a:t>
            </a:r>
            <a:endParaRPr lang="en-US" dirty="0"/>
          </a:p>
        </p:txBody>
      </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0"/>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7" y="1890057"/>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1"/>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45720" rIns="45720">
            <a:normAutofit/>
          </a:bodyPr>
          <a:lstStyle/>
          <a:p>
            <a:r>
              <a:rPr lang="en-US" dirty="0" smtClean="0"/>
              <a:t>Diagnostics &amp; Monitoring</a:t>
            </a:r>
            <a:endParaRPr lang="en-US" dirty="0"/>
          </a:p>
        </p:txBody>
      </p:sp>
      <p:grpSp>
        <p:nvGrpSpPr>
          <p:cNvPr id="6" name="Group 5"/>
          <p:cNvGrpSpPr/>
          <p:nvPr/>
        </p:nvGrpSpPr>
        <p:grpSpPr>
          <a:xfrm>
            <a:off x="1975126" y="1492945"/>
            <a:ext cx="6024368" cy="3245821"/>
            <a:chOff x="1426486" y="1075527"/>
            <a:chExt cx="6024368" cy="3245821"/>
          </a:xfrm>
        </p:grpSpPr>
        <p:grpSp>
          <p:nvGrpSpPr>
            <p:cNvPr id="5" name="Group 4"/>
            <p:cNvGrpSpPr/>
            <p:nvPr/>
          </p:nvGrpSpPr>
          <p:grpSpPr>
            <a:xfrm>
              <a:off x="1426486" y="1075527"/>
              <a:ext cx="6024368" cy="1503423"/>
              <a:chOff x="1426486" y="1075527"/>
              <a:chExt cx="6024368" cy="1503423"/>
            </a:xfrm>
          </p:grpSpPr>
          <p:sp>
            <p:nvSpPr>
              <p:cNvPr id="10" name="Rectangle 9"/>
              <p:cNvSpPr/>
              <p:nvPr/>
            </p:nvSpPr>
            <p:spPr bwMode="auto">
              <a:xfrm>
                <a:off x="1480555"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3" name="Group 2"/>
            <p:cNvGrpSpPr/>
            <p:nvPr/>
          </p:nvGrpSpPr>
          <p:grpSpPr>
            <a:xfrm>
              <a:off x="2488213" y="2817925"/>
              <a:ext cx="3900914" cy="1503423"/>
              <a:chOff x="2514228" y="2817925"/>
              <a:chExt cx="3900914" cy="1503423"/>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692018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433932"/>
            <a:ext cx="8754564"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t>
            </a:r>
            <a:r>
              <a:rPr lang="en-US" sz="2700" spc="-53" dirty="0" smtClean="0">
                <a:gradFill>
                  <a:gsLst>
                    <a:gs pos="2917">
                      <a:schemeClr val="tx1"/>
                    </a:gs>
                    <a:gs pos="30000">
                      <a:schemeClr val="tx1"/>
                    </a:gs>
                  </a:gsLst>
                  <a:lin ang="5400000" scaled="0"/>
                </a:gradFill>
              </a:rPr>
              <a:t>Applications, </a:t>
            </a:r>
          </a:p>
          <a:p>
            <a:r>
              <a:rPr lang="en-US" sz="2700" spc="-53" dirty="0" smtClean="0">
                <a:gradFill>
                  <a:gsLst>
                    <a:gs pos="2917">
                      <a:schemeClr val="tx1"/>
                    </a:gs>
                    <a:gs pos="30000">
                      <a:schemeClr val="tx1"/>
                    </a:gs>
                  </a:gsLst>
                  <a:lin ang="5400000" scaled="0"/>
                </a:gradFill>
              </a:rPr>
              <a:t>Frameworks, </a:t>
            </a:r>
          </a:p>
          <a:p>
            <a:r>
              <a:rPr lang="en-US" sz="2700" spc="-53" dirty="0" smtClean="0">
                <a:gradFill>
                  <a:gsLst>
                    <a:gs pos="2917">
                      <a:schemeClr val="tx1"/>
                    </a:gs>
                    <a:gs pos="30000">
                      <a:schemeClr val="tx1"/>
                    </a:gs>
                  </a:gsLst>
                  <a:lin ang="5400000" scaled="0"/>
                </a:gradFill>
              </a:rPr>
              <a:t>and Templates</a:t>
            </a:r>
            <a:endParaRPr lang="en-US" sz="2700" spc="-53" dirty="0">
              <a:gradFill>
                <a:gsLst>
                  <a:gs pos="2917">
                    <a:schemeClr val="tx1"/>
                  </a:gs>
                  <a:gs pos="30000">
                    <a:schemeClr val="tx1"/>
                  </a:gs>
                </a:gsLst>
                <a:lin ang="5400000" scaled="0"/>
              </a:gradFill>
            </a:endParaRPr>
          </a:p>
        </p:txBody>
      </p:sp>
      <p:grpSp>
        <p:nvGrpSpPr>
          <p:cNvPr id="16" name="Group 15"/>
          <p:cNvGrpSpPr/>
          <p:nvPr/>
        </p:nvGrpSpPr>
        <p:grpSpPr>
          <a:xfrm>
            <a:off x="956036" y="1341120"/>
            <a:ext cx="4628849" cy="3592588"/>
            <a:chOff x="232010" y="860386"/>
            <a:chExt cx="5307156" cy="4119042"/>
          </a:xfrm>
        </p:grpSpPr>
        <p:grpSp>
          <p:nvGrpSpPr>
            <p:cNvPr id="14" name="Group 13"/>
            <p:cNvGrpSpPr/>
            <p:nvPr/>
          </p:nvGrpSpPr>
          <p:grpSpPr>
            <a:xfrm>
              <a:off x="388375" y="1684969"/>
              <a:ext cx="5150791" cy="1428750"/>
              <a:chOff x="388375" y="1684969"/>
              <a:chExt cx="5150791" cy="1428750"/>
            </a:xfrm>
          </p:grpSpPr>
          <p:pic>
            <p:nvPicPr>
              <p:cNvPr id="1032" name="Picture 8"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375" y="2111003"/>
                <a:ext cx="759555" cy="576682"/>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829" y="1684969"/>
                <a:ext cx="1429122" cy="1428750"/>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1304" y="2061151"/>
                <a:ext cx="867388" cy="676386"/>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3" name="Group 12"/>
            <p:cNvGrpSpPr/>
            <p:nvPr/>
          </p:nvGrpSpPr>
          <p:grpSpPr>
            <a:xfrm>
              <a:off x="419311" y="2904184"/>
              <a:ext cx="4893354" cy="981291"/>
              <a:chOff x="422025" y="2904184"/>
              <a:chExt cx="4893354" cy="981291"/>
            </a:xfrm>
          </p:grpSpPr>
          <p:pic>
            <p:nvPicPr>
              <p:cNvPr id="1038" name="Picture 14" descr="{:IconUr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025" y="3048792"/>
                <a:ext cx="692255" cy="692075"/>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08208" y="2957761"/>
                <a:ext cx="874364" cy="874136"/>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15398" y="3023496"/>
                <a:ext cx="739201" cy="742667"/>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3832" y="2904184"/>
                <a:ext cx="981547" cy="98129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5" name="Group 14"/>
            <p:cNvGrpSpPr/>
            <p:nvPr/>
          </p:nvGrpSpPr>
          <p:grpSpPr>
            <a:xfrm>
              <a:off x="391386" y="860386"/>
              <a:ext cx="4952214" cy="1033818"/>
              <a:chOff x="389435" y="860386"/>
              <a:chExt cx="4952214" cy="1033818"/>
            </a:xfrm>
          </p:grpSpPr>
          <p:pic>
            <p:nvPicPr>
              <p:cNvPr id="1028" name="Picture 4"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435" y="998676"/>
                <a:ext cx="757435" cy="757238"/>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72692" y="1004694"/>
                <a:ext cx="745397" cy="745203"/>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12300" y="1004694"/>
                <a:ext cx="745397" cy="745203"/>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7562" y="860386"/>
                <a:ext cx="1034087" cy="1033818"/>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2" name="Group 11"/>
            <p:cNvGrpSpPr/>
            <p:nvPr/>
          </p:nvGrpSpPr>
          <p:grpSpPr>
            <a:xfrm>
              <a:off x="232010" y="3957803"/>
              <a:ext cx="5083665" cy="1021625"/>
              <a:chOff x="232010" y="3957803"/>
              <a:chExt cx="5083665" cy="1021625"/>
            </a:xfrm>
          </p:grpSpPr>
          <p:pic>
            <p:nvPicPr>
              <p:cNvPr id="3" name="Picture 2"/>
              <p:cNvPicPr>
                <a:picLocks noChangeAspect="1"/>
              </p:cNvPicPr>
              <p:nvPr/>
            </p:nvPicPr>
            <p:blipFill>
              <a:blip r:embed="rId15"/>
              <a:stretch>
                <a:fillRect/>
              </a:stretch>
            </p:blipFill>
            <p:spPr>
              <a:xfrm>
                <a:off x="232010" y="3957803"/>
                <a:ext cx="1072284" cy="1021625"/>
              </a:xfrm>
              <a:prstGeom prst="rect">
                <a:avLst/>
              </a:prstGeom>
            </p:spPr>
          </p:pic>
          <p:pic>
            <p:nvPicPr>
              <p:cNvPr id="4" name="Picture 3"/>
              <p:cNvPicPr>
                <a:picLocks noChangeAspect="1"/>
              </p:cNvPicPr>
              <p:nvPr/>
            </p:nvPicPr>
            <p:blipFill>
              <a:blip r:embed="rId16"/>
              <a:stretch>
                <a:fillRect/>
              </a:stretch>
            </p:blipFill>
            <p:spPr>
              <a:xfrm>
                <a:off x="1521581" y="4220996"/>
                <a:ext cx="1247619" cy="495238"/>
              </a:xfrm>
              <a:prstGeom prst="rect">
                <a:avLst/>
              </a:prstGeom>
            </p:spPr>
          </p:pic>
          <p:pic>
            <p:nvPicPr>
              <p:cNvPr id="6" name="Picture 5"/>
              <p:cNvPicPr>
                <a:picLocks noChangeAspect="1"/>
              </p:cNvPicPr>
              <p:nvPr/>
            </p:nvPicPr>
            <p:blipFill>
              <a:blip r:embed="rId17"/>
              <a:stretch>
                <a:fillRect/>
              </a:stretch>
            </p:blipFill>
            <p:spPr>
              <a:xfrm>
                <a:off x="2986486" y="3973796"/>
                <a:ext cx="997024" cy="989638"/>
              </a:xfrm>
              <a:prstGeom prst="rect">
                <a:avLst/>
              </a:prstGeom>
            </p:spPr>
          </p:pic>
          <p:pic>
            <p:nvPicPr>
              <p:cNvPr id="7" name="Picture 6"/>
              <p:cNvPicPr>
                <a:picLocks noChangeAspect="1"/>
              </p:cNvPicPr>
              <p:nvPr/>
            </p:nvPicPr>
            <p:blipFill>
              <a:blip r:embed="rId18"/>
              <a:stretch>
                <a:fillRect/>
              </a:stretch>
            </p:blipFill>
            <p:spPr>
              <a:xfrm>
                <a:off x="4333535" y="3973797"/>
                <a:ext cx="982140" cy="989637"/>
              </a:xfrm>
              <a:prstGeom prst="rect">
                <a:avLst/>
              </a:prstGeom>
            </p:spPr>
          </p:pic>
        </p:grpSp>
      </p:grpSp>
    </p:spTree>
    <p:extLst>
      <p:ext uri="{BB962C8B-B14F-4D97-AF65-F5344CB8AC3E}">
        <p14:creationId xmlns:p14="http://schemas.microsoft.com/office/powerpoint/2010/main" val="2897407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335" y="460632"/>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grpSp>
        <p:nvGrpSpPr>
          <p:cNvPr id="23" name="Group 22"/>
          <p:cNvGrpSpPr/>
          <p:nvPr/>
        </p:nvGrpSpPr>
        <p:grpSpPr>
          <a:xfrm>
            <a:off x="1103997" y="1485112"/>
            <a:ext cx="4005161" cy="3182861"/>
            <a:chOff x="389436" y="1241272"/>
            <a:chExt cx="4005161" cy="3182861"/>
          </a:xfrm>
        </p:grpSpPr>
        <p:grpSp>
          <p:nvGrpSpPr>
            <p:cNvPr id="21" name="Group 20"/>
            <p:cNvGrpSpPr/>
            <p:nvPr/>
          </p:nvGrpSpPr>
          <p:grpSpPr>
            <a:xfrm>
              <a:off x="396581" y="2471943"/>
              <a:ext cx="3998016" cy="721519"/>
              <a:chOff x="396581" y="2482405"/>
              <a:chExt cx="3998016" cy="721519"/>
            </a:xfrm>
          </p:grpSpPr>
          <p:pic>
            <p:nvPicPr>
              <p:cNvPr id="10" name="Picture 9"/>
              <p:cNvPicPr>
                <a:picLocks noChangeAspect="1"/>
              </p:cNvPicPr>
              <p:nvPr/>
            </p:nvPicPr>
            <p:blipFill>
              <a:blip r:embed="rId3"/>
              <a:stretch>
                <a:fillRect/>
              </a:stretch>
            </p:blipFill>
            <p:spPr>
              <a:xfrm>
                <a:off x="396581" y="2482405"/>
                <a:ext cx="700270" cy="721519"/>
              </a:xfrm>
              <a:prstGeom prst="rect">
                <a:avLst/>
              </a:prstGeom>
            </p:spPr>
          </p:pic>
          <p:pic>
            <p:nvPicPr>
              <p:cNvPr id="9" name="Picture 8"/>
              <p:cNvPicPr>
                <a:picLocks noChangeAspect="1"/>
              </p:cNvPicPr>
              <p:nvPr/>
            </p:nvPicPr>
            <p:blipFill>
              <a:blip r:embed="rId4"/>
              <a:stretch>
                <a:fillRect/>
              </a:stretch>
            </p:blipFill>
            <p:spPr>
              <a:xfrm>
                <a:off x="1487494" y="2482405"/>
                <a:ext cx="714561" cy="721519"/>
              </a:xfrm>
              <a:prstGeom prst="rect">
                <a:avLst/>
              </a:prstGeom>
            </p:spPr>
          </p:pic>
          <p:pic>
            <p:nvPicPr>
              <p:cNvPr id="11" name="Picture 10"/>
              <p:cNvPicPr>
                <a:picLocks noChangeAspect="1"/>
              </p:cNvPicPr>
              <p:nvPr/>
            </p:nvPicPr>
            <p:blipFill>
              <a:blip r:embed="rId5"/>
              <a:stretch>
                <a:fillRect/>
              </a:stretch>
            </p:blipFill>
            <p:spPr>
              <a:xfrm>
                <a:off x="2589124" y="2489549"/>
                <a:ext cx="700270" cy="707231"/>
              </a:xfrm>
              <a:prstGeom prst="rect">
                <a:avLst/>
              </a:prstGeom>
            </p:spPr>
          </p:pic>
          <p:pic>
            <p:nvPicPr>
              <p:cNvPr id="12" name="Picture 11"/>
              <p:cNvPicPr>
                <a:picLocks noChangeAspect="1"/>
              </p:cNvPicPr>
              <p:nvPr/>
            </p:nvPicPr>
            <p:blipFill>
              <a:blip r:embed="rId6"/>
              <a:stretch>
                <a:fillRect/>
              </a:stretch>
            </p:blipFill>
            <p:spPr>
              <a:xfrm>
                <a:off x="3672890" y="2482405"/>
                <a:ext cx="721707" cy="721519"/>
              </a:xfrm>
              <a:prstGeom prst="rect">
                <a:avLst/>
              </a:prstGeom>
            </p:spPr>
          </p:pic>
        </p:grpSp>
        <p:grpSp>
          <p:nvGrpSpPr>
            <p:cNvPr id="20" name="Group 19"/>
            <p:cNvGrpSpPr/>
            <p:nvPr/>
          </p:nvGrpSpPr>
          <p:grpSpPr>
            <a:xfrm>
              <a:off x="393009" y="3702614"/>
              <a:ext cx="3998015" cy="721519"/>
              <a:chOff x="393009" y="3702614"/>
              <a:chExt cx="3998015" cy="721519"/>
            </a:xfrm>
          </p:grpSpPr>
          <p:pic>
            <p:nvPicPr>
              <p:cNvPr id="14" name="Picture 13"/>
              <p:cNvPicPr>
                <a:picLocks noChangeAspect="1"/>
              </p:cNvPicPr>
              <p:nvPr/>
            </p:nvPicPr>
            <p:blipFill>
              <a:blip r:embed="rId7"/>
              <a:stretch>
                <a:fillRect/>
              </a:stretch>
            </p:blipFill>
            <p:spPr>
              <a:xfrm>
                <a:off x="393009" y="3702614"/>
                <a:ext cx="707415" cy="721519"/>
              </a:xfrm>
              <a:prstGeom prst="rect">
                <a:avLst/>
              </a:prstGeom>
            </p:spPr>
          </p:pic>
          <p:pic>
            <p:nvPicPr>
              <p:cNvPr id="15" name="Picture 14"/>
              <p:cNvPicPr>
                <a:picLocks noChangeAspect="1"/>
              </p:cNvPicPr>
              <p:nvPr/>
            </p:nvPicPr>
            <p:blipFill>
              <a:blip r:embed="rId8"/>
              <a:stretch>
                <a:fillRect/>
              </a:stretch>
            </p:blipFill>
            <p:spPr>
              <a:xfrm>
                <a:off x="1487494" y="3709758"/>
                <a:ext cx="714561" cy="707231"/>
              </a:xfrm>
              <a:prstGeom prst="rect">
                <a:avLst/>
              </a:prstGeom>
            </p:spPr>
          </p:pic>
          <p:pic>
            <p:nvPicPr>
              <p:cNvPr id="16" name="Picture 15"/>
              <p:cNvPicPr>
                <a:picLocks noChangeAspect="1"/>
              </p:cNvPicPr>
              <p:nvPr/>
            </p:nvPicPr>
            <p:blipFill>
              <a:blip r:embed="rId9"/>
              <a:stretch>
                <a:fillRect/>
              </a:stretch>
            </p:blipFill>
            <p:spPr>
              <a:xfrm>
                <a:off x="2589124" y="3713329"/>
                <a:ext cx="700270" cy="700088"/>
              </a:xfrm>
              <a:prstGeom prst="rect">
                <a:avLst/>
              </a:prstGeom>
            </p:spPr>
          </p:pic>
          <p:pic>
            <p:nvPicPr>
              <p:cNvPr id="17" name="Picture 16"/>
              <p:cNvPicPr>
                <a:picLocks noChangeAspect="1"/>
              </p:cNvPicPr>
              <p:nvPr/>
            </p:nvPicPr>
            <p:blipFill>
              <a:blip r:embed="rId10"/>
              <a:stretch>
                <a:fillRect/>
              </a:stretch>
            </p:blipFill>
            <p:spPr>
              <a:xfrm>
                <a:off x="3676463" y="3709758"/>
                <a:ext cx="714561" cy="707231"/>
              </a:xfrm>
              <a:prstGeom prst="rect">
                <a:avLst/>
              </a:prstGeom>
            </p:spPr>
          </p:pic>
        </p:grpSp>
        <p:grpSp>
          <p:nvGrpSpPr>
            <p:cNvPr id="22" name="Group 21"/>
            <p:cNvGrpSpPr/>
            <p:nvPr/>
          </p:nvGrpSpPr>
          <p:grpSpPr>
            <a:xfrm>
              <a:off x="389436" y="1241272"/>
              <a:ext cx="4003179" cy="721519"/>
              <a:chOff x="389436" y="1241272"/>
              <a:chExt cx="4003179" cy="721519"/>
            </a:xfrm>
          </p:grpSpPr>
          <p:pic>
            <p:nvPicPr>
              <p:cNvPr id="5" name="Picture 4"/>
              <p:cNvPicPr>
                <a:picLocks noChangeAspect="1"/>
              </p:cNvPicPr>
              <p:nvPr/>
            </p:nvPicPr>
            <p:blipFill>
              <a:blip r:embed="rId11"/>
              <a:stretch>
                <a:fillRect/>
              </a:stretch>
            </p:blipFill>
            <p:spPr>
              <a:xfrm>
                <a:off x="389436" y="1248416"/>
                <a:ext cx="714561" cy="707231"/>
              </a:xfrm>
              <a:prstGeom prst="rect">
                <a:avLst/>
              </a:prstGeom>
            </p:spPr>
          </p:pic>
          <p:pic>
            <p:nvPicPr>
              <p:cNvPr id="6" name="Picture 5"/>
              <p:cNvPicPr>
                <a:picLocks noChangeAspect="1"/>
              </p:cNvPicPr>
              <p:nvPr/>
            </p:nvPicPr>
            <p:blipFill>
              <a:blip r:embed="rId12"/>
              <a:stretch>
                <a:fillRect/>
              </a:stretch>
            </p:blipFill>
            <p:spPr>
              <a:xfrm>
                <a:off x="1483921" y="1241272"/>
                <a:ext cx="721707" cy="721519"/>
              </a:xfrm>
              <a:prstGeom prst="rect">
                <a:avLst/>
              </a:prstGeom>
            </p:spPr>
          </p:pic>
          <p:pic>
            <p:nvPicPr>
              <p:cNvPr id="7" name="Picture 6"/>
              <p:cNvPicPr>
                <a:picLocks noChangeAspect="1"/>
              </p:cNvPicPr>
              <p:nvPr/>
            </p:nvPicPr>
            <p:blipFill>
              <a:blip r:embed="rId13"/>
              <a:stretch>
                <a:fillRect/>
              </a:stretch>
            </p:blipFill>
            <p:spPr>
              <a:xfrm>
                <a:off x="2585552" y="1248416"/>
                <a:ext cx="707415" cy="707231"/>
              </a:xfrm>
              <a:prstGeom prst="rect">
                <a:avLst/>
              </a:prstGeom>
            </p:spPr>
          </p:pic>
          <p:pic>
            <p:nvPicPr>
              <p:cNvPr id="3" name="Picture 2"/>
              <p:cNvPicPr>
                <a:picLocks noChangeAspect="1"/>
              </p:cNvPicPr>
              <p:nvPr/>
            </p:nvPicPr>
            <p:blipFill>
              <a:blip r:embed="rId14"/>
              <a:stretch>
                <a:fillRect/>
              </a:stretch>
            </p:blipFill>
            <p:spPr>
              <a:xfrm>
                <a:off x="3674871" y="1244844"/>
                <a:ext cx="717744" cy="714375"/>
              </a:xfrm>
              <a:prstGeom prst="rect">
                <a:avLst/>
              </a:prstGeom>
            </p:spPr>
          </p:pic>
        </p:grpSp>
      </p:grpSp>
    </p:spTree>
    <p:extLst>
      <p:ext uri="{BB962C8B-B14F-4D97-AF65-F5344CB8AC3E}">
        <p14:creationId xmlns:p14="http://schemas.microsoft.com/office/powerpoint/2010/main" val="624191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9185" y="1497565"/>
            <a:ext cx="2602760" cy="2432705"/>
            <a:chOff x="627895" y="2692245"/>
            <a:chExt cx="2185744" cy="2042935"/>
          </a:xfrm>
        </p:grpSpPr>
        <p:sp>
          <p:nvSpPr>
            <p:cNvPr id="12" name="Rectangle 11"/>
            <p:cNvSpPr/>
            <p:nvPr/>
          </p:nvSpPr>
          <p:spPr bwMode="auto">
            <a:xfrm>
              <a:off x="627895"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Flexible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3816" y="3276189"/>
              <a:ext cx="1061072" cy="646289"/>
            </a:xfrm>
            <a:prstGeom prst="rect">
              <a:avLst/>
            </a:prstGeom>
          </p:spPr>
        </p:pic>
      </p:grpSp>
      <p:grpSp>
        <p:nvGrpSpPr>
          <p:cNvPr id="17" name="Group 16"/>
          <p:cNvGrpSpPr/>
          <p:nvPr/>
        </p:nvGrpSpPr>
        <p:grpSpPr>
          <a:xfrm>
            <a:off x="3279209" y="1497565"/>
            <a:ext cx="2602760" cy="2432705"/>
            <a:chOff x="2992889" y="2692245"/>
            <a:chExt cx="2185744" cy="2042935"/>
          </a:xfrm>
        </p:grpSpPr>
        <p:sp>
          <p:nvSpPr>
            <p:cNvPr id="13" name="Rectangle 12"/>
            <p:cNvSpPr/>
            <p:nvPr/>
          </p:nvSpPr>
          <p:spPr bwMode="auto">
            <a:xfrm>
              <a:off x="2992889"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Open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79" y="3253697"/>
              <a:ext cx="948906" cy="687139"/>
            </a:xfrm>
            <a:prstGeom prst="rect">
              <a:avLst/>
            </a:prstGeom>
          </p:spPr>
        </p:pic>
      </p:grpSp>
      <p:grpSp>
        <p:nvGrpSpPr>
          <p:cNvPr id="24" name="Group 23"/>
          <p:cNvGrpSpPr/>
          <p:nvPr/>
        </p:nvGrpSpPr>
        <p:grpSpPr>
          <a:xfrm>
            <a:off x="6019233" y="1497565"/>
            <a:ext cx="2602760" cy="2432705"/>
            <a:chOff x="5368948" y="2692245"/>
            <a:chExt cx="2185744" cy="2042935"/>
          </a:xfrm>
        </p:grpSpPr>
        <p:sp>
          <p:nvSpPr>
            <p:cNvPr id="14" name="Rectangle 13"/>
            <p:cNvSpPr/>
            <p:nvPr/>
          </p:nvSpPr>
          <p:spPr bwMode="auto">
            <a:xfrm>
              <a:off x="5368948"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Solid</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955" y="3210376"/>
              <a:ext cx="1196887" cy="717297"/>
            </a:xfrm>
            <a:prstGeom prst="rect">
              <a:avLst/>
            </a:prstGeom>
          </p:spPr>
        </p:pic>
      </p:grpSp>
      <p:sp>
        <p:nvSpPr>
          <p:cNvPr id="7" name="Title 6"/>
          <p:cNvSpPr>
            <a:spLocks noGrp="1"/>
          </p:cNvSpPr>
          <p:nvPr>
            <p:ph type="title" idx="4294967295"/>
          </p:nvPr>
        </p:nvSpPr>
        <p:spPr>
          <a:xfrm>
            <a:off x="0" y="282575"/>
            <a:ext cx="8229600" cy="857250"/>
          </a:xfrm>
        </p:spPr>
        <p:txBody>
          <a:bodyPr/>
          <a:lstStyle/>
          <a:p>
            <a:r>
              <a:rPr lang="en-US" smtClean="0"/>
              <a:t>Windows Azure</a:t>
            </a:r>
            <a:endParaRPr lang="en-US" dirty="0"/>
          </a:p>
        </p:txBody>
      </p:sp>
    </p:spTree>
    <p:extLst>
      <p:ext uri="{BB962C8B-B14F-4D97-AF65-F5344CB8AC3E}">
        <p14:creationId xmlns:p14="http://schemas.microsoft.com/office/powerpoint/2010/main" val="3693219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75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gradFill>
                  <a:gsLst>
                    <a:gs pos="1250">
                      <a:srgbClr val="FFFFFF"/>
                    </a:gs>
                    <a:gs pos="100000">
                      <a:srgbClr val="FFFFFF"/>
                    </a:gs>
                  </a:gsLst>
                  <a:lin ang="5400000" scaled="0"/>
                </a:gradFill>
              </a:rPr>
              <a:t>Monitoring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New Relic</a:t>
            </a:r>
            <a:endParaRPr lang="en-US" dirty="0"/>
          </a:p>
        </p:txBody>
      </p:sp>
      <p:pic>
        <p:nvPicPr>
          <p:cNvPr id="9" name="Picture 8"/>
          <p:cNvPicPr>
            <a:picLocks noChangeAspect="1"/>
          </p:cNvPicPr>
          <p:nvPr/>
        </p:nvPicPr>
        <p:blipFill>
          <a:blip r:embed="rId3"/>
          <a:stretch>
            <a:fillRect/>
          </a:stretch>
        </p:blipFill>
        <p:spPr>
          <a:xfrm>
            <a:off x="7253026" y="1937924"/>
            <a:ext cx="1276410" cy="1270420"/>
          </a:xfrm>
          <a:prstGeom prst="rect">
            <a:avLst/>
          </a:prstGeom>
          <a:ln>
            <a:solidFill>
              <a:schemeClr val="bg2"/>
            </a:solidFill>
          </a:ln>
        </p:spPr>
      </p:pic>
    </p:spTree>
    <p:extLst>
      <p:ext uri="{BB962C8B-B14F-4D97-AF65-F5344CB8AC3E}">
        <p14:creationId xmlns:p14="http://schemas.microsoft.com/office/powerpoint/2010/main" val="80407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7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621067" y="167905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5" name="Group 4"/>
          <p:cNvGrpSpPr/>
          <p:nvPr/>
        </p:nvGrpSpPr>
        <p:grpSpPr>
          <a:xfrm>
            <a:off x="6364480" y="167905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 name="Group 2"/>
          <p:cNvGrpSpPr/>
          <p:nvPr/>
        </p:nvGrpSpPr>
        <p:grpSpPr>
          <a:xfrm>
            <a:off x="876564" y="167905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0"/>
          </p:nvPr>
        </p:nvSpPr>
        <p:spPr>
          <a:xfrm>
            <a:off x="4249936" y="1304925"/>
            <a:ext cx="4436743" cy="3371850"/>
          </a:xfrm>
        </p:spPr>
        <p:txBody>
          <a:bodyPr>
            <a:normAutofit/>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sp>
        <p:nvSpPr>
          <p:cNvPr id="2" name="Title 1"/>
          <p:cNvSpPr>
            <a:spLocks noGrp="1"/>
          </p:cNvSpPr>
          <p:nvPr>
            <p:ph type="title"/>
          </p:nvPr>
        </p:nvSpPr>
        <p:spPr/>
        <p:txBody>
          <a:bodyPr>
            <a:normAutofit/>
          </a:bodyPr>
          <a:lstStyle/>
          <a:p>
            <a:r>
              <a:rPr lang="en-US" dirty="0" smtClean="0"/>
              <a:t>Start Simple</a:t>
            </a:r>
            <a:endParaRPr lang="en-US" dirty="0"/>
          </a:p>
        </p:txBody>
      </p:sp>
      <p:grpSp>
        <p:nvGrpSpPr>
          <p:cNvPr id="7" name="Group 6"/>
          <p:cNvGrpSpPr/>
          <p:nvPr/>
        </p:nvGrpSpPr>
        <p:grpSpPr>
          <a:xfrm>
            <a:off x="1048058" y="1602601"/>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48057" y="1602601"/>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 name="Text Placeholder 3"/>
          <p:cNvSpPr>
            <a:spLocks noGrp="1"/>
          </p:cNvSpPr>
          <p:nvPr>
            <p:ph sz="quarter" idx="10"/>
          </p:nvPr>
        </p:nvSpPr>
        <p:spPr>
          <a:xfrm>
            <a:off x="4133826" y="1304925"/>
            <a:ext cx="4552853" cy="3371850"/>
          </a:xfrm>
        </p:spPr>
        <p:txBody>
          <a:bodyPr>
            <a:normAutofit/>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r>
              <a:rPr lang="en-US" sz="2100" dirty="0" smtClean="0"/>
              <a:t>and frameworks</a:t>
            </a:r>
            <a:endParaRPr lang="en-US" sz="2100" dirty="0"/>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sp>
        <p:nvSpPr>
          <p:cNvPr id="2" name="Title 1"/>
          <p:cNvSpPr>
            <a:spLocks noGrp="1"/>
          </p:cNvSpPr>
          <p:nvPr>
            <p:ph type="title"/>
          </p:nvPr>
        </p:nvSpPr>
        <p:spPr/>
        <p:txBody>
          <a:bodyPr>
            <a:normAutofit/>
          </a:bodyPr>
          <a:lstStyle/>
          <a:p>
            <a:r>
              <a:rPr lang="en-US" dirty="0" smtClean="0"/>
              <a:t>Code Smart</a:t>
            </a:r>
            <a:endParaRPr lang="en-US" dirty="0"/>
          </a:p>
        </p:txBody>
      </p:sp>
    </p:spTree>
    <p:extLst>
      <p:ext uri="{BB962C8B-B14F-4D97-AF65-F5344CB8AC3E}">
        <p14:creationId xmlns:p14="http://schemas.microsoft.com/office/powerpoint/2010/main" val="3730400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48058" y="1602601"/>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 name="Text Placeholder 3"/>
          <p:cNvSpPr>
            <a:spLocks noGrp="1"/>
          </p:cNvSpPr>
          <p:nvPr>
            <p:ph sz="quarter" idx="10"/>
          </p:nvPr>
        </p:nvSpPr>
        <p:spPr>
          <a:xfrm>
            <a:off x="4133828" y="1304925"/>
            <a:ext cx="4552852" cy="3371850"/>
          </a:xfrm>
        </p:spPr>
        <p:txBody>
          <a:bodyPr>
            <a:normAutofit lnSpcReduction="10000"/>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sp>
        <p:nvSpPr>
          <p:cNvPr id="2" name="Title 1"/>
          <p:cNvSpPr>
            <a:spLocks noGrp="1"/>
          </p:cNvSpPr>
          <p:nvPr>
            <p:ph type="title"/>
          </p:nvPr>
        </p:nvSpPr>
        <p:spPr/>
        <p:txBody>
          <a:bodyPr>
            <a:normAutofit/>
          </a:bodyPr>
          <a:lstStyle/>
          <a:p>
            <a:r>
              <a:rPr lang="en-US" dirty="0" smtClean="0"/>
              <a:t>Go Live</a:t>
            </a:r>
            <a:endParaRPr lang="en-US" dirty="0"/>
          </a:p>
        </p:txBody>
      </p:sp>
    </p:spTree>
    <p:extLst>
      <p:ext uri="{BB962C8B-B14F-4D97-AF65-F5344CB8AC3E}">
        <p14:creationId xmlns:p14="http://schemas.microsoft.com/office/powerpoint/2010/main" val="1993013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 the </a:t>
            </a:r>
            <a:r>
              <a:rPr lang="en-US" dirty="0" err="1"/>
              <a:t>DevUnleashed</a:t>
            </a:r>
            <a:r>
              <a:rPr lang="en-US" dirty="0"/>
              <a:t> Windows Azure Survey</a:t>
            </a:r>
          </a:p>
        </p:txBody>
      </p:sp>
      <p:sp>
        <p:nvSpPr>
          <p:cNvPr id="5" name="Content Placeholder 1"/>
          <p:cNvSpPr txBox="1">
            <a:spLocks/>
          </p:cNvSpPr>
          <p:nvPr/>
        </p:nvSpPr>
        <p:spPr>
          <a:xfrm>
            <a:off x="834754" y="1433987"/>
            <a:ext cx="3985538" cy="3430928"/>
          </a:xfrm>
          <a:prstGeom prst="rect">
            <a:avLst/>
          </a:prstGeom>
        </p:spPr>
        <p:txBody>
          <a:bodyPr vert="horz" lIns="91416" tIns="45708" rIns="91416" bIns="45708" rtlCol="0">
            <a:normAutofit/>
          </a:bodyPr>
          <a:lstStyle>
            <a:lvl1pPr marL="128588" indent="-128588"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1pPr>
            <a:lvl2pPr marL="557213" indent="-214313"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2pPr>
            <a:lvl3pPr marL="8572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2399" dirty="0"/>
              <a:t>Your feedback, helps us make these events available to your community, please fill it out sometime today. </a:t>
            </a:r>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2026264" y="2999019"/>
            <a:ext cx="1602520" cy="1577865"/>
          </a:xfrm>
          <a:prstGeom prst="rect">
            <a:avLst/>
          </a:prstGeom>
        </p:spPr>
      </p:pic>
      <p:pic>
        <p:nvPicPr>
          <p:cNvPr id="8" name="Picture Placeholder 5"/>
          <p:cNvPicPr>
            <a:picLocks noGrp="1" noChangeAspect="1"/>
          </p:cNvPicPr>
          <p:nvPr>
            <p:ph type="pic" sz="quarter" idx="12"/>
          </p:nvPr>
        </p:nvPicPr>
        <p:blipFill>
          <a:blip r:embed="rId3"/>
          <a:srcRect l="8891" r="8891"/>
          <a:stretch>
            <a:fillRect/>
          </a:stretch>
        </p:blipFill>
        <p:spPr>
          <a:prstGeom prst="rect">
            <a:avLst/>
          </a:prstGeom>
          <a:solidFill>
            <a:srgbClr val="282828"/>
          </a:solidFill>
          <a:effectLst>
            <a:innerShdw blurRad="101600" dist="25400" dir="13500000">
              <a:srgbClr val="000000">
                <a:alpha val="76000"/>
              </a:srgbClr>
            </a:innerShdw>
          </a:effectLst>
        </p:spPr>
      </p:pic>
      <p:sp>
        <p:nvSpPr>
          <p:cNvPr id="2" name="Rectangle 1"/>
          <p:cNvSpPr/>
          <p:nvPr/>
        </p:nvSpPr>
        <p:spPr>
          <a:xfrm>
            <a:off x="1847242" y="4603321"/>
            <a:ext cx="5990294" cy="461665"/>
          </a:xfrm>
          <a:prstGeom prst="rect">
            <a:avLst/>
          </a:prstGeom>
        </p:spPr>
        <p:txBody>
          <a:bodyPr wrap="none">
            <a:spAutoFit/>
          </a:bodyPr>
          <a:lstStyle/>
          <a:p>
            <a:r>
              <a:rPr lang="en-US" sz="2400" dirty="0">
                <a:hlinkClick r:id="rId4"/>
              </a:rPr>
              <a:t>www.surveymonkey.com/s/azureunleashed</a:t>
            </a:r>
            <a:endParaRPr lang="en-US" sz="2400" dirty="0"/>
          </a:p>
        </p:txBody>
      </p:sp>
    </p:spTree>
    <p:extLst>
      <p:ext uri="{BB962C8B-B14F-4D97-AF65-F5344CB8AC3E}">
        <p14:creationId xmlns:p14="http://schemas.microsoft.com/office/powerpoint/2010/main" val="390367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b="1" dirty="0"/>
              <a:t>Building and Publishing ASP.NET Applications with Windows Azure Web Sites and Visual Studio </a:t>
            </a:r>
            <a:r>
              <a:rPr lang="en-US" b="1" dirty="0" smtClean="0"/>
              <a:t>2012</a:t>
            </a:r>
          </a:p>
          <a:p>
            <a:pPr marL="0" indent="0">
              <a:buNone/>
            </a:pPr>
            <a:endParaRPr lang="en-US" b="1" dirty="0"/>
          </a:p>
          <a:p>
            <a:r>
              <a:rPr lang="en-US" dirty="0"/>
              <a:t>Getting Started: Creating an MVC 4 Application using Entity Framework Code First</a:t>
            </a:r>
          </a:p>
          <a:p>
            <a:r>
              <a:rPr lang="en-US" dirty="0"/>
              <a:t>Exercise 1: Publishing an MVC 4 Application using Web Deploy</a:t>
            </a:r>
          </a:p>
          <a:p>
            <a:r>
              <a:rPr lang="en-US" dirty="0"/>
              <a:t>Exercise 2: Publishing an MVC 4 Application using </a:t>
            </a:r>
            <a:r>
              <a:rPr lang="en-US" dirty="0" err="1"/>
              <a:t>Git</a:t>
            </a:r>
            <a:endParaRPr lang="en-US" dirty="0"/>
          </a:p>
          <a:p>
            <a:pPr marL="0" indent="0">
              <a:buNone/>
            </a:pPr>
            <a:endParaRPr lang="en-US" dirty="0"/>
          </a:p>
        </p:txBody>
      </p:sp>
      <p:sp>
        <p:nvSpPr>
          <p:cNvPr id="4" name="Title 3"/>
          <p:cNvSpPr>
            <a:spLocks noGrp="1"/>
          </p:cNvSpPr>
          <p:nvPr>
            <p:ph type="title"/>
          </p:nvPr>
        </p:nvSpPr>
        <p:spPr/>
        <p:txBody>
          <a:bodyPr/>
          <a:lstStyle/>
          <a:p>
            <a:r>
              <a:rPr lang="en-US" dirty="0" smtClean="0"/>
              <a:t>HANDS ON LAB</a:t>
            </a:r>
            <a:endParaRPr lang="en-US" dirty="0"/>
          </a:p>
        </p:txBody>
      </p:sp>
      <p:grpSp>
        <p:nvGrpSpPr>
          <p:cNvPr id="20" name="Group 19"/>
          <p:cNvGrpSpPr/>
          <p:nvPr/>
        </p:nvGrpSpPr>
        <p:grpSpPr>
          <a:xfrm>
            <a:off x="5241004" y="1722120"/>
            <a:ext cx="3428016" cy="1915159"/>
            <a:chOff x="5241004" y="1762678"/>
            <a:chExt cx="3421096" cy="1911292"/>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t="2267"/>
            <a:stretch/>
          </p:blipFill>
          <p:spPr>
            <a:xfrm>
              <a:off x="5241004" y="1762678"/>
              <a:ext cx="3421096" cy="1693753"/>
            </a:xfrm>
            <a:prstGeom prst="rect">
              <a:avLst/>
            </a:prstGeom>
          </p:spPr>
        </p:pic>
        <p:sp>
          <p:nvSpPr>
            <p:cNvPr id="19" name="Rectangle 18"/>
            <p:cNvSpPr/>
            <p:nvPr/>
          </p:nvSpPr>
          <p:spPr>
            <a:xfrm>
              <a:off x="5241004" y="3456431"/>
              <a:ext cx="3421096" cy="217539"/>
            </a:xfrm>
            <a:prstGeom prst="rect">
              <a:avLst/>
            </a:prstGeom>
            <a:solidFill>
              <a:srgbClr val="EFEE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3178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65901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3" name="Group 2"/>
          <p:cNvGrpSpPr/>
          <p:nvPr/>
        </p:nvGrpSpPr>
        <p:grpSpPr>
          <a:xfrm>
            <a:off x="965696" y="1280159"/>
            <a:ext cx="8037241" cy="3510465"/>
            <a:chOff x="206566" y="948591"/>
            <a:chExt cx="8796371" cy="3842034"/>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Launch a professional looking site with a few clicks using apps like </a:t>
              </a:r>
              <a:r>
                <a:rPr lang="en-US" sz="1000" spc="-32" dirty="0" err="1">
                  <a:gradFill>
                    <a:gsLst>
                      <a:gs pos="0">
                        <a:schemeClr val="bg1"/>
                      </a:gs>
                      <a:gs pos="100000">
                        <a:schemeClr val="bg1"/>
                      </a:gs>
                    </a:gsLst>
                    <a:lin ang="16200000" scaled="0"/>
                  </a:gradFill>
                </a:rPr>
                <a:t>WordPress</a:t>
              </a:r>
              <a:r>
                <a:rPr lang="en-US" sz="1000" spc="-32" dirty="0">
                  <a:gradFill>
                    <a:gsLst>
                      <a:gs pos="0">
                        <a:schemeClr val="bg1"/>
                      </a:gs>
                      <a:gs pos="100000">
                        <a:schemeClr val="bg1"/>
                      </a:gs>
                    </a:gsLst>
                    <a:lin ang="16200000" scaled="0"/>
                  </a:gradFill>
                </a:rPr>
                <a:t>, </a:t>
              </a:r>
              <a:r>
                <a:rPr lang="en-US" sz="1000" spc="-32" dirty="0" err="1">
                  <a:gradFill>
                    <a:gsLst>
                      <a:gs pos="0">
                        <a:schemeClr val="bg1"/>
                      </a:gs>
                      <a:gs pos="100000">
                        <a:schemeClr val="bg1"/>
                      </a:gs>
                    </a:gsLst>
                    <a:lin ang="16200000" scaled="0"/>
                  </a:gradFill>
                </a:rPr>
                <a:t>Joomla</a:t>
              </a:r>
              <a:r>
                <a:rPr lang="en-US" sz="1000" spc="-32" dirty="0">
                  <a:gradFill>
                    <a:gsLst>
                      <a:gs pos="0">
                        <a:schemeClr val="bg1"/>
                      </a:gs>
                      <a:gs pos="100000">
                        <a:schemeClr val="bg1"/>
                      </a:gs>
                    </a:gsLst>
                    <a:lin ang="16200000" scaled="0"/>
                  </a:gradFill>
                </a:rPr>
                <a:t>!, Drupal, </a:t>
              </a:r>
              <a:r>
                <a:rPr lang="en-US" sz="1000" spc="-32" dirty="0" err="1">
                  <a:gradFill>
                    <a:gsLst>
                      <a:gs pos="0">
                        <a:schemeClr val="bg1"/>
                      </a:gs>
                      <a:gs pos="100000">
                        <a:schemeClr val="bg1"/>
                      </a:gs>
                    </a:gsLst>
                    <a:lin ang="16200000" scaled="0"/>
                  </a:gradFill>
                </a:rPr>
                <a:t>DotNetNuke</a:t>
              </a:r>
              <a:r>
                <a:rPr lang="en-US" sz="1000" spc="-32" dirty="0">
                  <a:gradFill>
                    <a:gsLst>
                      <a:gs pos="0">
                        <a:schemeClr val="bg1"/>
                      </a:gs>
                      <a:gs pos="100000">
                        <a:schemeClr val="bg1"/>
                      </a:gs>
                    </a:gsLst>
                    <a:lin ang="16200000" scaled="0"/>
                  </a:gradFill>
                </a:rPr>
                <a:t> and </a:t>
              </a:r>
              <a:r>
                <a:rPr lang="en-US" sz="1000" spc="-32" dirty="0" err="1">
                  <a:gradFill>
                    <a:gsLst>
                      <a:gs pos="0">
                        <a:schemeClr val="bg1"/>
                      </a:gs>
                      <a:gs pos="100000">
                        <a:schemeClr val="bg1"/>
                      </a:gs>
                    </a:gsLst>
                    <a:lin ang="16200000" scaled="0"/>
                  </a:gradFill>
                </a:rPr>
                <a:t>Umbraco</a:t>
              </a:r>
              <a:endParaRPr lang="en-US" sz="10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Deploy  directly from your source code repository, using </a:t>
              </a:r>
              <a:r>
                <a:rPr lang="en-US" sz="1000" spc="-32" dirty="0" err="1">
                  <a:gradFill>
                    <a:gsLst>
                      <a:gs pos="0">
                        <a:schemeClr val="bg1"/>
                      </a:gs>
                      <a:gs pos="100000">
                        <a:schemeClr val="bg1"/>
                      </a:gs>
                    </a:gsLst>
                    <a:lin ang="16200000" scaled="0"/>
                  </a:gradFill>
                </a:rPr>
                <a:t>Git</a:t>
              </a:r>
              <a:r>
                <a:rPr lang="en-US" sz="10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Web Sites</a:t>
                </a:r>
                <a:endParaRPr lang="en-US" sz="12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Choose an image from the library or upload your own </a:t>
              </a:r>
              <a:r>
                <a:rPr lang="en-US" sz="1000" spc="-32" dirty="0" err="1">
                  <a:gradFill>
                    <a:gsLst>
                      <a:gs pos="0">
                        <a:schemeClr val="bg1"/>
                      </a:gs>
                      <a:gs pos="100000">
                        <a:schemeClr val="bg1"/>
                      </a:gs>
                    </a:gsLst>
                    <a:lin ang="16200000" scaled="0"/>
                  </a:gradFill>
                </a:rPr>
                <a:t>VHD</a:t>
              </a:r>
              <a:r>
                <a:rPr lang="en-US" sz="10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000" spc="-32" dirty="0" err="1">
                  <a:gradFill>
                    <a:gsLst>
                      <a:gs pos="0">
                        <a:schemeClr val="bg1"/>
                      </a:gs>
                      <a:gs pos="100000">
                        <a:schemeClr val="bg1"/>
                      </a:gs>
                    </a:gsLst>
                    <a:lin ang="16200000" scaled="0"/>
                  </a:gradFill>
                </a:rPr>
                <a:t>PaaS</a:t>
              </a:r>
              <a:r>
                <a:rPr lang="en-US" sz="10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Virtual Machines</a:t>
                </a:r>
              </a:p>
            </p:txBody>
          </p:sp>
        </p:grpSp>
      </p:grpSp>
    </p:spTree>
    <p:extLst>
      <p:ext uri="{BB962C8B-B14F-4D97-AF65-F5344CB8AC3E}">
        <p14:creationId xmlns:p14="http://schemas.microsoft.com/office/powerpoint/2010/main" val="2894629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319" y="347271"/>
            <a:ext cx="8229362" cy="792157"/>
          </a:xfrm>
        </p:spPr>
        <p:txBody>
          <a:bodyPr>
            <a:normAutofit/>
          </a:bodyPr>
          <a:lstStyle/>
          <a:p>
            <a:r>
              <a:rPr lang="en-US" sz="3600" dirty="0" smtClean="0"/>
              <a:t>Global Footprint</a:t>
            </a:r>
            <a:endParaRPr lang="en-US" sz="3600" dirty="0"/>
          </a:p>
        </p:txBody>
      </p:sp>
      <p:grpSp>
        <p:nvGrpSpPr>
          <p:cNvPr id="3" name="Group 2"/>
          <p:cNvGrpSpPr/>
          <p:nvPr/>
        </p:nvGrpSpPr>
        <p:grpSpPr>
          <a:xfrm>
            <a:off x="1615830" y="1494528"/>
            <a:ext cx="6042091" cy="3345872"/>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914240"/>
              <a:endParaRPr lang="en-US"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914240"/>
              <a:endParaRPr lang="en-US"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914240"/>
              <a:endParaRPr lang="en-US">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914240"/>
              <a:endParaRPr lang="en-US">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914240"/>
              <a:endParaRPr lang="en-US">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914240"/>
              <a:endParaRPr lang="en-US">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914240"/>
              <a:endParaRPr lang="en-US">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grpSp>
      <p:sp>
        <p:nvSpPr>
          <p:cNvPr id="1315" name="Oval 1314"/>
          <p:cNvSpPr/>
          <p:nvPr/>
        </p:nvSpPr>
        <p:spPr bwMode="auto">
          <a:xfrm>
            <a:off x="3092045" y="267036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19" name="Oval 1318"/>
          <p:cNvSpPr/>
          <p:nvPr/>
        </p:nvSpPr>
        <p:spPr bwMode="auto">
          <a:xfrm>
            <a:off x="2321503" y="2751162"/>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0" name="Oval 1319"/>
          <p:cNvSpPr/>
          <p:nvPr/>
        </p:nvSpPr>
        <p:spPr bwMode="auto">
          <a:xfrm>
            <a:off x="2989565" y="290487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1" name="Oval 1320"/>
          <p:cNvSpPr/>
          <p:nvPr/>
        </p:nvSpPr>
        <p:spPr bwMode="auto">
          <a:xfrm>
            <a:off x="3226048" y="25777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2" name="Oval 1321"/>
          <p:cNvSpPr/>
          <p:nvPr/>
        </p:nvSpPr>
        <p:spPr bwMode="auto">
          <a:xfrm>
            <a:off x="2254498" y="24062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3" name="Oval 1322"/>
          <p:cNvSpPr/>
          <p:nvPr/>
        </p:nvSpPr>
        <p:spPr bwMode="auto">
          <a:xfrm>
            <a:off x="4997698" y="22348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5" name="Oval 1324"/>
          <p:cNvSpPr/>
          <p:nvPr/>
        </p:nvSpPr>
        <p:spPr bwMode="auto">
          <a:xfrm>
            <a:off x="4353283" y="245358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6" name="Oval 1325"/>
          <p:cNvSpPr/>
          <p:nvPr/>
        </p:nvSpPr>
        <p:spPr bwMode="auto">
          <a:xfrm>
            <a:off x="4605530" y="21619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7" name="Oval 1326"/>
          <p:cNvSpPr/>
          <p:nvPr/>
        </p:nvSpPr>
        <p:spPr bwMode="auto">
          <a:xfrm>
            <a:off x="4696183" y="244767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8" name="Oval 1327"/>
          <p:cNvSpPr/>
          <p:nvPr/>
        </p:nvSpPr>
        <p:spPr bwMode="auto">
          <a:xfrm>
            <a:off x="4599620" y="25205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9" name="Oval 1328"/>
          <p:cNvSpPr/>
          <p:nvPr/>
        </p:nvSpPr>
        <p:spPr bwMode="auto">
          <a:xfrm>
            <a:off x="3646458" y="3817653"/>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0" name="Oval 1329"/>
          <p:cNvSpPr/>
          <p:nvPr/>
        </p:nvSpPr>
        <p:spPr bwMode="auto">
          <a:xfrm>
            <a:off x="6320030" y="29620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1" name="Oval 1330"/>
          <p:cNvSpPr/>
          <p:nvPr/>
        </p:nvSpPr>
        <p:spPr bwMode="auto">
          <a:xfrm>
            <a:off x="6540748" y="26920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2" name="Oval 1331"/>
          <p:cNvSpPr/>
          <p:nvPr/>
        </p:nvSpPr>
        <p:spPr bwMode="auto">
          <a:xfrm>
            <a:off x="6140698" y="35492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3" name="Oval 1332"/>
          <p:cNvSpPr/>
          <p:nvPr/>
        </p:nvSpPr>
        <p:spPr bwMode="auto">
          <a:xfrm>
            <a:off x="6901385" y="4179912"/>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4" name="Oval 1333"/>
          <p:cNvSpPr/>
          <p:nvPr/>
        </p:nvSpPr>
        <p:spPr bwMode="auto">
          <a:xfrm>
            <a:off x="6712198" y="2601387"/>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5" name="Oval 1334"/>
          <p:cNvSpPr/>
          <p:nvPr/>
        </p:nvSpPr>
        <p:spPr bwMode="auto">
          <a:xfrm>
            <a:off x="6753583" y="27334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6" name="Oval 1335"/>
          <p:cNvSpPr/>
          <p:nvPr/>
        </p:nvSpPr>
        <p:spPr bwMode="auto">
          <a:xfrm>
            <a:off x="5249945" y="2944287"/>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0" name="Group 9"/>
          <p:cNvGrpSpPr/>
          <p:nvPr/>
        </p:nvGrpSpPr>
        <p:grpSpPr>
          <a:xfrm>
            <a:off x="2297035" y="2279117"/>
            <a:ext cx="4346399" cy="1430599"/>
            <a:chOff x="1067332" y="2443650"/>
            <a:chExt cx="5795198" cy="1907465"/>
          </a:xfrm>
        </p:grpSpPr>
        <p:sp>
          <p:nvSpPr>
            <p:cNvPr id="1269" name="Oval 1268"/>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dirty="0">
                <a:solidFill>
                  <a:srgbClr val="FFFFFF"/>
                </a:solidFill>
              </a:endParaRPr>
            </a:p>
          </p:txBody>
        </p:sp>
        <p:sp>
          <p:nvSpPr>
            <p:cNvPr id="1311" name="Oval 131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dirty="0">
                <a:solidFill>
                  <a:srgbClr val="FFFFFF"/>
                </a:solidFill>
              </a:endParaRPr>
            </a:p>
          </p:txBody>
        </p:sp>
      </p:grpSp>
    </p:spTree>
    <p:extLst>
      <p:ext uri="{BB962C8B-B14F-4D97-AF65-F5344CB8AC3E}">
        <p14:creationId xmlns:p14="http://schemas.microsoft.com/office/powerpoint/2010/main" val="40690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15"/>
                                        </p:tgtEl>
                                        <p:attrNameLst>
                                          <p:attrName>style.visibility</p:attrName>
                                        </p:attrNameLst>
                                      </p:cBhvr>
                                      <p:to>
                                        <p:strVal val="visible"/>
                                      </p:to>
                                    </p:set>
                                    <p:animEffect transition="in" filter="fade">
                                      <p:cBhvr>
                                        <p:cTn id="15" dur="250"/>
                                        <p:tgtEl>
                                          <p:spTgt spid="1315"/>
                                        </p:tgtEl>
                                      </p:cBhvr>
                                    </p:animEffect>
                                  </p:childTnLst>
                                </p:cTn>
                              </p:par>
                              <p:par>
                                <p:cTn id="16" presetID="10" presetClass="entr" presetSubtype="0" fill="hold" grpId="0" nodeType="withEffect">
                                  <p:stCondLst>
                                    <p:cond delay="350"/>
                                  </p:stCondLst>
                                  <p:childTnLst>
                                    <p:set>
                                      <p:cBhvr>
                                        <p:cTn id="17" dur="1" fill="hold">
                                          <p:stCondLst>
                                            <p:cond delay="0"/>
                                          </p:stCondLst>
                                        </p:cTn>
                                        <p:tgtEl>
                                          <p:spTgt spid="1319"/>
                                        </p:tgtEl>
                                        <p:attrNameLst>
                                          <p:attrName>style.visibility</p:attrName>
                                        </p:attrNameLst>
                                      </p:cBhvr>
                                      <p:to>
                                        <p:strVal val="visible"/>
                                      </p:to>
                                    </p:set>
                                    <p:animEffect transition="in" filter="fade">
                                      <p:cBhvr>
                                        <p:cTn id="18" dur="250"/>
                                        <p:tgtEl>
                                          <p:spTgt spid="1319"/>
                                        </p:tgtEl>
                                      </p:cBhvr>
                                    </p:animEffect>
                                  </p:childTnLst>
                                </p:cTn>
                              </p:par>
                              <p:par>
                                <p:cTn id="19" presetID="10" presetClass="entr" presetSubtype="0" fill="hold" grpId="0" nodeType="withEffect">
                                  <p:stCondLst>
                                    <p:cond delay="400"/>
                                  </p:stCondLst>
                                  <p:childTnLst>
                                    <p:set>
                                      <p:cBhvr>
                                        <p:cTn id="20" dur="1" fill="hold">
                                          <p:stCondLst>
                                            <p:cond delay="0"/>
                                          </p:stCondLst>
                                        </p:cTn>
                                        <p:tgtEl>
                                          <p:spTgt spid="1320"/>
                                        </p:tgtEl>
                                        <p:attrNameLst>
                                          <p:attrName>style.visibility</p:attrName>
                                        </p:attrNameLst>
                                      </p:cBhvr>
                                      <p:to>
                                        <p:strVal val="visible"/>
                                      </p:to>
                                    </p:set>
                                    <p:animEffect transition="in" filter="fade">
                                      <p:cBhvr>
                                        <p:cTn id="21" dur="250"/>
                                        <p:tgtEl>
                                          <p:spTgt spid="1320"/>
                                        </p:tgtEl>
                                      </p:cBhvr>
                                    </p:animEffect>
                                  </p:childTnLst>
                                </p:cTn>
                              </p:par>
                              <p:par>
                                <p:cTn id="22" presetID="10" presetClass="entr" presetSubtype="0" fill="hold" grpId="0" nodeType="withEffect">
                                  <p:stCondLst>
                                    <p:cond delay="450"/>
                                  </p:stCondLst>
                                  <p:childTnLst>
                                    <p:set>
                                      <p:cBhvr>
                                        <p:cTn id="23" dur="1" fill="hold">
                                          <p:stCondLst>
                                            <p:cond delay="0"/>
                                          </p:stCondLst>
                                        </p:cTn>
                                        <p:tgtEl>
                                          <p:spTgt spid="1321"/>
                                        </p:tgtEl>
                                        <p:attrNameLst>
                                          <p:attrName>style.visibility</p:attrName>
                                        </p:attrNameLst>
                                      </p:cBhvr>
                                      <p:to>
                                        <p:strVal val="visible"/>
                                      </p:to>
                                    </p:set>
                                    <p:animEffect transition="in" filter="fade">
                                      <p:cBhvr>
                                        <p:cTn id="24" dur="250"/>
                                        <p:tgtEl>
                                          <p:spTgt spid="1321"/>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322"/>
                                        </p:tgtEl>
                                        <p:attrNameLst>
                                          <p:attrName>style.visibility</p:attrName>
                                        </p:attrNameLst>
                                      </p:cBhvr>
                                      <p:to>
                                        <p:strVal val="visible"/>
                                      </p:to>
                                    </p:set>
                                    <p:animEffect transition="in" filter="fade">
                                      <p:cBhvr>
                                        <p:cTn id="27" dur="250"/>
                                        <p:tgtEl>
                                          <p:spTgt spid="1322"/>
                                        </p:tgtEl>
                                      </p:cBhvr>
                                    </p:animEffect>
                                  </p:childTnLst>
                                </p:cTn>
                              </p:par>
                              <p:par>
                                <p:cTn id="28" presetID="10" presetClass="entr" presetSubtype="0" fill="hold" grpId="0" nodeType="withEffect">
                                  <p:stCondLst>
                                    <p:cond delay="550"/>
                                  </p:stCondLst>
                                  <p:childTnLst>
                                    <p:set>
                                      <p:cBhvr>
                                        <p:cTn id="29" dur="1" fill="hold">
                                          <p:stCondLst>
                                            <p:cond delay="0"/>
                                          </p:stCondLst>
                                        </p:cTn>
                                        <p:tgtEl>
                                          <p:spTgt spid="1329"/>
                                        </p:tgtEl>
                                        <p:attrNameLst>
                                          <p:attrName>style.visibility</p:attrName>
                                        </p:attrNameLst>
                                      </p:cBhvr>
                                      <p:to>
                                        <p:strVal val="visible"/>
                                      </p:to>
                                    </p:set>
                                    <p:animEffect transition="in" filter="fade">
                                      <p:cBhvr>
                                        <p:cTn id="30" dur="250"/>
                                        <p:tgtEl>
                                          <p:spTgt spid="13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23"/>
                                        </p:tgtEl>
                                        <p:attrNameLst>
                                          <p:attrName>style.visibility</p:attrName>
                                        </p:attrNameLst>
                                      </p:cBhvr>
                                      <p:to>
                                        <p:strVal val="visible"/>
                                      </p:to>
                                    </p:set>
                                    <p:animEffect transition="in" filter="fade">
                                      <p:cBhvr>
                                        <p:cTn id="33" dur="250"/>
                                        <p:tgtEl>
                                          <p:spTgt spid="13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25"/>
                                        </p:tgtEl>
                                        <p:attrNameLst>
                                          <p:attrName>style.visibility</p:attrName>
                                        </p:attrNameLst>
                                      </p:cBhvr>
                                      <p:to>
                                        <p:strVal val="visible"/>
                                      </p:to>
                                    </p:set>
                                    <p:animEffect transition="in" filter="fade">
                                      <p:cBhvr>
                                        <p:cTn id="36" dur="250"/>
                                        <p:tgtEl>
                                          <p:spTgt spid="13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26"/>
                                        </p:tgtEl>
                                        <p:attrNameLst>
                                          <p:attrName>style.visibility</p:attrName>
                                        </p:attrNameLst>
                                      </p:cBhvr>
                                      <p:to>
                                        <p:strVal val="visible"/>
                                      </p:to>
                                    </p:set>
                                    <p:animEffect transition="in" filter="fade">
                                      <p:cBhvr>
                                        <p:cTn id="39" dur="250"/>
                                        <p:tgtEl>
                                          <p:spTgt spid="13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27"/>
                                        </p:tgtEl>
                                        <p:attrNameLst>
                                          <p:attrName>style.visibility</p:attrName>
                                        </p:attrNameLst>
                                      </p:cBhvr>
                                      <p:to>
                                        <p:strVal val="visible"/>
                                      </p:to>
                                    </p:set>
                                    <p:animEffect transition="in" filter="fade">
                                      <p:cBhvr>
                                        <p:cTn id="42" dur="250"/>
                                        <p:tgtEl>
                                          <p:spTgt spid="13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28"/>
                                        </p:tgtEl>
                                        <p:attrNameLst>
                                          <p:attrName>style.visibility</p:attrName>
                                        </p:attrNameLst>
                                      </p:cBhvr>
                                      <p:to>
                                        <p:strVal val="visible"/>
                                      </p:to>
                                    </p:set>
                                    <p:animEffect transition="in" filter="fade">
                                      <p:cBhvr>
                                        <p:cTn id="45" dur="250"/>
                                        <p:tgtEl>
                                          <p:spTgt spid="13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36"/>
                                        </p:tgtEl>
                                        <p:attrNameLst>
                                          <p:attrName>style.visibility</p:attrName>
                                        </p:attrNameLst>
                                      </p:cBhvr>
                                      <p:to>
                                        <p:strVal val="visible"/>
                                      </p:to>
                                    </p:set>
                                    <p:animEffect transition="in" filter="fade">
                                      <p:cBhvr>
                                        <p:cTn id="48" dur="250"/>
                                        <p:tgtEl>
                                          <p:spTgt spid="13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30"/>
                                        </p:tgtEl>
                                        <p:attrNameLst>
                                          <p:attrName>style.visibility</p:attrName>
                                        </p:attrNameLst>
                                      </p:cBhvr>
                                      <p:to>
                                        <p:strVal val="visible"/>
                                      </p:to>
                                    </p:set>
                                    <p:animEffect transition="in" filter="fade">
                                      <p:cBhvr>
                                        <p:cTn id="51" dur="250"/>
                                        <p:tgtEl>
                                          <p:spTgt spid="13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31"/>
                                        </p:tgtEl>
                                        <p:attrNameLst>
                                          <p:attrName>style.visibility</p:attrName>
                                        </p:attrNameLst>
                                      </p:cBhvr>
                                      <p:to>
                                        <p:strVal val="visible"/>
                                      </p:to>
                                    </p:set>
                                    <p:animEffect transition="in" filter="fade">
                                      <p:cBhvr>
                                        <p:cTn id="54" dur="250"/>
                                        <p:tgtEl>
                                          <p:spTgt spid="13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32"/>
                                        </p:tgtEl>
                                        <p:attrNameLst>
                                          <p:attrName>style.visibility</p:attrName>
                                        </p:attrNameLst>
                                      </p:cBhvr>
                                      <p:to>
                                        <p:strVal val="visible"/>
                                      </p:to>
                                    </p:set>
                                    <p:animEffect transition="in" filter="fade">
                                      <p:cBhvr>
                                        <p:cTn id="57" dur="250"/>
                                        <p:tgtEl>
                                          <p:spTgt spid="13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33"/>
                                        </p:tgtEl>
                                        <p:attrNameLst>
                                          <p:attrName>style.visibility</p:attrName>
                                        </p:attrNameLst>
                                      </p:cBhvr>
                                      <p:to>
                                        <p:strVal val="visible"/>
                                      </p:to>
                                    </p:set>
                                    <p:animEffect transition="in" filter="fade">
                                      <p:cBhvr>
                                        <p:cTn id="60" dur="250"/>
                                        <p:tgtEl>
                                          <p:spTgt spid="13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34"/>
                                        </p:tgtEl>
                                        <p:attrNameLst>
                                          <p:attrName>style.visibility</p:attrName>
                                        </p:attrNameLst>
                                      </p:cBhvr>
                                      <p:to>
                                        <p:strVal val="visible"/>
                                      </p:to>
                                    </p:set>
                                    <p:animEffect transition="in" filter="fade">
                                      <p:cBhvr>
                                        <p:cTn id="63" dur="250"/>
                                        <p:tgtEl>
                                          <p:spTgt spid="13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35"/>
                                        </p:tgtEl>
                                        <p:attrNameLst>
                                          <p:attrName>style.visibility</p:attrName>
                                        </p:attrNameLst>
                                      </p:cBhvr>
                                      <p:to>
                                        <p:strVal val="visible"/>
                                      </p:to>
                                    </p:set>
                                    <p:animEffect transition="in" filter="fade">
                                      <p:cBhvr>
                                        <p:cTn id="66" dur="25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Run Your Code In Azure</a:t>
            </a:r>
            <a:endParaRPr lang="en-US" dirty="0"/>
          </a:p>
        </p:txBody>
      </p:sp>
      <p:grpSp>
        <p:nvGrpSpPr>
          <p:cNvPr id="52" name="Group 51"/>
          <p:cNvGrpSpPr/>
          <p:nvPr/>
        </p:nvGrpSpPr>
        <p:grpSpPr>
          <a:xfrm>
            <a:off x="2098229" y="2212285"/>
            <a:ext cx="5694491" cy="763457"/>
            <a:chOff x="2098229" y="2212285"/>
            <a:chExt cx="5694491" cy="763457"/>
          </a:xfrm>
        </p:grpSpPr>
        <p:sp>
          <p:nvSpPr>
            <p:cNvPr id="45" name="Text Placeholder 23"/>
            <p:cNvSpPr txBox="1">
              <a:spLocks/>
            </p:cNvSpPr>
            <p:nvPr/>
          </p:nvSpPr>
          <p:spPr>
            <a:xfrm>
              <a:off x="2860216" y="2212285"/>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Cloud Services</a:t>
              </a:r>
              <a:endParaRPr lang="en-US" dirty="0"/>
            </a:p>
          </p:txBody>
        </p:sp>
        <p:sp>
          <p:nvSpPr>
            <p:cNvPr id="46" name="Picture Placeholder 20"/>
            <p:cNvSpPr txBox="1">
              <a:spLocks/>
            </p:cNvSpPr>
            <p:nvPr/>
          </p:nvSpPr>
          <p:spPr>
            <a:xfrm>
              <a:off x="2098229" y="2212285"/>
              <a:ext cx="761987" cy="763457"/>
            </a:xfrm>
            <a:prstGeom prst="rect">
              <a:avLst/>
            </a:prstGeom>
            <a:solidFill>
              <a:schemeClr val="accent4">
                <a:lumMod val="60000"/>
                <a:lumOff val="40000"/>
              </a:schemeClr>
            </a:solidFill>
            <a:ln>
              <a:noFill/>
            </a:ln>
          </p:spPr>
        </p:sp>
        <p:sp>
          <p:nvSpPr>
            <p:cNvPr id="14" name="Cloud Services Icon"/>
            <p:cNvSpPr>
              <a:spLocks noChangeAspect="1"/>
            </p:cNvSpPr>
            <p:nvPr/>
          </p:nvSpPr>
          <p:spPr>
            <a:xfrm>
              <a:off x="2196140" y="2365155"/>
              <a:ext cx="539685" cy="45608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4" name="Group 53"/>
          <p:cNvGrpSpPr/>
          <p:nvPr/>
        </p:nvGrpSpPr>
        <p:grpSpPr>
          <a:xfrm>
            <a:off x="2098229" y="3899639"/>
            <a:ext cx="5694491" cy="763457"/>
            <a:chOff x="2098229" y="3899639"/>
            <a:chExt cx="5694491" cy="763457"/>
          </a:xfrm>
        </p:grpSpPr>
        <p:sp>
          <p:nvSpPr>
            <p:cNvPr id="28" name="Text Placeholder 23"/>
            <p:cNvSpPr txBox="1">
              <a:spLocks/>
            </p:cNvSpPr>
            <p:nvPr/>
          </p:nvSpPr>
          <p:spPr>
            <a:xfrm>
              <a:off x="2860216" y="3899639"/>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Mobile Services</a:t>
              </a:r>
            </a:p>
            <a:p>
              <a:endParaRPr lang="en-US" dirty="0"/>
            </a:p>
          </p:txBody>
        </p:sp>
        <p:sp>
          <p:nvSpPr>
            <p:cNvPr id="29" name="Picture Placeholder 20"/>
            <p:cNvSpPr txBox="1">
              <a:spLocks/>
            </p:cNvSpPr>
            <p:nvPr/>
          </p:nvSpPr>
          <p:spPr>
            <a:xfrm>
              <a:off x="2098229" y="3899639"/>
              <a:ext cx="761987" cy="763457"/>
            </a:xfrm>
            <a:prstGeom prst="rect">
              <a:avLst/>
            </a:prstGeom>
            <a:solidFill>
              <a:schemeClr val="accent4">
                <a:lumMod val="50000"/>
              </a:schemeClr>
            </a:solidFill>
            <a:ln>
              <a:noFill/>
            </a:ln>
          </p:spPr>
        </p:sp>
        <p:sp>
          <p:nvSpPr>
            <p:cNvPr id="15" name="Mobile Services Icon"/>
            <p:cNvSpPr>
              <a:spLocks noChangeAspect="1"/>
            </p:cNvSpPr>
            <p:nvPr/>
          </p:nvSpPr>
          <p:spPr>
            <a:xfrm>
              <a:off x="2301423" y="4030330"/>
              <a:ext cx="355599" cy="502075"/>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1" name="Group 50"/>
          <p:cNvGrpSpPr/>
          <p:nvPr/>
        </p:nvGrpSpPr>
        <p:grpSpPr>
          <a:xfrm>
            <a:off x="2098229" y="1368609"/>
            <a:ext cx="5694491" cy="763457"/>
            <a:chOff x="2098229" y="1368609"/>
            <a:chExt cx="5694491" cy="763457"/>
          </a:xfrm>
        </p:grpSpPr>
        <p:sp>
          <p:nvSpPr>
            <p:cNvPr id="48" name="Text Placeholder 23"/>
            <p:cNvSpPr txBox="1">
              <a:spLocks/>
            </p:cNvSpPr>
            <p:nvPr/>
          </p:nvSpPr>
          <p:spPr>
            <a:xfrm>
              <a:off x="2860216" y="1368609"/>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Virtual Machines</a:t>
              </a:r>
              <a:endParaRPr lang="en-US" dirty="0"/>
            </a:p>
          </p:txBody>
        </p:sp>
        <p:sp>
          <p:nvSpPr>
            <p:cNvPr id="49" name="Picture Placeholder 20"/>
            <p:cNvSpPr txBox="1">
              <a:spLocks/>
            </p:cNvSpPr>
            <p:nvPr/>
          </p:nvSpPr>
          <p:spPr>
            <a:xfrm>
              <a:off x="2098229" y="1368609"/>
              <a:ext cx="761987" cy="763457"/>
            </a:xfrm>
            <a:prstGeom prst="rect">
              <a:avLst/>
            </a:prstGeom>
            <a:solidFill>
              <a:schemeClr val="accent4">
                <a:lumMod val="40000"/>
                <a:lumOff val="60000"/>
              </a:schemeClr>
            </a:solidFill>
            <a:ln>
              <a:noFill/>
            </a:ln>
          </p:spPr>
        </p:sp>
        <p:sp>
          <p:nvSpPr>
            <p:cNvPr id="16" name="Virtual Machine Icon"/>
            <p:cNvSpPr>
              <a:spLocks noChangeAspect="1"/>
            </p:cNvSpPr>
            <p:nvPr/>
          </p:nvSpPr>
          <p:spPr>
            <a:xfrm>
              <a:off x="2244560" y="1542758"/>
              <a:ext cx="446855" cy="415159"/>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grpSp>
      <p:grpSp>
        <p:nvGrpSpPr>
          <p:cNvPr id="53" name="Group 52"/>
          <p:cNvGrpSpPr/>
          <p:nvPr/>
        </p:nvGrpSpPr>
        <p:grpSpPr>
          <a:xfrm>
            <a:off x="2098229" y="3055962"/>
            <a:ext cx="5694491" cy="763457"/>
            <a:chOff x="2098229" y="3055962"/>
            <a:chExt cx="5694491" cy="763457"/>
          </a:xfrm>
        </p:grpSpPr>
        <p:sp>
          <p:nvSpPr>
            <p:cNvPr id="42" name="Text Placeholder 23"/>
            <p:cNvSpPr txBox="1">
              <a:spLocks/>
            </p:cNvSpPr>
            <p:nvPr/>
          </p:nvSpPr>
          <p:spPr>
            <a:xfrm>
              <a:off x="2860216" y="3055962"/>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Web Sites</a:t>
              </a:r>
              <a:endParaRPr lang="en-US" dirty="0"/>
            </a:p>
          </p:txBody>
        </p:sp>
        <p:sp>
          <p:nvSpPr>
            <p:cNvPr id="43" name="Picture Placeholder 20"/>
            <p:cNvSpPr txBox="1">
              <a:spLocks/>
            </p:cNvSpPr>
            <p:nvPr/>
          </p:nvSpPr>
          <p:spPr>
            <a:xfrm>
              <a:off x="2098229" y="3055962"/>
              <a:ext cx="761987" cy="763457"/>
            </a:xfrm>
            <a:prstGeom prst="rect">
              <a:avLst/>
            </a:prstGeom>
            <a:solidFill>
              <a:schemeClr val="accent4">
                <a:lumMod val="75000"/>
              </a:schemeClr>
            </a:solidFill>
            <a:ln>
              <a:noFill/>
            </a:ln>
          </p:spPr>
        </p:sp>
        <p:sp>
          <p:nvSpPr>
            <p:cNvPr id="17" name="Web Sites Icon"/>
            <p:cNvSpPr>
              <a:spLocks noChangeAspect="1"/>
            </p:cNvSpPr>
            <p:nvPr/>
          </p:nvSpPr>
          <p:spPr>
            <a:xfrm>
              <a:off x="2244560" y="3203027"/>
              <a:ext cx="469325" cy="469325"/>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Tree>
    <p:extLst>
      <p:ext uri="{BB962C8B-B14F-4D97-AF65-F5344CB8AC3E}">
        <p14:creationId xmlns:p14="http://schemas.microsoft.com/office/powerpoint/2010/main" val="47063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Full Menu Bar"/>
          <p:cNvGrpSpPr/>
          <p:nvPr/>
        </p:nvGrpSpPr>
        <p:grpSpPr>
          <a:xfrm>
            <a:off x="8061001" y="1"/>
            <a:ext cx="1109126" cy="5143499"/>
            <a:chOff x="10747042" y="1"/>
            <a:chExt cx="1478894" cy="6858272"/>
          </a:xfrm>
        </p:grpSpPr>
        <p:grpSp>
          <p:nvGrpSpPr>
            <p:cNvPr id="4" name="Original Menu Source"/>
            <p:cNvGrpSpPr/>
            <p:nvPr/>
          </p:nvGrpSpPr>
          <p:grpSpPr>
            <a:xfrm>
              <a:off x="10747042" y="1"/>
              <a:ext cx="1444958" cy="6858272"/>
              <a:chOff x="10756682" y="1"/>
              <a:chExt cx="1435608" cy="6813894"/>
            </a:xfrm>
          </p:grpSpPr>
          <p:pic>
            <p:nvPicPr>
              <p:cNvPr id="95" name="Bottom"/>
              <p:cNvPicPr>
                <a:picLocks noChangeAspect="1"/>
              </p:cNvPicPr>
              <p:nvPr/>
            </p:nvPicPr>
            <p:blipFill>
              <a:blip r:embed="rId3"/>
              <a:stretch>
                <a:fillRect/>
              </a:stretch>
            </p:blipFill>
            <p:spPr>
              <a:xfrm>
                <a:off x="10756682" y="3745283"/>
                <a:ext cx="1435608" cy="3068612"/>
              </a:xfrm>
              <a:prstGeom prst="rect">
                <a:avLst/>
              </a:prstGeom>
            </p:spPr>
          </p:pic>
          <p:pic>
            <p:nvPicPr>
              <p:cNvPr id="96" name="Top"/>
              <p:cNvPicPr>
                <a:picLocks noChangeAspect="1"/>
              </p:cNvPicPr>
              <p:nvPr/>
            </p:nvPicPr>
            <p:blipFill>
              <a:blip r:embed="rId4"/>
              <a:stretch>
                <a:fillRect/>
              </a:stretch>
            </p:blipFill>
            <p:spPr>
              <a:xfrm>
                <a:off x="10756682" y="1"/>
                <a:ext cx="1435318" cy="3745282"/>
              </a:xfrm>
              <a:prstGeom prst="rect">
                <a:avLst/>
              </a:prstGeom>
            </p:spPr>
          </p:pic>
        </p:grpSp>
        <p:sp>
          <p:nvSpPr>
            <p:cNvPr id="5" name="Azure Menu Blue Background"/>
            <p:cNvSpPr/>
            <p:nvPr/>
          </p:nvSpPr>
          <p:spPr>
            <a:xfrm>
              <a:off x="10747042"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3C454F"/>
                </a:solidFill>
              </a:endParaRPr>
            </a:p>
          </p:txBody>
        </p:sp>
        <p:grpSp>
          <p:nvGrpSpPr>
            <p:cNvPr id="6" name="Settings Group"/>
            <p:cNvGrpSpPr/>
            <p:nvPr/>
          </p:nvGrpSpPr>
          <p:grpSpPr>
            <a:xfrm>
              <a:off x="10856179" y="6310710"/>
              <a:ext cx="1369757" cy="251609"/>
              <a:chOff x="10856179" y="6310710"/>
              <a:chExt cx="1369757" cy="251609"/>
            </a:xfrm>
          </p:grpSpPr>
          <p:sp>
            <p:nvSpPr>
              <p:cNvPr id="94" name="Settings Name"/>
              <p:cNvSpPr txBox="1"/>
              <p:nvPr/>
            </p:nvSpPr>
            <p:spPr>
              <a:xfrm>
                <a:off x="11138536" y="6310710"/>
                <a:ext cx="1087400"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SETTINGS</a:t>
                </a:r>
                <a:endParaRPr lang="en-US" sz="500" dirty="0">
                  <a:solidFill>
                    <a:srgbClr val="FFFFFF"/>
                  </a:solidFill>
                  <a:latin typeface="Segoe UI" panose="020B0502040204020203" pitchFamily="34" charset="0"/>
                  <a:cs typeface="Segoe UI" panose="020B0502040204020203" pitchFamily="34" charset="0"/>
                </a:endParaRPr>
              </a:p>
            </p:txBody>
          </p:sp>
          <p:sp>
            <p:nvSpPr>
              <p:cNvPr id="92" name="Settings Icon"/>
              <p:cNvSpPr>
                <a:spLocks noChangeAspect="1"/>
              </p:cNvSpPr>
              <p:nvPr/>
            </p:nvSpPr>
            <p:spPr>
              <a:xfrm>
                <a:off x="10856179" y="6348478"/>
                <a:ext cx="213827" cy="213841"/>
              </a:xfrm>
              <a:custGeom>
                <a:avLst/>
                <a:gdLst>
                  <a:gd name="connsiteX0" fmla="*/ 1340099 w 2680224"/>
                  <a:gd name="connsiteY0" fmla="*/ 739851 h 2680403"/>
                  <a:gd name="connsiteX1" fmla="*/ 739750 w 2680224"/>
                  <a:gd name="connsiteY1" fmla="*/ 1340200 h 2680403"/>
                  <a:gd name="connsiteX2" fmla="*/ 1340099 w 2680224"/>
                  <a:gd name="connsiteY2" fmla="*/ 1940549 h 2680403"/>
                  <a:gd name="connsiteX3" fmla="*/ 1940448 w 2680224"/>
                  <a:gd name="connsiteY3" fmla="*/ 1340200 h 2680403"/>
                  <a:gd name="connsiteX4" fmla="*/ 1340099 w 2680224"/>
                  <a:gd name="connsiteY4" fmla="*/ 739851 h 2680403"/>
                  <a:gd name="connsiteX5" fmla="*/ 1444875 w 2680224"/>
                  <a:gd name="connsiteY5" fmla="*/ 0 h 2680403"/>
                  <a:gd name="connsiteX6" fmla="*/ 1477668 w 2680224"/>
                  <a:gd name="connsiteY6" fmla="*/ 1656 h 2680403"/>
                  <a:gd name="connsiteX7" fmla="*/ 1863825 w 2680224"/>
                  <a:gd name="connsiteY7" fmla="*/ 100445 h 2680403"/>
                  <a:gd name="connsiteX8" fmla="*/ 1915681 w 2680224"/>
                  <a:gd name="connsiteY8" fmla="*/ 125425 h 2680403"/>
                  <a:gd name="connsiteX9" fmla="*/ 1902800 w 2680224"/>
                  <a:gd name="connsiteY9" fmla="*/ 183983 h 2680403"/>
                  <a:gd name="connsiteX10" fmla="*/ 2015862 w 2680224"/>
                  <a:gd name="connsiteY10" fmla="*/ 485877 h 2680403"/>
                  <a:gd name="connsiteX11" fmla="*/ 2337947 w 2680224"/>
                  <a:gd name="connsiteY11" fmla="*/ 499453 h 2680403"/>
                  <a:gd name="connsiteX12" fmla="*/ 2373193 w 2680224"/>
                  <a:gd name="connsiteY12" fmla="*/ 478673 h 2680403"/>
                  <a:gd name="connsiteX13" fmla="*/ 2378346 w 2680224"/>
                  <a:gd name="connsiteY13" fmla="*/ 484343 h 2680403"/>
                  <a:gd name="connsiteX14" fmla="*/ 2579856 w 2680224"/>
                  <a:gd name="connsiteY14" fmla="*/ 816475 h 2680403"/>
                  <a:gd name="connsiteX15" fmla="*/ 2601000 w 2680224"/>
                  <a:gd name="connsiteY15" fmla="*/ 874246 h 2680403"/>
                  <a:gd name="connsiteX16" fmla="*/ 2550843 w 2680224"/>
                  <a:gd name="connsiteY16" fmla="*/ 907104 h 2680403"/>
                  <a:gd name="connsiteX17" fmla="*/ 2420571 w 2680224"/>
                  <a:gd name="connsiteY17" fmla="*/ 1201980 h 2680403"/>
                  <a:gd name="connsiteX18" fmla="*/ 2641332 w 2680224"/>
                  <a:gd name="connsiteY18" fmla="*/ 1436902 h 2680403"/>
                  <a:gd name="connsiteX19" fmla="*/ 2680224 w 2680224"/>
                  <a:gd name="connsiteY19" fmla="*/ 1446486 h 2680403"/>
                  <a:gd name="connsiteX20" fmla="*/ 2678644 w 2680224"/>
                  <a:gd name="connsiteY20" fmla="*/ 1477770 h 2680403"/>
                  <a:gd name="connsiteX21" fmla="*/ 2579856 w 2680224"/>
                  <a:gd name="connsiteY21" fmla="*/ 1863927 h 2680403"/>
                  <a:gd name="connsiteX22" fmla="*/ 2541908 w 2680224"/>
                  <a:gd name="connsiteY22" fmla="*/ 1942702 h 2680403"/>
                  <a:gd name="connsiteX23" fmla="*/ 2483512 w 2680224"/>
                  <a:gd name="connsiteY23" fmla="*/ 1928488 h 2680403"/>
                  <a:gd name="connsiteX24" fmla="*/ 2411979 w 2680224"/>
                  <a:gd name="connsiteY24" fmla="*/ 1923852 h 2680403"/>
                  <a:gd name="connsiteX25" fmla="*/ 2179176 w 2680224"/>
                  <a:gd name="connsiteY25" fmla="*/ 2034804 h 2680403"/>
                  <a:gd name="connsiteX26" fmla="*/ 2158437 w 2680224"/>
                  <a:gd name="connsiteY26" fmla="*/ 2356508 h 2680403"/>
                  <a:gd name="connsiteX27" fmla="*/ 2178171 w 2680224"/>
                  <a:gd name="connsiteY27" fmla="*/ 2391748 h 2680403"/>
                  <a:gd name="connsiteX28" fmla="*/ 2092377 w 2680224"/>
                  <a:gd name="connsiteY28" fmla="*/ 2455904 h 2680403"/>
                  <a:gd name="connsiteX29" fmla="*/ 1863825 w 2680224"/>
                  <a:gd name="connsiteY29" fmla="*/ 2579958 h 2680403"/>
                  <a:gd name="connsiteX30" fmla="*/ 1807263 w 2680224"/>
                  <a:gd name="connsiteY30" fmla="*/ 2600660 h 2680403"/>
                  <a:gd name="connsiteX31" fmla="*/ 1790981 w 2680224"/>
                  <a:gd name="connsiteY31" fmla="*/ 2572775 h 2680403"/>
                  <a:gd name="connsiteX32" fmla="*/ 1545288 w 2680224"/>
                  <a:gd name="connsiteY32" fmla="*/ 2417535 h 2680403"/>
                  <a:gd name="connsiteX33" fmla="*/ 1479528 w 2680224"/>
                  <a:gd name="connsiteY33" fmla="*/ 2420517 h 2680403"/>
                  <a:gd name="connsiteX34" fmla="*/ 1244855 w 2680224"/>
                  <a:gd name="connsiteY34" fmla="*/ 2641540 h 2680403"/>
                  <a:gd name="connsiteX35" fmla="*/ 1235324 w 2680224"/>
                  <a:gd name="connsiteY35" fmla="*/ 2680403 h 2680403"/>
                  <a:gd name="connsiteX36" fmla="*/ 1202530 w 2680224"/>
                  <a:gd name="connsiteY36" fmla="*/ 2678747 h 2680403"/>
                  <a:gd name="connsiteX37" fmla="*/ 816373 w 2680224"/>
                  <a:gd name="connsiteY37" fmla="*/ 2579958 h 2680403"/>
                  <a:gd name="connsiteX38" fmla="*/ 764518 w 2680224"/>
                  <a:gd name="connsiteY38" fmla="*/ 2554978 h 2680403"/>
                  <a:gd name="connsiteX39" fmla="*/ 777399 w 2680224"/>
                  <a:gd name="connsiteY39" fmla="*/ 2496418 h 2680403"/>
                  <a:gd name="connsiteX40" fmla="*/ 664337 w 2680224"/>
                  <a:gd name="connsiteY40" fmla="*/ 2194524 h 2680403"/>
                  <a:gd name="connsiteX41" fmla="*/ 477152 w 2680224"/>
                  <a:gd name="connsiteY41" fmla="*/ 2144011 h 2680403"/>
                  <a:gd name="connsiteX42" fmla="*/ 309565 w 2680224"/>
                  <a:gd name="connsiteY42" fmla="*/ 2198379 h 2680403"/>
                  <a:gd name="connsiteX43" fmla="*/ 306216 w 2680224"/>
                  <a:gd name="connsiteY43" fmla="*/ 2200860 h 2680403"/>
                  <a:gd name="connsiteX44" fmla="*/ 301852 w 2680224"/>
                  <a:gd name="connsiteY44" fmla="*/ 2196059 h 2680403"/>
                  <a:gd name="connsiteX45" fmla="*/ 100343 w 2680224"/>
                  <a:gd name="connsiteY45" fmla="*/ 1863927 h 2680403"/>
                  <a:gd name="connsiteX46" fmla="*/ 79198 w 2680224"/>
                  <a:gd name="connsiteY46" fmla="*/ 1806155 h 2680403"/>
                  <a:gd name="connsiteX47" fmla="*/ 129356 w 2680224"/>
                  <a:gd name="connsiteY47" fmla="*/ 1773297 h 2680403"/>
                  <a:gd name="connsiteX48" fmla="*/ 259628 w 2680224"/>
                  <a:gd name="connsiteY48" fmla="*/ 1478420 h 2680403"/>
                  <a:gd name="connsiteX49" fmla="*/ 21297 w 2680224"/>
                  <a:gd name="connsiteY49" fmla="*/ 1237949 h 2680403"/>
                  <a:gd name="connsiteX50" fmla="*/ 0 w 2680224"/>
                  <a:gd name="connsiteY50" fmla="*/ 1233409 h 2680403"/>
                  <a:gd name="connsiteX51" fmla="*/ 1554 w 2680224"/>
                  <a:gd name="connsiteY51" fmla="*/ 1202632 h 2680403"/>
                  <a:gd name="connsiteX52" fmla="*/ 100343 w 2680224"/>
                  <a:gd name="connsiteY52" fmla="*/ 816475 h 2680403"/>
                  <a:gd name="connsiteX53" fmla="*/ 138291 w 2680224"/>
                  <a:gd name="connsiteY53" fmla="*/ 737699 h 2680403"/>
                  <a:gd name="connsiteX54" fmla="*/ 196689 w 2680224"/>
                  <a:gd name="connsiteY54" fmla="*/ 751913 h 2680403"/>
                  <a:gd name="connsiteX55" fmla="*/ 501024 w 2680224"/>
                  <a:gd name="connsiteY55" fmla="*/ 645597 h 2680403"/>
                  <a:gd name="connsiteX56" fmla="*/ 521763 w 2680224"/>
                  <a:gd name="connsiteY56" fmla="*/ 323894 h 2680403"/>
                  <a:gd name="connsiteX57" fmla="*/ 502029 w 2680224"/>
                  <a:gd name="connsiteY57" fmla="*/ 288653 h 2680403"/>
                  <a:gd name="connsiteX58" fmla="*/ 587822 w 2680224"/>
                  <a:gd name="connsiteY58" fmla="*/ 224498 h 2680403"/>
                  <a:gd name="connsiteX59" fmla="*/ 816373 w 2680224"/>
                  <a:gd name="connsiteY59" fmla="*/ 100445 h 2680403"/>
                  <a:gd name="connsiteX60" fmla="*/ 872732 w 2680224"/>
                  <a:gd name="connsiteY60" fmla="*/ 79817 h 2680403"/>
                  <a:gd name="connsiteX61" fmla="*/ 905649 w 2680224"/>
                  <a:gd name="connsiteY61" fmla="*/ 129943 h 2680403"/>
                  <a:gd name="connsiteX62" fmla="*/ 1200670 w 2680224"/>
                  <a:gd name="connsiteY62" fmla="*/ 259885 h 2680403"/>
                  <a:gd name="connsiteX63" fmla="*/ 1435345 w 2680224"/>
                  <a:gd name="connsiteY63" fmla="*/ 38861 h 268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80224" h="2680403">
                    <a:moveTo>
                      <a:pt x="1340099" y="739851"/>
                    </a:moveTo>
                    <a:cubicBezTo>
                      <a:pt x="1008535" y="739851"/>
                      <a:pt x="739750" y="1008636"/>
                      <a:pt x="739750" y="1340200"/>
                    </a:cubicBezTo>
                    <a:cubicBezTo>
                      <a:pt x="739750" y="1671764"/>
                      <a:pt x="1008535" y="1940549"/>
                      <a:pt x="1340099" y="1940549"/>
                    </a:cubicBezTo>
                    <a:cubicBezTo>
                      <a:pt x="1671663" y="1940549"/>
                      <a:pt x="1940448" y="1671764"/>
                      <a:pt x="1940448" y="1340200"/>
                    </a:cubicBezTo>
                    <a:cubicBezTo>
                      <a:pt x="1940448" y="1008636"/>
                      <a:pt x="1671663" y="739851"/>
                      <a:pt x="1340099" y="739851"/>
                    </a:cubicBezTo>
                    <a:close/>
                    <a:moveTo>
                      <a:pt x="1444875" y="0"/>
                    </a:moveTo>
                    <a:lnTo>
                      <a:pt x="1477668" y="1656"/>
                    </a:lnTo>
                    <a:cubicBezTo>
                      <a:pt x="1613362" y="15436"/>
                      <a:pt x="1743096" y="49380"/>
                      <a:pt x="1863825" y="100445"/>
                    </a:cubicBezTo>
                    <a:lnTo>
                      <a:pt x="1915681" y="125425"/>
                    </a:lnTo>
                    <a:lnTo>
                      <a:pt x="1902800" y="183983"/>
                    </a:lnTo>
                    <a:cubicBezTo>
                      <a:pt x="1886898" y="305142"/>
                      <a:pt x="1925293" y="420217"/>
                      <a:pt x="2015862" y="485877"/>
                    </a:cubicBezTo>
                    <a:cubicBezTo>
                      <a:pt x="2106431" y="551537"/>
                      <a:pt x="2227740" y="552244"/>
                      <a:pt x="2337947" y="499453"/>
                    </a:cubicBezTo>
                    <a:lnTo>
                      <a:pt x="2373193" y="478673"/>
                    </a:lnTo>
                    <a:lnTo>
                      <a:pt x="2378346" y="484343"/>
                    </a:lnTo>
                    <a:cubicBezTo>
                      <a:pt x="2460607" y="584020"/>
                      <a:pt x="2528791" y="695746"/>
                      <a:pt x="2579856" y="816475"/>
                    </a:cubicBezTo>
                    <a:lnTo>
                      <a:pt x="2601000" y="874246"/>
                    </a:lnTo>
                    <a:lnTo>
                      <a:pt x="2550843" y="907104"/>
                    </a:lnTo>
                    <a:cubicBezTo>
                      <a:pt x="2454755" y="982599"/>
                      <a:pt x="2401737" y="1091711"/>
                      <a:pt x="2420571" y="1201980"/>
                    </a:cubicBezTo>
                    <a:cubicBezTo>
                      <a:pt x="2439405" y="1312250"/>
                      <a:pt x="2525633" y="1397580"/>
                      <a:pt x="2641332" y="1436902"/>
                    </a:cubicBezTo>
                    <a:lnTo>
                      <a:pt x="2680224" y="1446486"/>
                    </a:lnTo>
                    <a:lnTo>
                      <a:pt x="2678644" y="1477770"/>
                    </a:lnTo>
                    <a:cubicBezTo>
                      <a:pt x="2664864" y="1613464"/>
                      <a:pt x="2630920" y="1743198"/>
                      <a:pt x="2579856" y="1863927"/>
                    </a:cubicBezTo>
                    <a:lnTo>
                      <a:pt x="2541908" y="1942702"/>
                    </a:lnTo>
                    <a:lnTo>
                      <a:pt x="2483512" y="1928488"/>
                    </a:lnTo>
                    <a:cubicBezTo>
                      <a:pt x="2459357" y="1924769"/>
                      <a:pt x="2435397" y="1923226"/>
                      <a:pt x="2411979" y="1923852"/>
                    </a:cubicBezTo>
                    <a:cubicBezTo>
                      <a:pt x="2318306" y="1926354"/>
                      <a:pt x="2233305" y="1963536"/>
                      <a:pt x="2179176" y="2034804"/>
                    </a:cubicBezTo>
                    <a:cubicBezTo>
                      <a:pt x="2111517" y="2123890"/>
                      <a:pt x="2108111" y="2245153"/>
                      <a:pt x="2158437" y="2356508"/>
                    </a:cubicBezTo>
                    <a:lnTo>
                      <a:pt x="2178171" y="2391748"/>
                    </a:lnTo>
                    <a:lnTo>
                      <a:pt x="2092377" y="2455904"/>
                    </a:lnTo>
                    <a:cubicBezTo>
                      <a:pt x="2020796" y="2504263"/>
                      <a:pt x="1944312" y="2545915"/>
                      <a:pt x="1863825" y="2579958"/>
                    </a:cubicBezTo>
                    <a:lnTo>
                      <a:pt x="1807263" y="2600660"/>
                    </a:lnTo>
                    <a:lnTo>
                      <a:pt x="1790981" y="2572775"/>
                    </a:lnTo>
                    <a:cubicBezTo>
                      <a:pt x="1729394" y="2483255"/>
                      <a:pt x="1640241" y="2425089"/>
                      <a:pt x="1545288" y="2417535"/>
                    </a:cubicBezTo>
                    <a:cubicBezTo>
                      <a:pt x="1523583" y="2415808"/>
                      <a:pt x="1501578" y="2416725"/>
                      <a:pt x="1479528" y="2420517"/>
                    </a:cubicBezTo>
                    <a:cubicBezTo>
                      <a:pt x="1369280" y="2439474"/>
                      <a:pt x="1284047" y="2525797"/>
                      <a:pt x="1244855" y="2641540"/>
                    </a:cubicBezTo>
                    <a:lnTo>
                      <a:pt x="1235324" y="2680403"/>
                    </a:lnTo>
                    <a:lnTo>
                      <a:pt x="1202530" y="2678747"/>
                    </a:lnTo>
                    <a:cubicBezTo>
                      <a:pt x="1066836" y="2664966"/>
                      <a:pt x="937102" y="2631022"/>
                      <a:pt x="816373" y="2579958"/>
                    </a:cubicBezTo>
                    <a:lnTo>
                      <a:pt x="764518" y="2554978"/>
                    </a:lnTo>
                    <a:lnTo>
                      <a:pt x="777399" y="2496418"/>
                    </a:lnTo>
                    <a:cubicBezTo>
                      <a:pt x="793301" y="2375259"/>
                      <a:pt x="754906" y="2260185"/>
                      <a:pt x="664337" y="2194524"/>
                    </a:cubicBezTo>
                    <a:cubicBezTo>
                      <a:pt x="609996" y="2155128"/>
                      <a:pt x="544588" y="2139115"/>
                      <a:pt x="477152" y="2144011"/>
                    </a:cubicBezTo>
                    <a:cubicBezTo>
                      <a:pt x="420955" y="2148091"/>
                      <a:pt x="363349" y="2166691"/>
                      <a:pt x="309565" y="2198379"/>
                    </a:cubicBezTo>
                    <a:lnTo>
                      <a:pt x="306216" y="2200860"/>
                    </a:lnTo>
                    <a:lnTo>
                      <a:pt x="301852" y="2196059"/>
                    </a:lnTo>
                    <a:cubicBezTo>
                      <a:pt x="219591" y="2096382"/>
                      <a:pt x="151407" y="1984657"/>
                      <a:pt x="100343" y="1863927"/>
                    </a:cubicBezTo>
                    <a:lnTo>
                      <a:pt x="79198" y="1806155"/>
                    </a:lnTo>
                    <a:lnTo>
                      <a:pt x="129356" y="1773297"/>
                    </a:lnTo>
                    <a:cubicBezTo>
                      <a:pt x="225445" y="1697801"/>
                      <a:pt x="278462" y="1588690"/>
                      <a:pt x="259628" y="1478420"/>
                    </a:cubicBezTo>
                    <a:cubicBezTo>
                      <a:pt x="239853" y="1362637"/>
                      <a:pt x="145776" y="1274351"/>
                      <a:pt x="21297" y="1237949"/>
                    </a:cubicBezTo>
                    <a:lnTo>
                      <a:pt x="0" y="1233409"/>
                    </a:lnTo>
                    <a:lnTo>
                      <a:pt x="1554" y="1202632"/>
                    </a:lnTo>
                    <a:cubicBezTo>
                      <a:pt x="15334" y="1066938"/>
                      <a:pt x="49279" y="937204"/>
                      <a:pt x="100343" y="816475"/>
                    </a:cubicBezTo>
                    <a:lnTo>
                      <a:pt x="138291" y="737699"/>
                    </a:lnTo>
                    <a:lnTo>
                      <a:pt x="196689" y="751913"/>
                    </a:lnTo>
                    <a:cubicBezTo>
                      <a:pt x="317465" y="770507"/>
                      <a:pt x="433365" y="734683"/>
                      <a:pt x="501024" y="645597"/>
                    </a:cubicBezTo>
                    <a:cubicBezTo>
                      <a:pt x="568683" y="556511"/>
                      <a:pt x="572089" y="435249"/>
                      <a:pt x="521763" y="323894"/>
                    </a:cubicBezTo>
                    <a:lnTo>
                      <a:pt x="502029" y="288653"/>
                    </a:lnTo>
                    <a:lnTo>
                      <a:pt x="587822" y="224498"/>
                    </a:lnTo>
                    <a:cubicBezTo>
                      <a:pt x="659402" y="176139"/>
                      <a:pt x="735887" y="134487"/>
                      <a:pt x="816373" y="100445"/>
                    </a:cubicBezTo>
                    <a:lnTo>
                      <a:pt x="872732" y="79817"/>
                    </a:lnTo>
                    <a:lnTo>
                      <a:pt x="905649" y="129943"/>
                    </a:lnTo>
                    <a:cubicBezTo>
                      <a:pt x="981252" y="225947"/>
                      <a:pt x="1090423" y="278842"/>
                      <a:pt x="1200670" y="259885"/>
                    </a:cubicBezTo>
                    <a:cubicBezTo>
                      <a:pt x="1310919" y="240927"/>
                      <a:pt x="1396152" y="154604"/>
                      <a:pt x="1435345" y="3886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7" name="Add-Ons Group"/>
            <p:cNvGrpSpPr/>
            <p:nvPr/>
          </p:nvGrpSpPr>
          <p:grpSpPr>
            <a:xfrm>
              <a:off x="10841410" y="5951801"/>
              <a:ext cx="1384526" cy="265662"/>
              <a:chOff x="10841410" y="5951801"/>
              <a:chExt cx="1384526" cy="265662"/>
            </a:xfrm>
          </p:grpSpPr>
          <p:sp>
            <p:nvSpPr>
              <p:cNvPr id="90" name="Add-Ons Name"/>
              <p:cNvSpPr txBox="1"/>
              <p:nvPr/>
            </p:nvSpPr>
            <p:spPr>
              <a:xfrm>
                <a:off x="11138535" y="5951801"/>
                <a:ext cx="1087401"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ADD-ONS</a:t>
                </a:r>
                <a:endParaRPr lang="en-US" sz="500" dirty="0">
                  <a:solidFill>
                    <a:srgbClr val="FFFFFF"/>
                  </a:solidFill>
                  <a:latin typeface="Segoe UI" panose="020B0502040204020203" pitchFamily="34" charset="0"/>
                  <a:cs typeface="Segoe UI" panose="020B0502040204020203" pitchFamily="34" charset="0"/>
                </a:endParaRPr>
              </a:p>
            </p:txBody>
          </p:sp>
          <p:sp>
            <p:nvSpPr>
              <p:cNvPr id="88" name="Add-Ons Icon"/>
              <p:cNvSpPr>
                <a:spLocks noChangeAspect="1"/>
              </p:cNvSpPr>
              <p:nvPr/>
            </p:nvSpPr>
            <p:spPr>
              <a:xfrm>
                <a:off x="10841410" y="5974099"/>
                <a:ext cx="243364" cy="243364"/>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8" name="Active Directory Group"/>
            <p:cNvGrpSpPr/>
            <p:nvPr/>
          </p:nvGrpSpPr>
          <p:grpSpPr>
            <a:xfrm>
              <a:off x="10842957" y="5590971"/>
              <a:ext cx="1382979" cy="272138"/>
              <a:chOff x="10842957" y="5590971"/>
              <a:chExt cx="1382979" cy="272138"/>
            </a:xfrm>
          </p:grpSpPr>
          <p:sp>
            <p:nvSpPr>
              <p:cNvPr id="86" name="Active Directory Name"/>
              <p:cNvSpPr txBox="1"/>
              <p:nvPr/>
            </p:nvSpPr>
            <p:spPr>
              <a:xfrm>
                <a:off x="11138535" y="5590971"/>
                <a:ext cx="1087401"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ACTIVE DIRECTORY</a:t>
                </a:r>
                <a:endParaRPr lang="en-US" sz="500" dirty="0">
                  <a:solidFill>
                    <a:srgbClr val="FFFFFF"/>
                  </a:solidFill>
                  <a:latin typeface="Segoe UI" panose="020B0502040204020203" pitchFamily="34" charset="0"/>
                  <a:cs typeface="Segoe UI" panose="020B0502040204020203" pitchFamily="34" charset="0"/>
                </a:endParaRPr>
              </a:p>
            </p:txBody>
          </p:sp>
          <p:sp>
            <p:nvSpPr>
              <p:cNvPr id="84" name="Active Directory Icon"/>
              <p:cNvSpPr>
                <a:spLocks noChangeAspect="1"/>
              </p:cNvSpPr>
              <p:nvPr/>
            </p:nvSpPr>
            <p:spPr>
              <a:xfrm>
                <a:off x="10842957" y="5612799"/>
                <a:ext cx="240271" cy="250310"/>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9" name="Management Services Group"/>
            <p:cNvGrpSpPr/>
            <p:nvPr/>
          </p:nvGrpSpPr>
          <p:grpSpPr>
            <a:xfrm>
              <a:off x="10833106" y="5229569"/>
              <a:ext cx="1392830" cy="249851"/>
              <a:chOff x="10833106" y="5229569"/>
              <a:chExt cx="1392830" cy="249851"/>
            </a:xfrm>
          </p:grpSpPr>
          <p:sp>
            <p:nvSpPr>
              <p:cNvPr id="82" name="Management Services Name"/>
              <p:cNvSpPr txBox="1"/>
              <p:nvPr/>
            </p:nvSpPr>
            <p:spPr>
              <a:xfrm>
                <a:off x="11138535" y="5229569"/>
                <a:ext cx="1087401"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MANAGEMENT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80" name="Management Services Icon"/>
              <p:cNvSpPr>
                <a:spLocks noChangeAspect="1"/>
              </p:cNvSpPr>
              <p:nvPr/>
            </p:nvSpPr>
            <p:spPr>
              <a:xfrm>
                <a:off x="10833106" y="5280812"/>
                <a:ext cx="259973" cy="198608"/>
              </a:xfrm>
              <a:custGeom>
                <a:avLst/>
                <a:gdLst>
                  <a:gd name="connsiteX0" fmla="*/ 150263 w 448056"/>
                  <a:gd name="connsiteY0" fmla="*/ 146018 h 342296"/>
                  <a:gd name="connsiteX1" fmla="*/ 392835 w 448056"/>
                  <a:gd name="connsiteY1" fmla="*/ 146018 h 342296"/>
                  <a:gd name="connsiteX2" fmla="*/ 392835 w 448056"/>
                  <a:gd name="connsiteY2" fmla="*/ 291034 h 342296"/>
                  <a:gd name="connsiteX3" fmla="*/ 375392 w 448056"/>
                  <a:gd name="connsiteY3" fmla="*/ 291034 h 342296"/>
                  <a:gd name="connsiteX4" fmla="*/ 375392 w 448056"/>
                  <a:gd name="connsiteY4" fmla="*/ 181587 h 342296"/>
                  <a:gd name="connsiteX5" fmla="*/ 359580 w 448056"/>
                  <a:gd name="connsiteY5" fmla="*/ 181587 h 342296"/>
                  <a:gd name="connsiteX6" fmla="*/ 359580 w 448056"/>
                  <a:gd name="connsiteY6" fmla="*/ 291034 h 342296"/>
                  <a:gd name="connsiteX7" fmla="*/ 337190 w 448056"/>
                  <a:gd name="connsiteY7" fmla="*/ 291034 h 342296"/>
                  <a:gd name="connsiteX8" fmla="*/ 337190 w 448056"/>
                  <a:gd name="connsiteY8" fmla="*/ 217552 h 342296"/>
                  <a:gd name="connsiteX9" fmla="*/ 321377 w 448056"/>
                  <a:gd name="connsiteY9" fmla="*/ 217552 h 342296"/>
                  <a:gd name="connsiteX10" fmla="*/ 321377 w 448056"/>
                  <a:gd name="connsiteY10" fmla="*/ 291034 h 342296"/>
                  <a:gd name="connsiteX11" fmla="*/ 301127 w 448056"/>
                  <a:gd name="connsiteY11" fmla="*/ 291034 h 342296"/>
                  <a:gd name="connsiteX12" fmla="*/ 301127 w 448056"/>
                  <a:gd name="connsiteY12" fmla="*/ 205318 h 342296"/>
                  <a:gd name="connsiteX13" fmla="*/ 285314 w 448056"/>
                  <a:gd name="connsiteY13" fmla="*/ 205318 h 342296"/>
                  <a:gd name="connsiteX14" fmla="*/ 285314 w 448056"/>
                  <a:gd name="connsiteY14" fmla="*/ 291034 h 342296"/>
                  <a:gd name="connsiteX15" fmla="*/ 262597 w 448056"/>
                  <a:gd name="connsiteY15" fmla="*/ 291034 h 342296"/>
                  <a:gd name="connsiteX16" fmla="*/ 262597 w 448056"/>
                  <a:gd name="connsiteY16" fmla="*/ 251876 h 342296"/>
                  <a:gd name="connsiteX17" fmla="*/ 246784 w 448056"/>
                  <a:gd name="connsiteY17" fmla="*/ 251876 h 342296"/>
                  <a:gd name="connsiteX18" fmla="*/ 246784 w 448056"/>
                  <a:gd name="connsiteY18" fmla="*/ 291034 h 342296"/>
                  <a:gd name="connsiteX19" fmla="*/ 225824 w 448056"/>
                  <a:gd name="connsiteY19" fmla="*/ 291034 h 342296"/>
                  <a:gd name="connsiteX20" fmla="*/ 225824 w 448056"/>
                  <a:gd name="connsiteY20" fmla="*/ 169495 h 342296"/>
                  <a:gd name="connsiteX21" fmla="*/ 210012 w 448056"/>
                  <a:gd name="connsiteY21" fmla="*/ 169495 h 342296"/>
                  <a:gd name="connsiteX22" fmla="*/ 210012 w 448056"/>
                  <a:gd name="connsiteY22" fmla="*/ 291034 h 342296"/>
                  <a:gd name="connsiteX23" fmla="*/ 188618 w 448056"/>
                  <a:gd name="connsiteY23" fmla="*/ 291034 h 342296"/>
                  <a:gd name="connsiteX24" fmla="*/ 188618 w 448056"/>
                  <a:gd name="connsiteY24" fmla="*/ 205318 h 342296"/>
                  <a:gd name="connsiteX25" fmla="*/ 172805 w 448056"/>
                  <a:gd name="connsiteY25" fmla="*/ 205318 h 342296"/>
                  <a:gd name="connsiteX26" fmla="*/ 172805 w 448056"/>
                  <a:gd name="connsiteY26" fmla="*/ 291034 h 342296"/>
                  <a:gd name="connsiteX27" fmla="*/ 150263 w 448056"/>
                  <a:gd name="connsiteY27" fmla="*/ 291034 h 342296"/>
                  <a:gd name="connsiteX28" fmla="*/ 362452 w 448056"/>
                  <a:gd name="connsiteY28" fmla="*/ 71404 h 342296"/>
                  <a:gd name="connsiteX29" fmla="*/ 347879 w 448056"/>
                  <a:gd name="connsiteY29" fmla="*/ 85976 h 342296"/>
                  <a:gd name="connsiteX30" fmla="*/ 362452 w 448056"/>
                  <a:gd name="connsiteY30" fmla="*/ 100549 h 342296"/>
                  <a:gd name="connsiteX31" fmla="*/ 377024 w 448056"/>
                  <a:gd name="connsiteY31" fmla="*/ 85976 h 342296"/>
                  <a:gd name="connsiteX32" fmla="*/ 362452 w 448056"/>
                  <a:gd name="connsiteY32" fmla="*/ 71404 h 342296"/>
                  <a:gd name="connsiteX33" fmla="*/ 302256 w 448056"/>
                  <a:gd name="connsiteY33" fmla="*/ 71404 h 342296"/>
                  <a:gd name="connsiteX34" fmla="*/ 287684 w 448056"/>
                  <a:gd name="connsiteY34" fmla="*/ 85976 h 342296"/>
                  <a:gd name="connsiteX35" fmla="*/ 302256 w 448056"/>
                  <a:gd name="connsiteY35" fmla="*/ 100549 h 342296"/>
                  <a:gd name="connsiteX36" fmla="*/ 316828 w 448056"/>
                  <a:gd name="connsiteY36" fmla="*/ 85976 h 342296"/>
                  <a:gd name="connsiteX37" fmla="*/ 302256 w 448056"/>
                  <a:gd name="connsiteY37" fmla="*/ 71404 h 342296"/>
                  <a:gd name="connsiteX38" fmla="*/ 242060 w 448056"/>
                  <a:gd name="connsiteY38" fmla="*/ 71404 h 342296"/>
                  <a:gd name="connsiteX39" fmla="*/ 227488 w 448056"/>
                  <a:gd name="connsiteY39" fmla="*/ 85976 h 342296"/>
                  <a:gd name="connsiteX40" fmla="*/ 242060 w 448056"/>
                  <a:gd name="connsiteY40" fmla="*/ 100549 h 342296"/>
                  <a:gd name="connsiteX41" fmla="*/ 256632 w 448056"/>
                  <a:gd name="connsiteY41" fmla="*/ 85976 h 342296"/>
                  <a:gd name="connsiteX42" fmla="*/ 242060 w 448056"/>
                  <a:gd name="connsiteY42" fmla="*/ 71404 h 342296"/>
                  <a:gd name="connsiteX43" fmla="*/ 181864 w 448056"/>
                  <a:gd name="connsiteY43" fmla="*/ 71404 h 342296"/>
                  <a:gd name="connsiteX44" fmla="*/ 167292 w 448056"/>
                  <a:gd name="connsiteY44" fmla="*/ 85976 h 342296"/>
                  <a:gd name="connsiteX45" fmla="*/ 181864 w 448056"/>
                  <a:gd name="connsiteY45" fmla="*/ 100549 h 342296"/>
                  <a:gd name="connsiteX46" fmla="*/ 196436 w 448056"/>
                  <a:gd name="connsiteY46" fmla="*/ 85976 h 342296"/>
                  <a:gd name="connsiteX47" fmla="*/ 181864 w 448056"/>
                  <a:gd name="connsiteY47" fmla="*/ 71404 h 342296"/>
                  <a:gd name="connsiteX48" fmla="*/ 50831 w 448056"/>
                  <a:gd name="connsiteY48" fmla="*/ 56884 h 342296"/>
                  <a:gd name="connsiteX49" fmla="*/ 124251 w 448056"/>
                  <a:gd name="connsiteY49" fmla="*/ 56884 h 342296"/>
                  <a:gd name="connsiteX50" fmla="*/ 124251 w 448056"/>
                  <a:gd name="connsiteY50" fmla="*/ 291034 h 342296"/>
                  <a:gd name="connsiteX51" fmla="*/ 50831 w 448056"/>
                  <a:gd name="connsiteY51" fmla="*/ 291034 h 342296"/>
                  <a:gd name="connsiteX52" fmla="*/ 150263 w 448056"/>
                  <a:gd name="connsiteY52" fmla="*/ 56884 h 342296"/>
                  <a:gd name="connsiteX53" fmla="*/ 392835 w 448056"/>
                  <a:gd name="connsiteY53" fmla="*/ 56884 h 342296"/>
                  <a:gd name="connsiteX54" fmla="*/ 392835 w 448056"/>
                  <a:gd name="connsiteY54" fmla="*/ 115069 h 342296"/>
                  <a:gd name="connsiteX55" fmla="*/ 150263 w 448056"/>
                  <a:gd name="connsiteY55" fmla="*/ 115069 h 342296"/>
                  <a:gd name="connsiteX56" fmla="*/ 44709 w 448056"/>
                  <a:gd name="connsiteY56" fmla="*/ 28111 h 342296"/>
                  <a:gd name="connsiteX57" fmla="*/ 25164 w 448056"/>
                  <a:gd name="connsiteY57" fmla="*/ 47656 h 342296"/>
                  <a:gd name="connsiteX58" fmla="*/ 25164 w 448056"/>
                  <a:gd name="connsiteY58" fmla="*/ 294640 h 342296"/>
                  <a:gd name="connsiteX59" fmla="*/ 44709 w 448056"/>
                  <a:gd name="connsiteY59" fmla="*/ 314185 h 342296"/>
                  <a:gd name="connsiteX60" fmla="*/ 403348 w 448056"/>
                  <a:gd name="connsiteY60" fmla="*/ 314185 h 342296"/>
                  <a:gd name="connsiteX61" fmla="*/ 422892 w 448056"/>
                  <a:gd name="connsiteY61" fmla="*/ 294640 h 342296"/>
                  <a:gd name="connsiteX62" fmla="*/ 422892 w 448056"/>
                  <a:gd name="connsiteY62" fmla="*/ 47656 h 342296"/>
                  <a:gd name="connsiteX63" fmla="*/ 403348 w 448056"/>
                  <a:gd name="connsiteY63" fmla="*/ 28111 h 342296"/>
                  <a:gd name="connsiteX64" fmla="*/ 47128 w 448056"/>
                  <a:gd name="connsiteY64" fmla="*/ 0 h 342296"/>
                  <a:gd name="connsiteX65" fmla="*/ 400929 w 448056"/>
                  <a:gd name="connsiteY65" fmla="*/ 0 h 342296"/>
                  <a:gd name="connsiteX66" fmla="*/ 448056 w 448056"/>
                  <a:gd name="connsiteY66" fmla="*/ 47128 h 342296"/>
                  <a:gd name="connsiteX67" fmla="*/ 448056 w 448056"/>
                  <a:gd name="connsiteY67" fmla="*/ 295169 h 342296"/>
                  <a:gd name="connsiteX68" fmla="*/ 400929 w 448056"/>
                  <a:gd name="connsiteY68" fmla="*/ 342296 h 342296"/>
                  <a:gd name="connsiteX69" fmla="*/ 47128 w 448056"/>
                  <a:gd name="connsiteY69" fmla="*/ 342296 h 342296"/>
                  <a:gd name="connsiteX70" fmla="*/ 0 w 448056"/>
                  <a:gd name="connsiteY70" fmla="*/ 295169 h 342296"/>
                  <a:gd name="connsiteX71" fmla="*/ 0 w 448056"/>
                  <a:gd name="connsiteY71" fmla="*/ 47128 h 342296"/>
                  <a:gd name="connsiteX72" fmla="*/ 47128 w 448056"/>
                  <a:gd name="connsiteY72" fmla="*/ 0 h 34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48056" h="342296">
                    <a:moveTo>
                      <a:pt x="150263" y="146018"/>
                    </a:moveTo>
                    <a:lnTo>
                      <a:pt x="392835" y="146018"/>
                    </a:lnTo>
                    <a:lnTo>
                      <a:pt x="392835" y="291034"/>
                    </a:lnTo>
                    <a:lnTo>
                      <a:pt x="375392" y="291034"/>
                    </a:lnTo>
                    <a:lnTo>
                      <a:pt x="375392" y="181587"/>
                    </a:lnTo>
                    <a:lnTo>
                      <a:pt x="359580" y="181587"/>
                    </a:lnTo>
                    <a:lnTo>
                      <a:pt x="359580" y="291034"/>
                    </a:lnTo>
                    <a:lnTo>
                      <a:pt x="337190" y="291034"/>
                    </a:lnTo>
                    <a:lnTo>
                      <a:pt x="337190" y="217552"/>
                    </a:lnTo>
                    <a:lnTo>
                      <a:pt x="321377" y="217552"/>
                    </a:lnTo>
                    <a:lnTo>
                      <a:pt x="321377" y="291034"/>
                    </a:lnTo>
                    <a:lnTo>
                      <a:pt x="301127" y="291034"/>
                    </a:lnTo>
                    <a:lnTo>
                      <a:pt x="301127" y="205318"/>
                    </a:lnTo>
                    <a:lnTo>
                      <a:pt x="285314" y="205318"/>
                    </a:lnTo>
                    <a:lnTo>
                      <a:pt x="285314" y="291034"/>
                    </a:lnTo>
                    <a:lnTo>
                      <a:pt x="262597" y="291034"/>
                    </a:lnTo>
                    <a:lnTo>
                      <a:pt x="262597" y="251876"/>
                    </a:lnTo>
                    <a:lnTo>
                      <a:pt x="246784" y="251876"/>
                    </a:lnTo>
                    <a:lnTo>
                      <a:pt x="246784" y="291034"/>
                    </a:lnTo>
                    <a:lnTo>
                      <a:pt x="225824" y="291034"/>
                    </a:lnTo>
                    <a:lnTo>
                      <a:pt x="225824" y="169495"/>
                    </a:lnTo>
                    <a:lnTo>
                      <a:pt x="210012" y="169495"/>
                    </a:lnTo>
                    <a:lnTo>
                      <a:pt x="210012" y="291034"/>
                    </a:lnTo>
                    <a:lnTo>
                      <a:pt x="188618" y="291034"/>
                    </a:lnTo>
                    <a:lnTo>
                      <a:pt x="188618" y="205318"/>
                    </a:lnTo>
                    <a:lnTo>
                      <a:pt x="172805" y="205318"/>
                    </a:lnTo>
                    <a:lnTo>
                      <a:pt x="172805" y="291034"/>
                    </a:lnTo>
                    <a:lnTo>
                      <a:pt x="150263" y="291034"/>
                    </a:lnTo>
                    <a:close/>
                    <a:moveTo>
                      <a:pt x="362452" y="71404"/>
                    </a:moveTo>
                    <a:cubicBezTo>
                      <a:pt x="354404" y="71404"/>
                      <a:pt x="347879" y="77928"/>
                      <a:pt x="347879" y="85976"/>
                    </a:cubicBezTo>
                    <a:cubicBezTo>
                      <a:pt x="347879" y="94024"/>
                      <a:pt x="354404" y="100549"/>
                      <a:pt x="362452" y="100549"/>
                    </a:cubicBezTo>
                    <a:cubicBezTo>
                      <a:pt x="370500" y="100549"/>
                      <a:pt x="377024" y="94024"/>
                      <a:pt x="377024" y="85976"/>
                    </a:cubicBezTo>
                    <a:cubicBezTo>
                      <a:pt x="377024" y="77928"/>
                      <a:pt x="370500" y="71404"/>
                      <a:pt x="362452" y="71404"/>
                    </a:cubicBezTo>
                    <a:close/>
                    <a:moveTo>
                      <a:pt x="302256" y="71404"/>
                    </a:moveTo>
                    <a:cubicBezTo>
                      <a:pt x="294208" y="71404"/>
                      <a:pt x="287684" y="77928"/>
                      <a:pt x="287684" y="85976"/>
                    </a:cubicBezTo>
                    <a:cubicBezTo>
                      <a:pt x="287684" y="94024"/>
                      <a:pt x="294208" y="100549"/>
                      <a:pt x="302256" y="100549"/>
                    </a:cubicBezTo>
                    <a:cubicBezTo>
                      <a:pt x="310304" y="100549"/>
                      <a:pt x="316828" y="94024"/>
                      <a:pt x="316828" y="85976"/>
                    </a:cubicBezTo>
                    <a:cubicBezTo>
                      <a:pt x="316828" y="77928"/>
                      <a:pt x="310304" y="71404"/>
                      <a:pt x="302256" y="71404"/>
                    </a:cubicBezTo>
                    <a:close/>
                    <a:moveTo>
                      <a:pt x="242060" y="71404"/>
                    </a:moveTo>
                    <a:cubicBezTo>
                      <a:pt x="234012" y="71404"/>
                      <a:pt x="227488" y="77928"/>
                      <a:pt x="227488" y="85976"/>
                    </a:cubicBezTo>
                    <a:cubicBezTo>
                      <a:pt x="227488" y="94024"/>
                      <a:pt x="234012" y="100549"/>
                      <a:pt x="242060" y="100549"/>
                    </a:cubicBezTo>
                    <a:cubicBezTo>
                      <a:pt x="250108" y="100549"/>
                      <a:pt x="256632" y="94024"/>
                      <a:pt x="256632" y="85976"/>
                    </a:cubicBezTo>
                    <a:cubicBezTo>
                      <a:pt x="256632" y="77928"/>
                      <a:pt x="250108" y="71404"/>
                      <a:pt x="242060" y="71404"/>
                    </a:cubicBezTo>
                    <a:close/>
                    <a:moveTo>
                      <a:pt x="181864" y="71404"/>
                    </a:moveTo>
                    <a:cubicBezTo>
                      <a:pt x="173816" y="71404"/>
                      <a:pt x="167292" y="77928"/>
                      <a:pt x="167292" y="85976"/>
                    </a:cubicBezTo>
                    <a:cubicBezTo>
                      <a:pt x="167292" y="94024"/>
                      <a:pt x="173816" y="100549"/>
                      <a:pt x="181864" y="100549"/>
                    </a:cubicBezTo>
                    <a:cubicBezTo>
                      <a:pt x="189912" y="100549"/>
                      <a:pt x="196436" y="94024"/>
                      <a:pt x="196436" y="85976"/>
                    </a:cubicBezTo>
                    <a:cubicBezTo>
                      <a:pt x="196436" y="77928"/>
                      <a:pt x="189912" y="71404"/>
                      <a:pt x="181864" y="71404"/>
                    </a:cubicBezTo>
                    <a:close/>
                    <a:moveTo>
                      <a:pt x="50831" y="56884"/>
                    </a:moveTo>
                    <a:lnTo>
                      <a:pt x="124251" y="56884"/>
                    </a:lnTo>
                    <a:lnTo>
                      <a:pt x="124251" y="291034"/>
                    </a:lnTo>
                    <a:lnTo>
                      <a:pt x="50831" y="291034"/>
                    </a:lnTo>
                    <a:close/>
                    <a:moveTo>
                      <a:pt x="150263" y="56884"/>
                    </a:moveTo>
                    <a:lnTo>
                      <a:pt x="392835" y="56884"/>
                    </a:lnTo>
                    <a:lnTo>
                      <a:pt x="392835" y="115069"/>
                    </a:lnTo>
                    <a:lnTo>
                      <a:pt x="150263" y="115069"/>
                    </a:lnTo>
                    <a:close/>
                    <a:moveTo>
                      <a:pt x="44709" y="28111"/>
                    </a:moveTo>
                    <a:cubicBezTo>
                      <a:pt x="33915" y="28111"/>
                      <a:pt x="25164" y="36862"/>
                      <a:pt x="25164" y="47656"/>
                    </a:cubicBezTo>
                    <a:lnTo>
                      <a:pt x="25164" y="294640"/>
                    </a:lnTo>
                    <a:cubicBezTo>
                      <a:pt x="25164" y="305434"/>
                      <a:pt x="33915" y="314185"/>
                      <a:pt x="44709" y="314185"/>
                    </a:cubicBezTo>
                    <a:lnTo>
                      <a:pt x="403348" y="314185"/>
                    </a:lnTo>
                    <a:cubicBezTo>
                      <a:pt x="414142" y="314185"/>
                      <a:pt x="422892" y="305434"/>
                      <a:pt x="422892" y="294640"/>
                    </a:cubicBezTo>
                    <a:lnTo>
                      <a:pt x="422892" y="47656"/>
                    </a:lnTo>
                    <a:cubicBezTo>
                      <a:pt x="422892" y="36862"/>
                      <a:pt x="414142" y="28111"/>
                      <a:pt x="403348" y="28111"/>
                    </a:cubicBezTo>
                    <a:close/>
                    <a:moveTo>
                      <a:pt x="47128" y="0"/>
                    </a:moveTo>
                    <a:lnTo>
                      <a:pt x="400929" y="0"/>
                    </a:lnTo>
                    <a:cubicBezTo>
                      <a:pt x="426956" y="0"/>
                      <a:pt x="448056" y="21100"/>
                      <a:pt x="448056" y="47128"/>
                    </a:cubicBezTo>
                    <a:lnTo>
                      <a:pt x="448056" y="295169"/>
                    </a:lnTo>
                    <a:cubicBezTo>
                      <a:pt x="448056" y="321196"/>
                      <a:pt x="426956" y="342296"/>
                      <a:pt x="400929" y="342296"/>
                    </a:cubicBezTo>
                    <a:lnTo>
                      <a:pt x="47128" y="342296"/>
                    </a:lnTo>
                    <a:cubicBezTo>
                      <a:pt x="21100" y="342296"/>
                      <a:pt x="0" y="321196"/>
                      <a:pt x="0" y="295169"/>
                    </a:cubicBezTo>
                    <a:lnTo>
                      <a:pt x="0" y="47128"/>
                    </a:lnTo>
                    <a:cubicBezTo>
                      <a:pt x="0" y="21100"/>
                      <a:pt x="21100" y="0"/>
                      <a:pt x="471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0" name="Traffic Manager Group"/>
            <p:cNvGrpSpPr/>
            <p:nvPr/>
          </p:nvGrpSpPr>
          <p:grpSpPr>
            <a:xfrm>
              <a:off x="10839974" y="4866549"/>
              <a:ext cx="1347356" cy="271236"/>
              <a:chOff x="10839974" y="4866549"/>
              <a:chExt cx="1347356" cy="271236"/>
            </a:xfrm>
          </p:grpSpPr>
          <p:sp>
            <p:nvSpPr>
              <p:cNvPr id="78" name="Traffic Manager Name"/>
              <p:cNvSpPr txBox="1"/>
              <p:nvPr/>
            </p:nvSpPr>
            <p:spPr>
              <a:xfrm>
                <a:off x="11138527" y="4866549"/>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TRAFFIC MANAGER</a:t>
                </a:r>
                <a:endParaRPr lang="en-US" sz="500" dirty="0">
                  <a:solidFill>
                    <a:srgbClr val="FFFFFF"/>
                  </a:solidFill>
                  <a:latin typeface="Segoe UI" panose="020B0502040204020203" pitchFamily="34" charset="0"/>
                  <a:cs typeface="Segoe UI" panose="020B0502040204020203" pitchFamily="34" charset="0"/>
                </a:endParaRPr>
              </a:p>
            </p:txBody>
          </p:sp>
          <p:sp>
            <p:nvSpPr>
              <p:cNvPr id="76" name="Traffic Manager Icon"/>
              <p:cNvSpPr>
                <a:spLocks noChangeAspect="1"/>
              </p:cNvSpPr>
              <p:nvPr/>
            </p:nvSpPr>
            <p:spPr>
              <a:xfrm>
                <a:off x="10839974" y="4891548"/>
                <a:ext cx="246237" cy="246237"/>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1" name="Networks Group"/>
            <p:cNvGrpSpPr/>
            <p:nvPr/>
          </p:nvGrpSpPr>
          <p:grpSpPr>
            <a:xfrm>
              <a:off x="10825025" y="4505876"/>
              <a:ext cx="1362305" cy="225712"/>
              <a:chOff x="10825025" y="4505876"/>
              <a:chExt cx="1362305" cy="225712"/>
            </a:xfrm>
          </p:grpSpPr>
          <p:sp>
            <p:nvSpPr>
              <p:cNvPr id="74" name="Networks Name"/>
              <p:cNvSpPr txBox="1"/>
              <p:nvPr/>
            </p:nvSpPr>
            <p:spPr>
              <a:xfrm>
                <a:off x="11138527" y="4505876"/>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NETWORKS</a:t>
                </a:r>
                <a:endParaRPr lang="en-US" sz="500" dirty="0">
                  <a:solidFill>
                    <a:srgbClr val="FFFFFF"/>
                  </a:solidFill>
                  <a:latin typeface="Segoe UI" panose="020B0502040204020203" pitchFamily="34" charset="0"/>
                  <a:cs typeface="Segoe UI" panose="020B0502040204020203" pitchFamily="34" charset="0"/>
                </a:endParaRPr>
              </a:p>
            </p:txBody>
          </p:sp>
          <p:sp>
            <p:nvSpPr>
              <p:cNvPr id="72" name="Networks Icon"/>
              <p:cNvSpPr>
                <a:spLocks noChangeAspect="1"/>
              </p:cNvSpPr>
              <p:nvPr/>
            </p:nvSpPr>
            <p:spPr>
              <a:xfrm>
                <a:off x="10825025" y="4572823"/>
                <a:ext cx="276134" cy="15348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2" name="SQL Reporting Group"/>
            <p:cNvGrpSpPr/>
            <p:nvPr/>
          </p:nvGrpSpPr>
          <p:grpSpPr>
            <a:xfrm>
              <a:off x="10865349" y="4147646"/>
              <a:ext cx="1321981" cy="265486"/>
              <a:chOff x="10865349" y="4147646"/>
              <a:chExt cx="1321981" cy="265486"/>
            </a:xfrm>
          </p:grpSpPr>
          <p:sp>
            <p:nvSpPr>
              <p:cNvPr id="70" name="SQL Reporting Name"/>
              <p:cNvSpPr txBox="1"/>
              <p:nvPr/>
            </p:nvSpPr>
            <p:spPr>
              <a:xfrm>
                <a:off x="11138527" y="4147646"/>
                <a:ext cx="1048803" cy="225713"/>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SQL REPORTING</a:t>
                </a:r>
                <a:endParaRPr lang="en-US" sz="500" dirty="0">
                  <a:solidFill>
                    <a:srgbClr val="FFFFFF"/>
                  </a:solidFill>
                  <a:latin typeface="Segoe UI" panose="020B0502040204020203" pitchFamily="34" charset="0"/>
                  <a:cs typeface="Segoe UI" panose="020B0502040204020203" pitchFamily="34" charset="0"/>
                </a:endParaRPr>
              </a:p>
            </p:txBody>
          </p:sp>
          <p:sp>
            <p:nvSpPr>
              <p:cNvPr id="68" name="SQL Reporting Icon"/>
              <p:cNvSpPr>
                <a:spLocks noChangeAspect="1"/>
              </p:cNvSpPr>
              <p:nvPr/>
            </p:nvSpPr>
            <p:spPr>
              <a:xfrm>
                <a:off x="10865349" y="4167456"/>
                <a:ext cx="195486" cy="245676"/>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3" name="BizTalk Services Group"/>
            <p:cNvGrpSpPr/>
            <p:nvPr/>
          </p:nvGrpSpPr>
          <p:grpSpPr>
            <a:xfrm>
              <a:off x="10825381" y="3784572"/>
              <a:ext cx="1361963" cy="290140"/>
              <a:chOff x="10825381" y="3784572"/>
              <a:chExt cx="1361963" cy="290140"/>
            </a:xfrm>
          </p:grpSpPr>
          <p:sp>
            <p:nvSpPr>
              <p:cNvPr id="66" name="BizTalk Services Name"/>
              <p:cNvSpPr txBox="1"/>
              <p:nvPr/>
            </p:nvSpPr>
            <p:spPr>
              <a:xfrm>
                <a:off x="11138539" y="3784572"/>
                <a:ext cx="1048805"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BIZTALK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64" name="Biztalk Services Icon"/>
              <p:cNvSpPr>
                <a:spLocks noChangeAspect="1"/>
              </p:cNvSpPr>
              <p:nvPr/>
            </p:nvSpPr>
            <p:spPr bwMode="auto">
              <a:xfrm>
                <a:off x="10825381" y="3807533"/>
                <a:ext cx="275422" cy="267179"/>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grpSp>
        <p:grpSp>
          <p:nvGrpSpPr>
            <p:cNvPr id="14" name="Service Bus Group"/>
            <p:cNvGrpSpPr/>
            <p:nvPr/>
          </p:nvGrpSpPr>
          <p:grpSpPr>
            <a:xfrm>
              <a:off x="10844897" y="3425090"/>
              <a:ext cx="1342433" cy="293939"/>
              <a:chOff x="10844897" y="3425090"/>
              <a:chExt cx="1342433" cy="293939"/>
            </a:xfrm>
          </p:grpSpPr>
          <p:sp>
            <p:nvSpPr>
              <p:cNvPr id="62" name="Service Bus Name"/>
              <p:cNvSpPr txBox="1"/>
              <p:nvPr/>
            </p:nvSpPr>
            <p:spPr>
              <a:xfrm>
                <a:off x="11138528" y="3425090"/>
                <a:ext cx="1048802"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SERVICE BUS</a:t>
                </a:r>
                <a:endParaRPr lang="en-US" sz="500" dirty="0">
                  <a:solidFill>
                    <a:srgbClr val="FFFFFF"/>
                  </a:solidFill>
                  <a:latin typeface="Segoe UI" panose="020B0502040204020203" pitchFamily="34" charset="0"/>
                  <a:cs typeface="Segoe UI" panose="020B0502040204020203" pitchFamily="34" charset="0"/>
                </a:endParaRPr>
              </a:p>
            </p:txBody>
          </p:sp>
          <p:sp>
            <p:nvSpPr>
              <p:cNvPr id="60" name="Service Bus Icon"/>
              <p:cNvSpPr>
                <a:spLocks noChangeAspect="1"/>
              </p:cNvSpPr>
              <p:nvPr/>
            </p:nvSpPr>
            <p:spPr>
              <a:xfrm>
                <a:off x="10844897" y="3449954"/>
                <a:ext cx="236391" cy="269075"/>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5" name="Media Services Group"/>
            <p:cNvGrpSpPr/>
            <p:nvPr/>
          </p:nvGrpSpPr>
          <p:grpSpPr>
            <a:xfrm>
              <a:off x="10849999" y="3067114"/>
              <a:ext cx="1337331" cy="278241"/>
              <a:chOff x="10849999" y="3067114"/>
              <a:chExt cx="1337331" cy="278241"/>
            </a:xfrm>
          </p:grpSpPr>
          <p:sp>
            <p:nvSpPr>
              <p:cNvPr id="58" name="Media Services Name"/>
              <p:cNvSpPr txBox="1"/>
              <p:nvPr/>
            </p:nvSpPr>
            <p:spPr>
              <a:xfrm>
                <a:off x="11138527" y="3067114"/>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MEDIA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56" name="Media Services Icon"/>
              <p:cNvSpPr>
                <a:spLocks noChangeAspect="1"/>
              </p:cNvSpPr>
              <p:nvPr/>
            </p:nvSpPr>
            <p:spPr>
              <a:xfrm>
                <a:off x="10849999" y="3082978"/>
                <a:ext cx="226187" cy="262377"/>
              </a:xfrm>
              <a:custGeom>
                <a:avLst/>
                <a:gdLst>
                  <a:gd name="connsiteX0" fmla="*/ 0 w 2757610"/>
                  <a:gd name="connsiteY0" fmla="*/ 1770686 h 3198830"/>
                  <a:gd name="connsiteX1" fmla="*/ 342940 w 2757610"/>
                  <a:gd name="connsiteY1" fmla="*/ 1770686 h 3198830"/>
                  <a:gd name="connsiteX2" fmla="*/ 347071 w 2757610"/>
                  <a:gd name="connsiteY2" fmla="*/ 1811658 h 3198830"/>
                  <a:gd name="connsiteX3" fmla="*/ 1378805 w 2757610"/>
                  <a:gd name="connsiteY3" fmla="*/ 2652545 h 3198830"/>
                  <a:gd name="connsiteX4" fmla="*/ 2410539 w 2757610"/>
                  <a:gd name="connsiteY4" fmla="*/ 1811658 h 3198830"/>
                  <a:gd name="connsiteX5" fmla="*/ 2414669 w 2757610"/>
                  <a:gd name="connsiteY5" fmla="*/ 1770686 h 3198830"/>
                  <a:gd name="connsiteX6" fmla="*/ 2757610 w 2757610"/>
                  <a:gd name="connsiteY6" fmla="*/ 1770686 h 3198830"/>
                  <a:gd name="connsiteX7" fmla="*/ 2757610 w 2757610"/>
                  <a:gd name="connsiteY7" fmla="*/ 2394324 h 3198830"/>
                  <a:gd name="connsiteX8" fmla="*/ 1378805 w 2757610"/>
                  <a:gd name="connsiteY8" fmla="*/ 3198830 h 3198830"/>
                  <a:gd name="connsiteX9" fmla="*/ 0 w 2757610"/>
                  <a:gd name="connsiteY9" fmla="*/ 2394324 h 3198830"/>
                  <a:gd name="connsiteX10" fmla="*/ 1135257 w 2757610"/>
                  <a:gd name="connsiteY10" fmla="*/ 1183744 h 3198830"/>
                  <a:gd name="connsiteX11" fmla="*/ 1135257 w 2757610"/>
                  <a:gd name="connsiteY11" fmla="*/ 2015086 h 3198830"/>
                  <a:gd name="connsiteX12" fmla="*/ 1761253 w 2757610"/>
                  <a:gd name="connsiteY12" fmla="*/ 1599415 h 3198830"/>
                  <a:gd name="connsiteX13" fmla="*/ 1378805 w 2757610"/>
                  <a:gd name="connsiteY13" fmla="*/ 852338 h 3198830"/>
                  <a:gd name="connsiteX14" fmla="*/ 2125882 w 2757610"/>
                  <a:gd name="connsiteY14" fmla="*/ 1599415 h 3198830"/>
                  <a:gd name="connsiteX15" fmla="*/ 1378805 w 2757610"/>
                  <a:gd name="connsiteY15" fmla="*/ 2346492 h 3198830"/>
                  <a:gd name="connsiteX16" fmla="*/ 631728 w 2757610"/>
                  <a:gd name="connsiteY16" fmla="*/ 1599415 h 3198830"/>
                  <a:gd name="connsiteX17" fmla="*/ 1378805 w 2757610"/>
                  <a:gd name="connsiteY17" fmla="*/ 852338 h 3198830"/>
                  <a:gd name="connsiteX18" fmla="*/ 1378805 w 2757610"/>
                  <a:gd name="connsiteY18" fmla="*/ 0 h 3198830"/>
                  <a:gd name="connsiteX19" fmla="*/ 2757610 w 2757610"/>
                  <a:gd name="connsiteY19" fmla="*/ 804506 h 3198830"/>
                  <a:gd name="connsiteX20" fmla="*/ 2757610 w 2757610"/>
                  <a:gd name="connsiteY20" fmla="*/ 1428144 h 3198830"/>
                  <a:gd name="connsiteX21" fmla="*/ 2414669 w 2757610"/>
                  <a:gd name="connsiteY21" fmla="*/ 1428144 h 3198830"/>
                  <a:gd name="connsiteX22" fmla="*/ 2410539 w 2757610"/>
                  <a:gd name="connsiteY22" fmla="*/ 1387173 h 3198830"/>
                  <a:gd name="connsiteX23" fmla="*/ 1378805 w 2757610"/>
                  <a:gd name="connsiteY23" fmla="*/ 546285 h 3198830"/>
                  <a:gd name="connsiteX24" fmla="*/ 347071 w 2757610"/>
                  <a:gd name="connsiteY24" fmla="*/ 1387173 h 3198830"/>
                  <a:gd name="connsiteX25" fmla="*/ 342940 w 2757610"/>
                  <a:gd name="connsiteY25" fmla="*/ 1428144 h 3198830"/>
                  <a:gd name="connsiteX26" fmla="*/ 0 w 2757610"/>
                  <a:gd name="connsiteY26" fmla="*/ 1428144 h 3198830"/>
                  <a:gd name="connsiteX27" fmla="*/ 0 w 2757610"/>
                  <a:gd name="connsiteY27" fmla="*/ 804506 h 31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7610" h="3198830">
                    <a:moveTo>
                      <a:pt x="0" y="1770686"/>
                    </a:moveTo>
                    <a:lnTo>
                      <a:pt x="342940" y="1770686"/>
                    </a:lnTo>
                    <a:lnTo>
                      <a:pt x="347071" y="1811658"/>
                    </a:lnTo>
                    <a:cubicBezTo>
                      <a:pt x="445271" y="2291551"/>
                      <a:pt x="869880" y="2652545"/>
                      <a:pt x="1378805" y="2652545"/>
                    </a:cubicBezTo>
                    <a:cubicBezTo>
                      <a:pt x="1887729" y="2652545"/>
                      <a:pt x="2312339" y="2291551"/>
                      <a:pt x="2410539" y="1811658"/>
                    </a:cubicBezTo>
                    <a:lnTo>
                      <a:pt x="2414669" y="1770686"/>
                    </a:lnTo>
                    <a:lnTo>
                      <a:pt x="2757610" y="1770686"/>
                    </a:lnTo>
                    <a:lnTo>
                      <a:pt x="2757610" y="2394324"/>
                    </a:lnTo>
                    <a:lnTo>
                      <a:pt x="1378805" y="3198830"/>
                    </a:lnTo>
                    <a:lnTo>
                      <a:pt x="0" y="2394324"/>
                    </a:lnTo>
                    <a:close/>
                    <a:moveTo>
                      <a:pt x="1135257" y="1183744"/>
                    </a:moveTo>
                    <a:lnTo>
                      <a:pt x="1135257" y="2015086"/>
                    </a:lnTo>
                    <a:lnTo>
                      <a:pt x="1761253" y="1599415"/>
                    </a:lnTo>
                    <a:close/>
                    <a:moveTo>
                      <a:pt x="1378805" y="852338"/>
                    </a:moveTo>
                    <a:cubicBezTo>
                      <a:pt x="1791404" y="852338"/>
                      <a:pt x="2125882" y="1186816"/>
                      <a:pt x="2125882" y="1599415"/>
                    </a:cubicBezTo>
                    <a:cubicBezTo>
                      <a:pt x="2125882" y="2012014"/>
                      <a:pt x="1791404" y="2346492"/>
                      <a:pt x="1378805" y="2346492"/>
                    </a:cubicBezTo>
                    <a:cubicBezTo>
                      <a:pt x="966206" y="2346492"/>
                      <a:pt x="631728" y="2012014"/>
                      <a:pt x="631728" y="1599415"/>
                    </a:cubicBezTo>
                    <a:cubicBezTo>
                      <a:pt x="631728" y="1186816"/>
                      <a:pt x="966206" y="852338"/>
                      <a:pt x="1378805" y="852338"/>
                    </a:cubicBezTo>
                    <a:close/>
                    <a:moveTo>
                      <a:pt x="1378805" y="0"/>
                    </a:moveTo>
                    <a:lnTo>
                      <a:pt x="2757610" y="804506"/>
                    </a:lnTo>
                    <a:lnTo>
                      <a:pt x="2757610" y="1428144"/>
                    </a:lnTo>
                    <a:lnTo>
                      <a:pt x="2414669" y="1428144"/>
                    </a:lnTo>
                    <a:lnTo>
                      <a:pt x="2410539" y="1387173"/>
                    </a:lnTo>
                    <a:cubicBezTo>
                      <a:pt x="2312339" y="907279"/>
                      <a:pt x="1887729" y="546285"/>
                      <a:pt x="1378805" y="546285"/>
                    </a:cubicBezTo>
                    <a:cubicBezTo>
                      <a:pt x="869880" y="546285"/>
                      <a:pt x="445271" y="907279"/>
                      <a:pt x="347071" y="1387173"/>
                    </a:cubicBezTo>
                    <a:lnTo>
                      <a:pt x="342940" y="1428144"/>
                    </a:lnTo>
                    <a:lnTo>
                      <a:pt x="0" y="1428144"/>
                    </a:lnTo>
                    <a:lnTo>
                      <a:pt x="0" y="804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6" name="HDInsight Group"/>
            <p:cNvGrpSpPr/>
            <p:nvPr/>
          </p:nvGrpSpPr>
          <p:grpSpPr>
            <a:xfrm>
              <a:off x="10844108" y="2704448"/>
              <a:ext cx="1343222" cy="270732"/>
              <a:chOff x="10844108" y="2704448"/>
              <a:chExt cx="1343222" cy="270732"/>
            </a:xfrm>
          </p:grpSpPr>
          <p:sp>
            <p:nvSpPr>
              <p:cNvPr id="54" name="HDInsight Name"/>
              <p:cNvSpPr txBox="1"/>
              <p:nvPr/>
            </p:nvSpPr>
            <p:spPr>
              <a:xfrm>
                <a:off x="11138527" y="2704448"/>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HDINSIGHT</a:t>
                </a:r>
                <a:endParaRPr lang="en-US" sz="500" dirty="0">
                  <a:solidFill>
                    <a:srgbClr val="FFFFFF"/>
                  </a:solidFill>
                  <a:latin typeface="Segoe UI" panose="020B0502040204020203" pitchFamily="34" charset="0"/>
                  <a:cs typeface="Segoe UI" panose="020B0502040204020203" pitchFamily="34" charset="0"/>
                </a:endParaRPr>
              </a:p>
            </p:txBody>
          </p:sp>
          <p:sp>
            <p:nvSpPr>
              <p:cNvPr id="52" name="HDInsight Icon"/>
              <p:cNvSpPr>
                <a:spLocks noChangeAspect="1"/>
              </p:cNvSpPr>
              <p:nvPr/>
            </p:nvSpPr>
            <p:spPr>
              <a:xfrm>
                <a:off x="10844108" y="2732430"/>
                <a:ext cx="237969" cy="242750"/>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7" name="Storage Group"/>
            <p:cNvGrpSpPr/>
            <p:nvPr/>
          </p:nvGrpSpPr>
          <p:grpSpPr>
            <a:xfrm>
              <a:off x="10840829" y="2344331"/>
              <a:ext cx="1346513" cy="246469"/>
              <a:chOff x="10840829" y="2344331"/>
              <a:chExt cx="1346513" cy="246469"/>
            </a:xfrm>
          </p:grpSpPr>
          <p:sp>
            <p:nvSpPr>
              <p:cNvPr id="50" name="Storage Name"/>
              <p:cNvSpPr txBox="1"/>
              <p:nvPr/>
            </p:nvSpPr>
            <p:spPr>
              <a:xfrm>
                <a:off x="11138538" y="2344331"/>
                <a:ext cx="1048804"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STORAGE</a:t>
                </a:r>
                <a:endParaRPr lang="en-US" sz="500" dirty="0">
                  <a:solidFill>
                    <a:srgbClr val="FFFFFF"/>
                  </a:solidFill>
                  <a:latin typeface="Segoe UI" panose="020B0502040204020203" pitchFamily="34" charset="0"/>
                  <a:cs typeface="Segoe UI" panose="020B0502040204020203" pitchFamily="34" charset="0"/>
                </a:endParaRPr>
              </a:p>
            </p:txBody>
          </p:sp>
          <p:sp>
            <p:nvSpPr>
              <p:cNvPr id="48" name="Storage Icon"/>
              <p:cNvSpPr>
                <a:spLocks noChangeAspect="1"/>
              </p:cNvSpPr>
              <p:nvPr/>
            </p:nvSpPr>
            <p:spPr>
              <a:xfrm>
                <a:off x="10840829" y="2387873"/>
                <a:ext cx="244527" cy="20292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8" name="SQL Database Group"/>
            <p:cNvGrpSpPr/>
            <p:nvPr/>
          </p:nvGrpSpPr>
          <p:grpSpPr>
            <a:xfrm>
              <a:off x="10871701" y="1984227"/>
              <a:ext cx="1315641" cy="262217"/>
              <a:chOff x="10871701" y="1984227"/>
              <a:chExt cx="1315641" cy="262217"/>
            </a:xfrm>
          </p:grpSpPr>
          <p:sp>
            <p:nvSpPr>
              <p:cNvPr id="46" name="SQL Databases Name"/>
              <p:cNvSpPr txBox="1"/>
              <p:nvPr/>
            </p:nvSpPr>
            <p:spPr>
              <a:xfrm>
                <a:off x="11138538" y="1984227"/>
                <a:ext cx="1048804"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SQL DATABASES</a:t>
                </a:r>
                <a:endParaRPr lang="en-US" sz="500" dirty="0">
                  <a:solidFill>
                    <a:srgbClr val="FFFFFF"/>
                  </a:solidFill>
                  <a:latin typeface="Segoe UI" panose="020B0502040204020203" pitchFamily="34" charset="0"/>
                  <a:cs typeface="Segoe UI" panose="020B0502040204020203" pitchFamily="34" charset="0"/>
                </a:endParaRPr>
              </a:p>
            </p:txBody>
          </p:sp>
          <p:sp>
            <p:nvSpPr>
              <p:cNvPr id="44" name="SQL Database Icon"/>
              <p:cNvSpPr>
                <a:spLocks noChangeAspect="1"/>
              </p:cNvSpPr>
              <p:nvPr/>
            </p:nvSpPr>
            <p:spPr>
              <a:xfrm>
                <a:off x="10871701" y="2004820"/>
                <a:ext cx="182782" cy="241624"/>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600" dirty="0">
                  <a:solidFill>
                    <a:schemeClr val="tx2"/>
                  </a:solidFill>
                </a:endParaRPr>
              </a:p>
            </p:txBody>
          </p:sp>
        </p:grpSp>
        <p:grpSp>
          <p:nvGrpSpPr>
            <p:cNvPr id="19" name="Cloud Services Group"/>
            <p:cNvGrpSpPr/>
            <p:nvPr/>
          </p:nvGrpSpPr>
          <p:grpSpPr>
            <a:xfrm>
              <a:off x="10824390" y="1619383"/>
              <a:ext cx="1362950" cy="267453"/>
              <a:chOff x="10824390" y="1619383"/>
              <a:chExt cx="1362950" cy="267453"/>
            </a:xfrm>
          </p:grpSpPr>
          <p:sp>
            <p:nvSpPr>
              <p:cNvPr id="42" name="Cloud Services Name"/>
              <p:cNvSpPr txBox="1"/>
              <p:nvPr/>
            </p:nvSpPr>
            <p:spPr>
              <a:xfrm>
                <a:off x="11138536" y="1619383"/>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CLOUD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40" name="Cloud Services Icon"/>
              <p:cNvSpPr>
                <a:spLocks noChangeAspect="1"/>
              </p:cNvSpPr>
              <p:nvPr/>
            </p:nvSpPr>
            <p:spPr>
              <a:xfrm>
                <a:off x="10824390" y="1652406"/>
                <a:ext cx="277404" cy="23443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20" name="Mobile Services Group"/>
            <p:cNvGrpSpPr/>
            <p:nvPr/>
          </p:nvGrpSpPr>
          <p:grpSpPr>
            <a:xfrm>
              <a:off x="10871701" y="1258710"/>
              <a:ext cx="1315641" cy="275712"/>
              <a:chOff x="10871701" y="1258710"/>
              <a:chExt cx="1315641" cy="275712"/>
            </a:xfrm>
          </p:grpSpPr>
          <p:sp>
            <p:nvSpPr>
              <p:cNvPr id="38" name="Mobile Services Name"/>
              <p:cNvSpPr txBox="1"/>
              <p:nvPr/>
            </p:nvSpPr>
            <p:spPr>
              <a:xfrm>
                <a:off x="11138538" y="1258710"/>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MOBILE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36" name="Mobile Services Icon"/>
              <p:cNvSpPr>
                <a:spLocks noChangeAspect="1"/>
              </p:cNvSpPr>
              <p:nvPr/>
            </p:nvSpPr>
            <p:spPr>
              <a:xfrm>
                <a:off x="10871701" y="1276350"/>
                <a:ext cx="182782" cy="258072"/>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21" name="Virtual Machines Group"/>
            <p:cNvGrpSpPr/>
            <p:nvPr/>
          </p:nvGrpSpPr>
          <p:grpSpPr>
            <a:xfrm>
              <a:off x="10848248" y="899980"/>
              <a:ext cx="1339085" cy="260420"/>
              <a:chOff x="10848248" y="899980"/>
              <a:chExt cx="1339085" cy="260420"/>
            </a:xfrm>
          </p:grpSpPr>
          <p:sp>
            <p:nvSpPr>
              <p:cNvPr id="34" name="Virtual Machines Name"/>
              <p:cNvSpPr txBox="1"/>
              <p:nvPr/>
            </p:nvSpPr>
            <p:spPr>
              <a:xfrm>
                <a:off x="11138530" y="899980"/>
                <a:ext cx="1048803"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VIRTUAL MACHINES</a:t>
                </a:r>
                <a:endParaRPr lang="en-US" sz="500" dirty="0">
                  <a:solidFill>
                    <a:srgbClr val="FFFFFF"/>
                  </a:solidFill>
                  <a:latin typeface="Segoe UI" panose="020B0502040204020203" pitchFamily="34" charset="0"/>
                  <a:cs typeface="Segoe UI" panose="020B0502040204020203" pitchFamily="34" charset="0"/>
                </a:endParaRPr>
              </a:p>
            </p:txBody>
          </p:sp>
          <p:sp>
            <p:nvSpPr>
              <p:cNvPr id="32" name="Virtual Machine Icon"/>
              <p:cNvSpPr>
                <a:spLocks noChangeAspect="1"/>
              </p:cNvSpPr>
              <p:nvPr/>
            </p:nvSpPr>
            <p:spPr>
              <a:xfrm>
                <a:off x="10848248" y="947004"/>
                <a:ext cx="229688" cy="213396"/>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2400"/>
              </a:p>
            </p:txBody>
          </p:sp>
        </p:grpSp>
        <p:grpSp>
          <p:nvGrpSpPr>
            <p:cNvPr id="22" name="Web Sites Group"/>
            <p:cNvGrpSpPr/>
            <p:nvPr/>
          </p:nvGrpSpPr>
          <p:grpSpPr>
            <a:xfrm>
              <a:off x="10842473" y="539138"/>
              <a:ext cx="1344869" cy="267885"/>
              <a:chOff x="10842473" y="539138"/>
              <a:chExt cx="1344869" cy="267885"/>
            </a:xfrm>
          </p:grpSpPr>
          <p:sp>
            <p:nvSpPr>
              <p:cNvPr id="30" name="Web Sites Name"/>
              <p:cNvSpPr txBox="1"/>
              <p:nvPr/>
            </p:nvSpPr>
            <p:spPr>
              <a:xfrm>
                <a:off x="11138538" y="539138"/>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WEB SITES</a:t>
                </a:r>
                <a:endParaRPr lang="en-US" sz="500" dirty="0">
                  <a:solidFill>
                    <a:srgbClr val="FFFFFF"/>
                  </a:solidFill>
                  <a:latin typeface="Segoe UI" panose="020B0502040204020203" pitchFamily="34" charset="0"/>
                  <a:cs typeface="Segoe UI" panose="020B0502040204020203" pitchFamily="34" charset="0"/>
                </a:endParaRPr>
              </a:p>
            </p:txBody>
          </p:sp>
          <p:sp>
            <p:nvSpPr>
              <p:cNvPr id="28" name="Web Sites Icon"/>
              <p:cNvSpPr>
                <a:spLocks noChangeAspect="1"/>
              </p:cNvSpPr>
              <p:nvPr/>
            </p:nvSpPr>
            <p:spPr>
              <a:xfrm>
                <a:off x="10842473" y="565785"/>
                <a:ext cx="241238" cy="24123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sp>
          <p:nvSpPr>
            <p:cNvPr id="23" name="Azure Menu Selected Item White Background"/>
            <p:cNvSpPr/>
            <p:nvPr/>
          </p:nvSpPr>
          <p:spPr>
            <a:xfrm>
              <a:off x="10747042" y="143835"/>
              <a:ext cx="1444666" cy="3586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nvGrpSpPr>
            <p:cNvPr id="24" name="All Items Group"/>
            <p:cNvGrpSpPr/>
            <p:nvPr/>
          </p:nvGrpSpPr>
          <p:grpSpPr>
            <a:xfrm>
              <a:off x="10870268" y="174660"/>
              <a:ext cx="1313896" cy="242347"/>
              <a:chOff x="10870268" y="174660"/>
              <a:chExt cx="1313896" cy="242347"/>
            </a:xfrm>
          </p:grpSpPr>
          <p:sp>
            <p:nvSpPr>
              <p:cNvPr id="25" name="All Items Icon"/>
              <p:cNvSpPr>
                <a:spLocks noChangeAspect="1"/>
              </p:cNvSpPr>
              <p:nvPr/>
            </p:nvSpPr>
            <p:spPr>
              <a:xfrm>
                <a:off x="10870268" y="220092"/>
                <a:ext cx="196213" cy="196915"/>
              </a:xfrm>
              <a:custGeom>
                <a:avLst/>
                <a:gdLst>
                  <a:gd name="connsiteX0" fmla="*/ 1671124 w 2134875"/>
                  <a:gd name="connsiteY0" fmla="*/ 1678764 h 2142515"/>
                  <a:gd name="connsiteX1" fmla="*/ 2134875 w 2134875"/>
                  <a:gd name="connsiteY1" fmla="*/ 1678764 h 2142515"/>
                  <a:gd name="connsiteX2" fmla="*/ 2134875 w 2134875"/>
                  <a:gd name="connsiteY2" fmla="*/ 2142515 h 2142515"/>
                  <a:gd name="connsiteX3" fmla="*/ 1671124 w 2134875"/>
                  <a:gd name="connsiteY3" fmla="*/ 2142515 h 2142515"/>
                  <a:gd name="connsiteX4" fmla="*/ 1114082 w 2134875"/>
                  <a:gd name="connsiteY4" fmla="*/ 1678764 h 2142515"/>
                  <a:gd name="connsiteX5" fmla="*/ 1577833 w 2134875"/>
                  <a:gd name="connsiteY5" fmla="*/ 1678764 h 2142515"/>
                  <a:gd name="connsiteX6" fmla="*/ 1577833 w 2134875"/>
                  <a:gd name="connsiteY6" fmla="*/ 2142515 h 2142515"/>
                  <a:gd name="connsiteX7" fmla="*/ 1114082 w 2134875"/>
                  <a:gd name="connsiteY7" fmla="*/ 2142515 h 2142515"/>
                  <a:gd name="connsiteX8" fmla="*/ 557041 w 2134875"/>
                  <a:gd name="connsiteY8" fmla="*/ 1678764 h 2142515"/>
                  <a:gd name="connsiteX9" fmla="*/ 1020792 w 2134875"/>
                  <a:gd name="connsiteY9" fmla="*/ 1678764 h 2142515"/>
                  <a:gd name="connsiteX10" fmla="*/ 1020792 w 2134875"/>
                  <a:gd name="connsiteY10" fmla="*/ 2142515 h 2142515"/>
                  <a:gd name="connsiteX11" fmla="*/ 557041 w 2134875"/>
                  <a:gd name="connsiteY11" fmla="*/ 2142515 h 2142515"/>
                  <a:gd name="connsiteX12" fmla="*/ 0 w 2134875"/>
                  <a:gd name="connsiteY12" fmla="*/ 1678764 h 2142515"/>
                  <a:gd name="connsiteX13" fmla="*/ 463751 w 2134875"/>
                  <a:gd name="connsiteY13" fmla="*/ 1678764 h 2142515"/>
                  <a:gd name="connsiteX14" fmla="*/ 463751 w 2134875"/>
                  <a:gd name="connsiteY14" fmla="*/ 2142515 h 2142515"/>
                  <a:gd name="connsiteX15" fmla="*/ 0 w 2134875"/>
                  <a:gd name="connsiteY15" fmla="*/ 2142515 h 2142515"/>
                  <a:gd name="connsiteX16" fmla="*/ 1671124 w 2134875"/>
                  <a:gd name="connsiteY16" fmla="*/ 1114456 h 2142515"/>
                  <a:gd name="connsiteX17" fmla="*/ 2134875 w 2134875"/>
                  <a:gd name="connsiteY17" fmla="*/ 1114456 h 2142515"/>
                  <a:gd name="connsiteX18" fmla="*/ 2134875 w 2134875"/>
                  <a:gd name="connsiteY18" fmla="*/ 1578207 h 2142515"/>
                  <a:gd name="connsiteX19" fmla="*/ 1671124 w 2134875"/>
                  <a:gd name="connsiteY19" fmla="*/ 1578207 h 2142515"/>
                  <a:gd name="connsiteX20" fmla="*/ 1114082 w 2134875"/>
                  <a:gd name="connsiteY20" fmla="*/ 1114456 h 2142515"/>
                  <a:gd name="connsiteX21" fmla="*/ 1577833 w 2134875"/>
                  <a:gd name="connsiteY21" fmla="*/ 1114456 h 2142515"/>
                  <a:gd name="connsiteX22" fmla="*/ 1577833 w 2134875"/>
                  <a:gd name="connsiteY22" fmla="*/ 1578207 h 2142515"/>
                  <a:gd name="connsiteX23" fmla="*/ 1114082 w 2134875"/>
                  <a:gd name="connsiteY23" fmla="*/ 1578207 h 2142515"/>
                  <a:gd name="connsiteX24" fmla="*/ 557041 w 2134875"/>
                  <a:gd name="connsiteY24" fmla="*/ 1114456 h 2142515"/>
                  <a:gd name="connsiteX25" fmla="*/ 1020792 w 2134875"/>
                  <a:gd name="connsiteY25" fmla="*/ 1114456 h 2142515"/>
                  <a:gd name="connsiteX26" fmla="*/ 1020792 w 2134875"/>
                  <a:gd name="connsiteY26" fmla="*/ 1578207 h 2142515"/>
                  <a:gd name="connsiteX27" fmla="*/ 557041 w 2134875"/>
                  <a:gd name="connsiteY27" fmla="*/ 1578207 h 2142515"/>
                  <a:gd name="connsiteX28" fmla="*/ 0 w 2134875"/>
                  <a:gd name="connsiteY28" fmla="*/ 1114456 h 2142515"/>
                  <a:gd name="connsiteX29" fmla="*/ 463751 w 2134875"/>
                  <a:gd name="connsiteY29" fmla="*/ 1114456 h 2142515"/>
                  <a:gd name="connsiteX30" fmla="*/ 463751 w 2134875"/>
                  <a:gd name="connsiteY30" fmla="*/ 1578207 h 2142515"/>
                  <a:gd name="connsiteX31" fmla="*/ 0 w 2134875"/>
                  <a:gd name="connsiteY31" fmla="*/ 1578207 h 2142515"/>
                  <a:gd name="connsiteX32" fmla="*/ 1671124 w 2134875"/>
                  <a:gd name="connsiteY32" fmla="*/ 556260 h 2142515"/>
                  <a:gd name="connsiteX33" fmla="*/ 2134875 w 2134875"/>
                  <a:gd name="connsiteY33" fmla="*/ 556260 h 2142515"/>
                  <a:gd name="connsiteX34" fmla="*/ 2134875 w 2134875"/>
                  <a:gd name="connsiteY34" fmla="*/ 1020011 h 2142515"/>
                  <a:gd name="connsiteX35" fmla="*/ 1671124 w 2134875"/>
                  <a:gd name="connsiteY35" fmla="*/ 1020011 h 2142515"/>
                  <a:gd name="connsiteX36" fmla="*/ 1114082 w 2134875"/>
                  <a:gd name="connsiteY36" fmla="*/ 556260 h 2142515"/>
                  <a:gd name="connsiteX37" fmla="*/ 1577833 w 2134875"/>
                  <a:gd name="connsiteY37" fmla="*/ 556260 h 2142515"/>
                  <a:gd name="connsiteX38" fmla="*/ 1577833 w 2134875"/>
                  <a:gd name="connsiteY38" fmla="*/ 1020011 h 2142515"/>
                  <a:gd name="connsiteX39" fmla="*/ 1114082 w 2134875"/>
                  <a:gd name="connsiteY39" fmla="*/ 1020011 h 2142515"/>
                  <a:gd name="connsiteX40" fmla="*/ 557041 w 2134875"/>
                  <a:gd name="connsiteY40" fmla="*/ 556260 h 2142515"/>
                  <a:gd name="connsiteX41" fmla="*/ 1020792 w 2134875"/>
                  <a:gd name="connsiteY41" fmla="*/ 556260 h 2142515"/>
                  <a:gd name="connsiteX42" fmla="*/ 1020792 w 2134875"/>
                  <a:gd name="connsiteY42" fmla="*/ 1020011 h 2142515"/>
                  <a:gd name="connsiteX43" fmla="*/ 557041 w 2134875"/>
                  <a:gd name="connsiteY43" fmla="*/ 1020011 h 2142515"/>
                  <a:gd name="connsiteX44" fmla="*/ 0 w 2134875"/>
                  <a:gd name="connsiteY44" fmla="*/ 556260 h 2142515"/>
                  <a:gd name="connsiteX45" fmla="*/ 463751 w 2134875"/>
                  <a:gd name="connsiteY45" fmla="*/ 556260 h 2142515"/>
                  <a:gd name="connsiteX46" fmla="*/ 463751 w 2134875"/>
                  <a:gd name="connsiteY46" fmla="*/ 1020011 h 2142515"/>
                  <a:gd name="connsiteX47" fmla="*/ 0 w 2134875"/>
                  <a:gd name="connsiteY47" fmla="*/ 1020011 h 2142515"/>
                  <a:gd name="connsiteX48" fmla="*/ 1671124 w 2134875"/>
                  <a:gd name="connsiteY48" fmla="*/ 0 h 2142515"/>
                  <a:gd name="connsiteX49" fmla="*/ 2134875 w 2134875"/>
                  <a:gd name="connsiteY49" fmla="*/ 0 h 2142515"/>
                  <a:gd name="connsiteX50" fmla="*/ 2134875 w 2134875"/>
                  <a:gd name="connsiteY50" fmla="*/ 463751 h 2142515"/>
                  <a:gd name="connsiteX51" fmla="*/ 1671124 w 2134875"/>
                  <a:gd name="connsiteY51" fmla="*/ 463751 h 2142515"/>
                  <a:gd name="connsiteX52" fmla="*/ 1114082 w 2134875"/>
                  <a:gd name="connsiteY52" fmla="*/ 0 h 2142515"/>
                  <a:gd name="connsiteX53" fmla="*/ 1577833 w 2134875"/>
                  <a:gd name="connsiteY53" fmla="*/ 0 h 2142515"/>
                  <a:gd name="connsiteX54" fmla="*/ 1577833 w 2134875"/>
                  <a:gd name="connsiteY54" fmla="*/ 463751 h 2142515"/>
                  <a:gd name="connsiteX55" fmla="*/ 1114082 w 2134875"/>
                  <a:gd name="connsiteY55" fmla="*/ 463751 h 2142515"/>
                  <a:gd name="connsiteX56" fmla="*/ 557041 w 2134875"/>
                  <a:gd name="connsiteY56" fmla="*/ 0 h 2142515"/>
                  <a:gd name="connsiteX57" fmla="*/ 1020792 w 2134875"/>
                  <a:gd name="connsiteY57" fmla="*/ 0 h 2142515"/>
                  <a:gd name="connsiteX58" fmla="*/ 1020792 w 2134875"/>
                  <a:gd name="connsiteY58" fmla="*/ 463751 h 2142515"/>
                  <a:gd name="connsiteX59" fmla="*/ 557041 w 2134875"/>
                  <a:gd name="connsiteY59" fmla="*/ 463751 h 2142515"/>
                  <a:gd name="connsiteX60" fmla="*/ 0 w 2134875"/>
                  <a:gd name="connsiteY60" fmla="*/ 0 h 2142515"/>
                  <a:gd name="connsiteX61" fmla="*/ 463751 w 2134875"/>
                  <a:gd name="connsiteY61" fmla="*/ 0 h 2142515"/>
                  <a:gd name="connsiteX62" fmla="*/ 463751 w 2134875"/>
                  <a:gd name="connsiteY62" fmla="*/ 463751 h 2142515"/>
                  <a:gd name="connsiteX63" fmla="*/ 0 w 2134875"/>
                  <a:gd name="connsiteY63" fmla="*/ 463751 h 214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4875" h="2142515">
                    <a:moveTo>
                      <a:pt x="1671124" y="1678764"/>
                    </a:moveTo>
                    <a:lnTo>
                      <a:pt x="2134875" y="1678764"/>
                    </a:lnTo>
                    <a:lnTo>
                      <a:pt x="2134875" y="2142515"/>
                    </a:lnTo>
                    <a:lnTo>
                      <a:pt x="1671124" y="2142515"/>
                    </a:lnTo>
                    <a:close/>
                    <a:moveTo>
                      <a:pt x="1114082" y="1678764"/>
                    </a:moveTo>
                    <a:lnTo>
                      <a:pt x="1577833" y="1678764"/>
                    </a:lnTo>
                    <a:lnTo>
                      <a:pt x="1577833" y="2142515"/>
                    </a:lnTo>
                    <a:lnTo>
                      <a:pt x="1114082" y="2142515"/>
                    </a:lnTo>
                    <a:close/>
                    <a:moveTo>
                      <a:pt x="557041" y="1678764"/>
                    </a:moveTo>
                    <a:lnTo>
                      <a:pt x="1020792" y="1678764"/>
                    </a:lnTo>
                    <a:lnTo>
                      <a:pt x="1020792" y="2142515"/>
                    </a:lnTo>
                    <a:lnTo>
                      <a:pt x="557041" y="2142515"/>
                    </a:lnTo>
                    <a:close/>
                    <a:moveTo>
                      <a:pt x="0" y="1678764"/>
                    </a:moveTo>
                    <a:lnTo>
                      <a:pt x="463751" y="1678764"/>
                    </a:lnTo>
                    <a:lnTo>
                      <a:pt x="463751" y="2142515"/>
                    </a:lnTo>
                    <a:lnTo>
                      <a:pt x="0" y="2142515"/>
                    </a:lnTo>
                    <a:close/>
                    <a:moveTo>
                      <a:pt x="1671124" y="1114456"/>
                    </a:moveTo>
                    <a:lnTo>
                      <a:pt x="2134875" y="1114456"/>
                    </a:lnTo>
                    <a:lnTo>
                      <a:pt x="2134875" y="1578207"/>
                    </a:lnTo>
                    <a:lnTo>
                      <a:pt x="1671124" y="1578207"/>
                    </a:lnTo>
                    <a:close/>
                    <a:moveTo>
                      <a:pt x="1114082" y="1114456"/>
                    </a:moveTo>
                    <a:lnTo>
                      <a:pt x="1577833" y="1114456"/>
                    </a:lnTo>
                    <a:lnTo>
                      <a:pt x="1577833" y="1578207"/>
                    </a:lnTo>
                    <a:lnTo>
                      <a:pt x="1114082" y="1578207"/>
                    </a:lnTo>
                    <a:close/>
                    <a:moveTo>
                      <a:pt x="557041" y="1114456"/>
                    </a:moveTo>
                    <a:lnTo>
                      <a:pt x="1020792" y="1114456"/>
                    </a:lnTo>
                    <a:lnTo>
                      <a:pt x="1020792" y="1578207"/>
                    </a:lnTo>
                    <a:lnTo>
                      <a:pt x="557041" y="1578207"/>
                    </a:lnTo>
                    <a:close/>
                    <a:moveTo>
                      <a:pt x="0" y="1114456"/>
                    </a:moveTo>
                    <a:lnTo>
                      <a:pt x="463751" y="1114456"/>
                    </a:lnTo>
                    <a:lnTo>
                      <a:pt x="463751" y="1578207"/>
                    </a:lnTo>
                    <a:lnTo>
                      <a:pt x="0" y="1578207"/>
                    </a:lnTo>
                    <a:close/>
                    <a:moveTo>
                      <a:pt x="1671124" y="556260"/>
                    </a:moveTo>
                    <a:lnTo>
                      <a:pt x="2134875" y="556260"/>
                    </a:lnTo>
                    <a:lnTo>
                      <a:pt x="2134875" y="1020011"/>
                    </a:lnTo>
                    <a:lnTo>
                      <a:pt x="1671124" y="1020011"/>
                    </a:lnTo>
                    <a:close/>
                    <a:moveTo>
                      <a:pt x="1114082" y="556260"/>
                    </a:moveTo>
                    <a:lnTo>
                      <a:pt x="1577833" y="556260"/>
                    </a:lnTo>
                    <a:lnTo>
                      <a:pt x="1577833" y="1020011"/>
                    </a:lnTo>
                    <a:lnTo>
                      <a:pt x="1114082" y="1020011"/>
                    </a:lnTo>
                    <a:close/>
                    <a:moveTo>
                      <a:pt x="557041" y="556260"/>
                    </a:moveTo>
                    <a:lnTo>
                      <a:pt x="1020792" y="556260"/>
                    </a:lnTo>
                    <a:lnTo>
                      <a:pt x="1020792" y="1020011"/>
                    </a:lnTo>
                    <a:lnTo>
                      <a:pt x="557041" y="1020011"/>
                    </a:lnTo>
                    <a:close/>
                    <a:moveTo>
                      <a:pt x="0" y="556260"/>
                    </a:moveTo>
                    <a:lnTo>
                      <a:pt x="463751" y="556260"/>
                    </a:lnTo>
                    <a:lnTo>
                      <a:pt x="463751" y="1020011"/>
                    </a:lnTo>
                    <a:lnTo>
                      <a:pt x="0" y="1020011"/>
                    </a:lnTo>
                    <a:close/>
                    <a:moveTo>
                      <a:pt x="1671124" y="0"/>
                    </a:moveTo>
                    <a:lnTo>
                      <a:pt x="2134875" y="0"/>
                    </a:lnTo>
                    <a:lnTo>
                      <a:pt x="2134875" y="463751"/>
                    </a:lnTo>
                    <a:lnTo>
                      <a:pt x="1671124" y="463751"/>
                    </a:lnTo>
                    <a:close/>
                    <a:moveTo>
                      <a:pt x="1114082" y="0"/>
                    </a:moveTo>
                    <a:lnTo>
                      <a:pt x="1577833" y="0"/>
                    </a:lnTo>
                    <a:lnTo>
                      <a:pt x="1577833" y="463751"/>
                    </a:lnTo>
                    <a:lnTo>
                      <a:pt x="1114082" y="463751"/>
                    </a:lnTo>
                    <a:close/>
                    <a:moveTo>
                      <a:pt x="557041" y="0"/>
                    </a:moveTo>
                    <a:lnTo>
                      <a:pt x="1020792" y="0"/>
                    </a:lnTo>
                    <a:lnTo>
                      <a:pt x="1020792" y="463751"/>
                    </a:lnTo>
                    <a:lnTo>
                      <a:pt x="557041" y="463751"/>
                    </a:lnTo>
                    <a:close/>
                    <a:moveTo>
                      <a:pt x="0" y="0"/>
                    </a:moveTo>
                    <a:lnTo>
                      <a:pt x="463751" y="0"/>
                    </a:lnTo>
                    <a:lnTo>
                      <a:pt x="463751" y="463751"/>
                    </a:lnTo>
                    <a:lnTo>
                      <a:pt x="0" y="463751"/>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sp>
            <p:nvSpPr>
              <p:cNvPr id="26" name="All Items Text"/>
              <p:cNvSpPr txBox="1"/>
              <p:nvPr/>
            </p:nvSpPr>
            <p:spPr>
              <a:xfrm>
                <a:off x="11138535" y="174660"/>
                <a:ext cx="1045629" cy="225712"/>
              </a:xfrm>
              <a:prstGeom prst="rect">
                <a:avLst/>
              </a:prstGeom>
              <a:noFill/>
            </p:spPr>
            <p:txBody>
              <a:bodyPr wrap="square" lIns="45720" rIns="45720" rtlCol="0">
                <a:spAutoFit/>
              </a:bodyPr>
              <a:lstStyle/>
              <a:p>
                <a:r>
                  <a:rPr lang="en-US" sz="500" dirty="0" smtClean="0">
                    <a:solidFill>
                      <a:srgbClr val="3C454F"/>
                    </a:solidFill>
                    <a:latin typeface="Segoe UI" panose="020B0502040204020203" pitchFamily="34" charset="0"/>
                    <a:cs typeface="Segoe UI" panose="020B0502040204020203" pitchFamily="34" charset="0"/>
                  </a:rPr>
                  <a:t>ALL ITEMS</a:t>
                </a:r>
                <a:endParaRPr lang="en-US" sz="500" dirty="0">
                  <a:solidFill>
                    <a:srgbClr val="3C454F"/>
                  </a:solidFill>
                  <a:latin typeface="Segoe UI" panose="020B0502040204020203" pitchFamily="34" charset="0"/>
                  <a:cs typeface="Segoe UI" panose="020B0502040204020203" pitchFamily="34" charset="0"/>
                </a:endParaRPr>
              </a:p>
            </p:txBody>
          </p:sp>
        </p:grpSp>
      </p:grpSp>
      <p:sp>
        <p:nvSpPr>
          <p:cNvPr id="97" name="TextBox 96"/>
          <p:cNvSpPr txBox="1"/>
          <p:nvPr/>
        </p:nvSpPr>
        <p:spPr>
          <a:xfrm>
            <a:off x="365760" y="312743"/>
            <a:ext cx="4491614" cy="707886"/>
          </a:xfrm>
          <a:prstGeom prst="rect">
            <a:avLst/>
          </a:prstGeom>
          <a:noFill/>
        </p:spPr>
        <p:txBody>
          <a:bodyPr wrap="none" rtlCol="0">
            <a:spAutoFit/>
          </a:bodyPr>
          <a:lstStyle/>
          <a:p>
            <a:r>
              <a:rPr lang="en-US" sz="4000" dirty="0" smtClean="0"/>
              <a:t>Additional Services</a:t>
            </a:r>
          </a:p>
        </p:txBody>
      </p:sp>
      <p:sp>
        <p:nvSpPr>
          <p:cNvPr id="98" name="TextBox 97"/>
          <p:cNvSpPr txBox="1"/>
          <p:nvPr/>
        </p:nvSpPr>
        <p:spPr>
          <a:xfrm>
            <a:off x="1027611" y="1303068"/>
            <a:ext cx="6863161"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SQL Database, Reporting, Data Sync, </a:t>
            </a:r>
            <a:r>
              <a:rPr lang="en-US" sz="2400" dirty="0" err="1" smtClean="0"/>
              <a:t>HDInsight</a:t>
            </a:r>
            <a:endParaRPr lang="en-US" sz="2400" dirty="0" smtClean="0"/>
          </a:p>
          <a:p>
            <a:pPr marL="285750" indent="-285750">
              <a:buFont typeface="Arial" panose="020B0604020202020204" pitchFamily="34" charset="0"/>
              <a:buChar char="•"/>
            </a:pPr>
            <a:r>
              <a:rPr lang="en-US" sz="2400" dirty="0" smtClean="0"/>
              <a:t>Table, Blob &amp; Queue Storage</a:t>
            </a:r>
          </a:p>
          <a:p>
            <a:pPr marL="285750" indent="-285750">
              <a:buFont typeface="Arial" panose="020B0604020202020204" pitchFamily="34" charset="0"/>
              <a:buChar char="•"/>
            </a:pPr>
            <a:r>
              <a:rPr lang="en-US" sz="2400" dirty="0" smtClean="0"/>
              <a:t>Service Bus &amp; BizTalk Services</a:t>
            </a:r>
          </a:p>
          <a:p>
            <a:pPr marL="285750" indent="-285750">
              <a:buFont typeface="Arial" panose="020B0604020202020204" pitchFamily="34" charset="0"/>
              <a:buChar char="•"/>
            </a:pPr>
            <a:r>
              <a:rPr lang="en-US" sz="2400" dirty="0" smtClean="0"/>
              <a:t>Networks &amp; Traffic Manager</a:t>
            </a:r>
          </a:p>
          <a:p>
            <a:pPr marL="285750" indent="-285750">
              <a:buFont typeface="Arial" panose="020B0604020202020204" pitchFamily="34" charset="0"/>
              <a:buChar char="•"/>
            </a:pPr>
            <a:r>
              <a:rPr lang="en-US" sz="2400" dirty="0" smtClean="0"/>
              <a:t>Media Services</a:t>
            </a:r>
          </a:p>
          <a:p>
            <a:pPr marL="285750" indent="-285750">
              <a:buFont typeface="Arial" panose="020B0604020202020204" pitchFamily="34" charset="0"/>
              <a:buChar char="•"/>
            </a:pPr>
            <a:r>
              <a:rPr lang="en-US" sz="2400" dirty="0" smtClean="0"/>
              <a:t>Active Directory</a:t>
            </a:r>
          </a:p>
          <a:p>
            <a:pPr marL="285750" indent="-285750">
              <a:buFont typeface="Arial" panose="020B0604020202020204" pitchFamily="34" charset="0"/>
              <a:buChar char="•"/>
            </a:pPr>
            <a:r>
              <a:rPr lang="en-US" sz="2400" dirty="0" smtClean="0"/>
              <a:t>Management Services</a:t>
            </a:r>
          </a:p>
          <a:p>
            <a:pPr marL="285750" indent="-285750">
              <a:buFont typeface="Arial" panose="020B0604020202020204" pitchFamily="34" charset="0"/>
              <a:buChar char="•"/>
            </a:pPr>
            <a:r>
              <a:rPr lang="en-US" sz="2400" dirty="0" smtClean="0"/>
              <a:t>Add-ons (</a:t>
            </a:r>
            <a:r>
              <a:rPr lang="en-US" sz="2400" dirty="0" err="1" smtClean="0"/>
              <a:t>MongoDB</a:t>
            </a:r>
            <a:r>
              <a:rPr lang="en-US" sz="2400" dirty="0" smtClean="0"/>
              <a:t>, </a:t>
            </a:r>
            <a:r>
              <a:rPr lang="en-US" sz="2400" dirty="0" err="1" smtClean="0"/>
              <a:t>SendGrid</a:t>
            </a:r>
            <a:r>
              <a:rPr lang="en-US" sz="2400" dirty="0" smtClean="0"/>
              <a:t>, </a:t>
            </a:r>
            <a:r>
              <a:rPr lang="en-US" sz="2400" dirty="0" err="1" smtClean="0"/>
              <a:t>MySql</a:t>
            </a:r>
            <a:r>
              <a:rPr lang="en-US" sz="2400" dirty="0" smtClean="0"/>
              <a:t>, …)</a:t>
            </a:r>
          </a:p>
          <a:p>
            <a:endParaRPr lang="en-US" sz="2400" dirty="0"/>
          </a:p>
        </p:txBody>
      </p:sp>
    </p:spTree>
    <p:extLst>
      <p:ext uri="{BB962C8B-B14F-4D97-AF65-F5344CB8AC3E}">
        <p14:creationId xmlns:p14="http://schemas.microsoft.com/office/powerpoint/2010/main" val="2850105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Azure</a:t>
            </a:r>
            <a:endParaRPr lang="en-US" dirty="0"/>
          </a:p>
        </p:txBody>
      </p:sp>
      <p:sp>
        <p:nvSpPr>
          <p:cNvPr id="3" name="Content Placeholder 2"/>
          <p:cNvSpPr>
            <a:spLocks noGrp="1"/>
          </p:cNvSpPr>
          <p:nvPr>
            <p:ph sz="quarter" idx="10"/>
          </p:nvPr>
        </p:nvSpPr>
        <p:spPr>
          <a:xfrm>
            <a:off x="981330" y="1304925"/>
            <a:ext cx="7892704" cy="3371850"/>
          </a:xfrm>
        </p:spPr>
        <p:txBody>
          <a:bodyPr>
            <a:noAutofit/>
          </a:bodyPr>
          <a:lstStyle/>
          <a:p>
            <a:r>
              <a:rPr lang="en-US" sz="2400" dirty="0" smtClean="0"/>
              <a:t>Free Trial:  30 days / $200 - </a:t>
            </a:r>
            <a:r>
              <a:rPr lang="en-US" sz="2400" dirty="0" smtClean="0">
                <a:hlinkClick r:id="rId2"/>
              </a:rPr>
              <a:t>http://aka.ms/az30</a:t>
            </a:r>
            <a:endParaRPr lang="en-US" sz="2400" dirty="0" smtClean="0"/>
          </a:p>
          <a:p>
            <a:r>
              <a:rPr lang="en-US" sz="2400" dirty="0" smtClean="0"/>
              <a:t>MSDN – </a:t>
            </a:r>
            <a:r>
              <a:rPr lang="en-US" sz="2400" dirty="0" smtClean="0">
                <a:hlinkClick r:id="rId3"/>
              </a:rPr>
              <a:t>http://msdn.com</a:t>
            </a:r>
            <a:r>
              <a:rPr lang="en-US" sz="2400" dirty="0" smtClean="0"/>
              <a:t>	</a:t>
            </a:r>
          </a:p>
          <a:p>
            <a:r>
              <a:rPr lang="en-US" sz="2400" dirty="0" err="1" smtClean="0"/>
              <a:t>BizSpark</a:t>
            </a:r>
            <a:r>
              <a:rPr lang="en-US" sz="2400" dirty="0" smtClean="0"/>
              <a:t> – </a:t>
            </a:r>
            <a:r>
              <a:rPr lang="en-US" sz="2400" dirty="0" smtClean="0">
                <a:hlinkClick r:id="rId4"/>
              </a:rPr>
              <a:t>http://bizspark.com</a:t>
            </a:r>
            <a:r>
              <a:rPr lang="en-US" sz="2400" dirty="0" smtClean="0"/>
              <a:t>  </a:t>
            </a:r>
          </a:p>
          <a:p>
            <a:r>
              <a:rPr lang="en-US" sz="2400" dirty="0" smtClean="0"/>
              <a:t>Pay-as-you go subscriptions – </a:t>
            </a:r>
            <a:r>
              <a:rPr lang="en-US" sz="2400" dirty="0" smtClean="0">
                <a:hlinkClick r:id="rId5"/>
              </a:rPr>
              <a:t>http://aka.msazpay</a:t>
            </a:r>
            <a:r>
              <a:rPr lang="en-US" sz="2400" dirty="0" smtClean="0"/>
              <a:t> </a:t>
            </a:r>
          </a:p>
          <a:p>
            <a:r>
              <a:rPr lang="en-US" sz="2400" dirty="0" smtClean="0"/>
              <a:t>Six and Twelve month plan subscriptions</a:t>
            </a:r>
          </a:p>
          <a:p>
            <a:endParaRPr lang="en-US" sz="2400" dirty="0"/>
          </a:p>
        </p:txBody>
      </p:sp>
    </p:spTree>
    <p:extLst>
      <p:ext uri="{BB962C8B-B14F-4D97-AF65-F5344CB8AC3E}">
        <p14:creationId xmlns:p14="http://schemas.microsoft.com/office/powerpoint/2010/main" val="1580807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Web Sites</a:t>
            </a:r>
            <a:endParaRPr lang="en-US" dirty="0"/>
          </a:p>
        </p:txBody>
      </p:sp>
    </p:spTree>
    <p:extLst>
      <p:ext uri="{BB962C8B-B14F-4D97-AF65-F5344CB8AC3E}">
        <p14:creationId xmlns:p14="http://schemas.microsoft.com/office/powerpoint/2010/main" val="89904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626352"/>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276003" y="827141"/>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08046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739350"/>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421577"/>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398235"/>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703267"/>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362153"/>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05712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828141"/>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363153"/>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704267"/>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828141"/>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363155"/>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062533"/>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704269"/>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412825"/>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828141"/>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399234"/>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704269"/>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363156"/>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058121"/>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740349"/>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238672"/>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348251"/>
            <a:ext cx="769418" cy="76921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2719415" y="464471"/>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329383"/>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68730"/>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theme/theme1.xml><?xml version="1.0" encoding="utf-8"?>
<a:theme xmlns:a="http://schemas.openxmlformats.org/drawingml/2006/main" name="DevUnleashed - No Anim">
  <a:themeElements>
    <a:clrScheme name="Custom 12">
      <a:dk1>
        <a:srgbClr val="191919"/>
      </a:dk1>
      <a:lt1>
        <a:srgbClr val="FFFFFF"/>
      </a:lt1>
      <a:dk2>
        <a:srgbClr val="333333"/>
      </a:dk2>
      <a:lt2>
        <a:srgbClr val="DFDFDF"/>
      </a:lt2>
      <a:accent1>
        <a:srgbClr val="629ED2"/>
      </a:accent1>
      <a:accent2>
        <a:srgbClr val="FF6634"/>
      </a:accent2>
      <a:accent3>
        <a:srgbClr val="605F69"/>
      </a:accent3>
      <a:accent4>
        <a:srgbClr val="3876AF"/>
      </a:accent4>
      <a:accent5>
        <a:srgbClr val="545253"/>
      </a:accent5>
      <a:accent6>
        <a:srgbClr val="FFFFFF"/>
      </a:accent6>
      <a:hlink>
        <a:srgbClr val="5A93C3"/>
      </a:hlink>
      <a:folHlink>
        <a:srgbClr val="629ED2"/>
      </a:folHlink>
    </a:clrScheme>
    <a:fontScheme name="Metro">
      <a:majorFont>
        <a:latin typeface="Segoe U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vUnleashed - No Anim" id="{4DCDF4DF-92F0-4538-9AF2-DB09D59056F2}" vid="{03118655-00A6-4939-82A7-E8CDD8FCE6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F69C5-0497-4CBF-B135-F09D219CA3FA}">
  <ds:schemaRefs>
    <ds:schemaRef ds:uri="http://purl.org/dc/dcmityp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f847e7ad-bfae-49c8-aedd-39ec05321f40"/>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10414</TotalTime>
  <Words>2636</Words>
  <Application>Microsoft Office PowerPoint</Application>
  <PresentationFormat>On-screen Show (16:9)</PresentationFormat>
  <Paragraphs>403</Paragraphs>
  <Slides>38</Slides>
  <Notes>35</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宋体</vt:lpstr>
      <vt:lpstr>Arial</vt:lpstr>
      <vt:lpstr>Calibri</vt:lpstr>
      <vt:lpstr>Kozuka Gothic Pro R</vt:lpstr>
      <vt:lpstr>Segoe Light</vt:lpstr>
      <vt:lpstr>Segoe UI</vt:lpstr>
      <vt:lpstr>Segoe UI Light</vt:lpstr>
      <vt:lpstr>Wingdings</vt:lpstr>
      <vt:lpstr>DevUnleashed - No Anim</vt:lpstr>
      <vt:lpstr>Windows Azure Web Sites</vt:lpstr>
      <vt:lpstr>Introduction to Windows Azure</vt:lpstr>
      <vt:lpstr>Windows Azure</vt:lpstr>
      <vt:lpstr>Global Footprint</vt:lpstr>
      <vt:lpstr>Run Your Code In Azure</vt:lpstr>
      <vt:lpstr>PowerPoint Presentation</vt:lpstr>
      <vt:lpstr>How to get Azure</vt:lpstr>
      <vt:lpstr>Windows Azure Web Sites</vt:lpstr>
      <vt:lpstr>PowerPoint Presentation</vt:lpstr>
      <vt:lpstr>PowerPoint Presentation</vt:lpstr>
      <vt:lpstr>Hello World</vt:lpstr>
      <vt:lpstr>Entity Framework</vt:lpstr>
      <vt:lpstr>Supported Publishing Methods</vt:lpstr>
      <vt:lpstr>Deployment</vt:lpstr>
      <vt:lpstr>Supported Web Frameworks</vt:lpstr>
      <vt:lpstr>WordPress &amp; WebMatrix</vt:lpstr>
      <vt:lpstr>scale</vt:lpstr>
      <vt:lpstr>web sites</vt:lpstr>
      <vt:lpstr>web sites </vt:lpstr>
      <vt:lpstr>web sites </vt:lpstr>
      <vt:lpstr>web sites</vt:lpstr>
      <vt:lpstr>web sites </vt:lpstr>
      <vt:lpstr>Scaling</vt:lpstr>
      <vt:lpstr>auto-scaling</vt:lpstr>
      <vt:lpstr>Auto-scaling</vt:lpstr>
      <vt:lpstr>Diagnostics &amp; Monitoring</vt:lpstr>
      <vt:lpstr>Diagnostics &amp;  Log Streaming</vt:lpstr>
      <vt:lpstr>Windows Azure Web App Gallery</vt:lpstr>
      <vt:lpstr>Windows Azure Store</vt:lpstr>
      <vt:lpstr>Monitoring with  New Relic</vt:lpstr>
      <vt:lpstr>Windows Azure Web Sites</vt:lpstr>
      <vt:lpstr>Start Simple</vt:lpstr>
      <vt:lpstr>Code Smart</vt:lpstr>
      <vt:lpstr>Go Live</vt:lpstr>
      <vt:lpstr>Take the DevUnleashed Windows Azure Survey</vt:lpstr>
      <vt:lpstr>HANDS ON LAB</vt:lpstr>
      <vt:lpstr>Thank You!</vt:lpstr>
      <vt:lpstr>Application Scenarios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Web Sites</dc:title>
  <dc:creator>Nathan Totten</dc:creator>
  <dc:description>Windows Azure Web Sites is a simple and powerful hosting platform that allows developers to easily build and rapidly deploy web applications on Windows Azure using their favorite languages, frameworks, and tools. This presentation explains how you can use this new technology to build, deploy, and run everything from classic ASP sites to modern ASP.NET MVC 4 web applications using both new and familiar tools including Visual Studio 2010, Visual Studio 2012, and WebMatrix.
by Nathan Tottenntotten@microsoft.com</dc:description>
  <cp:lastModifiedBy>Adam Grocholski</cp:lastModifiedBy>
  <cp:revision>701</cp:revision>
  <cp:lastPrinted>2012-06-13T17:37:07Z</cp:lastPrinted>
  <dcterms:created xsi:type="dcterms:W3CDTF">2006-08-16T00:00:00Z</dcterms:created>
  <dcterms:modified xsi:type="dcterms:W3CDTF">2013-10-03T14:05:57Z</dcterms:modified>
  <cp:version>1.0.4</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