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29" r:id="rId1"/>
  </p:sldMasterIdLst>
  <p:notesMasterIdLst>
    <p:notesMasterId r:id="rId28"/>
  </p:notesMasterIdLst>
  <p:handoutMasterIdLst>
    <p:handoutMasterId r:id="rId29"/>
  </p:handoutMasterIdLst>
  <p:sldIdLst>
    <p:sldId id="508" r:id="rId2"/>
    <p:sldId id="557" r:id="rId3"/>
    <p:sldId id="462" r:id="rId4"/>
    <p:sldId id="564" r:id="rId5"/>
    <p:sldId id="532" r:id="rId6"/>
    <p:sldId id="530" r:id="rId7"/>
    <p:sldId id="531" r:id="rId8"/>
    <p:sldId id="540" r:id="rId9"/>
    <p:sldId id="558" r:id="rId10"/>
    <p:sldId id="550" r:id="rId11"/>
    <p:sldId id="536" r:id="rId12"/>
    <p:sldId id="538" r:id="rId13"/>
    <p:sldId id="533" r:id="rId14"/>
    <p:sldId id="537" r:id="rId15"/>
    <p:sldId id="535" r:id="rId16"/>
    <p:sldId id="539" r:id="rId17"/>
    <p:sldId id="565" r:id="rId18"/>
    <p:sldId id="566" r:id="rId19"/>
    <p:sldId id="541" r:id="rId20"/>
    <p:sldId id="545" r:id="rId21"/>
    <p:sldId id="567" r:id="rId22"/>
    <p:sldId id="563" r:id="rId23"/>
    <p:sldId id="569" r:id="rId24"/>
    <p:sldId id="570" r:id="rId25"/>
    <p:sldId id="568" r:id="rId26"/>
    <p:sldId id="516" r:id="rId27"/>
  </p:sldIdLst>
  <p:sldSz cx="12188825" cy="6858000"/>
  <p:notesSz cx="6858000" cy="9144000"/>
  <p:defaultTextStyle>
    <a:defPPr>
      <a:defRPr lang="en-US"/>
    </a:defPPr>
    <a:lvl1pPr marL="0" algn="l" defTabSz="914197" rtl="0" eaLnBrk="1" latinLnBrk="0" hangingPunct="1">
      <a:defRPr sz="1900" kern="1200">
        <a:solidFill>
          <a:schemeClr val="tx1"/>
        </a:solidFill>
        <a:latin typeface="+mn-lt"/>
        <a:ea typeface="+mn-ea"/>
        <a:cs typeface="+mn-cs"/>
      </a:defRPr>
    </a:lvl1pPr>
    <a:lvl2pPr marL="457100" algn="l" defTabSz="914197" rtl="0" eaLnBrk="1" latinLnBrk="0" hangingPunct="1">
      <a:defRPr sz="1900" kern="1200">
        <a:solidFill>
          <a:schemeClr val="tx1"/>
        </a:solidFill>
        <a:latin typeface="+mn-lt"/>
        <a:ea typeface="+mn-ea"/>
        <a:cs typeface="+mn-cs"/>
      </a:defRPr>
    </a:lvl2pPr>
    <a:lvl3pPr marL="914197" algn="l" defTabSz="914197" rtl="0" eaLnBrk="1" latinLnBrk="0" hangingPunct="1">
      <a:defRPr sz="1900" kern="1200">
        <a:solidFill>
          <a:schemeClr val="tx1"/>
        </a:solidFill>
        <a:latin typeface="+mn-lt"/>
        <a:ea typeface="+mn-ea"/>
        <a:cs typeface="+mn-cs"/>
      </a:defRPr>
    </a:lvl3pPr>
    <a:lvl4pPr marL="1371297" algn="l" defTabSz="914197" rtl="0" eaLnBrk="1" latinLnBrk="0" hangingPunct="1">
      <a:defRPr sz="1900" kern="1200">
        <a:solidFill>
          <a:schemeClr val="tx1"/>
        </a:solidFill>
        <a:latin typeface="+mn-lt"/>
        <a:ea typeface="+mn-ea"/>
        <a:cs typeface="+mn-cs"/>
      </a:defRPr>
    </a:lvl4pPr>
    <a:lvl5pPr marL="1828395" algn="l" defTabSz="914197" rtl="0" eaLnBrk="1" latinLnBrk="0" hangingPunct="1">
      <a:defRPr sz="1900" kern="1200">
        <a:solidFill>
          <a:schemeClr val="tx1"/>
        </a:solidFill>
        <a:latin typeface="+mn-lt"/>
        <a:ea typeface="+mn-ea"/>
        <a:cs typeface="+mn-cs"/>
      </a:defRPr>
    </a:lvl5pPr>
    <a:lvl6pPr marL="2285493" algn="l" defTabSz="914197" rtl="0" eaLnBrk="1" latinLnBrk="0" hangingPunct="1">
      <a:defRPr sz="1900" kern="1200">
        <a:solidFill>
          <a:schemeClr val="tx1"/>
        </a:solidFill>
        <a:latin typeface="+mn-lt"/>
        <a:ea typeface="+mn-ea"/>
        <a:cs typeface="+mn-cs"/>
      </a:defRPr>
    </a:lvl6pPr>
    <a:lvl7pPr marL="2742593" algn="l" defTabSz="914197" rtl="0" eaLnBrk="1" latinLnBrk="0" hangingPunct="1">
      <a:defRPr sz="1900" kern="1200">
        <a:solidFill>
          <a:schemeClr val="tx1"/>
        </a:solidFill>
        <a:latin typeface="+mn-lt"/>
        <a:ea typeface="+mn-ea"/>
        <a:cs typeface="+mn-cs"/>
      </a:defRPr>
    </a:lvl7pPr>
    <a:lvl8pPr marL="3199691" algn="l" defTabSz="914197" rtl="0" eaLnBrk="1" latinLnBrk="0" hangingPunct="1">
      <a:defRPr sz="1900" kern="1200">
        <a:solidFill>
          <a:schemeClr val="tx1"/>
        </a:solidFill>
        <a:latin typeface="+mn-lt"/>
        <a:ea typeface="+mn-ea"/>
        <a:cs typeface="+mn-cs"/>
      </a:defRPr>
    </a:lvl8pPr>
    <a:lvl9pPr marL="3656790" algn="l" defTabSz="91419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516888-A0F1-43A0-BB01-A22305A384D1}">
          <p14:sldIdLst>
            <p14:sldId id="508"/>
            <p14:sldId id="557"/>
            <p14:sldId id="462"/>
            <p14:sldId id="564"/>
            <p14:sldId id="532"/>
            <p14:sldId id="530"/>
            <p14:sldId id="531"/>
            <p14:sldId id="540"/>
            <p14:sldId id="558"/>
            <p14:sldId id="550"/>
            <p14:sldId id="536"/>
            <p14:sldId id="538"/>
            <p14:sldId id="533"/>
            <p14:sldId id="537"/>
            <p14:sldId id="535"/>
            <p14:sldId id="539"/>
            <p14:sldId id="565"/>
            <p14:sldId id="566"/>
            <p14:sldId id="541"/>
            <p14:sldId id="545"/>
            <p14:sldId id="567"/>
            <p14:sldId id="563"/>
            <p14:sldId id="569"/>
            <p14:sldId id="570"/>
            <p14:sldId id="568"/>
            <p14:sldId id="516"/>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5959"/>
    <a:srgbClr val="FFFFFF"/>
    <a:srgbClr val="429A16"/>
    <a:srgbClr val="F8F57B"/>
    <a:srgbClr val="59D01E"/>
    <a:srgbClr val="ACE58F"/>
    <a:srgbClr val="292929"/>
    <a:srgbClr val="333333"/>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autoAdjust="0"/>
    <p:restoredTop sz="67672" autoAdjust="0"/>
  </p:normalViewPr>
  <p:slideViewPr>
    <p:cSldViewPr snapToGrid="0">
      <p:cViewPr varScale="1">
        <p:scale>
          <a:sx n="62" d="100"/>
          <a:sy n="62" d="100"/>
        </p:scale>
        <p:origin x="1320" y="7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40" d="100"/>
        <a:sy n="40" d="100"/>
      </p:scale>
      <p:origin x="0" y="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10/3/2013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10/3/2013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197"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43" indent="-105810"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11"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758" indent="-146811"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022" indent="-115069" algn="l" defTabSz="914197"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493" algn="l" defTabSz="914197" rtl="0" eaLnBrk="1" latinLnBrk="0" hangingPunct="1">
      <a:defRPr sz="1200" kern="1200">
        <a:solidFill>
          <a:schemeClr val="tx1"/>
        </a:solidFill>
        <a:latin typeface="+mn-lt"/>
        <a:ea typeface="+mn-ea"/>
        <a:cs typeface="+mn-cs"/>
      </a:defRPr>
    </a:lvl6pPr>
    <a:lvl7pPr marL="2742593" algn="l" defTabSz="914197" rtl="0" eaLnBrk="1" latinLnBrk="0" hangingPunct="1">
      <a:defRPr sz="1200" kern="1200">
        <a:solidFill>
          <a:schemeClr val="tx1"/>
        </a:solidFill>
        <a:latin typeface="+mn-lt"/>
        <a:ea typeface="+mn-ea"/>
        <a:cs typeface="+mn-cs"/>
      </a:defRPr>
    </a:lvl7pPr>
    <a:lvl8pPr marL="3199691" algn="l" defTabSz="914197" rtl="0" eaLnBrk="1" latinLnBrk="0" hangingPunct="1">
      <a:defRPr sz="1200" kern="1200">
        <a:solidFill>
          <a:schemeClr val="tx1"/>
        </a:solidFill>
        <a:latin typeface="+mn-lt"/>
        <a:ea typeface="+mn-ea"/>
        <a:cs typeface="+mn-cs"/>
      </a:defRPr>
    </a:lvl8pPr>
    <a:lvl9pPr marL="3656790" algn="l" defTabSz="9141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o.microsoft.com/fwlink/?LinkID=267130&amp;clcid=0x40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Notes:</a:t>
            </a:r>
          </a:p>
          <a:p>
            <a:pPr marL="0" marR="0" indent="0" algn="l" defTabSz="914287" rtl="0" eaLnBrk="1" fontAlgn="auto" latinLnBrk="0" hangingPunct="1">
              <a:lnSpc>
                <a:spcPct val="90000"/>
              </a:lnSpc>
              <a:spcBef>
                <a:spcPts val="0"/>
              </a:spcBef>
              <a:spcAft>
                <a:spcPts val="333"/>
              </a:spcAft>
              <a:buClrTx/>
              <a:buSzTx/>
              <a:buFontTx/>
              <a:buNone/>
              <a:tabLst/>
              <a:defRPr/>
            </a:pPr>
            <a:r>
              <a:rPr lang="en-US" dirty="0" smtClean="0"/>
              <a:t>You can see a recorded version of this deck here </a:t>
            </a:r>
            <a:r>
              <a:rPr lang="en-US" dirty="0" smtClean="0">
                <a:hlinkClick r:id="rId3"/>
              </a:rPr>
              <a:t>http://go.microsoft.com/fwlink/?</a:t>
            </a:r>
            <a:r>
              <a:rPr lang="en-US" smtClean="0">
                <a:hlinkClick r:id="rId3"/>
              </a:rPr>
              <a:t>LinkID=267130&amp;clcid=0x409</a:t>
            </a:r>
            <a:r>
              <a:rPr lang="en-US" smtClean="0"/>
              <a:t> </a:t>
            </a:r>
            <a:endParaRPr lang="en-US" dirty="0" smtClean="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48028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current REST API JSON value to T-SQL type mappings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Table shows the current JSON type mapping to T-SQL mapping used when columns are dynamically generated.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As we iterate on mobile services you will see the list of type mappings grow</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marR="0" indent="-171450" algn="l" defTabSz="914287" rtl="0" eaLnBrk="1" fontAlgn="auto" latinLnBrk="0" hangingPunct="1">
              <a:lnSpc>
                <a:spcPct val="90000"/>
              </a:lnSpc>
              <a:spcBef>
                <a:spcPts val="0"/>
              </a:spcBef>
              <a:spcAft>
                <a:spcPts val="333"/>
              </a:spcAft>
              <a:buClrTx/>
              <a:buSzTx/>
              <a:buFont typeface="Arial" pitchFamily="34" charset="0"/>
              <a:buChar char="•"/>
              <a:tabLst/>
              <a:defRPr/>
            </a:pPr>
            <a:r>
              <a:rPr lang="en-US" i="0" dirty="0" smtClean="0"/>
              <a:t>Builds on the getting started application to Demonstrate how to add some simple server logic to an operation like the Insert operation.  See example in video here </a:t>
            </a:r>
            <a:r>
              <a:rPr lang="en-US" dirty="0" smtClean="0">
                <a:hlinkClick r:id="rId3"/>
              </a:rPr>
              <a:t>http://go.microsoft.com/fwlink/?LinkID=267130&amp;clcid=0x409</a:t>
            </a:r>
            <a:r>
              <a:rPr lang="en-US" dirty="0" smtClean="0"/>
              <a:t> </a:t>
            </a:r>
          </a:p>
          <a:p>
            <a:pPr marL="171450" indent="-171450">
              <a:buFont typeface="Arial" pitchFamily="34" charset="0"/>
              <a:buChar char="•"/>
            </a:pPr>
            <a:endParaRPr lang="en-US" i="0" dirty="0" smtClean="0"/>
          </a:p>
          <a:p>
            <a:pPr marL="171450" indent="-171450">
              <a:buFont typeface="Arial" pitchFamily="34" charset="0"/>
              <a:buChar char="•"/>
            </a:pPr>
            <a:endParaRPr lang="en-US" i="0" dirty="0" smtClean="0"/>
          </a:p>
          <a:p>
            <a:pPr marL="0" indent="0">
              <a:buFont typeface="Arial" pitchFamily="34" charset="0"/>
              <a:buNone/>
            </a:pPr>
            <a:r>
              <a:rPr lang="en-US" i="0" dirty="0" smtClean="0"/>
              <a:t>if(</a:t>
            </a:r>
            <a:r>
              <a:rPr lang="en-US" i="0" dirty="0" err="1" smtClean="0"/>
              <a:t>item.text.length</a:t>
            </a:r>
            <a:r>
              <a:rPr lang="en-US" i="0" baseline="0" dirty="0" smtClean="0"/>
              <a:t> &lt; 5)</a:t>
            </a:r>
          </a:p>
          <a:p>
            <a:pPr marL="0" indent="0">
              <a:buFont typeface="Arial" pitchFamily="34" charset="0"/>
              <a:buNone/>
            </a:pPr>
            <a:r>
              <a:rPr lang="en-US" i="0" baseline="0" dirty="0" smtClean="0"/>
              <a:t>	{</a:t>
            </a:r>
            <a:r>
              <a:rPr lang="en-US" i="0" baseline="0" dirty="0" err="1" smtClean="0"/>
              <a:t>request.respond</a:t>
            </a:r>
            <a:r>
              <a:rPr lang="en-US" i="0" baseline="0" dirty="0" smtClean="0"/>
              <a:t>(</a:t>
            </a:r>
            <a:r>
              <a:rPr lang="en-US" i="0" baseline="0" dirty="0" err="1" smtClean="0"/>
              <a:t>statusCodes.BAD_REQUEST</a:t>
            </a:r>
            <a:r>
              <a:rPr lang="en-US" i="0" baseline="0" dirty="0" smtClean="0"/>
              <a:t>, ‘too short’);}</a:t>
            </a:r>
          </a:p>
          <a:p>
            <a:pPr marL="0" indent="0">
              <a:buFont typeface="Arial" pitchFamily="34" charset="0"/>
              <a:buNone/>
            </a:pPr>
            <a:r>
              <a:rPr lang="en-US" i="0" baseline="0" dirty="0" smtClean="0"/>
              <a:t>Else</a:t>
            </a:r>
          </a:p>
          <a:p>
            <a:pPr marL="0" indent="0">
              <a:buFont typeface="Arial" pitchFamily="34" charset="0"/>
              <a:buNone/>
            </a:pPr>
            <a:r>
              <a:rPr lang="en-US" i="0" baseline="0" dirty="0" smtClean="0"/>
              <a:t>	{</a:t>
            </a:r>
            <a:r>
              <a:rPr lang="en-US" i="0" baseline="0" dirty="0" err="1" smtClean="0"/>
              <a:t>request.execute</a:t>
            </a:r>
            <a:r>
              <a:rPr lang="en-US" i="0" baseline="0" dirty="0" smtClean="0"/>
              <a:t>();}</a:t>
            </a: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171450" indent="-171450">
              <a:buFont typeface="Arial" pitchFamily="34" charset="0"/>
              <a:buChar char="•"/>
            </a:pPr>
            <a:endParaRPr lang="en-US" i="0" dirty="0" smtClean="0"/>
          </a:p>
          <a:p>
            <a:pPr marL="0" indent="0">
              <a:buFont typeface="Arial" pitchFamily="34" charset="0"/>
              <a:buNone/>
            </a:pPr>
            <a:endParaRPr lang="en-US" i="0" dirty="0" smtClean="0"/>
          </a:p>
          <a:p>
            <a:pPr marL="0" lvl="0" indent="0">
              <a:buFont typeface="Arial" pitchFamily="34" charset="0"/>
              <a:buNone/>
            </a:pPr>
            <a:r>
              <a:rPr lang="en-US" sz="900" kern="1200" dirty="0" smtClean="0">
                <a:solidFill>
                  <a:schemeClr val="tx1"/>
                </a:solidFill>
                <a:effectLst/>
                <a:latin typeface="Segoe UI" pitchFamily="34" charset="0"/>
                <a:ea typeface="+mn-ea"/>
                <a:cs typeface="+mn-cs"/>
              </a:rPr>
              <a:t> </a:t>
            </a:r>
            <a:endParaRPr lang="en-US" sz="900" kern="1200" baseline="0" dirty="0" smtClean="0">
              <a:solidFill>
                <a:schemeClr val="tx1"/>
              </a:solidFill>
              <a:effectLst/>
              <a:latin typeface="Segoe UI" pitchFamily="34" charset="0"/>
              <a:ea typeface="+mn-ea"/>
              <a:cs typeface="+mn-cs"/>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push notification lifecycle to give context for the demo</a:t>
            </a:r>
            <a:r>
              <a:rPr lang="en-US" sz="900" kern="1200" baseline="0" dirty="0" smtClean="0">
                <a:solidFill>
                  <a:schemeClr val="tx1"/>
                </a:solidFill>
                <a:effectLst/>
                <a:latin typeface="Segoe UI" pitchFamily="34" charset="0"/>
                <a:ea typeface="+mn-ea"/>
                <a:cs typeface="+mn-cs"/>
              </a:rPr>
              <a:t> coming up</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WNS is free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the start screen and talk about how push notifications can be used to </a:t>
            </a:r>
            <a:r>
              <a:rPr lang="en-US" sz="900" kern="1200" dirty="0" err="1" smtClean="0">
                <a:solidFill>
                  <a:schemeClr val="tx1"/>
                </a:solidFill>
                <a:effectLst/>
                <a:latin typeface="Segoe UI" pitchFamily="34" charset="0"/>
                <a:ea typeface="+mn-ea"/>
                <a:cs typeface="+mn-cs"/>
              </a:rPr>
              <a:t>lightup</a:t>
            </a:r>
            <a:r>
              <a:rPr lang="en-US" sz="900" kern="1200" dirty="0" smtClean="0">
                <a:solidFill>
                  <a:schemeClr val="tx1"/>
                </a:solidFill>
                <a:effectLst/>
                <a:latin typeface="Segoe UI" pitchFamily="34" charset="0"/>
                <a:ea typeface="+mn-ea"/>
                <a:cs typeface="+mn-cs"/>
              </a:rPr>
              <a:t> the start screen</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Green components are those FREE services Microsoft provides</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Blue components are</a:t>
            </a:r>
            <a:r>
              <a:rPr lang="en-US" sz="900" kern="1200" baseline="0" dirty="0" smtClean="0">
                <a:solidFill>
                  <a:schemeClr val="tx1"/>
                </a:solidFill>
                <a:effectLst/>
                <a:latin typeface="Segoe UI" pitchFamily="34" charset="0"/>
                <a:ea typeface="+mn-ea"/>
                <a:cs typeface="+mn-cs"/>
              </a:rPr>
              <a:t> those components that the application developer must write.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1 – using the </a:t>
            </a:r>
            <a:r>
              <a:rPr lang="en-US" sz="900" kern="1200" baseline="0" dirty="0" err="1" smtClean="0">
                <a:solidFill>
                  <a:schemeClr val="tx1"/>
                </a:solidFill>
                <a:effectLst/>
                <a:latin typeface="Segoe UI" pitchFamily="34" charset="0"/>
                <a:ea typeface="+mn-ea"/>
                <a:cs typeface="+mn-cs"/>
              </a:rPr>
              <a:t>WinRT</a:t>
            </a:r>
            <a:r>
              <a:rPr lang="en-US" sz="900" kern="1200" baseline="0" dirty="0" smtClean="0">
                <a:solidFill>
                  <a:schemeClr val="tx1"/>
                </a:solidFill>
                <a:effectLst/>
                <a:latin typeface="Segoe UI" pitchFamily="34" charset="0"/>
                <a:ea typeface="+mn-ea"/>
                <a:cs typeface="+mn-cs"/>
              </a:rPr>
              <a:t> API request a channel.  A channel uniquely identifies an app and its tile.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Step</a:t>
            </a:r>
            <a:r>
              <a:rPr lang="en-US" sz="900" kern="1200" baseline="0" dirty="0" smtClean="0">
                <a:solidFill>
                  <a:schemeClr val="tx1"/>
                </a:solidFill>
                <a:effectLst/>
                <a:latin typeface="Segoe UI" pitchFamily="34" charset="0"/>
                <a:ea typeface="+mn-ea"/>
                <a:cs typeface="+mn-cs"/>
              </a:rPr>
              <a:t> 2 – channel is then registered and stored in your Mobile service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When your application specific logic determines that it is time to send a notification you can retrieve the channel and compose a notification to be sent.  This is a two step process that first requires your service to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against WNS and then compose and send a notification.  Mobile Services makes this step incredibly easy.</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Step 3 -  part 2 – WNS will take care of delivering the notification and the Notification client platform will deal with surfacing that notification for you and rendering the tile/toast/badge </a:t>
            </a:r>
            <a:r>
              <a:rPr lang="en-US" sz="900" kern="1200" baseline="0" dirty="0" err="1" smtClean="0">
                <a:solidFill>
                  <a:schemeClr val="tx1"/>
                </a:solidFill>
                <a:effectLst/>
                <a:latin typeface="Segoe UI" pitchFamily="34" charset="0"/>
                <a:ea typeface="+mn-ea"/>
                <a:cs typeface="+mn-cs"/>
              </a:rPr>
              <a:t>etc</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92692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the types of notifications available with WNS</a:t>
            </a: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how WNS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credentails</a:t>
            </a:r>
            <a:r>
              <a:rPr lang="en-US" sz="900" kern="1200" baseline="0" dirty="0" smtClean="0">
                <a:solidFill>
                  <a:schemeClr val="tx1"/>
                </a:solidFill>
                <a:effectLst/>
                <a:latin typeface="Segoe UI" pitchFamily="34" charset="0"/>
                <a:ea typeface="+mn-ea"/>
                <a:cs typeface="+mn-cs"/>
              </a:rPr>
              <a:t> are captured </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Detail the API  namespace for push</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Raw notification support coming soon. </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Continue</a:t>
            </a:r>
            <a:r>
              <a:rPr lang="en-US" sz="900" kern="1200" baseline="0" dirty="0" smtClean="0">
                <a:solidFill>
                  <a:schemeClr val="tx1"/>
                </a:solidFill>
                <a:effectLst/>
                <a:latin typeface="Segoe UI" pitchFamily="34" charset="0"/>
                <a:ea typeface="+mn-ea"/>
                <a:cs typeface="+mn-cs"/>
              </a:rPr>
              <a:t> building out the Getting Started sample by adding Push Notifications to send a toast or tile</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Full demo script and snippets available in the links on slide 2.</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p>
          <a:p>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407043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application by adding auth.</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Demo script with full code snippets available in</a:t>
            </a:r>
            <a:r>
              <a:rPr lang="en-US" sz="900" kern="1200" baseline="0" dirty="0" smtClean="0">
                <a:solidFill>
                  <a:schemeClr val="tx1"/>
                </a:solidFill>
                <a:effectLst/>
                <a:latin typeface="Segoe UI" pitchFamily="34" charset="0"/>
                <a:ea typeface="+mn-ea"/>
                <a:cs typeface="+mn-cs"/>
              </a:rPr>
              <a:t> link on slide 2</a:t>
            </a:r>
            <a:endParaRPr lang="en-US" dirty="0" smtClean="0">
              <a:effectLst/>
            </a:endParaRP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options</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Support for additional </a:t>
            </a:r>
            <a:r>
              <a:rPr lang="en-US" sz="900" kern="1200" dirty="0" err="1" smtClean="0">
                <a:solidFill>
                  <a:schemeClr val="tx1"/>
                </a:solidFill>
                <a:effectLst/>
                <a:latin typeface="Segoe UI" pitchFamily="34" charset="0"/>
                <a:ea typeface="+mn-ea"/>
                <a:cs typeface="+mn-cs"/>
              </a:rPr>
              <a:t>auth</a:t>
            </a:r>
            <a:r>
              <a:rPr lang="en-US" sz="900" kern="1200" dirty="0" smtClean="0">
                <a:solidFill>
                  <a:schemeClr val="tx1"/>
                </a:solidFill>
                <a:effectLst/>
                <a:latin typeface="Segoe UI" pitchFamily="34" charset="0"/>
                <a:ea typeface="+mn-ea"/>
                <a:cs typeface="+mn-cs"/>
              </a:rPr>
              <a:t> providers</a:t>
            </a:r>
            <a:r>
              <a:rPr lang="en-US" sz="900" kern="1200" baseline="0" dirty="0" smtClean="0">
                <a:solidFill>
                  <a:schemeClr val="tx1"/>
                </a:solidFill>
                <a:effectLst/>
                <a:latin typeface="Segoe UI" pitchFamily="34" charset="0"/>
                <a:ea typeface="+mn-ea"/>
                <a:cs typeface="+mn-cs"/>
              </a:rPr>
              <a:t> such as Facebook are </a:t>
            </a:r>
            <a:r>
              <a:rPr lang="en-US" sz="900" kern="1200" dirty="0" smtClean="0">
                <a:solidFill>
                  <a:schemeClr val="tx1"/>
                </a:solidFill>
                <a:effectLst/>
                <a:latin typeface="Segoe UI" pitchFamily="34" charset="0"/>
                <a:ea typeface="+mn-ea"/>
                <a:cs typeface="+mn-cs"/>
              </a:rPr>
              <a:t>coming</a:t>
            </a:r>
            <a:r>
              <a:rPr lang="en-US" sz="900" kern="1200" baseline="0" dirty="0" smtClean="0">
                <a:solidFill>
                  <a:schemeClr val="tx1"/>
                </a:solidFill>
                <a:effectLst/>
                <a:latin typeface="Segoe UI" pitchFamily="34" charset="0"/>
                <a:ea typeface="+mn-ea"/>
                <a:cs typeface="+mn-cs"/>
              </a:rPr>
              <a:t> soon</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effectLst/>
              </a:rPr>
              <a:t>Windows Azure Mobile Services enables you to set the following permissions on table operations: </a:t>
            </a:r>
          </a:p>
          <a:p>
            <a:r>
              <a:rPr lang="en-US" b="1" dirty="0" smtClean="0">
                <a:effectLst/>
              </a:rPr>
              <a:t>Everyone</a:t>
            </a:r>
            <a:r>
              <a:rPr lang="en-US" dirty="0" smtClean="0">
                <a:effectLst/>
              </a:rPr>
              <a:t>: This means that any request for the operation against the table is accepted. This option leaves your data wide-open for everyone to access. </a:t>
            </a:r>
            <a:br>
              <a:rPr lang="en-US" dirty="0" smtClean="0">
                <a:effectLst/>
              </a:rPr>
            </a:br>
            <a:r>
              <a:rPr lang="en-US" b="1" dirty="0" smtClean="0">
                <a:effectLst/>
              </a:rPr>
              <a:t>Anybody with the Application Key</a:t>
            </a:r>
            <a:r>
              <a:rPr lang="en-US" dirty="0" smtClean="0">
                <a:effectLst/>
              </a:rPr>
              <a:t>: Only the correct application key is required to perform the operation. The application key is distributed with the application. Because this key is not securely distributed, it cannot be considered a security token. To secure access to you mobile service data, you must implement authentication. </a:t>
            </a:r>
            <a:br>
              <a:rPr lang="en-US" dirty="0" smtClean="0">
                <a:effectLst/>
              </a:rPr>
            </a:br>
            <a:r>
              <a:rPr lang="en-US" b="1" dirty="0" smtClean="0">
                <a:effectLst/>
              </a:rPr>
              <a:t>Only Authenticated Users</a:t>
            </a:r>
            <a:r>
              <a:rPr lang="en-US" dirty="0" smtClean="0">
                <a:effectLst/>
              </a:rPr>
              <a:t>: Only authenticated users are permitted to perform the operation. In this preview release, clients are authenticated by Live Connect services. Scripts can be used to further restrict access to tables based on an authenticated user. </a:t>
            </a:r>
            <a:br>
              <a:rPr lang="en-US" dirty="0" smtClean="0">
                <a:effectLst/>
              </a:rPr>
            </a:br>
            <a:r>
              <a:rPr lang="en-US" b="1" dirty="0" smtClean="0">
                <a:effectLst/>
              </a:rPr>
              <a:t>Only Scripts and Admins</a:t>
            </a:r>
            <a:r>
              <a:rPr lang="en-US" dirty="0" smtClean="0">
                <a:effectLst/>
              </a:rPr>
              <a:t>: The operation requires the service master key, which limits the operation only to registered scripts or to administrator accounts. </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The user parameter is available in all server side scripts methods and can be used to add more granular </a:t>
            </a:r>
            <a:r>
              <a:rPr lang="en-US" sz="900" kern="1200" baseline="0" dirty="0" err="1" smtClean="0">
                <a:solidFill>
                  <a:schemeClr val="tx1"/>
                </a:solidFill>
                <a:effectLst/>
                <a:latin typeface="Segoe UI" pitchFamily="34" charset="0"/>
                <a:ea typeface="+mn-ea"/>
                <a:cs typeface="+mn-cs"/>
              </a:rPr>
              <a:t>auth</a:t>
            </a:r>
            <a:r>
              <a:rPr lang="en-US" sz="900" kern="1200" baseline="0" dirty="0" smtClean="0">
                <a:solidFill>
                  <a:schemeClr val="tx1"/>
                </a:solidFill>
                <a:effectLst/>
                <a:latin typeface="Segoe UI" pitchFamily="34" charset="0"/>
                <a:ea typeface="+mn-ea"/>
                <a:cs typeface="+mn-cs"/>
              </a:rPr>
              <a:t> polices on you CRUD operations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Continue building out the Getting started Mobile Service adding a Schedule</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Create</a:t>
            </a:r>
            <a:r>
              <a:rPr lang="en-US" sz="900" kern="1200" baseline="0" dirty="0" smtClean="0">
                <a:solidFill>
                  <a:schemeClr val="tx1"/>
                </a:solidFill>
                <a:effectLst/>
                <a:latin typeface="Segoe UI" pitchFamily="34" charset="0"/>
                <a:ea typeface="+mn-ea"/>
                <a:cs typeface="+mn-cs"/>
              </a:rPr>
              <a:t> a scheduled job named </a:t>
            </a:r>
            <a:r>
              <a:rPr lang="en-US" sz="900" kern="1200" baseline="0" dirty="0" err="1" smtClean="0">
                <a:solidFill>
                  <a:schemeClr val="tx1"/>
                </a:solidFill>
                <a:effectLst/>
                <a:latin typeface="Segoe UI" pitchFamily="34" charset="0"/>
                <a:ea typeface="+mn-ea"/>
                <a:cs typeface="+mn-cs"/>
              </a:rPr>
              <a:t>deleteall</a:t>
            </a:r>
            <a:r>
              <a:rPr lang="en-US" sz="900" kern="1200" baseline="0" dirty="0" smtClean="0">
                <a:solidFill>
                  <a:schemeClr val="tx1"/>
                </a:solidFill>
                <a:effectLst/>
                <a:latin typeface="Segoe UI" pitchFamily="34" charset="0"/>
                <a:ea typeface="+mn-ea"/>
                <a:cs typeface="+mn-cs"/>
              </a:rPr>
              <a:t> modify the script to the following:</a:t>
            </a:r>
          </a:p>
          <a:p>
            <a:endParaRPr lang="en-US" sz="900" kern="1200" baseline="0" dirty="0" smtClean="0">
              <a:solidFill>
                <a:schemeClr val="tx1"/>
              </a:solidFill>
              <a:effectLst/>
              <a:latin typeface="Segoe UI" pitchFamily="34" charset="0"/>
              <a:ea typeface="+mn-ea"/>
              <a:cs typeface="+mn-cs"/>
            </a:endParaRPr>
          </a:p>
          <a:p>
            <a:r>
              <a:rPr lang="en-US" dirty="0" smtClean="0">
                <a:effectLst/>
              </a:rPr>
              <a:t>function </a:t>
            </a:r>
            <a:r>
              <a:rPr lang="en-US" dirty="0" err="1" smtClean="0">
                <a:effectLst/>
              </a:rPr>
              <a:t>deleteall</a:t>
            </a:r>
            <a:r>
              <a:rPr lang="en-US" dirty="0" smtClean="0">
                <a:effectLst/>
              </a:rPr>
              <a:t>() {</a:t>
            </a:r>
          </a:p>
          <a:p>
            <a:r>
              <a:rPr lang="en-US" dirty="0" smtClean="0">
                <a:effectLst/>
              </a:rPr>
              <a:t>    </a:t>
            </a:r>
            <a:r>
              <a:rPr lang="en-US" dirty="0" err="1" smtClean="0">
                <a:effectLst/>
              </a:rPr>
              <a:t>var</a:t>
            </a:r>
            <a:r>
              <a:rPr lang="en-US" dirty="0" smtClean="0">
                <a:effectLst/>
              </a:rPr>
              <a:t> </a:t>
            </a:r>
            <a:r>
              <a:rPr lang="en-US" dirty="0" err="1" smtClean="0">
                <a:effectLst/>
              </a:rPr>
              <a:t>sql</a:t>
            </a:r>
            <a:r>
              <a:rPr lang="en-US" dirty="0" smtClean="0">
                <a:effectLst/>
              </a:rPr>
              <a:t> = "DELETE FROM </a:t>
            </a:r>
            <a:r>
              <a:rPr lang="en-US" dirty="0" err="1" smtClean="0">
                <a:effectLst/>
              </a:rPr>
              <a:t>todoitem</a:t>
            </a:r>
            <a:r>
              <a:rPr lang="en-US" dirty="0" smtClean="0">
                <a:effectLst/>
              </a:rPr>
              <a:t>";</a:t>
            </a:r>
          </a:p>
          <a:p>
            <a:r>
              <a:rPr lang="en-US" dirty="0" smtClean="0">
                <a:effectLst/>
              </a:rPr>
              <a:t>    </a:t>
            </a:r>
            <a:r>
              <a:rPr lang="en-US" dirty="0" err="1" smtClean="0">
                <a:effectLst/>
              </a:rPr>
              <a:t>mssql.query</a:t>
            </a:r>
            <a:r>
              <a:rPr lang="en-US" dirty="0" smtClean="0">
                <a:effectLst/>
              </a:rPr>
              <a:t>(</a:t>
            </a:r>
            <a:r>
              <a:rPr lang="en-US" dirty="0" err="1" smtClean="0">
                <a:effectLst/>
              </a:rPr>
              <a:t>sql</a:t>
            </a:r>
            <a:r>
              <a:rPr lang="en-US" dirty="0" smtClean="0">
                <a:effectLst/>
              </a:rPr>
              <a:t>, {</a:t>
            </a:r>
          </a:p>
          <a:p>
            <a:r>
              <a:rPr lang="en-US" dirty="0" smtClean="0">
                <a:effectLst/>
              </a:rPr>
              <a:t>        success: function(results) {            </a:t>
            </a:r>
          </a:p>
          <a:p>
            <a:r>
              <a:rPr lang="en-US" dirty="0" smtClean="0">
                <a:effectLst/>
              </a:rPr>
              <a:t>            console.log('all </a:t>
            </a:r>
            <a:r>
              <a:rPr lang="en-US" dirty="0" err="1" smtClean="0">
                <a:effectLst/>
              </a:rPr>
              <a:t>todos</a:t>
            </a:r>
            <a:r>
              <a:rPr lang="en-US" dirty="0" smtClean="0">
                <a:effectLst/>
              </a:rPr>
              <a:t> deleted'); </a:t>
            </a:r>
          </a:p>
          <a:p>
            <a:r>
              <a:rPr lang="en-US" dirty="0" smtClean="0">
                <a:effectLst/>
              </a:rPr>
              <a:t>        }</a:t>
            </a:r>
          </a:p>
          <a:p>
            <a:r>
              <a:rPr lang="en-US" dirty="0" smtClean="0">
                <a:effectLst/>
              </a:rPr>
              <a:t>    })</a:t>
            </a:r>
          </a:p>
          <a:p>
            <a:r>
              <a:rPr lang="en-US" dirty="0" smtClean="0">
                <a:effectLst/>
              </a:rPr>
              <a:t>}</a:t>
            </a:r>
          </a:p>
          <a:p>
            <a:endParaRPr lang="en-US" i="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Detail</a:t>
            </a:r>
            <a:r>
              <a:rPr lang="en-US" sz="900" kern="1200" baseline="0" dirty="0" smtClean="0">
                <a:solidFill>
                  <a:schemeClr val="tx1"/>
                </a:solidFill>
                <a:effectLst/>
                <a:latin typeface="Segoe UI" pitchFamily="34" charset="0"/>
                <a:ea typeface="+mn-ea"/>
                <a:cs typeface="+mn-cs"/>
              </a:rPr>
              <a:t> what Mobile Services provides as far as Diagnostics, Logging and Scale is concerned</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Note when moving a Mobile</a:t>
            </a:r>
            <a:r>
              <a:rPr lang="en-US" sz="900" kern="1200" baseline="0" dirty="0" smtClean="0">
                <a:solidFill>
                  <a:schemeClr val="tx1"/>
                </a:solidFill>
                <a:effectLst/>
                <a:latin typeface="Segoe UI" pitchFamily="34" charset="0"/>
                <a:ea typeface="+mn-ea"/>
                <a:cs typeface="+mn-cs"/>
              </a:rPr>
              <a:t> Service from a multi-tenant DB to its own.  Currently data is not automatically migrated.  </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0704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750278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Show diagnostics</a:t>
            </a:r>
            <a:r>
              <a:rPr lang="en-US" sz="900" kern="1200" baseline="0" dirty="0" smtClean="0">
                <a:solidFill>
                  <a:schemeClr val="tx1"/>
                </a:solidFill>
                <a:effectLst/>
                <a:latin typeface="Segoe UI" pitchFamily="34" charset="0"/>
                <a:ea typeface="+mn-ea"/>
                <a:cs typeface="+mn-cs"/>
              </a:rPr>
              <a:t> graphs provided by portal</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logging that has been performed by the sever side script snippets</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Show scale out functionality.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move increase shared instances, then move to reserved mode.</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 when scaling out note speed with which your service is scaled out</a:t>
            </a:r>
            <a:r>
              <a:rPr lang="en-US" sz="900" kern="1200" baseline="0" dirty="0" smtClean="0">
                <a:solidFill>
                  <a:schemeClr val="tx1"/>
                </a:solidFill>
                <a:effectLst/>
                <a:latin typeface="Segoe UI" pitchFamily="34" charset="0"/>
                <a:ea typeface="+mn-ea"/>
                <a:cs typeface="+mn-cs"/>
              </a:rPr>
              <a:t> across multiple instances and/or from shared to reserved</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10/3/2013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9203504-855A-4560-9173-FA76F40E8A7C}" type="datetime1">
              <a:rPr lang="en-US" smtClean="0">
                <a:solidFill>
                  <a:prstClr val="black"/>
                </a:solidFill>
              </a:rPr>
              <a:pPr/>
              <a:t>10/3/2013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987196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95970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16661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79192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Provide</a:t>
            </a:r>
            <a:r>
              <a:rPr lang="en-US" sz="900" kern="1200" baseline="0" dirty="0" smtClean="0">
                <a:solidFill>
                  <a:schemeClr val="tx1"/>
                </a:solidFill>
                <a:effectLst/>
                <a:latin typeface="Segoe UI" pitchFamily="34" charset="0"/>
                <a:ea typeface="+mn-ea"/>
                <a:cs typeface="+mn-cs"/>
              </a:rPr>
              <a:t> broad overview of WA Mobile Services features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endParaRPr lang="en-US" dirty="0" smtClean="0"/>
          </a:p>
          <a:p>
            <a:r>
              <a:rPr lang="en-US" dirty="0" smtClean="0"/>
              <a:t>WAMS</a:t>
            </a:r>
          </a:p>
          <a:p>
            <a:r>
              <a:rPr lang="en-US" dirty="0" smtClean="0"/>
              <a:t>Build</a:t>
            </a:r>
            <a:r>
              <a:rPr lang="en-US" baseline="0" dirty="0" smtClean="0"/>
              <a:t> a cloud backend in minutes with n</a:t>
            </a:r>
            <a:r>
              <a:rPr lang="en-US" sz="900" spc="-70" dirty="0" smtClean="0">
                <a:gradFill>
                  <a:gsLst>
                    <a:gs pos="2917">
                      <a:schemeClr val="tx1"/>
                    </a:gs>
                    <a:gs pos="30000">
                      <a:schemeClr val="tx1"/>
                    </a:gs>
                  </a:gsLst>
                  <a:lin ang="5400000" scaled="0"/>
                </a:gradFill>
              </a:rPr>
              <a:t>o hassles, no deployments, no fear</a:t>
            </a:r>
          </a:p>
          <a:p>
            <a:r>
              <a:rPr lang="en-US" sz="900" spc="-70" dirty="0" smtClean="0">
                <a:gradFill>
                  <a:gsLst>
                    <a:gs pos="2917">
                      <a:schemeClr val="tx1"/>
                    </a:gs>
                    <a:gs pos="30000">
                      <a:schemeClr val="tx1"/>
                    </a:gs>
                  </a:gsLst>
                  <a:lin ang="5400000" scaled="0"/>
                </a:gradFill>
              </a:rPr>
              <a:t>Supports Windows 8 client SDK, Windows Phone 8 SDK, </a:t>
            </a:r>
            <a:r>
              <a:rPr lang="en-US" sz="900" spc="-70" dirty="0" err="1" smtClean="0">
                <a:gradFill>
                  <a:gsLst>
                    <a:gs pos="2917">
                      <a:schemeClr val="tx1"/>
                    </a:gs>
                    <a:gs pos="30000">
                      <a:schemeClr val="tx1"/>
                    </a:gs>
                  </a:gsLst>
                  <a:lin ang="5400000" scaled="0"/>
                </a:gradFill>
              </a:rPr>
              <a:t>iOS</a:t>
            </a:r>
            <a:r>
              <a:rPr lang="en-US" sz="900" spc="-70" baseline="0" dirty="0" smtClean="0">
                <a:gradFill>
                  <a:gsLst>
                    <a:gs pos="2917">
                      <a:schemeClr val="tx1"/>
                    </a:gs>
                    <a:gs pos="30000">
                      <a:schemeClr val="tx1"/>
                    </a:gs>
                  </a:gsLst>
                  <a:lin ang="5400000" scaled="0"/>
                </a:gradFill>
              </a:rPr>
              <a:t> SDK </a:t>
            </a:r>
          </a:p>
          <a:p>
            <a:r>
              <a:rPr lang="en-US" sz="900" spc="-70" baseline="0" dirty="0" smtClean="0">
                <a:gradFill>
                  <a:gsLst>
                    <a:gs pos="2917">
                      <a:schemeClr val="tx1"/>
                    </a:gs>
                    <a:gs pos="30000">
                      <a:schemeClr val="tx1"/>
                    </a:gs>
                  </a:gsLst>
                  <a:lin ang="5400000" scaled="0"/>
                </a:gradFill>
              </a:rPr>
              <a:t>Android coming soon</a:t>
            </a:r>
            <a:endParaRPr lang="en-US" sz="900" spc="-70" dirty="0" smtClean="0">
              <a:gradFill>
                <a:gsLst>
                  <a:gs pos="2917">
                    <a:schemeClr val="tx1"/>
                  </a:gs>
                  <a:gs pos="30000">
                    <a:schemeClr val="tx1"/>
                  </a:gs>
                </a:gsLst>
                <a:lin ang="5400000" scaled="0"/>
              </a:gradFill>
            </a:endParaRPr>
          </a:p>
          <a:p>
            <a:endParaRPr lang="en-US" dirty="0" smtClean="0"/>
          </a:p>
          <a:p>
            <a:r>
              <a:rPr lang="en-US" dirty="0" smtClean="0"/>
              <a:t>Data</a:t>
            </a:r>
          </a:p>
          <a:p>
            <a:r>
              <a:rPr lang="en-US" sz="900" spc="-70" dirty="0" smtClean="0">
                <a:gradFill>
                  <a:gsLst>
                    <a:gs pos="2917">
                      <a:schemeClr val="tx1"/>
                    </a:gs>
                    <a:gs pos="30000">
                      <a:schemeClr val="tx1"/>
                    </a:gs>
                  </a:gsLst>
                  <a:lin ang="5400000" scaled="0"/>
                </a:gradFill>
              </a:rPr>
              <a:t>Structured Storage with SQL Database</a:t>
            </a:r>
          </a:p>
          <a:p>
            <a:r>
              <a:rPr lang="en-US" sz="900" spc="-70" dirty="0" smtClean="0">
                <a:gradFill>
                  <a:gsLst>
                    <a:gs pos="2917">
                      <a:schemeClr val="tx1"/>
                    </a:gs>
                    <a:gs pos="30000">
                      <a:schemeClr val="tx1"/>
                    </a:gs>
                  </a:gsLst>
                  <a:lin ang="5400000" scaled="0"/>
                </a:gradFill>
              </a:rPr>
              <a:t>Automatic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 for storage</a:t>
            </a:r>
          </a:p>
          <a:p>
            <a:r>
              <a:rPr lang="en-US" sz="900" spc="-70" dirty="0" smtClean="0">
                <a:gradFill>
                  <a:gsLst>
                    <a:gs pos="2917">
                      <a:schemeClr val="tx1"/>
                    </a:gs>
                    <a:gs pos="30000">
                      <a:schemeClr val="tx1"/>
                    </a:gs>
                  </a:gsLst>
                  <a:lin ang="5400000" scaled="0"/>
                </a:gradFill>
              </a:rPr>
              <a:t>Rich querying capability</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Server Logic</a:t>
            </a:r>
          </a:p>
          <a:p>
            <a:r>
              <a:rPr lang="en-US" sz="900" spc="-70" dirty="0" smtClean="0">
                <a:gradFill>
                  <a:gsLst>
                    <a:gs pos="2917">
                      <a:schemeClr val="tx1"/>
                    </a:gs>
                    <a:gs pos="30000">
                      <a:schemeClr val="tx1"/>
                    </a:gs>
                  </a:gsLst>
                  <a:lin ang="5400000" scaled="0"/>
                </a:gradFill>
              </a:rPr>
              <a:t>Automatic CRUD service </a:t>
            </a:r>
            <a:r>
              <a:rPr lang="en-US" sz="900" spc="-70" dirty="0" err="1" smtClean="0">
                <a:gradFill>
                  <a:gsLst>
                    <a:gs pos="2917">
                      <a:schemeClr val="tx1"/>
                    </a:gs>
                    <a:gs pos="30000">
                      <a:schemeClr val="tx1"/>
                    </a:gs>
                  </a:gsLst>
                  <a:lin ang="5400000" scaled="0"/>
                </a:gradFill>
              </a:rPr>
              <a:t>api</a:t>
            </a:r>
            <a:r>
              <a:rPr lang="en-US" sz="900" spc="-70" dirty="0" smtClean="0">
                <a:gradFill>
                  <a:gsLst>
                    <a:gs pos="2917">
                      <a:schemeClr val="tx1"/>
                    </a:gs>
                    <a:gs pos="30000">
                      <a:schemeClr val="tx1"/>
                    </a:gs>
                  </a:gsLst>
                  <a:lin ang="5400000" scaled="0"/>
                </a:gradFill>
              </a:rPr>
              <a:t> generated</a:t>
            </a:r>
          </a:p>
          <a:p>
            <a:r>
              <a:rPr lang="en-US" sz="900" spc="-70" dirty="0" smtClean="0">
                <a:gradFill>
                  <a:gsLst>
                    <a:gs pos="2917">
                      <a:schemeClr val="tx1"/>
                    </a:gs>
                    <a:gs pos="30000">
                      <a:schemeClr val="tx1"/>
                    </a:gs>
                  </a:gsLst>
                  <a:lin ang="5400000" scaled="0"/>
                </a:gradFill>
              </a:rPr>
              <a:t>Ability to author server logic that intercepts CRUD operation pipeline</a:t>
            </a:r>
          </a:p>
          <a:p>
            <a:endParaRPr lang="en-US" sz="900" spc="-70" dirty="0" smtClean="0">
              <a:gradFill>
                <a:gsLst>
                  <a:gs pos="2917">
                    <a:schemeClr val="tx1"/>
                  </a:gs>
                  <a:gs pos="30000">
                    <a:schemeClr val="tx1"/>
                  </a:gs>
                </a:gsLst>
                <a:lin ang="5400000" scaled="0"/>
              </a:gradFill>
            </a:endParaRPr>
          </a:p>
          <a:p>
            <a:r>
              <a:rPr lang="en-US" sz="900" spc="-70" dirty="0" err="1" smtClean="0">
                <a:gradFill>
                  <a:gsLst>
                    <a:gs pos="2917">
                      <a:schemeClr val="tx1"/>
                    </a:gs>
                    <a:gs pos="30000">
                      <a:schemeClr val="tx1"/>
                    </a:gs>
                  </a:gsLst>
                  <a:lin ang="5400000" scaled="0"/>
                </a:gradFill>
              </a:rPr>
              <a:t>Auth</a:t>
            </a:r>
            <a:endParaRPr lang="en-US" sz="900" spc="-70" dirty="0" smtClean="0">
              <a:gradFill>
                <a:gsLst>
                  <a:gs pos="2917">
                    <a:schemeClr val="tx1"/>
                  </a:gs>
                  <a:gs pos="30000">
                    <a:schemeClr val="tx1"/>
                  </a:gs>
                </a:gsLst>
                <a:lin ang="5400000" scaled="0"/>
              </a:gradFill>
            </a:endParaRPr>
          </a:p>
          <a:p>
            <a:r>
              <a:rPr lang="en-US" sz="900" b="0" spc="-70" dirty="0" smtClean="0">
                <a:gradFill>
                  <a:gsLst>
                    <a:gs pos="2917">
                      <a:schemeClr val="tx1"/>
                    </a:gs>
                    <a:gs pos="30000">
                      <a:schemeClr val="tx1"/>
                    </a:gs>
                  </a:gsLst>
                  <a:lin ang="5400000" scaled="0"/>
                </a:gradFill>
              </a:rPr>
              <a:t>Authenticate against Windows Live</a:t>
            </a:r>
          </a:p>
          <a:p>
            <a:r>
              <a:rPr lang="en-US" sz="900" b="0" spc="-70" dirty="0" smtClean="0">
                <a:gradFill>
                  <a:gsLst>
                    <a:gs pos="2917">
                      <a:schemeClr val="tx1"/>
                    </a:gs>
                    <a:gs pos="30000">
                      <a:schemeClr val="tx1"/>
                    </a:gs>
                  </a:gsLst>
                  <a:lin ang="5400000" scaled="0"/>
                </a:gradFill>
              </a:rPr>
              <a:t>Table level authorization with no code  </a:t>
            </a:r>
          </a:p>
          <a:p>
            <a:r>
              <a:rPr lang="en-US" sz="900" b="0" spc="-70" dirty="0" smtClean="0">
                <a:gradFill>
                  <a:gsLst>
                    <a:gs pos="2917">
                      <a:schemeClr val="tx1"/>
                    </a:gs>
                    <a:gs pos="30000">
                      <a:schemeClr val="tx1"/>
                    </a:gs>
                  </a:gsLst>
                  <a:lin ang="5400000" scaled="0"/>
                </a:gradFill>
              </a:rPr>
              <a:t>More granular control with server side scripts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Notifications</a:t>
            </a:r>
          </a:p>
          <a:p>
            <a:r>
              <a:rPr lang="en-US" sz="900" spc="-70" dirty="0" smtClean="0">
                <a:gradFill>
                  <a:gsLst>
                    <a:gs pos="2917">
                      <a:schemeClr val="tx1"/>
                    </a:gs>
                    <a:gs pos="30000">
                      <a:schemeClr val="tx1"/>
                    </a:gs>
                  </a:gsLst>
                  <a:lin ang="5400000" scaled="0"/>
                </a:gradFill>
              </a:rPr>
              <a:t>Integrates with WNS to provide Toast, Tile, Badge and Raw notifications</a:t>
            </a:r>
          </a:p>
          <a:p>
            <a:r>
              <a:rPr lang="en-US" sz="900" spc="-70" dirty="0" smtClean="0">
                <a:gradFill>
                  <a:gsLst>
                    <a:gs pos="2917">
                      <a:schemeClr val="tx1"/>
                    </a:gs>
                    <a:gs pos="30000">
                      <a:schemeClr val="tx1"/>
                    </a:gs>
                  </a:gsLst>
                  <a:lin ang="5400000" scaled="0"/>
                </a:gradFill>
              </a:rPr>
              <a:t>Clean object model to compose notifications</a:t>
            </a: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Scheduler</a:t>
            </a:r>
          </a:p>
          <a:p>
            <a:r>
              <a:rPr lang="en-US" sz="900" spc="-70" dirty="0" smtClean="0">
                <a:gradFill>
                  <a:gsLst>
                    <a:gs pos="2917">
                      <a:schemeClr val="tx1"/>
                    </a:gs>
                    <a:gs pos="30000">
                      <a:schemeClr val="tx1"/>
                    </a:gs>
                  </a:gsLst>
                  <a:lin ang="5400000" scaled="0"/>
                </a:gradFill>
              </a:rPr>
              <a:t>Scheduler</a:t>
            </a:r>
            <a:r>
              <a:rPr lang="en-US" sz="900" spc="-70" baseline="0" dirty="0" smtClean="0">
                <a:gradFill>
                  <a:gsLst>
                    <a:gs pos="2917">
                      <a:schemeClr val="tx1"/>
                    </a:gs>
                    <a:gs pos="30000">
                      <a:schemeClr val="tx1"/>
                    </a:gs>
                  </a:gsLst>
                  <a:lin ang="5400000" scaled="0"/>
                </a:gradFill>
              </a:rPr>
              <a:t> allows you to run Scripts to perform tasks at a scheduled basis minutes, </a:t>
            </a:r>
            <a:r>
              <a:rPr lang="en-US" sz="900" spc="-70" baseline="0" dirty="0" err="1" smtClean="0">
                <a:gradFill>
                  <a:gsLst>
                    <a:gs pos="2917">
                      <a:schemeClr val="tx1"/>
                    </a:gs>
                    <a:gs pos="30000">
                      <a:schemeClr val="tx1"/>
                    </a:gs>
                  </a:gsLst>
                  <a:lin ang="5400000" scaled="0"/>
                </a:gradFill>
              </a:rPr>
              <a:t>hrly</a:t>
            </a:r>
            <a:r>
              <a:rPr lang="en-US" sz="900" spc="-70" baseline="0" dirty="0" smtClean="0">
                <a:gradFill>
                  <a:gsLst>
                    <a:gs pos="2917">
                      <a:schemeClr val="tx1"/>
                    </a:gs>
                    <a:gs pos="30000">
                      <a:schemeClr val="tx1"/>
                    </a:gs>
                  </a:gsLst>
                  <a:lin ang="5400000" scaled="0"/>
                </a:gradFill>
              </a:rPr>
              <a:t>, daily, monthly or on demand.</a:t>
            </a:r>
          </a:p>
          <a:p>
            <a:r>
              <a:rPr lang="en-US" sz="900" spc="-70" baseline="0" dirty="0" smtClean="0">
                <a:gradFill>
                  <a:gsLst>
                    <a:gs pos="2917">
                      <a:schemeClr val="tx1"/>
                    </a:gs>
                    <a:gs pos="30000">
                      <a:schemeClr val="tx1"/>
                    </a:gs>
                  </a:gsLst>
                  <a:lin ang="5400000" scaled="0"/>
                </a:gradFill>
              </a:rPr>
              <a:t>Example – aggregate News RSS feeds and send a tile update every 15 minutes </a:t>
            </a:r>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r>
              <a:rPr lang="en-US" sz="900" spc="-70" dirty="0" smtClean="0">
                <a:gradFill>
                  <a:gsLst>
                    <a:gs pos="2917">
                      <a:schemeClr val="tx1"/>
                    </a:gs>
                    <a:gs pos="30000">
                      <a:schemeClr val="tx1"/>
                    </a:gs>
                  </a:gsLst>
                  <a:lin ang="5400000" scaled="0"/>
                </a:gradFill>
              </a:rPr>
              <a:t>Logging  and Diagnostics for monitoring</a:t>
            </a:r>
          </a:p>
          <a:p>
            <a:r>
              <a:rPr lang="en-US" sz="900" spc="-70" dirty="0" smtClean="0">
                <a:gradFill>
                  <a:gsLst>
                    <a:gs pos="2917">
                      <a:schemeClr val="tx1"/>
                    </a:gs>
                    <a:gs pos="30000">
                      <a:schemeClr val="tx1"/>
                    </a:gs>
                  </a:gsLst>
                  <a:lin ang="5400000" scaled="0"/>
                </a:gradFill>
              </a:rPr>
              <a:t>Scale out and Scale</a:t>
            </a:r>
            <a:r>
              <a:rPr lang="en-US" sz="900" spc="-70" baseline="0" dirty="0" smtClean="0">
                <a:gradFill>
                  <a:gsLst>
                    <a:gs pos="2917">
                      <a:schemeClr val="tx1"/>
                    </a:gs>
                    <a:gs pos="30000">
                      <a:schemeClr val="tx1"/>
                    </a:gs>
                  </a:gsLst>
                  <a:lin ang="5400000" scaled="0"/>
                </a:gradFill>
              </a:rPr>
              <a:t> up</a:t>
            </a:r>
            <a:endParaRPr lang="en-US" sz="900" kern="1200" dirty="0" smtClean="0">
              <a:solidFill>
                <a:schemeClr val="tx1"/>
              </a:solidFill>
              <a:effectLst/>
              <a:latin typeface="Segoe UI" pitchFamily="34" charset="0"/>
              <a:ea typeface="+mn-ea"/>
              <a:cs typeface="+mn-cs"/>
            </a:endParaRPr>
          </a:p>
          <a:p>
            <a:endParaRPr lang="en-US" sz="900" spc="-70" dirty="0" smtClean="0">
              <a:gradFill>
                <a:gsLst>
                  <a:gs pos="2917">
                    <a:schemeClr val="tx1"/>
                  </a:gs>
                  <a:gs pos="30000">
                    <a:schemeClr val="tx1"/>
                  </a:gs>
                </a:gsLst>
                <a:lin ang="5400000" scaled="0"/>
              </a:gradFill>
            </a:endParaRPr>
          </a:p>
          <a:p>
            <a:endParaRPr lang="en-US" sz="900" spc="-70" dirty="0" smtClean="0">
              <a:gradFill>
                <a:gsLst>
                  <a:gs pos="2917">
                    <a:schemeClr val="tx1"/>
                  </a:gs>
                  <a:gs pos="30000">
                    <a:schemeClr val="tx1"/>
                  </a:gs>
                </a:gsLst>
                <a:lin ang="5400000" scaled="0"/>
              </a:gradFill>
            </a:endParaRPr>
          </a:p>
          <a:p>
            <a:endParaRPr lang="en-US" dirty="0" smtClean="0"/>
          </a:p>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89E021-5E9A-4AC8-A507-4074AD3DB279}" type="datetime1">
              <a:rPr lang="en-US" smtClean="0">
                <a:solidFill>
                  <a:prstClr val="black"/>
                </a:solidFill>
              </a:rPr>
              <a:pPr/>
              <a:t>10/3/2013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39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Outline the Key Scenarios Mobile Services can be used for</a:t>
            </a: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3836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dirty="0" smtClean="0"/>
              <a:t>Jump to VS and Demo the New Mobile Service </a:t>
            </a:r>
            <a:r>
              <a:rPr lang="en-US" i="1" dirty="0" smtClean="0">
                <a:effectLst/>
              </a:rPr>
              <a:t>Create a new Windows 8 application </a:t>
            </a:r>
            <a:r>
              <a:rPr lang="en-US" i="0" dirty="0" smtClean="0">
                <a:effectLst/>
              </a:rPr>
              <a:t>experience in the portal</a:t>
            </a:r>
            <a:endParaRPr lang="en-US" i="0" dirty="0" smtClean="0"/>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structured storage feature</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Structured storage provided by WAMS</a:t>
            </a:r>
            <a:r>
              <a:rPr lang="en-US" sz="900" kern="1200" baseline="0" dirty="0" smtClean="0">
                <a:solidFill>
                  <a:schemeClr val="tx1"/>
                </a:solidFill>
                <a:effectLst/>
                <a:latin typeface="Segoe UI" pitchFamily="34" charset="0"/>
                <a:ea typeface="+mn-ea"/>
                <a:cs typeface="+mn-cs"/>
              </a:rPr>
              <a:t> is backed by a Windows Azure SQL Database</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DB can be Multi-tenant </a:t>
            </a:r>
            <a:r>
              <a:rPr lang="en-US" sz="900" kern="1200" baseline="0" dirty="0" err="1" smtClean="0">
                <a:solidFill>
                  <a:schemeClr val="tx1"/>
                </a:solidFill>
                <a:effectLst/>
                <a:latin typeface="Segoe UI" pitchFamily="34" charset="0"/>
                <a:ea typeface="+mn-ea"/>
                <a:cs typeface="+mn-cs"/>
              </a:rPr>
              <a:t>i.e</a:t>
            </a:r>
            <a:r>
              <a:rPr lang="en-US" sz="900" kern="1200" baseline="0" dirty="0" smtClean="0">
                <a:solidFill>
                  <a:schemeClr val="tx1"/>
                </a:solidFill>
                <a:effectLst/>
                <a:latin typeface="Segoe UI" pitchFamily="34" charset="0"/>
                <a:ea typeface="+mn-ea"/>
                <a:cs typeface="+mn-cs"/>
              </a:rPr>
              <a:t> 10 Mobile services can all use the one SQL Database. In this scenario each DB is partitioned by Schema</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Multiple ways admins  can access the raw data being stored.</a:t>
            </a: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a:t>
            </a:r>
            <a:r>
              <a:rPr lang="en-US" i="0" baseline="0" dirty="0" smtClean="0"/>
              <a:t> the Server Logic capability</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On creating of a Mobile Service a dynamic</a:t>
            </a:r>
            <a:r>
              <a:rPr lang="en-US" sz="900" kern="1200" baseline="0" dirty="0" smtClean="0">
                <a:solidFill>
                  <a:schemeClr val="tx1"/>
                </a:solidFill>
                <a:effectLst/>
                <a:latin typeface="Segoe UI" pitchFamily="34" charset="0"/>
                <a:ea typeface="+mn-ea"/>
                <a:cs typeface="+mn-cs"/>
              </a:rPr>
              <a:t> REST API is generated that sits on top of your structured storage</a:t>
            </a:r>
          </a:p>
          <a:p>
            <a:pPr marL="171450" lvl="0" indent="-171450">
              <a:buFont typeface="Arial" pitchFamily="34" charset="0"/>
              <a:buChar char="•"/>
            </a:pPr>
            <a:r>
              <a:rPr lang="en-US" dirty="0" smtClean="0">
                <a:effectLst/>
              </a:rPr>
              <a:t>Dynamic Schema</a:t>
            </a:r>
          </a:p>
          <a:p>
            <a:r>
              <a:rPr lang="en-US" dirty="0" smtClean="0">
                <a:effectLst/>
              </a:rPr>
              <a:t>When Dynamic Schema is enabled, your Mobile Service will automatically add columns to tables as necessary to store incoming data.</a:t>
            </a:r>
            <a:br>
              <a:rPr lang="en-US" dirty="0" smtClean="0">
                <a:effectLst/>
              </a:rPr>
            </a:br>
            <a:r>
              <a:rPr lang="en-US" dirty="0" smtClean="0">
                <a:effectLst/>
              </a:rPr>
              <a:t>When Dynamic Schema is disabled, your Mobile Service will only accept data whose properties correspond to existing columns on your tables.</a:t>
            </a:r>
            <a:endParaRPr lang="en-US" sz="900" kern="1200" dirty="0" smtClean="0">
              <a:solidFill>
                <a:schemeClr val="tx1"/>
              </a:solidFill>
              <a:effectLst/>
              <a:latin typeface="Segoe UI" pitchFamily="34" charset="0"/>
              <a:ea typeface="+mn-ea"/>
              <a:cs typeface="+mn-cs"/>
            </a:endParaRPr>
          </a:p>
          <a:p>
            <a:endParaRPr lang="en-US" dirty="0" smtClean="0">
              <a:effectLst/>
            </a:endParaRPr>
          </a:p>
          <a:p>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61219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i="0" dirty="0" smtClean="0"/>
              <a:t>Detail the Modules</a:t>
            </a:r>
            <a:r>
              <a:rPr lang="en-US" i="0" baseline="0" dirty="0" smtClean="0"/>
              <a:t> and </a:t>
            </a:r>
            <a:r>
              <a:rPr lang="en-US" i="0" baseline="0" dirty="0" err="1" smtClean="0"/>
              <a:t>Globals</a:t>
            </a:r>
            <a:r>
              <a:rPr lang="en-US" i="0" baseline="0" dirty="0" smtClean="0"/>
              <a:t> available to server side scripts.</a:t>
            </a:r>
            <a:endParaRPr lang="en-US" i="0" dirty="0" smtClean="0"/>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Talk through the slide</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Push.* currently supports push notifications for W8 (</a:t>
            </a:r>
            <a:r>
              <a:rPr lang="en-US" sz="900" kern="1200" dirty="0" err="1" smtClean="0">
                <a:solidFill>
                  <a:schemeClr val="tx1"/>
                </a:solidFill>
                <a:effectLst/>
                <a:latin typeface="Segoe UI" pitchFamily="34" charset="0"/>
                <a:ea typeface="+mn-ea"/>
                <a:cs typeface="+mn-cs"/>
              </a:rPr>
              <a:t>push.wns</a:t>
            </a:r>
            <a:r>
              <a:rPr lang="en-US" sz="900" kern="1200" dirty="0" smtClean="0">
                <a:solidFill>
                  <a:schemeClr val="tx1"/>
                </a:solidFill>
                <a:effectLst/>
                <a:latin typeface="Segoe UI" pitchFamily="34" charset="0"/>
                <a:ea typeface="+mn-ea"/>
                <a:cs typeface="+mn-cs"/>
              </a:rPr>
              <a:t>),</a:t>
            </a:r>
            <a:r>
              <a:rPr lang="en-US" sz="900" kern="1200" baseline="0" dirty="0" smtClean="0">
                <a:solidFill>
                  <a:schemeClr val="tx1"/>
                </a:solidFill>
                <a:effectLst/>
                <a:latin typeface="Segoe UI" pitchFamily="34" charset="0"/>
                <a:ea typeface="+mn-ea"/>
                <a:cs typeface="+mn-cs"/>
              </a:rPr>
              <a:t> WP8 (</a:t>
            </a:r>
            <a:r>
              <a:rPr lang="en-US" sz="900" kern="1200" baseline="0" dirty="0" err="1" smtClean="0">
                <a:solidFill>
                  <a:schemeClr val="tx1"/>
                </a:solidFill>
                <a:effectLst/>
                <a:latin typeface="Segoe UI" pitchFamily="34" charset="0"/>
                <a:ea typeface="+mn-ea"/>
                <a:cs typeface="+mn-cs"/>
              </a:rPr>
              <a:t>push.mpns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iOS</a:t>
            </a:r>
            <a:r>
              <a:rPr lang="en-US" sz="900" kern="1200" baseline="0" dirty="0" smtClean="0">
                <a:solidFill>
                  <a:schemeClr val="tx1"/>
                </a:solidFill>
                <a:effectLst/>
                <a:latin typeface="Segoe UI" pitchFamily="34" charset="0"/>
                <a:ea typeface="+mn-ea"/>
                <a:cs typeface="+mn-cs"/>
              </a:rPr>
              <a:t> (</a:t>
            </a:r>
            <a:r>
              <a:rPr lang="en-US" sz="900" kern="1200" baseline="0" dirty="0" err="1" smtClean="0">
                <a:solidFill>
                  <a:schemeClr val="tx1"/>
                </a:solidFill>
                <a:effectLst/>
                <a:latin typeface="Segoe UI" pitchFamily="34" charset="0"/>
                <a:ea typeface="+mn-ea"/>
                <a:cs typeface="+mn-cs"/>
              </a:rPr>
              <a:t>push.apns</a:t>
            </a:r>
            <a:r>
              <a:rPr lang="en-US" sz="900" kern="1200" baseline="0" dirty="0" smtClean="0">
                <a:solidFill>
                  <a:schemeClr val="tx1"/>
                </a:solidFill>
                <a:effectLst/>
                <a:latin typeface="Segoe UI" pitchFamily="34" charset="0"/>
                <a:ea typeface="+mn-ea"/>
                <a:cs typeface="+mn-cs"/>
              </a:rPr>
              <a:t>), Android coming soon</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A subset of Node.js modules are also supported</a:t>
            </a:r>
          </a:p>
          <a:p>
            <a:pPr marL="171450" lvl="0" indent="-171450">
              <a:buFont typeface="Arial" pitchFamily="34" charset="0"/>
              <a:buChar char="•"/>
            </a:pPr>
            <a:r>
              <a:rPr lang="en-US" sz="900" kern="1200" baseline="0" dirty="0" smtClean="0">
                <a:solidFill>
                  <a:schemeClr val="tx1"/>
                </a:solidFill>
                <a:effectLst/>
                <a:latin typeface="Segoe UI" pitchFamily="34" charset="0"/>
                <a:ea typeface="+mn-ea"/>
                <a:cs typeface="+mn-cs"/>
              </a:rPr>
              <a:t>Performing SQL queries is something that some people are not aware of.  Instead of tables if you want to use </a:t>
            </a:r>
            <a:r>
              <a:rPr lang="en-US" sz="900" kern="1200" baseline="0" dirty="0" err="1" smtClean="0">
                <a:solidFill>
                  <a:schemeClr val="tx1"/>
                </a:solidFill>
                <a:effectLst/>
                <a:latin typeface="Segoe UI" pitchFamily="34" charset="0"/>
                <a:ea typeface="+mn-ea"/>
                <a:cs typeface="+mn-cs"/>
              </a:rPr>
              <a:t>mssql</a:t>
            </a:r>
            <a:r>
              <a:rPr lang="en-US" sz="900" kern="1200" baseline="0" dirty="0" smtClean="0">
                <a:solidFill>
                  <a:schemeClr val="tx1"/>
                </a:solidFill>
                <a:effectLst/>
                <a:latin typeface="Segoe UI" pitchFamily="34" charset="0"/>
                <a:ea typeface="+mn-ea"/>
                <a:cs typeface="+mn-cs"/>
              </a:rPr>
              <a:t> you can execute </a:t>
            </a:r>
            <a:r>
              <a:rPr lang="en-US" sz="900" kern="1200" baseline="0" dirty="0" err="1" smtClean="0">
                <a:solidFill>
                  <a:schemeClr val="tx1"/>
                </a:solidFill>
                <a:effectLst/>
                <a:latin typeface="Segoe UI" pitchFamily="34" charset="0"/>
                <a:ea typeface="+mn-ea"/>
                <a:cs typeface="+mn-cs"/>
              </a:rPr>
              <a:t>sql</a:t>
            </a:r>
            <a:r>
              <a:rPr lang="en-US" sz="900" kern="1200" baseline="0" dirty="0" smtClean="0">
                <a:solidFill>
                  <a:schemeClr val="tx1"/>
                </a:solidFill>
                <a:effectLst/>
                <a:latin typeface="Segoe UI" pitchFamily="34" charset="0"/>
                <a:ea typeface="+mn-ea"/>
                <a:cs typeface="+mn-cs"/>
              </a:rPr>
              <a:t> directly.  One useful example of this would be to execute a store procedure</a:t>
            </a:r>
          </a:p>
          <a:p>
            <a:pPr marL="171450" lvl="0" indent="-171450">
              <a:buFont typeface="Arial" pitchFamily="34" charset="0"/>
              <a:buChar char="•"/>
            </a:pPr>
            <a:endParaRPr lang="en-US" sz="900" kern="1200" baseline="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baseline="0" dirty="0" smtClean="0">
                <a:solidFill>
                  <a:schemeClr val="tx1"/>
                </a:solidFill>
                <a:effectLst/>
                <a:latin typeface="Segoe UI" pitchFamily="34" charset="0"/>
                <a:ea typeface="+mn-ea"/>
                <a:cs typeface="+mn-cs"/>
              </a:rPr>
              <a:t>Latest full list here: http://msdn.microsoft.com/en-us/library/windowsazure/jj554226.aspx </a:t>
            </a:r>
          </a:p>
          <a:p>
            <a:pPr marL="0" lvl="0" indent="0">
              <a:buFont typeface="Arial" pitchFamily="34" charset="0"/>
              <a:buNone/>
            </a:pP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612196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1.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2.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8.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d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d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9.pdf"/></Relationships>
</file>

<file path=ppt/slideLayouts/_rels/slideLayout4.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5.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6.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8.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_rels/slideLayout9.xml.rels><?xml version="1.0" encoding="UTF-8" standalone="yes"?>
<Relationships xmlns="http://schemas.openxmlformats.org/package/2006/relationships"><Relationship Id="rId12"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11" Type="http://schemas.openxmlformats.org/officeDocument/2006/relationships/image" Target="../media/image2.pd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5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Rectangle 15"/>
          <p:cNvSpPr/>
          <p:nvPr/>
        </p:nvSpPr>
        <p:spPr bwMode="gray">
          <a:xfrm>
            <a:off x="-1657" y="3872539"/>
            <a:ext cx="9737478" cy="220573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7" name="Title 1"/>
          <p:cNvSpPr>
            <a:spLocks noGrp="1"/>
          </p:cNvSpPr>
          <p:nvPr>
            <p:ph type="title" hasCustomPrompt="1"/>
          </p:nvPr>
        </p:nvSpPr>
        <p:spPr bwMode="ltGray">
          <a:xfrm>
            <a:off x="428383" y="4758848"/>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ltGray">
          <a:xfrm>
            <a:off x="428384" y="4169753"/>
            <a:ext cx="8308458" cy="589095"/>
          </a:xfrm>
        </p:spPr>
        <p:txBody>
          <a:bodyPr tIns="107555" bIns="107555">
            <a:noAutofit/>
          </a:bodyPr>
          <a:lstStyle>
            <a:lvl1pPr marL="0" indent="0">
              <a:spcBef>
                <a:spcPts val="0"/>
              </a:spcBef>
              <a:buNone/>
              <a:defRPr sz="31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9" name="Picture 18"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9002" t="43683" r="16409" b="45008"/>
              <a:stretch>
                <a:fillRect/>
              </a:stretch>
            </p:blipFill>
          </mc:Choice>
          <mc:Fallback>
            <p:blipFill>
              <a:blip r:embed="rId4"/>
              <a:srcRect l="19002" t="43683" r="16409" b="45008"/>
              <a:stretch>
                <a:fillRect/>
              </a:stretch>
            </p:blipFill>
          </mc:Fallback>
        </mc:AlternateContent>
        <p:spPr>
          <a:xfrm>
            <a:off x="428383" y="2806700"/>
            <a:ext cx="3699117" cy="838200"/>
          </a:xfrm>
          <a:prstGeom prst="rect">
            <a:avLst/>
          </a:prstGeom>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invGray">
          <a:xfrm>
            <a:off x="8410553" y="4042753"/>
            <a:ext cx="1109395" cy="237744"/>
          </a:xfrm>
          <a:prstGeom prst="rect">
            <a:avLst/>
          </a:prstGeom>
        </p:spPr>
      </p:pic>
    </p:spTree>
    <p:extLst>
      <p:ext uri="{BB962C8B-B14F-4D97-AF65-F5344CB8AC3E}">
        <p14:creationId xmlns:p14="http://schemas.microsoft.com/office/powerpoint/2010/main" val="1725296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1492350" y="1727199"/>
            <a:ext cx="8680351" cy="1416049"/>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3" name="Rectangle 2"/>
          <p:cNvSpPr/>
          <p:nvPr/>
        </p:nvSpPr>
        <p:spPr>
          <a:xfrm>
            <a:off x="1371602" y="1714499"/>
            <a:ext cx="120749" cy="1416049"/>
          </a:xfrm>
          <a:prstGeom prst="rect">
            <a:avLst/>
          </a:prstGeom>
          <a:solidFill>
            <a:srgbClr val="FF66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 Placeholder 23"/>
          <p:cNvSpPr>
            <a:spLocks noGrp="1"/>
          </p:cNvSpPr>
          <p:nvPr>
            <p:ph type="body" sz="quarter" idx="14"/>
          </p:nvPr>
        </p:nvSpPr>
        <p:spPr>
          <a:xfrm>
            <a:off x="1492351" y="3295649"/>
            <a:ext cx="8680349" cy="1428751"/>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1492351" y="4864099"/>
            <a:ext cx="8680349" cy="1320801"/>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1371602" y="3295649"/>
            <a:ext cx="120749" cy="14287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371602" y="4864099"/>
            <a:ext cx="120749" cy="13208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3" name="Rectangle 12"/>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4" name="Picture 13"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5" name="Picture 14"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5024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emo Slide">
    <p:spTree>
      <p:nvGrpSpPr>
        <p:cNvPr id="1" name=""/>
        <p:cNvGrpSpPr/>
        <p:nvPr/>
      </p:nvGrpSpPr>
      <p:grpSpPr>
        <a:xfrm>
          <a:off x="0" y="0"/>
          <a:ext cx="0" cy="0"/>
          <a:chOff x="0" y="0"/>
          <a:chExt cx="0" cy="0"/>
        </a:xfrm>
      </p:grpSpPr>
      <p:sp>
        <p:nvSpPr>
          <p:cNvPr id="20" name="Rectangle 19"/>
          <p:cNvSpPr/>
          <p:nvPr/>
        </p:nvSpPr>
        <p:spPr>
          <a:xfrm>
            <a:off x="-278" y="2481701"/>
            <a:ext cx="12189104" cy="1898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grpSp>
        <p:nvGrpSpPr>
          <p:cNvPr id="40" name="Demo Logo"/>
          <p:cNvGrpSpPr/>
          <p:nvPr/>
        </p:nvGrpSpPr>
        <p:grpSpPr>
          <a:xfrm>
            <a:off x="1055846" y="2705861"/>
            <a:ext cx="1861947" cy="1490466"/>
            <a:chOff x="792091" y="1833531"/>
            <a:chExt cx="1396824" cy="1117850"/>
          </a:xfrm>
        </p:grpSpPr>
        <p:sp>
          <p:nvSpPr>
            <p:cNvPr id="18" name="Rounded Rectangle 29"/>
            <p:cNvSpPr/>
            <p:nvPr/>
          </p:nvSpPr>
          <p:spPr bwMode="black">
            <a:xfrm>
              <a:off x="1323039" y="1833531"/>
              <a:ext cx="334928" cy="682044"/>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1866"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792091" y="2512896"/>
              <a:ext cx="1396824" cy="438485"/>
            </a:xfrm>
            <a:prstGeom prst="rect">
              <a:avLst/>
            </a:prstGeom>
            <a:noFill/>
          </p:spPr>
          <p:txBody>
            <a:bodyPr wrap="square" rtlCol="0">
              <a:spAutoFit/>
            </a:bodyPr>
            <a:lstStyle/>
            <a:p>
              <a:pPr algn="ctr"/>
              <a:r>
                <a:rPr lang="en-US" sz="3199" dirty="0" smtClean="0">
                  <a:solidFill>
                    <a:schemeClr val="accent6"/>
                  </a:solidFill>
                </a:rPr>
                <a:t>DEMO</a:t>
              </a:r>
              <a:endParaRPr lang="en-US" sz="3199" dirty="0">
                <a:solidFill>
                  <a:schemeClr val="accent6"/>
                </a:solidFill>
              </a:endParaRPr>
            </a:p>
          </p:txBody>
        </p:sp>
      </p:grpSp>
      <p:grpSp>
        <p:nvGrpSpPr>
          <p:cNvPr id="31" name="Slate"/>
          <p:cNvGrpSpPr/>
          <p:nvPr/>
        </p:nvGrpSpPr>
        <p:grpSpPr>
          <a:xfrm>
            <a:off x="-1114" y="2226990"/>
            <a:ext cx="3864784" cy="2404023"/>
            <a:chOff x="3257078" y="1677353"/>
            <a:chExt cx="6940296" cy="4315968"/>
          </a:xfrm>
        </p:grpSpPr>
        <p:sp>
          <p:nvSpPr>
            <p:cNvPr id="32"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3"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4"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5"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36"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37"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pic>
        <p:nvPicPr>
          <p:cNvPr id="39" name="DevUnleashed Logo"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400" y="6421719"/>
            <a:ext cx="1495425" cy="297579"/>
          </a:xfrm>
          <a:prstGeom prst="rect">
            <a:avLst/>
          </a:prstGeom>
        </p:spPr>
      </p:pic>
      <p:sp>
        <p:nvSpPr>
          <p:cNvPr id="44" name="Title 1"/>
          <p:cNvSpPr>
            <a:spLocks noGrp="1"/>
          </p:cNvSpPr>
          <p:nvPr>
            <p:ph type="title" hasCustomPrompt="1"/>
          </p:nvPr>
        </p:nvSpPr>
        <p:spPr>
          <a:xfrm>
            <a:off x="3873919" y="2481701"/>
            <a:ext cx="8314906" cy="1898292"/>
          </a:xfrm>
        </p:spPr>
        <p:txBody>
          <a:bodyPr lIns="45720" tIns="45720" rIns="45720" bIns="45720" anchor="ctr" anchorCtr="0">
            <a:normAutofit/>
          </a:bodyPr>
          <a:lstStyle>
            <a:lvl1pPr algn="l">
              <a:defRPr sz="5865" spc="-151" baseline="0"/>
            </a:lvl1pPr>
          </a:lstStyle>
          <a:p>
            <a:r>
              <a:rPr lang="en-US" dirty="0" smtClean="0"/>
              <a:t>Click to edit title style</a:t>
            </a:r>
            <a:endParaRPr lang="en-US" dirty="0"/>
          </a:p>
        </p:txBody>
      </p:sp>
    </p:spTree>
    <p:extLst>
      <p:ext uri="{BB962C8B-B14F-4D97-AF65-F5344CB8AC3E}">
        <p14:creationId xmlns:p14="http://schemas.microsoft.com/office/powerpoint/2010/main" val="3899139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with Logo">
    <p:spTree>
      <p:nvGrpSpPr>
        <p:cNvPr id="1" name=""/>
        <p:cNvGrpSpPr/>
        <p:nvPr/>
      </p:nvGrpSpPr>
      <p:grpSpPr>
        <a:xfrm>
          <a:off x="0" y="0"/>
          <a:ext cx="0" cy="0"/>
          <a:chOff x="0" y="0"/>
          <a:chExt cx="0" cy="0"/>
        </a:xfrm>
      </p:grpSpPr>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47959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082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ay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3" name="Rectangle 2"/>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Tree>
    <p:extLst>
      <p:ext uri="{BB962C8B-B14F-4D97-AF65-F5344CB8AC3E}">
        <p14:creationId xmlns:p14="http://schemas.microsoft.com/office/powerpoint/2010/main" val="4005468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y Bar no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15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Bar with Logo">
    <p:spTree>
      <p:nvGrpSpPr>
        <p:cNvPr id="1" name=""/>
        <p:cNvGrpSpPr/>
        <p:nvPr/>
      </p:nvGrpSpPr>
      <p:grpSpPr>
        <a:xfrm>
          <a:off x="0" y="0"/>
          <a:ext cx="0" cy="0"/>
          <a:chOff x="0" y="0"/>
          <a:chExt cx="0" cy="0"/>
        </a:xfrm>
      </p:grpSpPr>
      <p:pic>
        <p:nvPicPr>
          <p:cNvPr id="2" name="Picture 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13"/>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528785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Bar no Logo">
    <p:spTree>
      <p:nvGrpSpPr>
        <p:cNvPr id="1" name=""/>
        <p:cNvGrpSpPr/>
        <p:nvPr/>
      </p:nvGrpSpPr>
      <p:grpSpPr>
        <a:xfrm>
          <a:off x="0" y="0"/>
          <a:ext cx="0" cy="0"/>
          <a:chOff x="0" y="0"/>
          <a:chExt cx="0" cy="0"/>
        </a:xfrm>
      </p:grpSpPr>
      <p:sp>
        <p:nvSpPr>
          <p:cNvPr id="5" name="Rectangle 4"/>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6" name="Picture 5" descr="Orange-bracket.png"/>
          <p:cNvPicPr>
            <a:picLocks noChangeAspect="1"/>
          </p:cNvPicPr>
          <p:nvPr/>
        </p:nvPicPr>
        <p:blipFill>
          <a:blip r:embed="rId2"/>
          <a:stretch>
            <a:fillRect/>
          </a:stretch>
        </p:blipFill>
        <p:spPr>
          <a:xfrm>
            <a:off x="829552" y="463029"/>
            <a:ext cx="403414" cy="1053186"/>
          </a:xfrm>
          <a:prstGeom prst="rect">
            <a:avLst/>
          </a:prstGeom>
        </p:spPr>
      </p:pic>
      <p:sp>
        <p:nvSpPr>
          <p:cNvPr id="8" name="Title 7"/>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95697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Custom)">
    <p:bg>
      <p:bgRef idx="1001">
        <a:schemeClr val="bg2"/>
      </p:bgRef>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9601" y="2870200"/>
            <a:ext cx="6438900" cy="1143000"/>
          </a:xfrm>
          <a:prstGeom prst="rect">
            <a:avLst/>
          </a:prstGeom>
        </p:spPr>
        <p:txBody>
          <a:bodyPr vert="horz"/>
          <a:lstStyle>
            <a:lvl1pPr marL="107950" indent="6350">
              <a:defRPr sz="4800">
                <a:solidFill>
                  <a:srgbClr val="FFFFFF"/>
                </a:solidFill>
              </a:defRPr>
            </a:lvl1pPr>
          </a:lstStyle>
          <a:p>
            <a:r>
              <a:rPr lang="en-US" dirty="0" smtClean="0"/>
              <a:t>Thank you.</a:t>
            </a:r>
            <a:endParaRPr lang="en-US" dirty="0"/>
          </a:p>
        </p:txBody>
      </p:sp>
      <p:pic>
        <p:nvPicPr>
          <p:cNvPr id="4" name="Picture 3"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286999" y="3292911"/>
            <a:ext cx="1495425" cy="297578"/>
          </a:xfrm>
          <a:prstGeom prst="rect">
            <a:avLst/>
          </a:prstGeom>
        </p:spPr>
      </p:pic>
      <p:pic>
        <p:nvPicPr>
          <p:cNvPr id="5" name="Picture 4" descr="Orange-bracket.png"/>
          <p:cNvPicPr>
            <a:picLocks noChangeAspect="1"/>
          </p:cNvPicPr>
          <p:nvPr/>
        </p:nvPicPr>
        <p:blipFill>
          <a:blip r:embed="rId4"/>
          <a:stretch>
            <a:fillRect/>
          </a:stretch>
        </p:blipFill>
        <p:spPr>
          <a:xfrm>
            <a:off x="371598" y="2705100"/>
            <a:ext cx="551647" cy="1440174"/>
          </a:xfrm>
          <a:prstGeom prst="rect">
            <a:avLst/>
          </a:prstGeom>
        </p:spPr>
      </p:pic>
    </p:spTree>
    <p:extLst>
      <p:ext uri="{BB962C8B-B14F-4D97-AF65-F5344CB8AC3E}">
        <p14:creationId xmlns:p14="http://schemas.microsoft.com/office/powerpoint/2010/main" val="346182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4 for internal audienc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4" name="Rectangle 13"/>
          <p:cNvSpPr/>
          <p:nvPr/>
        </p:nvSpPr>
        <p:spPr bwMode="gray">
          <a:xfrm>
            <a:off x="0" y="3872539"/>
            <a:ext cx="9737478" cy="2205736"/>
          </a:xfrm>
          <a:prstGeom prst="rect">
            <a:avLst/>
          </a:prstGeom>
          <a:solidFill>
            <a:schemeClr val="accent4">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sp>
        <p:nvSpPr>
          <p:cNvPr id="15" name="Title 1"/>
          <p:cNvSpPr>
            <a:spLocks noGrp="1"/>
          </p:cNvSpPr>
          <p:nvPr>
            <p:ph type="title" hasCustomPrompt="1"/>
          </p:nvPr>
        </p:nvSpPr>
        <p:spPr bwMode="ltGray">
          <a:xfrm>
            <a:off x="428383" y="4445000"/>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650051" y="495100"/>
            <a:ext cx="1109395" cy="237744"/>
          </a:xfrm>
          <a:prstGeom prst="rect">
            <a:avLst/>
          </a:prstGeom>
        </p:spPr>
      </p:pic>
      <p:pic>
        <p:nvPicPr>
          <p:cNvPr id="10" name="Picture 9" descr="Dev-Unleashed-logo-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rcRect l="19002" t="43683" r="16409" b="45008"/>
              <a:stretch>
                <a:fillRect/>
              </a:stretch>
            </p:blipFill>
          </mc:Choice>
          <mc:Fallback>
            <p:blipFill>
              <a:blip r:embed="rId5"/>
              <a:srcRect l="19002" t="43683" r="16409" b="45008"/>
              <a:stretch>
                <a:fillRect/>
              </a:stretch>
            </p:blipFill>
          </mc:Fallback>
        </mc:AlternateContent>
        <p:spPr>
          <a:xfrm>
            <a:off x="377583" y="164900"/>
            <a:ext cx="3699117" cy="83820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372543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MainTitle">
    <p:spTree>
      <p:nvGrpSpPr>
        <p:cNvPr id="1" name=""/>
        <p:cNvGrpSpPr/>
        <p:nvPr/>
      </p:nvGrpSpPr>
      <p:grpSpPr>
        <a:xfrm>
          <a:off x="0" y="0"/>
          <a:ext cx="0" cy="0"/>
          <a:chOff x="0" y="0"/>
          <a:chExt cx="0" cy="0"/>
        </a:xfrm>
      </p:grpSpPr>
      <p:sp>
        <p:nvSpPr>
          <p:cNvPr id="3" name="Title 1"/>
          <p:cNvSpPr txBox="1">
            <a:spLocks/>
          </p:cNvSpPr>
          <p:nvPr/>
        </p:nvSpPr>
        <p:spPr>
          <a:xfrm>
            <a:off x="1" y="-1"/>
            <a:ext cx="12188824" cy="6858001"/>
          </a:xfrm>
          <a:prstGeom prst="rect">
            <a:avLst/>
          </a:prstGeom>
          <a:solidFill>
            <a:schemeClr val="tx2"/>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274320" bIns="457200" numCol="1" spcCol="0" rtlCol="0" fromWordArt="0" anchor="b" anchorCtr="0" forceAA="0" compatLnSpc="1">
            <a:prstTxWarp prst="textNoShape">
              <a:avLst/>
            </a:prstTxWarp>
            <a:noAutofit/>
          </a:bodyPr>
          <a:lstStyle>
            <a:lvl1pPr algn="r" defTabSz="457200" rtl="0" eaLnBrk="1" latinLnBrk="0" hangingPunct="1">
              <a:spcBef>
                <a:spcPct val="0"/>
              </a:spcBef>
              <a:buNone/>
              <a:defRPr lang="en-US" sz="4800" kern="1200">
                <a:solidFill>
                  <a:schemeClr val="lt1"/>
                </a:solidFill>
                <a:latin typeface="Segoe UI Light"/>
                <a:ea typeface="+mn-ea"/>
                <a:cs typeface="Segoe UI Light"/>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80000"/>
              </a:lnSpc>
            </a:pPr>
            <a:endParaRPr lang="en-US" dirty="0"/>
          </a:p>
        </p:txBody>
      </p:sp>
      <p:pic>
        <p:nvPicPr>
          <p:cNvPr id="11" name="Picture 10" descr="shutterstock_63419071.jpg"/>
          <p:cNvPicPr>
            <a:picLocks noChangeAspect="1"/>
          </p:cNvPicPr>
          <p:nvPr/>
        </p:nvPicPr>
        <p:blipFill>
          <a:blip r:embed="rId2"/>
          <a:srcRect r="4126"/>
          <a:stretch>
            <a:fillRect/>
          </a:stretch>
        </p:blipFill>
        <p:spPr>
          <a:xfrm>
            <a:off x="1028613" y="14148"/>
            <a:ext cx="10109287" cy="5946052"/>
          </a:xfrm>
          <a:prstGeom prst="rect">
            <a:avLst/>
          </a:prstGeom>
        </p:spPr>
      </p:pic>
      <p:sp>
        <p:nvSpPr>
          <p:cNvPr id="15" name="Rectangle 14"/>
          <p:cNvSpPr/>
          <p:nvPr/>
        </p:nvSpPr>
        <p:spPr bwMode="gray">
          <a:xfrm>
            <a:off x="429822" y="3754464"/>
            <a:ext cx="10007626"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3"/>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Session Title</a:t>
            </a:r>
            <a:endParaRPr lang="en-US" dirty="0"/>
          </a:p>
        </p:txBody>
      </p:sp>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10566399" y="6421718"/>
            <a:ext cx="1495425" cy="297578"/>
          </a:xfrm>
          <a:prstGeom prst="rect">
            <a:avLst/>
          </a:prstGeom>
        </p:spPr>
      </p:pic>
    </p:spTree>
    <p:extLst>
      <p:ext uri="{BB962C8B-B14F-4D97-AF65-F5344CB8AC3E}">
        <p14:creationId xmlns:p14="http://schemas.microsoft.com/office/powerpoint/2010/main" val="1359908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sp>
        <p:nvSpPr>
          <p:cNvPr id="15" name="Rectangle 14"/>
          <p:cNvSpPr/>
          <p:nvPr/>
        </p:nvSpPr>
        <p:spPr bwMode="gray">
          <a:xfrm>
            <a:off x="-1" y="3754464"/>
            <a:ext cx="12188825" cy="2205736"/>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3" name="Picture 12" descr="Orange-bracket.png"/>
          <p:cNvPicPr>
            <a:picLocks noChangeAspect="1"/>
          </p:cNvPicPr>
          <p:nvPr/>
        </p:nvPicPr>
        <p:blipFill>
          <a:blip r:embed="rId2"/>
          <a:stretch>
            <a:fillRect/>
          </a:stretch>
        </p:blipFill>
        <p:spPr>
          <a:xfrm>
            <a:off x="453991" y="3342637"/>
            <a:ext cx="1154536" cy="3014128"/>
          </a:xfrm>
          <a:prstGeom prst="rect">
            <a:avLst/>
          </a:prstGeom>
        </p:spPr>
      </p:pic>
      <p:sp>
        <p:nvSpPr>
          <p:cNvPr id="18" name="Title 1"/>
          <p:cNvSpPr>
            <a:spLocks noGrp="1"/>
          </p:cNvSpPr>
          <p:nvPr>
            <p:ph type="title" hasCustomPrompt="1"/>
          </p:nvPr>
        </p:nvSpPr>
        <p:spPr bwMode="ltGray">
          <a:xfrm>
            <a:off x="1315840" y="4251304"/>
            <a:ext cx="8308458" cy="1093895"/>
          </a:xfrm>
          <a:prstGeom prst="rect">
            <a:avLst/>
          </a:prstGeom>
          <a:noFill/>
        </p:spPr>
        <p:txBody>
          <a:bodyPr lIns="143407" tIns="89629" rIns="143407" bIns="89629" anchor="t" anchorCtr="0"/>
          <a:lstStyle>
            <a:lvl1pPr marL="0" indent="0" algn="l">
              <a:defRPr sz="5900" spc="-98" baseline="0">
                <a:gradFill>
                  <a:gsLst>
                    <a:gs pos="5833">
                      <a:srgbClr val="FFFFFF"/>
                    </a:gs>
                    <a:gs pos="18000">
                      <a:srgbClr val="FFFFFF"/>
                    </a:gs>
                  </a:gsLst>
                  <a:lin ang="5400000" scaled="0"/>
                </a:gradFill>
              </a:defRPr>
            </a:lvl1pPr>
          </a:lstStyle>
          <a:p>
            <a:r>
              <a:rPr lang="en-US" dirty="0" smtClean="0"/>
              <a:t>Section Title</a:t>
            </a:r>
            <a:endParaRPr lang="en-US" dirty="0"/>
          </a:p>
        </p:txBody>
      </p:sp>
      <p:pic>
        <p:nvPicPr>
          <p:cNvPr id="9" name="Picture 8"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Tree>
    <p:extLst>
      <p:ext uri="{BB962C8B-B14F-4D97-AF65-F5344CB8AC3E}">
        <p14:creationId xmlns:p14="http://schemas.microsoft.com/office/powerpoint/2010/main" val="3103390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099" y="1739900"/>
            <a:ext cx="10271125"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2" name="Title 11"/>
          <p:cNvSpPr>
            <a:spLocks noGrp="1"/>
          </p:cNvSpPr>
          <p:nvPr>
            <p:ph type="title"/>
          </p:nvPr>
        </p:nvSpPr>
        <p:spPr>
          <a:xfrm>
            <a:off x="609601" y="463028"/>
            <a:ext cx="10969624"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516384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Layou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308100" y="1739900"/>
            <a:ext cx="74041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6" name="Rectangle 5"/>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7" name="Picture 6"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8" name="Picture 7"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11" name="Title 10"/>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109141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vice Screenshot - Generic TV + Tex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1" y="2296771"/>
            <a:ext cx="5943757" cy="401195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709" y="2196497"/>
            <a:ext cx="4684674" cy="3137503"/>
          </a:xfrm>
          <a:prstGeom prst="rect">
            <a:avLst/>
          </a:prstGeom>
        </p:spPr>
      </p:pic>
      <p:sp>
        <p:nvSpPr>
          <p:cNvPr id="10" name="Picture Placeholder 2"/>
          <p:cNvSpPr>
            <a:spLocks noGrp="1"/>
          </p:cNvSpPr>
          <p:nvPr>
            <p:ph type="pic" sz="quarter" idx="12" hasCustomPrompt="1"/>
          </p:nvPr>
        </p:nvSpPr>
        <p:spPr>
          <a:xfrm>
            <a:off x="6986186" y="2296771"/>
            <a:ext cx="4502664" cy="2529186"/>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3"/>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47250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vice Screenshot - Windows Tablet">
    <p:spTree>
      <p:nvGrpSpPr>
        <p:cNvPr id="1" name=""/>
        <p:cNvGrpSpPr/>
        <p:nvPr/>
      </p:nvGrpSpPr>
      <p:grpSpPr>
        <a:xfrm>
          <a:off x="0" y="0"/>
          <a:ext cx="0" cy="0"/>
          <a:chOff x="0" y="0"/>
          <a:chExt cx="0" cy="0"/>
        </a:xfrm>
      </p:grpSpPr>
      <p:sp>
        <p:nvSpPr>
          <p:cNvPr id="5" name="Text Placeholder 2"/>
          <p:cNvSpPr>
            <a:spLocks noGrp="1"/>
          </p:cNvSpPr>
          <p:nvPr>
            <p:ph idx="1"/>
          </p:nvPr>
        </p:nvSpPr>
        <p:spPr>
          <a:xfrm>
            <a:off x="1193802" y="1931661"/>
            <a:ext cx="5340164" cy="43770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7" name="Rectangle 6"/>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1" name="Picture 10"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2" name="Picture 11"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grpSp>
        <p:nvGrpSpPr>
          <p:cNvPr id="17" name="Slate"/>
          <p:cNvGrpSpPr/>
          <p:nvPr/>
        </p:nvGrpSpPr>
        <p:grpSpPr>
          <a:xfrm>
            <a:off x="6638060" y="1931660"/>
            <a:ext cx="5263306" cy="3273950"/>
            <a:chOff x="3257078" y="1677353"/>
            <a:chExt cx="6940296" cy="4315968"/>
          </a:xfrm>
        </p:grpSpPr>
        <p:sp>
          <p:nvSpPr>
            <p:cNvPr id="18" name="Slate Frame"/>
            <p:cNvSpPr/>
            <p:nvPr/>
          </p:nvSpPr>
          <p:spPr>
            <a:xfrm>
              <a:off x="3257078" y="1677353"/>
              <a:ext cx="6940296" cy="4315968"/>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9" name="Slate Bezel"/>
            <p:cNvSpPr/>
            <p:nvPr/>
          </p:nvSpPr>
          <p:spPr>
            <a:xfrm>
              <a:off x="3279938" y="1700212"/>
              <a:ext cx="6893101" cy="4265641"/>
            </a:xfrm>
            <a:custGeom>
              <a:avLst/>
              <a:gdLst>
                <a:gd name="connsiteX0" fmla="*/ 425499 w 6893101"/>
                <a:gd name="connsiteY0" fmla="*/ 450975 h 4265641"/>
                <a:gd name="connsiteX1" fmla="*/ 425499 w 6893101"/>
                <a:gd name="connsiteY1" fmla="*/ 3818866 h 4265641"/>
                <a:gd name="connsiteX2" fmla="*/ 6467604 w 6893101"/>
                <a:gd name="connsiteY2" fmla="*/ 3818866 h 4265641"/>
                <a:gd name="connsiteX3" fmla="*/ 6467604 w 6893101"/>
                <a:gd name="connsiteY3" fmla="*/ 450975 h 4265641"/>
                <a:gd name="connsiteX4" fmla="*/ 93974 w 6893101"/>
                <a:gd name="connsiteY4" fmla="*/ 0 h 4265641"/>
                <a:gd name="connsiteX5" fmla="*/ 6799131 w 6893101"/>
                <a:gd name="connsiteY5" fmla="*/ 0 h 4265641"/>
                <a:gd name="connsiteX6" fmla="*/ 6893101 w 6893101"/>
                <a:gd name="connsiteY6" fmla="*/ 93970 h 4265641"/>
                <a:gd name="connsiteX7" fmla="*/ 6893101 w 6893101"/>
                <a:gd name="connsiteY7" fmla="*/ 4171671 h 4265641"/>
                <a:gd name="connsiteX8" fmla="*/ 6799131 w 6893101"/>
                <a:gd name="connsiteY8" fmla="*/ 4265641 h 4265641"/>
                <a:gd name="connsiteX9" fmla="*/ 93974 w 6893101"/>
                <a:gd name="connsiteY9" fmla="*/ 4265641 h 4265641"/>
                <a:gd name="connsiteX10" fmla="*/ 0 w 6893101"/>
                <a:gd name="connsiteY10" fmla="*/ 4171671 h 4265641"/>
                <a:gd name="connsiteX11" fmla="*/ 0 w 6893101"/>
                <a:gd name="connsiteY11" fmla="*/ 93970 h 4265641"/>
                <a:gd name="connsiteX12" fmla="*/ 93974 w 6893101"/>
                <a:gd name="connsiteY12"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3101" h="4265641">
                  <a:moveTo>
                    <a:pt x="425499" y="450975"/>
                  </a:moveTo>
                  <a:lnTo>
                    <a:pt x="425499" y="3818866"/>
                  </a:lnTo>
                  <a:lnTo>
                    <a:pt x="6467604" y="3818866"/>
                  </a:lnTo>
                  <a:lnTo>
                    <a:pt x="6467604" y="450975"/>
                  </a:lnTo>
                  <a:close/>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0" name="Camera Bezel"/>
            <p:cNvSpPr/>
            <p:nvPr/>
          </p:nvSpPr>
          <p:spPr>
            <a:xfrm>
              <a:off x="6668769" y="1840865"/>
              <a:ext cx="76201" cy="76200"/>
            </a:xfrm>
            <a:prstGeom prst="ellipse">
              <a:avLst/>
            </a:prstGeom>
            <a:solidFill>
              <a:srgbClr val="000000"/>
            </a:solidFill>
            <a:ln w="3175">
              <a:solidFill>
                <a:srgbClr val="5D5D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1" name="Lense"/>
            <p:cNvSpPr/>
            <p:nvPr/>
          </p:nvSpPr>
          <p:spPr>
            <a:xfrm>
              <a:off x="6684009" y="1856105"/>
              <a:ext cx="45720" cy="45720"/>
            </a:xfrm>
            <a:prstGeom prst="ellipse">
              <a:avLst/>
            </a:prstGeom>
            <a:gradFill flip="none" rotWithShape="1">
              <a:gsLst>
                <a:gs pos="0">
                  <a:schemeClr val="tx2">
                    <a:shade val="30000"/>
                    <a:satMod val="115000"/>
                    <a:lumMod val="0"/>
                  </a:schemeClr>
                </a:gs>
                <a:gs pos="77000">
                  <a:schemeClr val="tx2">
                    <a:shade val="100000"/>
                    <a:satMod val="115000"/>
                    <a:lumMod val="47000"/>
                  </a:schemeClr>
                </a:gs>
              </a:gsLst>
              <a:path path="circle">
                <a:fillToRect t="100000" r="100000"/>
              </a:path>
              <a:tileRect l="-100000" b="-100000"/>
            </a:gradFill>
            <a:ln w="3175">
              <a:solidFill>
                <a:srgbClr val="A7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a:p>
          </p:txBody>
        </p:sp>
        <p:sp>
          <p:nvSpPr>
            <p:cNvPr id="22" name="Start Button"/>
            <p:cNvSpPr>
              <a:spLocks noChangeAspect="1"/>
            </p:cNvSpPr>
            <p:nvPr/>
          </p:nvSpPr>
          <p:spPr>
            <a:xfrm>
              <a:off x="6624972" y="5627029"/>
              <a:ext cx="201997" cy="202271"/>
            </a:xfrm>
            <a:custGeom>
              <a:avLst/>
              <a:gdLst/>
              <a:ahLst/>
              <a:cxnLst/>
              <a:rect l="l" t="t" r="r" b="b"/>
              <a:pathLst>
                <a:path w="1414921" h="1416843">
                  <a:moveTo>
                    <a:pt x="650540" y="745330"/>
                  </a:moveTo>
                  <a:lnTo>
                    <a:pt x="1413792" y="745330"/>
                  </a:lnTo>
                  <a:cubicBezTo>
                    <a:pt x="1414168" y="969168"/>
                    <a:pt x="1414545" y="1193006"/>
                    <a:pt x="1414921" y="1416843"/>
                  </a:cubicBezTo>
                  <a:lnTo>
                    <a:pt x="650540" y="1311323"/>
                  </a:lnTo>
                  <a:close/>
                  <a:moveTo>
                    <a:pt x="395" y="745330"/>
                  </a:moveTo>
                  <a:lnTo>
                    <a:pt x="579102" y="745330"/>
                  </a:lnTo>
                  <a:lnTo>
                    <a:pt x="579102" y="1301461"/>
                  </a:lnTo>
                  <a:lnTo>
                    <a:pt x="458" y="1221581"/>
                  </a:lnTo>
                  <a:cubicBezTo>
                    <a:pt x="-292" y="1146207"/>
                    <a:pt x="21" y="949124"/>
                    <a:pt x="395" y="745330"/>
                  </a:cubicBezTo>
                  <a:close/>
                  <a:moveTo>
                    <a:pt x="579102" y="116652"/>
                  </a:moveTo>
                  <a:lnTo>
                    <a:pt x="579102" y="673892"/>
                  </a:lnTo>
                  <a:lnTo>
                    <a:pt x="520" y="673892"/>
                  </a:lnTo>
                  <a:cubicBezTo>
                    <a:pt x="894" y="470099"/>
                    <a:pt x="1207" y="273016"/>
                    <a:pt x="457" y="197642"/>
                  </a:cubicBezTo>
                  <a:close/>
                  <a:moveTo>
                    <a:pt x="1412538" y="0"/>
                  </a:moveTo>
                  <a:lnTo>
                    <a:pt x="1413672" y="673892"/>
                  </a:lnTo>
                  <a:lnTo>
                    <a:pt x="650540" y="673892"/>
                  </a:lnTo>
                  <a:lnTo>
                    <a:pt x="650540" y="10665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399" dirty="0">
                <a:solidFill>
                  <a:schemeClr val="accent1"/>
                </a:solidFill>
              </a:endParaRPr>
            </a:p>
          </p:txBody>
        </p:sp>
        <p:sp>
          <p:nvSpPr>
            <p:cNvPr id="23" name="Screen Glare"/>
            <p:cNvSpPr/>
            <p:nvPr/>
          </p:nvSpPr>
          <p:spPr>
            <a:xfrm>
              <a:off x="3261532" y="1700211"/>
              <a:ext cx="6893102" cy="4265641"/>
            </a:xfrm>
            <a:custGeom>
              <a:avLst/>
              <a:gdLst>
                <a:gd name="connsiteX0" fmla="*/ 93974 w 6893101"/>
                <a:gd name="connsiteY0" fmla="*/ 0 h 4265641"/>
                <a:gd name="connsiteX1" fmla="*/ 6799131 w 6893101"/>
                <a:gd name="connsiteY1" fmla="*/ 0 h 4265641"/>
                <a:gd name="connsiteX2" fmla="*/ 6893101 w 6893101"/>
                <a:gd name="connsiteY2" fmla="*/ 93970 h 4265641"/>
                <a:gd name="connsiteX3" fmla="*/ 6893101 w 6893101"/>
                <a:gd name="connsiteY3" fmla="*/ 4171671 h 4265641"/>
                <a:gd name="connsiteX4" fmla="*/ 6799131 w 6893101"/>
                <a:gd name="connsiteY4" fmla="*/ 4265641 h 4265641"/>
                <a:gd name="connsiteX5" fmla="*/ 93974 w 6893101"/>
                <a:gd name="connsiteY5" fmla="*/ 4265641 h 4265641"/>
                <a:gd name="connsiteX6" fmla="*/ 0 w 6893101"/>
                <a:gd name="connsiteY6" fmla="*/ 4171671 h 4265641"/>
                <a:gd name="connsiteX7" fmla="*/ 0 w 6893101"/>
                <a:gd name="connsiteY7" fmla="*/ 93970 h 4265641"/>
                <a:gd name="connsiteX8" fmla="*/ 93974 w 6893101"/>
                <a:gd name="connsiteY8" fmla="*/ 0 h 426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3101" h="4265641">
                  <a:moveTo>
                    <a:pt x="93974" y="0"/>
                  </a:moveTo>
                  <a:lnTo>
                    <a:pt x="6799131" y="0"/>
                  </a:lnTo>
                  <a:cubicBezTo>
                    <a:pt x="6851028" y="0"/>
                    <a:pt x="6893101" y="42072"/>
                    <a:pt x="6893101" y="93970"/>
                  </a:cubicBezTo>
                  <a:lnTo>
                    <a:pt x="6893101" y="4171671"/>
                  </a:lnTo>
                  <a:cubicBezTo>
                    <a:pt x="6893101" y="4223569"/>
                    <a:pt x="6851028" y="4265641"/>
                    <a:pt x="6799131" y="4265641"/>
                  </a:cubicBezTo>
                  <a:lnTo>
                    <a:pt x="93974" y="4265641"/>
                  </a:lnTo>
                  <a:cubicBezTo>
                    <a:pt x="42072" y="4265641"/>
                    <a:pt x="0" y="4223569"/>
                    <a:pt x="0" y="4171671"/>
                  </a:cubicBezTo>
                  <a:lnTo>
                    <a:pt x="0" y="93970"/>
                  </a:lnTo>
                  <a:cubicBezTo>
                    <a:pt x="0" y="42072"/>
                    <a:pt x="42072" y="0"/>
                    <a:pt x="93974" y="0"/>
                  </a:cubicBezTo>
                  <a:close/>
                </a:path>
              </a:pathLst>
            </a:custGeom>
            <a:gradFill>
              <a:gsLst>
                <a:gs pos="76000">
                  <a:srgbClr val="FFFFFF">
                    <a:alpha val="5000"/>
                  </a:srgbClr>
                </a:gs>
                <a:gs pos="61000">
                  <a:srgbClr val="FDFEFF">
                    <a:alpha val="5000"/>
                  </a:srgbClr>
                </a:gs>
                <a:gs pos="0">
                  <a:schemeClr val="accent1">
                    <a:lumMod val="5000"/>
                    <a:lumOff val="95000"/>
                    <a:alpha val="0"/>
                  </a:schemeClr>
                </a:gs>
                <a:gs pos="69000">
                  <a:schemeClr val="bg1">
                    <a:alpha val="20000"/>
                  </a:schemeClr>
                </a:gs>
                <a:gs pos="100000">
                  <a:schemeClr val="bg1">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0" name="Picture Placeholder 2"/>
          <p:cNvSpPr>
            <a:spLocks noGrp="1"/>
          </p:cNvSpPr>
          <p:nvPr>
            <p:ph type="pic" sz="quarter" idx="12" hasCustomPrompt="1"/>
          </p:nvPr>
        </p:nvSpPr>
        <p:spPr>
          <a:xfrm>
            <a:off x="6986185" y="2296770"/>
            <a:ext cx="4593039" cy="2550437"/>
          </a:xfrm>
          <a:solidFill>
            <a:srgbClr val="282828"/>
          </a:solidFill>
          <a:effectLst>
            <a:innerShdw blurRad="101600" dist="25400" dir="13500000">
              <a:srgbClr val="000000">
                <a:alpha val="76000"/>
              </a:srgbClr>
            </a:innerShdw>
          </a:effectLst>
        </p:spPr>
        <p:txBody>
          <a:bodyPr lIns="274320" rIns="274320"/>
          <a:lstStyle>
            <a:lvl1pPr marL="0" marR="0" indent="0" algn="l" defTabSz="457200" rtl="0" eaLnBrk="1" fontAlgn="auto" latinLnBrk="0" hangingPunct="1">
              <a:lnSpc>
                <a:spcPct val="100000"/>
              </a:lnSpc>
              <a:spcBef>
                <a:spcPct val="20000"/>
              </a:spcBef>
              <a:spcAft>
                <a:spcPts val="0"/>
              </a:spcAft>
              <a:buClrTx/>
              <a:buSzTx/>
              <a:buFont typeface="Arial"/>
              <a:buNone/>
              <a:tabLst/>
              <a:defRPr>
                <a:solidFill>
                  <a:schemeClr val="lt1"/>
                </a:solidFill>
              </a:defRPr>
            </a:lvl1pPr>
          </a:lstStyle>
          <a:p>
            <a:r>
              <a:rPr lang="en-US" dirty="0" smtClean="0"/>
              <a:t>Insert Screenshot.</a:t>
            </a:r>
            <a:endParaRPr lang="en-US" dirty="0"/>
          </a:p>
        </p:txBody>
      </p:sp>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273080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conographic - 3 Row">
    <p:spTree>
      <p:nvGrpSpPr>
        <p:cNvPr id="1" name=""/>
        <p:cNvGrpSpPr/>
        <p:nvPr/>
      </p:nvGrpSpPr>
      <p:grpSpPr>
        <a:xfrm>
          <a:off x="0" y="0"/>
          <a:ext cx="0" cy="0"/>
          <a:chOff x="0" y="0"/>
          <a:chExt cx="0" cy="0"/>
        </a:xfrm>
      </p:grpSpPr>
      <p:sp>
        <p:nvSpPr>
          <p:cNvPr id="24" name="Text Placeholder 23"/>
          <p:cNvSpPr>
            <a:spLocks noGrp="1"/>
          </p:cNvSpPr>
          <p:nvPr>
            <p:ph type="body" sz="quarter" idx="13"/>
          </p:nvPr>
        </p:nvSpPr>
        <p:spPr>
          <a:xfrm>
            <a:off x="2401325" y="2039260"/>
            <a:ext cx="7784075" cy="1190170"/>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7" name="Picture Placeholder 16"/>
          <p:cNvSpPr>
            <a:spLocks noGrp="1"/>
          </p:cNvSpPr>
          <p:nvPr>
            <p:ph type="pic" sz="quarter" idx="10" hasCustomPrompt="1"/>
          </p:nvPr>
        </p:nvSpPr>
        <p:spPr>
          <a:xfrm>
            <a:off x="1193802" y="2039260"/>
            <a:ext cx="1207522" cy="1190170"/>
          </a:xfrm>
          <a:solidFill>
            <a:srgbClr val="FF6634"/>
          </a:solidFill>
        </p:spPr>
        <p:txBody>
          <a:bodyPr/>
          <a:lstStyle>
            <a:lvl1pPr marL="0" indent="0">
              <a:buNone/>
              <a:defRPr>
                <a:solidFill>
                  <a:schemeClr val="lt1"/>
                </a:solidFill>
              </a:defRPr>
            </a:lvl1pPr>
          </a:lstStyle>
          <a:p>
            <a:r>
              <a:rPr lang="en-US" dirty="0" smtClean="0"/>
              <a:t>Icon 1</a:t>
            </a:r>
            <a:endParaRPr lang="en-US" dirty="0"/>
          </a:p>
        </p:txBody>
      </p:sp>
      <p:sp>
        <p:nvSpPr>
          <p:cNvPr id="18" name="Picture Placeholder 16"/>
          <p:cNvSpPr>
            <a:spLocks noGrp="1"/>
          </p:cNvSpPr>
          <p:nvPr>
            <p:ph type="pic" sz="quarter" idx="11" hasCustomPrompt="1"/>
          </p:nvPr>
        </p:nvSpPr>
        <p:spPr>
          <a:xfrm>
            <a:off x="1193803" y="3229430"/>
            <a:ext cx="1207522" cy="1190170"/>
          </a:xfrm>
          <a:solidFill>
            <a:srgbClr val="2872B0"/>
          </a:solidFill>
        </p:spPr>
        <p:txBody>
          <a:bodyPr/>
          <a:lstStyle>
            <a:lvl1pPr marL="0" indent="0">
              <a:buNone/>
              <a:defRPr>
                <a:solidFill>
                  <a:schemeClr val="lt1"/>
                </a:solidFill>
              </a:defRPr>
            </a:lvl1pPr>
          </a:lstStyle>
          <a:p>
            <a:r>
              <a:rPr lang="en-US" dirty="0" smtClean="0"/>
              <a:t>Icon 2</a:t>
            </a:r>
            <a:endParaRPr lang="en-US" dirty="0"/>
          </a:p>
        </p:txBody>
      </p:sp>
      <p:sp>
        <p:nvSpPr>
          <p:cNvPr id="19" name="Picture Placeholder 16"/>
          <p:cNvSpPr>
            <a:spLocks noGrp="1"/>
          </p:cNvSpPr>
          <p:nvPr>
            <p:ph type="pic" sz="quarter" idx="12" hasCustomPrompt="1"/>
          </p:nvPr>
        </p:nvSpPr>
        <p:spPr>
          <a:xfrm>
            <a:off x="1193802" y="4419600"/>
            <a:ext cx="1202506" cy="1205138"/>
          </a:xfrm>
          <a:solidFill>
            <a:schemeClr val="tx2"/>
          </a:solidFill>
        </p:spPr>
        <p:txBody>
          <a:bodyPr/>
          <a:lstStyle>
            <a:lvl1pPr marL="0" indent="0">
              <a:buNone/>
              <a:defRPr baseline="0">
                <a:solidFill>
                  <a:schemeClr val="lt1"/>
                </a:solidFill>
              </a:defRPr>
            </a:lvl1pPr>
          </a:lstStyle>
          <a:p>
            <a:r>
              <a:rPr lang="en-US" dirty="0" smtClean="0"/>
              <a:t>Icon 3</a:t>
            </a:r>
          </a:p>
          <a:p>
            <a:endParaRPr lang="en-US" dirty="0"/>
          </a:p>
        </p:txBody>
      </p:sp>
      <p:sp>
        <p:nvSpPr>
          <p:cNvPr id="25" name="Text Placeholder 23"/>
          <p:cNvSpPr>
            <a:spLocks noGrp="1"/>
          </p:cNvSpPr>
          <p:nvPr>
            <p:ph type="body" sz="quarter" idx="14"/>
          </p:nvPr>
        </p:nvSpPr>
        <p:spPr>
          <a:xfrm>
            <a:off x="2401325" y="3229430"/>
            <a:ext cx="7784075" cy="1190170"/>
          </a:xfr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dirty="0" smtClean="0">
                <a:solidFill>
                  <a:schemeClr val="tx1">
                    <a:lumMod val="75000"/>
                    <a:lumOff val="25000"/>
                  </a:schemeClr>
                </a:solidFill>
                <a:latin typeface="Segoe UI"/>
                <a:cs typeface="Segoe UI"/>
              </a:defRPr>
            </a:lvl1pPr>
          </a:lstStyle>
          <a:p>
            <a:pPr marL="0" lvl="0"/>
            <a:r>
              <a:rPr lang="en-US" smtClean="0"/>
              <a:t>Click to edit Master text styles</a:t>
            </a:r>
          </a:p>
        </p:txBody>
      </p:sp>
      <p:sp>
        <p:nvSpPr>
          <p:cNvPr id="26" name="Text Placeholder 23"/>
          <p:cNvSpPr>
            <a:spLocks noGrp="1"/>
          </p:cNvSpPr>
          <p:nvPr>
            <p:ph type="body" sz="quarter" idx="15"/>
          </p:nvPr>
        </p:nvSpPr>
        <p:spPr>
          <a:xfrm>
            <a:off x="2401325" y="4419600"/>
            <a:ext cx="7784075" cy="1205138"/>
          </a:xfrm>
          <a:solidFill>
            <a:schemeClr val="bg1">
              <a:lumMod val="85000"/>
              <a:alpha val="64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74320" tIns="45720" rIns="182880" bIns="45720" numCol="1" spcCol="0" rtlCol="0" fromWordArt="0" anchor="ctr" anchorCtr="0" forceAA="0" compatLnSpc="1">
            <a:prstTxWarp prst="textNoShape">
              <a:avLst/>
            </a:prstTxWarp>
            <a:noAutofit/>
          </a:bodyPr>
          <a:lstStyle>
            <a:lvl1pPr marL="0" indent="0">
              <a:buFont typeface="Arial"/>
              <a:buNone/>
              <a:defRPr lang="en-US" sz="1800" smtClean="0">
                <a:solidFill>
                  <a:schemeClr val="tx1">
                    <a:lumMod val="75000"/>
                    <a:lumOff val="25000"/>
                  </a:schemeClr>
                </a:solidFill>
                <a:latin typeface="Segoe UI"/>
                <a:cs typeface="Segoe UI"/>
              </a:defRPr>
            </a:lvl1pPr>
            <a:lvl2pPr marL="171450" indent="0">
              <a:buNone/>
              <a:defRPr lang="en-US" sz="1800" smtClean="0">
                <a:solidFill>
                  <a:schemeClr val="tx1">
                    <a:lumMod val="75000"/>
                    <a:lumOff val="25000"/>
                  </a:schemeClr>
                </a:solidFill>
              </a:defRPr>
            </a:lvl2pPr>
            <a:lvl3pPr marL="685800" indent="0">
              <a:buNone/>
              <a:defRPr lang="en-US" sz="1800" smtClean="0">
                <a:solidFill>
                  <a:schemeClr val="tx1">
                    <a:lumMod val="75000"/>
                    <a:lumOff val="25000"/>
                  </a:schemeClr>
                </a:solidFill>
              </a:defRPr>
            </a:lvl3pPr>
            <a:lvl4pPr marL="1143000" indent="0">
              <a:buNone/>
              <a:defRPr lang="en-US" sz="1800" smtClean="0">
                <a:solidFill>
                  <a:schemeClr val="tx1">
                    <a:lumMod val="75000"/>
                    <a:lumOff val="25000"/>
                  </a:schemeClr>
                </a:solidFill>
              </a:defRPr>
            </a:lvl4pPr>
            <a:lvl5pPr marL="1600200" indent="0">
              <a:buNone/>
              <a:defRPr lang="en-US" sz="1800">
                <a:solidFill>
                  <a:schemeClr val="tx1">
                    <a:lumMod val="75000"/>
                    <a:lumOff val="25000"/>
                  </a:schemeClr>
                </a:solidFill>
              </a:defRPr>
            </a:lvl5pPr>
          </a:lstStyle>
          <a:p>
            <a:pPr marL="0" lvl="0"/>
            <a:r>
              <a:rPr lang="en-US" smtClean="0"/>
              <a:t>Click to edit Master text styles</a:t>
            </a:r>
          </a:p>
        </p:txBody>
      </p:sp>
      <p:sp>
        <p:nvSpPr>
          <p:cNvPr id="10" name="Rectangle 9"/>
          <p:cNvSpPr/>
          <p:nvPr/>
        </p:nvSpPr>
        <p:spPr>
          <a:xfrm>
            <a:off x="0" y="0"/>
            <a:ext cx="1020371"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1" name="Rectangle 10"/>
          <p:cNvSpPr/>
          <p:nvPr/>
        </p:nvSpPr>
        <p:spPr bwMode="gray">
          <a:xfrm>
            <a:off x="558772" y="463029"/>
            <a:ext cx="11630053" cy="1053186"/>
          </a:xfrm>
          <a:prstGeom prst="rect">
            <a:avLst/>
          </a:prstGeom>
          <a:solidFill>
            <a:schemeClr val="accent4">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smtClean="0">
              <a:solidFill>
                <a:srgbClr val="629ED2"/>
              </a:solidFill>
              <a:ea typeface="Segoe UI" pitchFamily="34" charset="0"/>
              <a:cs typeface="Segoe UI" pitchFamily="34" charset="0"/>
            </a:endParaRPr>
          </a:p>
        </p:txBody>
      </p:sp>
      <p:pic>
        <p:nvPicPr>
          <p:cNvPr id="12" name="Picture 11" descr="Orange-bracket.png"/>
          <p:cNvPicPr>
            <a:picLocks noChangeAspect="1"/>
          </p:cNvPicPr>
          <p:nvPr/>
        </p:nvPicPr>
        <p:blipFill>
          <a:blip r:embed="rId2"/>
          <a:stretch>
            <a:fillRect/>
          </a:stretch>
        </p:blipFill>
        <p:spPr>
          <a:xfrm>
            <a:off x="829552" y="463029"/>
            <a:ext cx="403414" cy="1053186"/>
          </a:xfrm>
          <a:prstGeom prst="rect">
            <a:avLst/>
          </a:prstGeom>
        </p:spPr>
      </p:pic>
      <p:pic>
        <p:nvPicPr>
          <p:cNvPr id="13" name="Picture 12" descr="Dev-Unleashed-logo.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10566399" y="6421718"/>
            <a:ext cx="1495425" cy="297579"/>
          </a:xfrm>
          <a:prstGeom prst="rect">
            <a:avLst/>
          </a:prstGeom>
        </p:spPr>
      </p:pic>
      <p:sp>
        <p:nvSpPr>
          <p:cNvPr id="2" name="Title 1"/>
          <p:cNvSpPr>
            <a:spLocks noGrp="1"/>
          </p:cNvSpPr>
          <p:nvPr>
            <p:ph type="title"/>
          </p:nvPr>
        </p:nvSpPr>
        <p:spPr>
          <a:xfrm>
            <a:off x="609600" y="463028"/>
            <a:ext cx="10969625" cy="1056209"/>
          </a:xfrm>
        </p:spPr>
        <p:txBody>
          <a:bodyPr/>
          <a:lstStyle/>
          <a:p>
            <a:r>
              <a:rPr lang="en-US" smtClean="0"/>
              <a:t>Click to edit Master title style</a:t>
            </a:r>
            <a:endParaRPr lang="en-US"/>
          </a:p>
        </p:txBody>
      </p:sp>
    </p:spTree>
    <p:extLst>
      <p:ext uri="{BB962C8B-B14F-4D97-AF65-F5344CB8AC3E}">
        <p14:creationId xmlns:p14="http://schemas.microsoft.com/office/powerpoint/2010/main" val="3979327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12337" y="1790700"/>
            <a:ext cx="10385583" cy="4581678"/>
          </a:xfrm>
          <a:prstGeom prst="rect">
            <a:avLst/>
          </a:prstGeom>
        </p:spPr>
        <p:txBody>
          <a:bodyPr vert="horz" lIns="18288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Placeholder 10"/>
          <p:cNvSpPr>
            <a:spLocks noGrp="1"/>
          </p:cNvSpPr>
          <p:nvPr>
            <p:ph type="title"/>
          </p:nvPr>
        </p:nvSpPr>
        <p:spPr>
          <a:xfrm>
            <a:off x="609600" y="3762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175048509"/>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142" r:id="rId13"/>
    <p:sldLayoutId id="2147484143" r:id="rId14"/>
    <p:sldLayoutId id="2147484144" r:id="rId15"/>
    <p:sldLayoutId id="2147484145" r:id="rId16"/>
    <p:sldLayoutId id="2147484146" r:id="rId17"/>
    <p:sldLayoutId id="2147484147" r:id="rId18"/>
  </p:sldLayoutIdLst>
  <p:transition>
    <p:fade/>
  </p:transition>
  <p:timing>
    <p:tnLst>
      <p:par>
        <p:cTn id="1" dur="indefinite" restart="never" nodeType="tmRoot"/>
      </p:par>
    </p:tnLst>
  </p:timing>
  <p:txStyles>
    <p:titleStyle>
      <a:lvl1pPr marL="514350" indent="91440" algn="l" defTabSz="457200" rtl="0" eaLnBrk="1" latinLnBrk="0" hangingPunct="1">
        <a:spcBef>
          <a:spcPct val="0"/>
        </a:spcBef>
        <a:buNone/>
        <a:defRPr sz="3200" kern="1200">
          <a:solidFill>
            <a:schemeClr val="bg1"/>
          </a:solidFill>
          <a:latin typeface="+mj-lt"/>
          <a:ea typeface="+mj-ea"/>
          <a:cs typeface="+mj-cs"/>
        </a:defRPr>
      </a:lvl1pPr>
    </p:titleStyle>
    <p:body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WindowsAzure-TrainingKit/Demo-Windows8AndMobileServices"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11.png"/><Relationship Id="rId5" Type="http://schemas.openxmlformats.org/officeDocument/2006/relationships/tags" Target="../tags/tag12.xml"/><Relationship Id="rId10" Type="http://schemas.openxmlformats.org/officeDocument/2006/relationships/image" Target="../media/image10.png"/><Relationship Id="rId4" Type="http://schemas.openxmlformats.org/officeDocument/2006/relationships/tags" Target="../tags/tag11.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hyperlink" Target="mailto:mobileservices@microsoft.com" TargetMode="External"/><Relationship Id="rId3" Type="http://schemas.openxmlformats.org/officeDocument/2006/relationships/hyperlink" Target="http://www.windowsazure.com/en-us/" TargetMode="External"/><Relationship Id="rId7" Type="http://schemas.openxmlformats.org/officeDocument/2006/relationships/hyperlink" Target="http://mobileservices.uservoice.com/forums/182281-feature-request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hyperlink" Target="mailto:nickha@microsoft.com" TargetMode="External"/><Relationship Id="rId11" Type="http://schemas.openxmlformats.org/officeDocument/2006/relationships/hyperlink" Target="http://go.microsoft.com/fwlink/?LinkID=130354&amp;clcid=0x409" TargetMode="External"/><Relationship Id="rId5" Type="http://schemas.openxmlformats.org/officeDocument/2006/relationships/hyperlink" Target="http://social.msdn.microsoft.com/Forums/en-US/azuremobile/threads" TargetMode="External"/><Relationship Id="rId10" Type="http://schemas.openxmlformats.org/officeDocument/2006/relationships/hyperlink" Target="http://www.twitter.com/chrisrisner" TargetMode="External"/><Relationship Id="rId4" Type="http://schemas.openxmlformats.org/officeDocument/2006/relationships/hyperlink" Target="http://www.windowsazure.com/mobile" TargetMode="External"/><Relationship Id="rId9" Type="http://schemas.openxmlformats.org/officeDocument/2006/relationships/hyperlink" Target="http://www.twitter.com/cloudnic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hyperlink" Target="http://www.surveymonkey.com/s/azureunleashe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840" y="4047564"/>
            <a:ext cx="8308458" cy="1842247"/>
          </a:xfrm>
        </p:spPr>
        <p:txBody>
          <a:bodyPr>
            <a:noAutofit/>
          </a:bodyPr>
          <a:lstStyle/>
          <a:p>
            <a:r>
              <a:rPr lang="en-US" sz="4400" dirty="0" smtClean="0"/>
              <a:t>Building Windows Store Apps with Windows Azure Mobile Services</a:t>
            </a:r>
            <a:endParaRPr lang="en-US" sz="4400" dirty="0"/>
          </a:p>
        </p:txBody>
      </p:sp>
    </p:spTree>
    <p:extLst>
      <p:ext uri="{BB962C8B-B14F-4D97-AF65-F5344CB8AC3E}">
        <p14:creationId xmlns:p14="http://schemas.microsoft.com/office/powerpoint/2010/main" val="366266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lstStyle/>
          <a:p>
            <a:endParaRPr lang="en-US" smtClean="0"/>
          </a:p>
          <a:p>
            <a:endParaRPr lang="en-US" smtClean="0"/>
          </a:p>
          <a:p>
            <a:endParaRPr lang="en-US" smtClean="0"/>
          </a:p>
          <a:p>
            <a:endParaRPr lang="en-US" smtClean="0"/>
          </a:p>
          <a:p>
            <a:endParaRPr lang="en-US" dirty="0"/>
          </a:p>
        </p:txBody>
      </p:sp>
      <p:sp>
        <p:nvSpPr>
          <p:cNvPr id="2" name="Title 1"/>
          <p:cNvSpPr>
            <a:spLocks noGrp="1"/>
          </p:cNvSpPr>
          <p:nvPr>
            <p:ph type="title"/>
          </p:nvPr>
        </p:nvSpPr>
        <p:spPr/>
        <p:txBody>
          <a:bodyPr/>
          <a:lstStyle/>
          <a:p>
            <a:r>
              <a:rPr lang="en-US" smtClean="0"/>
              <a:t>REST API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1935438"/>
              </p:ext>
            </p:extLst>
          </p:nvPr>
        </p:nvGraphicFramePr>
        <p:xfrm>
          <a:off x="1445523" y="2082503"/>
          <a:ext cx="10393679" cy="3377003"/>
        </p:xfrm>
        <a:graphic>
          <a:graphicData uri="http://schemas.openxmlformats.org/drawingml/2006/table">
            <a:tbl>
              <a:tblPr firstRow="1" firstCol="1" bandRow="1">
                <a:tableStyleId>{69012ECD-51FC-41F1-AA8D-1B2483CD663E}</a:tableStyleId>
              </a:tblPr>
              <a:tblGrid>
                <a:gridCol w="4602480"/>
                <a:gridCol w="5791199"/>
              </a:tblGrid>
              <a:tr h="534933">
                <a:tc>
                  <a:txBody>
                    <a:bodyPr/>
                    <a:lstStyle/>
                    <a:p>
                      <a:pPr marL="0" marR="0">
                        <a:spcBef>
                          <a:spcPts val="0"/>
                        </a:spcBef>
                        <a:spcAft>
                          <a:spcPts val="0"/>
                        </a:spcAft>
                      </a:pPr>
                      <a:r>
                        <a:rPr lang="en-US" sz="2800"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68266">
                <a:tc>
                  <a:txBody>
                    <a:bodyPr/>
                    <a:lstStyle/>
                    <a:p>
                      <a:pPr marL="0" marR="0">
                        <a:spcBef>
                          <a:spcPts val="0"/>
                        </a:spcBef>
                        <a:spcAft>
                          <a:spcPts val="0"/>
                        </a:spcAft>
                      </a:pPr>
                      <a:r>
                        <a:rPr lang="en-US" sz="2800" dirty="0">
                          <a:effectLst/>
                        </a:rPr>
                        <a:t>Numeric values (integer, decimal, floating point)</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smtClean="0">
                          <a:effectLst/>
                        </a:rPr>
                        <a:t>Float</a:t>
                      </a:r>
                      <a:endParaRPr lang="en-US" sz="2800" dirty="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Bit</a:t>
                      </a:r>
                      <a:endParaRPr lang="en-US" sz="2800">
                        <a:solidFill>
                          <a:srgbClr val="FF0000"/>
                        </a:solidFill>
                        <a:effectLst/>
                        <a:latin typeface="Calibri"/>
                        <a:ea typeface="Calibri"/>
                        <a:cs typeface="Times New Roman"/>
                      </a:endParaRPr>
                    </a:p>
                  </a:txBody>
                  <a:tcPr marL="50800" marR="50800" marT="50800" marB="50800"/>
                </a:tc>
              </a:tr>
              <a:tr h="534933">
                <a:tc>
                  <a:txBody>
                    <a:bodyPr/>
                    <a:lstStyle/>
                    <a:p>
                      <a:pPr marL="0" marR="0">
                        <a:spcBef>
                          <a:spcPts val="0"/>
                        </a:spcBef>
                        <a:spcAft>
                          <a:spcPts val="0"/>
                        </a:spcAft>
                      </a:pPr>
                      <a:r>
                        <a:rPr lang="en-US" sz="2800" dirty="0" err="1">
                          <a:effectLst/>
                        </a:rPr>
                        <a:t>DateTime</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tc>
              </a:tr>
              <a:tr h="803938">
                <a:tc>
                  <a:txBody>
                    <a:bodyPr/>
                    <a:lstStyle/>
                    <a:p>
                      <a:pPr marL="0" marR="0">
                        <a:spcBef>
                          <a:spcPts val="0"/>
                        </a:spcBef>
                        <a:spcAft>
                          <a:spcPts val="0"/>
                        </a:spcAft>
                      </a:pPr>
                      <a:r>
                        <a:rPr lang="en-US" sz="280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335603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Server </a:t>
            </a:r>
            <a:r>
              <a:rPr lang="en-US" sz="6700" dirty="0" smtClean="0"/>
              <a:t>Scripts</a:t>
            </a:r>
            <a:r>
              <a:rPr lang="en-US" sz="6700" dirty="0"/>
              <a:t/>
            </a:r>
            <a:br>
              <a:rPr lang="en-US" sz="6700" dirty="0"/>
            </a:br>
            <a:r>
              <a:rPr lang="en-US" sz="6700" dirty="0"/>
              <a:t>	</a:t>
            </a:r>
            <a:r>
              <a:rPr lang="en-US" sz="4000" dirty="0"/>
              <a:t>adding server </a:t>
            </a:r>
            <a:r>
              <a:rPr lang="en-US" sz="4000" dirty="0" smtClean="0"/>
              <a:t>scripts on </a:t>
            </a:r>
            <a:r>
              <a:rPr lang="en-US" sz="4000" dirty="0"/>
              <a:t>CRUD operations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569329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Push Notification </a:t>
            </a:r>
            <a:r>
              <a:rPr lang="en-US" dirty="0" smtClean="0"/>
              <a:t>Lifecycle Overview</a:t>
            </a:r>
            <a:endParaRPr lang="en-US" dirty="0"/>
          </a:p>
        </p:txBody>
      </p:sp>
      <p:sp>
        <p:nvSpPr>
          <p:cNvPr id="4" name="TextBox 3"/>
          <p:cNvSpPr txBox="1"/>
          <p:nvPr/>
        </p:nvSpPr>
        <p:spPr>
          <a:xfrm>
            <a:off x="7991704" y="1705855"/>
            <a:ext cx="3959664" cy="2550739"/>
          </a:xfrm>
          <a:prstGeom prst="rect">
            <a:avLst/>
          </a:prstGeom>
          <a:noFill/>
        </p:spPr>
        <p:txBody>
          <a:bodyPr wrap="square" lIns="0" tIns="0" rIns="0" bIns="0" rtlCol="0">
            <a:noAutofit/>
          </a:bodyPr>
          <a:lstStyle/>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Request Channel URI</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Register with your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Cloud Service</a:t>
            </a:r>
          </a:p>
          <a:p>
            <a:pPr marL="406264" indent="-406264" defTabSz="913470" fontAlgn="base">
              <a:lnSpc>
                <a:spcPct val="90000"/>
              </a:lnSpc>
              <a:spcAft>
                <a:spcPts val="1800"/>
              </a:spcAft>
              <a:buClr>
                <a:srgbClr val="FF8A00"/>
              </a:buClr>
              <a:buFont typeface="+mj-lt"/>
              <a:buAutoNum type="arabicPeriod"/>
            </a:pPr>
            <a:r>
              <a:rPr lang="en-US" sz="2800" dirty="0">
                <a:ln>
                  <a:solidFill>
                    <a:srgbClr val="FFFFFF">
                      <a:alpha val="0"/>
                    </a:srgbClr>
                  </a:solidFill>
                </a:ln>
                <a:solidFill>
                  <a:srgbClr val="595959">
                    <a:alpha val="99000"/>
                  </a:srgbClr>
                </a:solidFill>
              </a:rPr>
              <a:t>Authenticate &amp; </a:t>
            </a:r>
            <a:br>
              <a:rPr lang="en-US" sz="2800" dirty="0">
                <a:ln>
                  <a:solidFill>
                    <a:srgbClr val="FFFFFF">
                      <a:alpha val="0"/>
                    </a:srgbClr>
                  </a:solidFill>
                </a:ln>
                <a:solidFill>
                  <a:srgbClr val="595959">
                    <a:alpha val="99000"/>
                  </a:srgbClr>
                </a:solidFill>
              </a:rPr>
            </a:br>
            <a:r>
              <a:rPr lang="en-US" sz="2800" dirty="0">
                <a:ln>
                  <a:solidFill>
                    <a:srgbClr val="FFFFFF">
                      <a:alpha val="0"/>
                    </a:srgbClr>
                  </a:solidFill>
                </a:ln>
                <a:solidFill>
                  <a:srgbClr val="595959">
                    <a:alpha val="99000"/>
                  </a:srgbClr>
                </a:solidFill>
              </a:rPr>
              <a:t>Push Notification</a:t>
            </a:r>
          </a:p>
        </p:txBody>
      </p:sp>
      <p:sp>
        <p:nvSpPr>
          <p:cNvPr id="6" name="Rounded Rectangle 22"/>
          <p:cNvSpPr/>
          <p:nvPr/>
        </p:nvSpPr>
        <p:spPr bwMode="auto">
          <a:xfrm>
            <a:off x="1429690" y="1618772"/>
            <a:ext cx="2298535" cy="5160684"/>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1" tIns="45686" rIns="91371" bIns="45686" numCol="1" spcCol="0" rtlCol="0" anchor="t" anchorCtr="0" compatLnSpc="1">
            <a:prstTxWarp prst="textNoShape">
              <a:avLst/>
            </a:prstTxWarp>
          </a:bodyPr>
          <a:lstStyle/>
          <a:p>
            <a:pPr algn="ctr" defTabSz="913470" fontAlgn="base">
              <a:spcBef>
                <a:spcPts val="600"/>
              </a:spcBef>
              <a:spcAft>
                <a:spcPts val="600"/>
              </a:spcAft>
            </a:pPr>
            <a:r>
              <a:rPr lang="en-US" sz="2800" spc="-151" dirty="0">
                <a:solidFill>
                  <a:srgbClr val="DDDDDD">
                    <a:lumMod val="50000"/>
                    <a:alpha val="99000"/>
                  </a:srgbClr>
                </a:solidFill>
                <a:latin typeface="Segoe UI Light" pitchFamily="34" charset="0"/>
              </a:rPr>
              <a:t>Windows  8</a:t>
            </a:r>
          </a:p>
        </p:txBody>
      </p:sp>
      <p:sp>
        <p:nvSpPr>
          <p:cNvPr id="7" name="Rounded Rectangle 20"/>
          <p:cNvSpPr/>
          <p:nvPr/>
        </p:nvSpPr>
        <p:spPr bwMode="auto">
          <a:xfrm>
            <a:off x="1664556" y="4706074"/>
            <a:ext cx="1828800" cy="1828800"/>
          </a:xfrm>
          <a:prstGeom prst="rect">
            <a:avLst/>
          </a:prstGeom>
          <a:solidFill>
            <a:schemeClr val="accent4"/>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Notification</a:t>
            </a:r>
          </a:p>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Client Platform</a:t>
            </a:r>
          </a:p>
        </p:txBody>
      </p:sp>
      <p:sp>
        <p:nvSpPr>
          <p:cNvPr id="8" name="Rounded Rectangle 23"/>
          <p:cNvSpPr/>
          <p:nvPr/>
        </p:nvSpPr>
        <p:spPr bwMode="auto">
          <a:xfrm>
            <a:off x="1664556" y="2221008"/>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algn="ct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10" name="Rounded Rectangle 21"/>
          <p:cNvSpPr/>
          <p:nvPr/>
        </p:nvSpPr>
        <p:spPr bwMode="auto">
          <a:xfrm>
            <a:off x="5265093" y="1618770"/>
            <a:ext cx="2103120" cy="210312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91407"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13" name="Rounded Rectangle 18"/>
          <p:cNvSpPr/>
          <p:nvPr/>
        </p:nvSpPr>
        <p:spPr bwMode="auto">
          <a:xfrm>
            <a:off x="5265093" y="4676334"/>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7" tIns="91407" rIns="0" bIns="91407" numCol="1" rtlCol="0" anchor="b" anchorCtr="0" compatLnSpc="1">
            <a:prstTxWarp prst="textNoShape">
              <a:avLst/>
            </a:prstTxWarp>
          </a:bodyPr>
          <a:lstStyle/>
          <a:p>
            <a:pPr defTabSz="1218513"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Windows Push Notification Service</a:t>
            </a:r>
          </a:p>
        </p:txBody>
      </p:sp>
      <p:grpSp>
        <p:nvGrpSpPr>
          <p:cNvPr id="29" name="Group 28"/>
          <p:cNvGrpSpPr/>
          <p:nvPr/>
        </p:nvGrpSpPr>
        <p:grpSpPr>
          <a:xfrm>
            <a:off x="2383393" y="4049818"/>
            <a:ext cx="782123" cy="656265"/>
            <a:chOff x="1471220" y="3430995"/>
            <a:chExt cx="782123" cy="1366013"/>
          </a:xfrm>
        </p:grpSpPr>
        <p:sp>
          <p:nvSpPr>
            <p:cNvPr id="16" name="Up-Down Arrow 15"/>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(1)</a:t>
              </a:r>
            </a:p>
          </p:txBody>
        </p:sp>
      </p:grpSp>
      <p:grpSp>
        <p:nvGrpSpPr>
          <p:cNvPr id="30" name="Group 29"/>
          <p:cNvGrpSpPr/>
          <p:nvPr/>
        </p:nvGrpSpPr>
        <p:grpSpPr>
          <a:xfrm>
            <a:off x="3493358" y="2955723"/>
            <a:ext cx="1771733" cy="577291"/>
            <a:chOff x="2581191" y="2686782"/>
            <a:chExt cx="1771733" cy="577290"/>
          </a:xfrm>
        </p:grpSpPr>
        <p:sp>
          <p:nvSpPr>
            <p:cNvPr id="19" name="Up-Down Arrow 18"/>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(2)</a:t>
              </a:r>
            </a:p>
          </p:txBody>
        </p:sp>
      </p:grpSp>
      <p:grpSp>
        <p:nvGrpSpPr>
          <p:cNvPr id="31" name="Group 30"/>
          <p:cNvGrpSpPr/>
          <p:nvPr/>
        </p:nvGrpSpPr>
        <p:grpSpPr>
          <a:xfrm>
            <a:off x="6093742" y="3721891"/>
            <a:ext cx="933675" cy="954443"/>
            <a:chOff x="5341644" y="3559768"/>
            <a:chExt cx="933676" cy="703848"/>
          </a:xfrm>
        </p:grpSpPr>
        <p:sp>
          <p:nvSpPr>
            <p:cNvPr id="22" name="Down Arrow 21"/>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8" name="Rectangle 27"/>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grpSp>
        <p:nvGrpSpPr>
          <p:cNvPr id="32" name="Group 31"/>
          <p:cNvGrpSpPr/>
          <p:nvPr/>
        </p:nvGrpSpPr>
        <p:grpSpPr>
          <a:xfrm>
            <a:off x="3493356" y="5206115"/>
            <a:ext cx="1771732" cy="603743"/>
            <a:chOff x="2581276" y="4937164"/>
            <a:chExt cx="1762119" cy="603743"/>
          </a:xfrm>
        </p:grpSpPr>
        <p:sp>
          <p:nvSpPr>
            <p:cNvPr id="25" name="Down Arrow 24"/>
            <p:cNvSpPr/>
            <p:nvPr/>
          </p:nvSpPr>
          <p:spPr bwMode="auto">
            <a:xfrm rot="5400000">
              <a:off x="3267079" y="4464591"/>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6" name="Rectangle 25"/>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782" fontAlgn="base">
                <a:spcBef>
                  <a:spcPct val="0"/>
                </a:spcBef>
                <a:spcAft>
                  <a:spcPct val="0"/>
                </a:spcAft>
              </a:pPr>
              <a:r>
                <a:rPr lang="en-US" dirty="0">
                  <a:solidFill>
                    <a:srgbClr val="FF8A00">
                      <a:alpha val="99000"/>
                    </a:srgbClr>
                  </a:solidFill>
                </a:rPr>
                <a:t>(3)</a:t>
              </a:r>
            </a:p>
          </p:txBody>
        </p:sp>
      </p:grpSp>
      <p:sp>
        <p:nvSpPr>
          <p:cNvPr id="33" name="Freeform 7"/>
          <p:cNvSpPr>
            <a:spLocks/>
          </p:cNvSpPr>
          <p:nvPr/>
        </p:nvSpPr>
        <p:spPr bwMode="auto">
          <a:xfrm>
            <a:off x="5605890" y="2182908"/>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
        <p:nvSpPr>
          <p:cNvPr id="34" name="Freeform 58"/>
          <p:cNvSpPr>
            <a:spLocks noEditPoints="1"/>
          </p:cNvSpPr>
          <p:nvPr/>
        </p:nvSpPr>
        <p:spPr bwMode="black">
          <a:xfrm>
            <a:off x="5874490" y="5008137"/>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5" tIns="41137" rIns="82275" bIns="41137" numCol="1" anchor="t" anchorCtr="0" compatLnSpc="1">
            <a:prstTxWarp prst="textNoShape">
              <a:avLst/>
            </a:prstTxWarp>
          </a:bodyPr>
          <a:lstStyle/>
          <a:p>
            <a:pPr defTabSz="914045"/>
            <a:endParaRPr lang="en-US" sz="1600">
              <a:solidFill>
                <a:srgbClr val="292929"/>
              </a:solidFill>
            </a:endParaRPr>
          </a:p>
        </p:txBody>
      </p:sp>
      <p:grpSp>
        <p:nvGrpSpPr>
          <p:cNvPr id="35" name="Group 34"/>
          <p:cNvGrpSpPr/>
          <p:nvPr/>
        </p:nvGrpSpPr>
        <p:grpSpPr bwMode="black">
          <a:xfrm>
            <a:off x="2056868" y="2607379"/>
            <a:ext cx="1044176" cy="849483"/>
            <a:chOff x="5184775" y="225425"/>
            <a:chExt cx="1500188" cy="1220788"/>
          </a:xfrm>
          <a:solidFill>
            <a:srgbClr val="FFFFFF"/>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45"/>
              <a:endParaRPr lang="en-US" sz="1600">
                <a:solidFill>
                  <a:srgbClr val="292929"/>
                </a:solidFill>
              </a:endParaRPr>
            </a:p>
          </p:txBody>
        </p:sp>
      </p:grpSp>
      <p:sp>
        <p:nvSpPr>
          <p:cNvPr id="39" name="Freeform 6"/>
          <p:cNvSpPr>
            <a:spLocks noEditPoints="1"/>
          </p:cNvSpPr>
          <p:nvPr/>
        </p:nvSpPr>
        <p:spPr bwMode="auto">
          <a:xfrm>
            <a:off x="2188482" y="4967881"/>
            <a:ext cx="780951" cy="803873"/>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7" tIns="45705" rIns="91407" bIns="45705" numCol="1" anchor="t" anchorCtr="0" compatLnSpc="1">
            <a:prstTxWarp prst="textNoShape">
              <a:avLst/>
            </a:prstTxWarp>
          </a:bodyPr>
          <a:lstStyle/>
          <a:p>
            <a:pPr defTabSz="914045"/>
            <a:endParaRPr lang="en-US">
              <a:solidFill>
                <a:srgbClr val="292929"/>
              </a:solidFill>
            </a:endParaRPr>
          </a:p>
        </p:txBody>
      </p:sp>
    </p:spTree>
    <p:extLst>
      <p:ext uri="{BB962C8B-B14F-4D97-AF65-F5344CB8AC3E}">
        <p14:creationId xmlns:p14="http://schemas.microsoft.com/office/powerpoint/2010/main" val="2464262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75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750"/>
                                        <p:tgtEl>
                                          <p:spTgt spid="30"/>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75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727019" cy="4495800"/>
          </a:xfrm>
        </p:spPr>
        <p:txBody>
          <a:bodyPr>
            <a:normAutofit/>
          </a:bodyPr>
          <a:lstStyle/>
          <a:p>
            <a:r>
              <a:rPr lang="en-US" sz="3200" dirty="0" smtClean="0"/>
              <a:t>Integrates with WNS to provide Toast, Tile, Badge and Raw notifications</a:t>
            </a:r>
          </a:p>
          <a:p>
            <a:r>
              <a:rPr lang="en-US" sz="3200" dirty="0" smtClean="0"/>
              <a:t>Portal captures your WNS client secret and package SID</a:t>
            </a:r>
          </a:p>
          <a:p>
            <a:r>
              <a:rPr lang="en-US" sz="3200" dirty="0" smtClean="0"/>
              <a:t>push.wns.* provides: </a:t>
            </a:r>
          </a:p>
          <a:p>
            <a:r>
              <a:rPr lang="en-US" sz="3200" dirty="0" smtClean="0"/>
              <a:t>	clean easy object model to compose notifications</a:t>
            </a:r>
          </a:p>
          <a:p>
            <a:r>
              <a:rPr lang="en-US" sz="3200" dirty="0" smtClean="0"/>
              <a:t>	Performs </a:t>
            </a:r>
            <a:r>
              <a:rPr lang="en-US" sz="3200" dirty="0" err="1" smtClean="0"/>
              <a:t>auth</a:t>
            </a:r>
            <a:r>
              <a:rPr lang="en-US" sz="3200" dirty="0" smtClean="0"/>
              <a:t> against WNS for you</a:t>
            </a:r>
          </a:p>
          <a:p>
            <a:endParaRPr lang="en-US" sz="3200" dirty="0"/>
          </a:p>
        </p:txBody>
      </p:sp>
      <p:sp>
        <p:nvSpPr>
          <p:cNvPr id="2" name="Title 1"/>
          <p:cNvSpPr>
            <a:spLocks noGrp="1"/>
          </p:cNvSpPr>
          <p:nvPr>
            <p:ph type="title"/>
          </p:nvPr>
        </p:nvSpPr>
        <p:spPr/>
        <p:txBody>
          <a:bodyPr/>
          <a:lstStyle/>
          <a:p>
            <a:r>
              <a:rPr lang="en-US" smtClean="0"/>
              <a:t>Push Notifications</a:t>
            </a:r>
            <a:endParaRPr lang="en-US" dirty="0"/>
          </a:p>
        </p:txBody>
      </p:sp>
    </p:spTree>
    <p:extLst>
      <p:ext uri="{BB962C8B-B14F-4D97-AF65-F5344CB8AC3E}">
        <p14:creationId xmlns:p14="http://schemas.microsoft.com/office/powerpoint/2010/main" val="132434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00" dirty="0"/>
              <a:t>Push Notifications</a:t>
            </a:r>
            <a:endParaRPr lang="en-US" sz="6700" dirty="0">
              <a:solidFill>
                <a:srgbClr val="FF0000"/>
              </a:solidFill>
            </a:endParaRPr>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00652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400" dirty="0" smtClean="0"/>
              <a:t>Authenticate against Microsoft Account, Twitter, Facebook, Google</a:t>
            </a:r>
          </a:p>
          <a:p>
            <a:r>
              <a:rPr lang="en-US" sz="2400" dirty="0" smtClean="0"/>
              <a:t>Table level permissions for each CRUD operation</a:t>
            </a:r>
          </a:p>
          <a:p>
            <a:r>
              <a:rPr lang="en-US" sz="2400" dirty="0" smtClean="0"/>
              <a:t>	Everyone</a:t>
            </a:r>
          </a:p>
          <a:p>
            <a:r>
              <a:rPr lang="en-US" sz="2400" dirty="0" smtClean="0"/>
              <a:t>	Anyone with the Application Key</a:t>
            </a:r>
          </a:p>
          <a:p>
            <a:r>
              <a:rPr lang="en-US" sz="2400" dirty="0" smtClean="0"/>
              <a:t>	Only Authenticated Users</a:t>
            </a:r>
          </a:p>
          <a:p>
            <a:r>
              <a:rPr lang="en-US" sz="2400" dirty="0" smtClean="0"/>
              <a:t>	Only Scripts and Admins</a:t>
            </a:r>
          </a:p>
          <a:p>
            <a:r>
              <a:rPr lang="en-US" sz="2400" dirty="0" smtClean="0"/>
              <a:t>More granular control with server side scripts</a:t>
            </a:r>
          </a:p>
          <a:p>
            <a:r>
              <a:rPr lang="en-US" sz="2400" dirty="0" smtClean="0"/>
              <a:t>	</a:t>
            </a:r>
            <a:r>
              <a:rPr lang="en-US" sz="2400" dirty="0" err="1" smtClean="0"/>
              <a:t>user.level</a:t>
            </a:r>
            <a:r>
              <a:rPr lang="en-US" sz="2400" dirty="0" smtClean="0"/>
              <a:t>: {admin, authenticated, anonymous}</a:t>
            </a:r>
          </a:p>
          <a:p>
            <a:r>
              <a:rPr lang="en-US" sz="2400" dirty="0" smtClean="0"/>
              <a:t>	</a:t>
            </a:r>
            <a:r>
              <a:rPr lang="en-US" sz="2400" dirty="0" err="1" smtClean="0"/>
              <a:t>user.userId</a:t>
            </a:r>
            <a:r>
              <a:rPr lang="en-US" sz="2400" dirty="0" smtClean="0"/>
              <a:t>: id or undefined if not authenticated</a:t>
            </a:r>
          </a:p>
          <a:p>
            <a:endParaRPr lang="en-US" sz="2400" dirty="0"/>
          </a:p>
        </p:txBody>
      </p:sp>
      <p:sp>
        <p:nvSpPr>
          <p:cNvPr id="2" name="Title 1"/>
          <p:cNvSpPr>
            <a:spLocks noGrp="1"/>
          </p:cNvSpPr>
          <p:nvPr>
            <p:ph type="title"/>
          </p:nvPr>
        </p:nvSpPr>
        <p:spPr/>
        <p:txBody>
          <a:bodyPr/>
          <a:lstStyle/>
          <a:p>
            <a:r>
              <a:rPr lang="en-US" smtClean="0"/>
              <a:t>Auth*</a:t>
            </a:r>
            <a:endParaRPr lang="en-US" dirty="0"/>
          </a:p>
        </p:txBody>
      </p:sp>
    </p:spTree>
    <p:extLst>
      <p:ext uri="{BB962C8B-B14F-4D97-AF65-F5344CB8AC3E}">
        <p14:creationId xmlns:p14="http://schemas.microsoft.com/office/powerpoint/2010/main" val="3376455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700" dirty="0"/>
              <a:t>Adding Authentication</a:t>
            </a:r>
            <a:br>
              <a:rPr lang="en-US" sz="6700" dirty="0"/>
            </a:br>
            <a:r>
              <a:rPr lang="en-US" sz="4000" dirty="0" smtClean="0"/>
              <a:t>hooking </a:t>
            </a:r>
            <a:r>
              <a:rPr lang="en-US" sz="4000" dirty="0"/>
              <a:t>up </a:t>
            </a:r>
            <a:r>
              <a:rPr lang="en-US" sz="4000" dirty="0" smtClean="0"/>
              <a:t>Twitter in </a:t>
            </a:r>
            <a:r>
              <a:rPr lang="en-US" sz="4000" dirty="0"/>
              <a:t>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826635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08099" y="1739900"/>
            <a:ext cx="10271126" cy="4495800"/>
          </a:xfrm>
        </p:spPr>
        <p:txBody>
          <a:bodyPr>
            <a:noAutofit/>
          </a:bodyPr>
          <a:lstStyle/>
          <a:p>
            <a:r>
              <a:rPr lang="en-US" sz="2400" dirty="0" smtClean="0"/>
              <a:t>Execute scripts on a Schedule</a:t>
            </a:r>
          </a:p>
          <a:p>
            <a:pPr lvl="1"/>
            <a:r>
              <a:rPr lang="en-US" sz="2400" dirty="0" smtClean="0"/>
              <a:t>by Minutes</a:t>
            </a:r>
          </a:p>
          <a:p>
            <a:pPr lvl="1"/>
            <a:r>
              <a:rPr lang="en-US" sz="2400" dirty="0" smtClean="0"/>
              <a:t>by Hours</a:t>
            </a:r>
          </a:p>
          <a:p>
            <a:pPr lvl="1"/>
            <a:r>
              <a:rPr lang="en-US" sz="2400" dirty="0" smtClean="0"/>
              <a:t>by Days</a:t>
            </a:r>
          </a:p>
          <a:p>
            <a:pPr lvl="1"/>
            <a:r>
              <a:rPr lang="en-US" sz="2400" dirty="0" smtClean="0"/>
              <a:t>By Months</a:t>
            </a:r>
          </a:p>
          <a:p>
            <a:r>
              <a:rPr lang="en-US" sz="2400" dirty="0" smtClean="0"/>
              <a:t>Execute scripts on Demand</a:t>
            </a:r>
          </a:p>
          <a:p>
            <a:r>
              <a:rPr lang="en-US" sz="2400" dirty="0" smtClean="0"/>
              <a:t>Examples</a:t>
            </a:r>
          </a:p>
          <a:p>
            <a:pPr lvl="1"/>
            <a:r>
              <a:rPr lang="en-US" sz="2400" dirty="0" smtClean="0"/>
              <a:t>Periodic purge of old data</a:t>
            </a:r>
          </a:p>
          <a:p>
            <a:pPr lvl="1"/>
            <a:r>
              <a:rPr lang="en-US" sz="2400" dirty="0" smtClean="0"/>
              <a:t>Poll and aggregate from 3rd  party (Twitter, RSS, others) Process/resize images</a:t>
            </a:r>
          </a:p>
          <a:p>
            <a:pPr lvl="1"/>
            <a:r>
              <a:rPr lang="en-US" sz="2400" dirty="0" smtClean="0"/>
              <a:t>Schedule sending push notifications for a  given time of day</a:t>
            </a:r>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2" name="Title 1"/>
          <p:cNvSpPr>
            <a:spLocks noGrp="1"/>
          </p:cNvSpPr>
          <p:nvPr>
            <p:ph type="title"/>
          </p:nvPr>
        </p:nvSpPr>
        <p:spPr/>
        <p:txBody>
          <a:bodyPr/>
          <a:lstStyle/>
          <a:p>
            <a:r>
              <a:rPr lang="en-US" smtClean="0"/>
              <a:t>Scheduler</a:t>
            </a:r>
            <a:endParaRPr lang="en-US" dirty="0"/>
          </a:p>
        </p:txBody>
      </p:sp>
    </p:spTree>
    <p:extLst>
      <p:ext uri="{BB962C8B-B14F-4D97-AF65-F5344CB8AC3E}">
        <p14:creationId xmlns:p14="http://schemas.microsoft.com/office/powerpoint/2010/main" val="1175410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Purge data on a schedule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4020245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a:xfrm>
            <a:off x="1336432" y="1711569"/>
            <a:ext cx="3620579" cy="4525108"/>
          </a:xfrm>
        </p:spPr>
        <p:txBody>
          <a:bodyPr/>
          <a:lstStyle/>
          <a:p>
            <a:r>
              <a:rPr lang="en-US" sz="4000" dirty="0" smtClean="0"/>
              <a:t>Diagnostics</a:t>
            </a:r>
          </a:p>
          <a:p>
            <a:pPr lvl="1"/>
            <a:r>
              <a:rPr lang="en-US" dirty="0" smtClean="0"/>
              <a:t>API calls</a:t>
            </a:r>
          </a:p>
          <a:p>
            <a:pPr lvl="1"/>
            <a:r>
              <a:rPr lang="en-US" dirty="0" smtClean="0"/>
              <a:t>CPU Time</a:t>
            </a:r>
          </a:p>
          <a:p>
            <a:pPr lvl="1"/>
            <a:r>
              <a:rPr lang="en-US" dirty="0" smtClean="0"/>
              <a:t>Data Out</a:t>
            </a:r>
          </a:p>
          <a:p>
            <a:pPr lvl="1"/>
            <a:endParaRPr lang="en-US" dirty="0" smtClean="0"/>
          </a:p>
          <a:p>
            <a:r>
              <a:rPr lang="en-US" sz="4000" dirty="0" smtClean="0"/>
              <a:t>Logging</a:t>
            </a:r>
          </a:p>
          <a:p>
            <a:pPr lvl="1"/>
            <a:r>
              <a:rPr lang="en-US" dirty="0" err="1" smtClean="0"/>
              <a:t>console.error</a:t>
            </a:r>
            <a:r>
              <a:rPr lang="en-US" dirty="0" smtClean="0"/>
              <a:t>(…)</a:t>
            </a:r>
          </a:p>
          <a:p>
            <a:pPr lvl="1"/>
            <a:r>
              <a:rPr lang="en-US" dirty="0" smtClean="0"/>
              <a:t>console.log(…)</a:t>
            </a:r>
          </a:p>
          <a:p>
            <a:pPr lvl="1"/>
            <a:r>
              <a:rPr lang="en-US" dirty="0" err="1" smtClean="0"/>
              <a:t>console.warn</a:t>
            </a:r>
            <a:r>
              <a:rPr lang="en-US" dirty="0" smtClean="0"/>
              <a:t>(…)</a:t>
            </a:r>
          </a:p>
          <a:p>
            <a:pPr lvl="1"/>
            <a:endParaRPr lang="en-US" dirty="0" smtClean="0"/>
          </a:p>
          <a:p>
            <a:pPr lvl="1"/>
            <a:endParaRPr lang="en-US" dirty="0"/>
          </a:p>
        </p:txBody>
      </p:sp>
      <p:sp>
        <p:nvSpPr>
          <p:cNvPr id="2" name="Title 1"/>
          <p:cNvSpPr>
            <a:spLocks noGrp="1"/>
          </p:cNvSpPr>
          <p:nvPr>
            <p:ph type="title"/>
          </p:nvPr>
        </p:nvSpPr>
        <p:spPr/>
        <p:txBody>
          <a:bodyPr/>
          <a:lstStyle/>
          <a:p>
            <a:r>
              <a:rPr lang="en-US" smtClean="0"/>
              <a:t>Diagnostics, Logging and Scale</a:t>
            </a:r>
            <a:endParaRPr lang="en-US" dirty="0"/>
          </a:p>
        </p:txBody>
      </p:sp>
      <p:sp>
        <p:nvSpPr>
          <p:cNvPr id="5" name="Text Placeholder 2"/>
          <p:cNvSpPr txBox="1">
            <a:spLocks/>
          </p:cNvSpPr>
          <p:nvPr/>
        </p:nvSpPr>
        <p:spPr>
          <a:xfrm>
            <a:off x="4957011" y="1711569"/>
            <a:ext cx="6622214" cy="4525108"/>
          </a:xfrm>
          <a:prstGeom prst="rect">
            <a:avLst/>
          </a:prstGeom>
        </p:spPr>
        <p:txBody>
          <a:bodyPr vert="horz" lIns="182880" tIns="45720" rIns="91440" bIns="45720" rtlCol="0">
            <a:normAutofit/>
          </a:bodyPr>
          <a:lstStyle>
            <a:lvl1pPr marL="171450" indent="-1714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smtClean="0"/>
              <a:t>Scaling Compute</a:t>
            </a:r>
          </a:p>
          <a:p>
            <a:pPr lvl="1"/>
            <a:r>
              <a:rPr lang="en-US" dirty="0" smtClean="0"/>
              <a:t>Scale out instance count</a:t>
            </a:r>
          </a:p>
          <a:p>
            <a:pPr lvl="1"/>
            <a:r>
              <a:rPr lang="en-US" dirty="0" smtClean="0"/>
              <a:t>Scale up VM Size</a:t>
            </a:r>
            <a:br>
              <a:rPr lang="en-US" dirty="0" smtClean="0"/>
            </a:br>
            <a:endParaRPr lang="en-US" dirty="0" smtClean="0"/>
          </a:p>
          <a:p>
            <a:pPr lvl="1"/>
            <a:endParaRPr lang="en-US" dirty="0" smtClean="0"/>
          </a:p>
          <a:p>
            <a:r>
              <a:rPr lang="en-US" sz="4000" dirty="0" smtClean="0"/>
              <a:t>Scaling Storage</a:t>
            </a:r>
          </a:p>
          <a:p>
            <a:pPr lvl="1"/>
            <a:r>
              <a:rPr lang="en-US" dirty="0" smtClean="0"/>
              <a:t>Scale out mobile service to dedicated SQL DB</a:t>
            </a:r>
          </a:p>
          <a:p>
            <a:pPr lvl="1"/>
            <a:r>
              <a:rPr lang="en-US" dirty="0" smtClean="0"/>
              <a:t>Scale up SQL DB Capacity</a:t>
            </a:r>
          </a:p>
          <a:p>
            <a:pPr lvl="1"/>
            <a:endParaRPr lang="en-US" dirty="0"/>
          </a:p>
        </p:txBody>
      </p:sp>
    </p:spTree>
    <p:extLst>
      <p:ext uri="{BB962C8B-B14F-4D97-AF65-F5344CB8AC3E}">
        <p14:creationId xmlns:p14="http://schemas.microsoft.com/office/powerpoint/2010/main" val="2233902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Scripts</a:t>
            </a:r>
            <a:endParaRPr lang="en-US" dirty="0"/>
          </a:p>
        </p:txBody>
      </p:sp>
      <p:sp>
        <p:nvSpPr>
          <p:cNvPr id="5" name="Text Placeholder 4"/>
          <p:cNvSpPr>
            <a:spLocks noGrp="1"/>
          </p:cNvSpPr>
          <p:nvPr>
            <p:ph type="body" sz="quarter" idx="4294967295"/>
          </p:nvPr>
        </p:nvSpPr>
        <p:spPr>
          <a:xfrm>
            <a:off x="609600" y="1922929"/>
            <a:ext cx="10539413" cy="3510337"/>
          </a:xfrm>
        </p:spPr>
        <p:txBody>
          <a:bodyPr/>
          <a:lstStyle/>
          <a:p>
            <a:r>
              <a:rPr lang="en-US" dirty="0" smtClean="0"/>
              <a:t>Demo scripts are </a:t>
            </a:r>
            <a:r>
              <a:rPr lang="en-US" dirty="0"/>
              <a:t>contained within </a:t>
            </a:r>
            <a:r>
              <a:rPr lang="en-US" dirty="0" smtClean="0"/>
              <a:t>/DEMO-</a:t>
            </a:r>
            <a:r>
              <a:rPr lang="en-US" dirty="0" err="1" smtClean="0"/>
              <a:t>WindowsAzureMobileServices</a:t>
            </a:r>
            <a:endParaRPr lang="en-US" dirty="0" smtClean="0"/>
          </a:p>
          <a:p>
            <a:r>
              <a:rPr lang="en-US" dirty="0" smtClean="0"/>
              <a:t>At the time of writing they are also available </a:t>
            </a:r>
            <a:r>
              <a:rPr lang="en-US" dirty="0"/>
              <a:t>at </a:t>
            </a:r>
            <a:r>
              <a:rPr lang="en-US" dirty="0">
                <a:hlinkClick r:id="rId3"/>
              </a:rPr>
              <a:t>https://</a:t>
            </a:r>
            <a:r>
              <a:rPr lang="en-US" dirty="0" smtClean="0">
                <a:hlinkClick r:id="rId3"/>
              </a:rPr>
              <a:t>github.com/WindowsAzure-TrainingKit/Demo-Windows8AndMobileServices</a:t>
            </a:r>
            <a:r>
              <a:rPr lang="en-US" dirty="0" smtClean="0"/>
              <a:t> </a:t>
            </a:r>
          </a:p>
          <a:p>
            <a:pPr marL="0" indent="0">
              <a:buNone/>
            </a:pPr>
            <a:endParaRPr lang="en-US" dirty="0" smtClean="0"/>
          </a:p>
        </p:txBody>
      </p:sp>
    </p:spTree>
    <p:extLst>
      <p:ext uri="{BB962C8B-B14F-4D97-AF65-F5344CB8AC3E}">
        <p14:creationId xmlns:p14="http://schemas.microsoft.com/office/powerpoint/2010/main" val="1806317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Diagnostics, Logging, </a:t>
            </a:r>
            <a:r>
              <a:rPr lang="en-US" sz="6700" dirty="0" smtClean="0"/>
              <a:t>Scale</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580460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grpSp>
        <p:nvGrpSpPr>
          <p:cNvPr id="71" name="Group 70"/>
          <p:cNvGrpSpPr/>
          <p:nvPr/>
        </p:nvGrpSpPr>
        <p:grpSpPr>
          <a:xfrm>
            <a:off x="3645549" y="1840669"/>
            <a:ext cx="6026011" cy="4627366"/>
            <a:chOff x="3094220" y="1571728"/>
            <a:chExt cx="6650549" cy="5106948"/>
          </a:xfrm>
        </p:grpSpPr>
        <p:grpSp>
          <p:nvGrpSpPr>
            <p:cNvPr id="88" name="Group 87"/>
            <p:cNvGrpSpPr/>
            <p:nvPr/>
          </p:nvGrpSpPr>
          <p:grpSpPr>
            <a:xfrm>
              <a:off x="4711380" y="5154676"/>
              <a:ext cx="1524000" cy="1524000"/>
              <a:chOff x="2142565" y="3054079"/>
              <a:chExt cx="1524000" cy="1524000"/>
            </a:xfrm>
            <a:solidFill>
              <a:srgbClr val="00AEEF"/>
            </a:solidFill>
          </p:grpSpPr>
          <p:sp>
            <p:nvSpPr>
              <p:cNvPr id="138" name="Rectangle 137"/>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139"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95" name="Rectangle 94"/>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97" name="Group 96"/>
            <p:cNvGrpSpPr/>
            <p:nvPr/>
          </p:nvGrpSpPr>
          <p:grpSpPr>
            <a:xfrm>
              <a:off x="6760561" y="3690032"/>
              <a:ext cx="451426" cy="962719"/>
              <a:chOff x="4005600" y="3173284"/>
              <a:chExt cx="555603" cy="1178245"/>
            </a:xfrm>
          </p:grpSpPr>
          <p:sp>
            <p:nvSpPr>
              <p:cNvPr id="132"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3"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4"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5"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6"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137"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8" name="Group 97"/>
            <p:cNvGrpSpPr/>
            <p:nvPr/>
          </p:nvGrpSpPr>
          <p:grpSpPr>
            <a:xfrm>
              <a:off x="3094220" y="3539236"/>
              <a:ext cx="1524000" cy="3139440"/>
              <a:chOff x="523683" y="3054079"/>
              <a:chExt cx="1524000" cy="3139440"/>
            </a:xfrm>
            <a:solidFill>
              <a:srgbClr val="00AEEF"/>
            </a:solidFill>
          </p:grpSpPr>
          <p:sp>
            <p:nvSpPr>
              <p:cNvPr id="130" name="Rectangle 129"/>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131"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99" name="Group 98"/>
            <p:cNvGrpSpPr/>
            <p:nvPr/>
          </p:nvGrpSpPr>
          <p:grpSpPr>
            <a:xfrm>
              <a:off x="4711380" y="3543466"/>
              <a:ext cx="1524000" cy="1524000"/>
              <a:chOff x="2155586" y="4666056"/>
              <a:chExt cx="1524000" cy="1524000"/>
            </a:xfrm>
            <a:solidFill>
              <a:srgbClr val="00AEEF"/>
            </a:solidFill>
          </p:grpSpPr>
          <p:sp>
            <p:nvSpPr>
              <p:cNvPr id="125" name="Rectangle 124"/>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126" name="Group 125"/>
              <p:cNvGrpSpPr/>
              <p:nvPr/>
            </p:nvGrpSpPr>
            <p:grpSpPr bwMode="black">
              <a:xfrm>
                <a:off x="2405244" y="4942461"/>
                <a:ext cx="975049" cy="828286"/>
                <a:chOff x="5184775" y="225425"/>
                <a:chExt cx="1500188" cy="1220788"/>
              </a:xfrm>
              <a:grpFill/>
            </p:grpSpPr>
            <p:sp>
              <p:nvSpPr>
                <p:cNvPr id="12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8"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12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100" name="Group 99"/>
            <p:cNvGrpSpPr/>
            <p:nvPr/>
          </p:nvGrpSpPr>
          <p:grpSpPr>
            <a:xfrm>
              <a:off x="3094221" y="1571728"/>
              <a:ext cx="6650548" cy="1945208"/>
              <a:chOff x="523683" y="1595421"/>
              <a:chExt cx="4975779" cy="1370389"/>
            </a:xfrm>
          </p:grpSpPr>
          <p:sp>
            <p:nvSpPr>
              <p:cNvPr id="122" name="Rectangle 121"/>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12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1" name="Group 100"/>
            <p:cNvGrpSpPr/>
            <p:nvPr/>
          </p:nvGrpSpPr>
          <p:grpSpPr>
            <a:xfrm>
              <a:off x="7955320" y="3540570"/>
              <a:ext cx="1524000" cy="1524000"/>
              <a:chOff x="7955320" y="3231289"/>
              <a:chExt cx="1524000" cy="1524000"/>
            </a:xfrm>
          </p:grpSpPr>
          <p:sp>
            <p:nvSpPr>
              <p:cNvPr id="113" name="Rectangle 112"/>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114" name="Group 113"/>
              <p:cNvGrpSpPr/>
              <p:nvPr/>
            </p:nvGrpSpPr>
            <p:grpSpPr>
              <a:xfrm>
                <a:off x="8258106" y="3524595"/>
                <a:ext cx="851488" cy="827454"/>
                <a:chOff x="8258106" y="3524595"/>
                <a:chExt cx="851488" cy="827454"/>
              </a:xfrm>
            </p:grpSpPr>
            <p:cxnSp>
              <p:nvCxnSpPr>
                <p:cNvPr id="115" name="Straight Connector 114"/>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116" name="Straight Connector 115"/>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117" name="Straight Connector 116"/>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118" name="Straight Connector 117"/>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119" name="Straight Connector 118"/>
                <p:cNvCxnSpPr/>
                <p:nvPr/>
              </p:nvCxnSpPr>
              <p:spPr>
                <a:xfrm>
                  <a:off x="8258106" y="4352049"/>
                  <a:ext cx="851488" cy="0"/>
                </a:xfrm>
                <a:prstGeom prst="line">
                  <a:avLst/>
                </a:prstGeom>
                <a:noFill/>
                <a:ln w="38100" cap="flat" cmpd="sng" algn="ctr">
                  <a:solidFill>
                    <a:srgbClr val="FFFFFF"/>
                  </a:solidFill>
                  <a:prstDash val="solid"/>
                </a:ln>
                <a:effectLst/>
              </p:spPr>
            </p:cxnSp>
            <p:sp>
              <p:nvSpPr>
                <p:cNvPr id="120" name="Right Arrow 119"/>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121" name="Straight Connector 120"/>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102" name="Group 101"/>
            <p:cNvGrpSpPr/>
            <p:nvPr/>
          </p:nvGrpSpPr>
          <p:grpSpPr>
            <a:xfrm>
              <a:off x="7952376" y="5154676"/>
              <a:ext cx="1524000" cy="1524000"/>
              <a:chOff x="7952376" y="4845395"/>
              <a:chExt cx="1524000" cy="1524000"/>
            </a:xfrm>
          </p:grpSpPr>
          <p:sp>
            <p:nvSpPr>
              <p:cNvPr id="106" name="Rectangle 105"/>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107" name="Straight Connector 106"/>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108" name="Straight Connector 107"/>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109" name="Straight Connector 108"/>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110" name="Straight Connector 109"/>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111" name="Straight Connector 110"/>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112" name="Straight Arrow Connector 111"/>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103" name="Group 102"/>
            <p:cNvGrpSpPr/>
            <p:nvPr/>
          </p:nvGrpSpPr>
          <p:grpSpPr>
            <a:xfrm>
              <a:off x="6325159" y="5154676"/>
              <a:ext cx="1524000" cy="1524000"/>
              <a:chOff x="6325159" y="4845395"/>
              <a:chExt cx="1524000" cy="1524000"/>
            </a:xfrm>
          </p:grpSpPr>
          <p:sp>
            <p:nvSpPr>
              <p:cNvPr id="104" name="Rectangle 103"/>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105"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63522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mtClean="0"/>
              <a:t>Get a Windows Azure Free Trial Account</a:t>
            </a:r>
          </a:p>
          <a:p>
            <a:r>
              <a:rPr lang="en-US" smtClean="0">
                <a:hlinkClick r:id="rId3"/>
              </a:rPr>
              <a:t>http://www.windowsazure.com/</a:t>
            </a:r>
            <a:endParaRPr lang="en-US" smtClean="0"/>
          </a:p>
          <a:p>
            <a:r>
              <a:rPr lang="en-US" smtClean="0"/>
              <a:t>Learn more &amp; try tutorials</a:t>
            </a:r>
          </a:p>
          <a:p>
            <a:r>
              <a:rPr lang="en-US" smtClean="0"/>
              <a:t>Tutorials, Samples, Reference Docs: </a:t>
            </a:r>
            <a:r>
              <a:rPr lang="en-US" smtClean="0">
                <a:hlinkClick r:id="rId4"/>
              </a:rPr>
              <a:t>http://www.windowsazure.com/mobile</a:t>
            </a:r>
            <a:r>
              <a:rPr lang="en-US" smtClean="0"/>
              <a:t>  </a:t>
            </a:r>
          </a:p>
          <a:p>
            <a:pPr lvl="0"/>
            <a:r>
              <a:rPr lang="en-US" smtClean="0"/>
              <a:t>Help with Mobile Services</a:t>
            </a:r>
          </a:p>
          <a:p>
            <a:pPr lvl="0"/>
            <a:r>
              <a:rPr lang="en-US" smtClean="0"/>
              <a:t>Q&amp;A Forum: 	</a:t>
            </a:r>
            <a:r>
              <a:rPr lang="en-US" smtClean="0">
                <a:hlinkClick r:id="rId5"/>
              </a:rPr>
              <a:t>Windows Azure Mobile Services Forum</a:t>
            </a:r>
            <a:endParaRPr lang="en-US" smtClean="0">
              <a:hlinkClick r:id="rId6"/>
            </a:endParaRPr>
          </a:p>
          <a:p>
            <a:r>
              <a:rPr lang="en-US" smtClean="0"/>
              <a:t>Feature Rqst:     </a:t>
            </a:r>
            <a:r>
              <a:rPr lang="en-US" smtClean="0">
                <a:hlinkClick r:id="rId7"/>
              </a:rPr>
              <a:t>Windows Azure Mobile Services UserVoice</a:t>
            </a:r>
            <a:endParaRPr lang="en-US" smtClean="0"/>
          </a:p>
          <a:p>
            <a:pPr lvl="0"/>
            <a:r>
              <a:rPr lang="en-US" smtClean="0"/>
              <a:t>Feedback: 	</a:t>
            </a:r>
            <a:r>
              <a:rPr lang="en-US" smtClean="0">
                <a:hlinkClick r:id="rId8"/>
              </a:rPr>
              <a:t>mobileservices@microsoft.com</a:t>
            </a:r>
            <a:endParaRPr lang="en-US" smtClean="0"/>
          </a:p>
          <a:p>
            <a:pPr lvl="0"/>
            <a:r>
              <a:rPr lang="en-US" smtClean="0"/>
              <a:t>Twitter: 		</a:t>
            </a:r>
            <a:r>
              <a:rPr lang="en-US" smtClean="0">
                <a:hlinkClick r:id="rId9"/>
              </a:rPr>
              <a:t>@cloudnick</a:t>
            </a:r>
            <a:r>
              <a:rPr lang="en-US" smtClean="0"/>
              <a:t> (Windows 8, Windows Phone 8), </a:t>
            </a:r>
            <a:r>
              <a:rPr lang="en-US" smtClean="0">
                <a:hlinkClick r:id="rId10"/>
              </a:rPr>
              <a:t>@chrisrisner</a:t>
            </a:r>
            <a:r>
              <a:rPr lang="en-US" smtClean="0"/>
              <a:t>  (iOS, Android)</a:t>
            </a:r>
          </a:p>
          <a:p>
            <a:r>
              <a:rPr lang="en-US" smtClean="0"/>
              <a:t>Presentations, demos, hands on labs</a:t>
            </a:r>
          </a:p>
          <a:p>
            <a:r>
              <a:rPr lang="en-US" smtClean="0"/>
              <a:t>Windows Azure Training Kit:  </a:t>
            </a:r>
            <a:r>
              <a:rPr lang="en-US" smtClean="0">
                <a:hlinkClick r:id="rId11"/>
              </a:rPr>
              <a:t>Download here</a:t>
            </a:r>
            <a:endParaRPr lang="en-US" smtClean="0"/>
          </a:p>
          <a:p>
            <a:endParaRPr lang="en-US" dirty="0"/>
          </a:p>
        </p:txBody>
      </p:sp>
      <p:sp>
        <p:nvSpPr>
          <p:cNvPr id="2" name="Title 1"/>
          <p:cNvSpPr>
            <a:spLocks noGrp="1"/>
          </p:cNvSpPr>
          <p:nvPr>
            <p:ph type="title"/>
          </p:nvPr>
        </p:nvSpPr>
        <p:spPr/>
        <p:txBody>
          <a:bodyPr/>
          <a:lstStyle/>
          <a:p>
            <a:r>
              <a:rPr lang="en-US" smtClean="0"/>
              <a:t>Useful Resources</a:t>
            </a:r>
            <a:endParaRPr lang="en-US" dirty="0"/>
          </a:p>
        </p:txBody>
      </p:sp>
    </p:spTree>
    <p:extLst>
      <p:ext uri="{BB962C8B-B14F-4D97-AF65-F5344CB8AC3E}">
        <p14:creationId xmlns:p14="http://schemas.microsoft.com/office/powerpoint/2010/main" val="1424168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448614" y="1739900"/>
            <a:ext cx="7990096" cy="44958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82962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 the </a:t>
            </a:r>
            <a:r>
              <a:rPr lang="en-US" dirty="0" err="1"/>
              <a:t>DevUnleashed</a:t>
            </a:r>
            <a:r>
              <a:rPr lang="en-US" dirty="0"/>
              <a:t> Windows Azure Survey</a:t>
            </a:r>
          </a:p>
        </p:txBody>
      </p:sp>
      <p:sp>
        <p:nvSpPr>
          <p:cNvPr id="5" name="Content Placeholder 1"/>
          <p:cNvSpPr txBox="1">
            <a:spLocks/>
          </p:cNvSpPr>
          <p:nvPr/>
        </p:nvSpPr>
        <p:spPr>
          <a:xfrm>
            <a:off x="1111418" y="1911982"/>
            <a:ext cx="5314050" cy="4574571"/>
          </a:xfrm>
          <a:prstGeom prst="rect">
            <a:avLst/>
          </a:prstGeom>
        </p:spPr>
        <p:txBody>
          <a:bodyPr vert="horz" lIns="121888" tIns="60944" rIns="121888" bIns="60944" rtlCol="0">
            <a:normAutofit/>
          </a:bodyPr>
          <a:lstStyle>
            <a:lvl1pPr marL="128588" indent="-128588"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1pPr>
            <a:lvl2pPr marL="557213" indent="-214313"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2pPr>
            <a:lvl3pPr marL="8572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lumMod val="75000"/>
                    <a:lumOff val="25000"/>
                  </a:schemeClr>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None/>
            </a:pPr>
            <a:r>
              <a:rPr lang="en-US" sz="3199" dirty="0"/>
              <a:t>Your feedback, helps us make these events available to your community, please fill it out sometime today. </a:t>
            </a:r>
            <a:endParaRPr lang="en-US" sz="2000" dirty="0"/>
          </a:p>
          <a:p>
            <a:endParaRPr lang="en-US" sz="2000" dirty="0"/>
          </a:p>
          <a:p>
            <a:endParaRPr lang="en-US" sz="2000" dirty="0"/>
          </a:p>
        </p:txBody>
      </p:sp>
      <p:pic>
        <p:nvPicPr>
          <p:cNvPr id="7" name="Picture 6"/>
          <p:cNvPicPr>
            <a:picLocks noChangeAspect="1"/>
          </p:cNvPicPr>
          <p:nvPr/>
        </p:nvPicPr>
        <p:blipFill>
          <a:blip r:embed="rId2"/>
          <a:stretch>
            <a:fillRect/>
          </a:stretch>
        </p:blipFill>
        <p:spPr>
          <a:xfrm>
            <a:off x="2700097" y="3998692"/>
            <a:ext cx="2136693" cy="2103820"/>
          </a:xfrm>
          <a:prstGeom prst="rect">
            <a:avLst/>
          </a:prstGeom>
        </p:spPr>
      </p:pic>
      <p:pic>
        <p:nvPicPr>
          <p:cNvPr id="8" name="Picture Placeholder 5"/>
          <p:cNvPicPr>
            <a:picLocks noGrp="1" noChangeAspect="1"/>
          </p:cNvPicPr>
          <p:nvPr>
            <p:ph type="pic" sz="quarter" idx="12"/>
          </p:nvPr>
        </p:nvPicPr>
        <p:blipFill>
          <a:blip r:embed="rId3"/>
          <a:srcRect l="8891" r="8891"/>
          <a:stretch>
            <a:fillRect/>
          </a:stretch>
        </p:blipFill>
        <p:spPr>
          <a:prstGeom prst="rect">
            <a:avLst/>
          </a:prstGeom>
          <a:solidFill>
            <a:srgbClr val="282828"/>
          </a:solidFill>
          <a:effectLst>
            <a:innerShdw blurRad="101600" dist="25400" dir="13500000">
              <a:srgbClr val="000000">
                <a:alpha val="76000"/>
              </a:srgbClr>
            </a:innerShdw>
          </a:effectLst>
        </p:spPr>
      </p:pic>
      <p:sp>
        <p:nvSpPr>
          <p:cNvPr id="2" name="Rectangle 1"/>
          <p:cNvSpPr/>
          <p:nvPr/>
        </p:nvSpPr>
        <p:spPr>
          <a:xfrm>
            <a:off x="2461402" y="6137761"/>
            <a:ext cx="7928132" cy="584775"/>
          </a:xfrm>
          <a:prstGeom prst="rect">
            <a:avLst/>
          </a:prstGeom>
        </p:spPr>
        <p:txBody>
          <a:bodyPr wrap="none">
            <a:spAutoFit/>
          </a:bodyPr>
          <a:lstStyle/>
          <a:p>
            <a:r>
              <a:rPr lang="en-US" sz="3200" dirty="0">
                <a:hlinkClick r:id="rId4"/>
              </a:rPr>
              <a:t>www.surveymonkey.com/s/azureunleashed</a:t>
            </a:r>
            <a:endParaRPr lang="en-US" sz="3200" dirty="0"/>
          </a:p>
        </p:txBody>
      </p:sp>
    </p:spTree>
    <p:extLst>
      <p:ext uri="{BB962C8B-B14F-4D97-AF65-F5344CB8AC3E}">
        <p14:creationId xmlns:p14="http://schemas.microsoft.com/office/powerpoint/2010/main" val="3410094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b="1" dirty="0"/>
              <a:t>Introduction to Building Windows Store Apps with Windows Azure Mobile </a:t>
            </a:r>
            <a:r>
              <a:rPr lang="en-US" b="1" dirty="0" smtClean="0"/>
              <a:t>Services (C#/XAML or JS/HTML5)</a:t>
            </a:r>
            <a:br>
              <a:rPr lang="en-US" b="1" dirty="0" smtClean="0"/>
            </a:br>
            <a:endParaRPr lang="en-US" b="1" dirty="0"/>
          </a:p>
          <a:p>
            <a:r>
              <a:rPr lang="en-US" dirty="0"/>
              <a:t>Creating your first Mobile Service</a:t>
            </a:r>
          </a:p>
          <a:p>
            <a:r>
              <a:rPr lang="en-US" dirty="0"/>
              <a:t>Adding Push Notifications to your app</a:t>
            </a:r>
          </a:p>
          <a:p>
            <a:r>
              <a:rPr lang="en-US" dirty="0"/>
              <a:t>Adding </a:t>
            </a:r>
            <a:r>
              <a:rPr lang="en-US" dirty="0" err="1"/>
              <a:t>Auth</a:t>
            </a:r>
            <a:r>
              <a:rPr lang="en-US" dirty="0"/>
              <a:t> to Your App and Services</a:t>
            </a:r>
          </a:p>
          <a:p>
            <a:r>
              <a:rPr lang="en-US" dirty="0"/>
              <a:t>Adding a Scheduled Job to your Mobile Service</a:t>
            </a:r>
          </a:p>
          <a:p>
            <a:pPr marL="0" indent="0">
              <a:buNone/>
            </a:pPr>
            <a:endParaRPr lang="en-US" dirty="0"/>
          </a:p>
        </p:txBody>
      </p:sp>
      <p:sp>
        <p:nvSpPr>
          <p:cNvPr id="4" name="Title 3"/>
          <p:cNvSpPr>
            <a:spLocks noGrp="1"/>
          </p:cNvSpPr>
          <p:nvPr>
            <p:ph type="title"/>
          </p:nvPr>
        </p:nvSpPr>
        <p:spPr/>
        <p:txBody>
          <a:bodyPr/>
          <a:lstStyle/>
          <a:p>
            <a:r>
              <a:rPr lang="en-US" dirty="0" smtClean="0"/>
              <a:t>HANDS ON LAB</a:t>
            </a:r>
            <a:endParaRPr lang="en-US" dirty="0"/>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040" y="2301240"/>
            <a:ext cx="4507400" cy="2536186"/>
          </a:xfrm>
          <a:prstGeom prst="rect">
            <a:avLst/>
          </a:prstGeom>
        </p:spPr>
      </p:pic>
    </p:spTree>
    <p:extLst>
      <p:ext uri="{BB962C8B-B14F-4D97-AF65-F5344CB8AC3E}">
        <p14:creationId xmlns:p14="http://schemas.microsoft.com/office/powerpoint/2010/main" val="210693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a:p>
        </p:txBody>
      </p:sp>
    </p:spTree>
    <p:extLst>
      <p:ext uri="{BB962C8B-B14F-4D97-AF65-F5344CB8AC3E}">
        <p14:creationId xmlns:p14="http://schemas.microsoft.com/office/powerpoint/2010/main" val="81179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sz="quarter" idx="10"/>
          </p:nvPr>
        </p:nvSpPr>
        <p:spPr>
          <a:xfrm>
            <a:off x="4182584" y="1711569"/>
            <a:ext cx="7728062" cy="4525108"/>
          </a:xfrm>
        </p:spPr>
        <p:txBody>
          <a:bodyPr/>
          <a:lstStyle/>
          <a:p>
            <a:r>
              <a:rPr lang="en-US" dirty="0" smtClean="0"/>
              <a:t>Windows Azure Mobile Services</a:t>
            </a:r>
          </a:p>
          <a:p>
            <a:r>
              <a:rPr lang="en-US" dirty="0" smtClean="0"/>
              <a:t>Data</a:t>
            </a:r>
          </a:p>
          <a:p>
            <a:r>
              <a:rPr lang="en-US" dirty="0" smtClean="0"/>
              <a:t>Push Notifications</a:t>
            </a:r>
          </a:p>
          <a:p>
            <a:r>
              <a:rPr lang="en-US" dirty="0" err="1" smtClean="0"/>
              <a:t>Auth</a:t>
            </a:r>
            <a:endParaRPr lang="en-US" dirty="0" smtClean="0"/>
          </a:p>
          <a:p>
            <a:r>
              <a:rPr lang="en-US" dirty="0" smtClean="0"/>
              <a:t>Scheduler</a:t>
            </a:r>
          </a:p>
          <a:p>
            <a:r>
              <a:rPr lang="en-US" dirty="0" smtClean="0"/>
              <a:t>Diagnostics &amp; Scale</a:t>
            </a:r>
            <a:endParaRPr lang="en-US" dirty="0"/>
          </a:p>
        </p:txBody>
      </p:sp>
      <p:sp>
        <p:nvSpPr>
          <p:cNvPr id="3" name="Title 2"/>
          <p:cNvSpPr>
            <a:spLocks noGrp="1"/>
          </p:cNvSpPr>
          <p:nvPr>
            <p:ph type="title"/>
          </p:nvPr>
        </p:nvSpPr>
        <p:spPr/>
        <p:txBody>
          <a:bodyPr/>
          <a:lstStyle/>
          <a:p>
            <a:r>
              <a:rPr lang="en-US" smtClean="0"/>
              <a:t>Agenda</a:t>
            </a:r>
            <a:endParaRPr lang="en-US" dirty="0"/>
          </a:p>
        </p:txBody>
      </p:sp>
      <p:grpSp>
        <p:nvGrpSpPr>
          <p:cNvPr id="5" name="Group 4"/>
          <p:cNvGrpSpPr/>
          <p:nvPr/>
        </p:nvGrpSpPr>
        <p:grpSpPr bwMode="black">
          <a:xfrm>
            <a:off x="1343268" y="2974001"/>
            <a:ext cx="2400417" cy="2135547"/>
            <a:chOff x="4470400" y="2038516"/>
            <a:chExt cx="3238500" cy="2881148"/>
          </a:xfrm>
          <a:solidFill>
            <a:schemeClr val="accent1"/>
          </a:solidFill>
        </p:grpSpPr>
        <p:sp>
          <p:nvSpPr>
            <p:cNvPr id="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64281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Windows Azure Mobile Services?</a:t>
            </a:r>
            <a:endParaRPr lang="en-US" sz="4400" dirty="0"/>
          </a:p>
        </p:txBody>
      </p:sp>
      <p:grpSp>
        <p:nvGrpSpPr>
          <p:cNvPr id="3" name="Group 2"/>
          <p:cNvGrpSpPr/>
          <p:nvPr/>
        </p:nvGrpSpPr>
        <p:grpSpPr>
          <a:xfrm>
            <a:off x="3645549" y="1840669"/>
            <a:ext cx="6026011" cy="4627366"/>
            <a:chOff x="3094220" y="1571728"/>
            <a:chExt cx="6650549" cy="5106948"/>
          </a:xfrm>
        </p:grpSpPr>
        <p:grpSp>
          <p:nvGrpSpPr>
            <p:cNvPr id="51" name="Group 50"/>
            <p:cNvGrpSpPr/>
            <p:nvPr/>
          </p:nvGrpSpPr>
          <p:grpSpPr>
            <a:xfrm>
              <a:off x="4711380" y="5154676"/>
              <a:ext cx="1524000" cy="1524000"/>
              <a:chOff x="2142565" y="3054079"/>
              <a:chExt cx="1524000" cy="1524000"/>
            </a:xfrm>
            <a:solidFill>
              <a:srgbClr val="00AEEF"/>
            </a:solidFill>
          </p:grpSpPr>
          <p:sp>
            <p:nvSpPr>
              <p:cNvPr id="52" name="Rectangle 51"/>
              <p:cNvSpPr/>
              <p:nvPr>
                <p:custDataLst>
                  <p:tags r:id="rId7"/>
                </p:custDataLst>
              </p:nvPr>
            </p:nvSpPr>
            <p:spPr bwMode="auto">
              <a:xfrm>
                <a:off x="2142565" y="305407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Data</a:t>
                </a:r>
              </a:p>
            </p:txBody>
          </p:sp>
          <p:sp>
            <p:nvSpPr>
              <p:cNvPr id="53"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14057">
                  <a:defRPr/>
                </a:pPr>
                <a:endParaRPr lang="en-US" sz="2400" kern="0" dirty="0">
                  <a:solidFill>
                    <a:sysClr val="windowText" lastClr="000000"/>
                  </a:solidFill>
                </a:endParaRPr>
              </a:p>
            </p:txBody>
          </p:sp>
        </p:grpSp>
        <p:sp>
          <p:nvSpPr>
            <p:cNvPr id="54" name="Rectangle 53"/>
            <p:cNvSpPr/>
            <p:nvPr>
              <p:custDataLst>
                <p:tags r:id="rId1"/>
              </p:custDataLst>
            </p:nvPr>
          </p:nvSpPr>
          <p:spPr bwMode="auto">
            <a:xfrm>
              <a:off x="6328542" y="3539236"/>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56" tIns="45703" rIns="68556" bIns="45703"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Notifications</a:t>
              </a:r>
            </a:p>
          </p:txBody>
        </p:sp>
        <p:grpSp>
          <p:nvGrpSpPr>
            <p:cNvPr id="55" name="Group 54"/>
            <p:cNvGrpSpPr/>
            <p:nvPr/>
          </p:nvGrpSpPr>
          <p:grpSpPr>
            <a:xfrm>
              <a:off x="6760561" y="3690032"/>
              <a:ext cx="451426" cy="962719"/>
              <a:chOff x="4005600" y="3173284"/>
              <a:chExt cx="555603" cy="1178245"/>
            </a:xfrm>
          </p:grpSpPr>
          <p:sp>
            <p:nvSpPr>
              <p:cNvPr id="56"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7"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8"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59"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0"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sp>
            <p:nvSpPr>
              <p:cNvPr id="61"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2" name="Group 61"/>
            <p:cNvGrpSpPr/>
            <p:nvPr/>
          </p:nvGrpSpPr>
          <p:grpSpPr>
            <a:xfrm>
              <a:off x="3094220" y="3539236"/>
              <a:ext cx="1524000" cy="3139440"/>
              <a:chOff x="523683" y="3054079"/>
              <a:chExt cx="1524000" cy="3139440"/>
            </a:xfrm>
            <a:solidFill>
              <a:srgbClr val="00AEEF"/>
            </a:solidFill>
          </p:grpSpPr>
          <p:sp>
            <p:nvSpPr>
              <p:cNvPr id="63" name="Rectangle 62"/>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57"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rPr>
                  <a:t>Auth</a:t>
                </a:r>
                <a:endParaRPr lang="en-US" sz="1500" kern="0" dirty="0">
                  <a:gradFill flip="none" rotWithShape="1">
                    <a:gsLst>
                      <a:gs pos="0">
                        <a:srgbClr val="FFFFFF"/>
                      </a:gs>
                      <a:gs pos="100000">
                        <a:srgbClr val="FFFFFF"/>
                      </a:gs>
                    </a:gsLst>
                    <a:lin ang="5400000" scaled="0"/>
                    <a:tileRect/>
                  </a:gradFill>
                </a:endParaRPr>
              </a:p>
            </p:txBody>
          </p:sp>
          <p:sp>
            <p:nvSpPr>
              <p:cNvPr id="64"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57">
                  <a:defRPr/>
                </a:pPr>
                <a:endParaRPr lang="en-US" sz="2400" kern="0">
                  <a:solidFill>
                    <a:sysClr val="windowText" lastClr="000000"/>
                  </a:solidFill>
                </a:endParaRPr>
              </a:p>
            </p:txBody>
          </p:sp>
        </p:grpSp>
        <p:grpSp>
          <p:nvGrpSpPr>
            <p:cNvPr id="65" name="Group 64"/>
            <p:cNvGrpSpPr/>
            <p:nvPr/>
          </p:nvGrpSpPr>
          <p:grpSpPr>
            <a:xfrm>
              <a:off x="4711380" y="3543466"/>
              <a:ext cx="1524000" cy="1524000"/>
              <a:chOff x="2155586" y="4666056"/>
              <a:chExt cx="1524000" cy="1524000"/>
            </a:xfrm>
            <a:solidFill>
              <a:srgbClr val="00AEEF"/>
            </a:solidFill>
          </p:grpSpPr>
          <p:sp>
            <p:nvSpPr>
              <p:cNvPr id="66" name="Rectangle 65"/>
              <p:cNvSpPr/>
              <p:nvPr>
                <p:custDataLst>
                  <p:tags r:id="rId5"/>
                </p:custDataLst>
              </p:nvPr>
            </p:nvSpPr>
            <p:spPr bwMode="auto">
              <a:xfrm>
                <a:off x="2155586"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Server Logic</a:t>
                </a:r>
              </a:p>
            </p:txBody>
          </p:sp>
          <p:grpSp>
            <p:nvGrpSpPr>
              <p:cNvPr id="67" name="Group 66"/>
              <p:cNvGrpSpPr/>
              <p:nvPr/>
            </p:nvGrpSpPr>
            <p:grpSpPr bwMode="black">
              <a:xfrm>
                <a:off x="2405244" y="4942461"/>
                <a:ext cx="975049" cy="828286"/>
                <a:chOff x="5184775" y="225425"/>
                <a:chExt cx="1500188" cy="1220788"/>
              </a:xfrm>
              <a:grpFill/>
            </p:grpSpPr>
            <p:sp>
              <p:nvSpPr>
                <p:cNvPr id="6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69"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sp>
              <p:nvSpPr>
                <p:cNvPr id="70"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57">
                    <a:defRPr/>
                  </a:pPr>
                  <a:endParaRPr lang="en-US" sz="1600" kern="0">
                    <a:solidFill>
                      <a:sysClr val="windowText" lastClr="000000"/>
                    </a:solidFill>
                  </a:endParaRPr>
                </a:p>
              </p:txBody>
            </p:sp>
          </p:grpSp>
        </p:grpSp>
        <p:grpSp>
          <p:nvGrpSpPr>
            <p:cNvPr id="74" name="Group 73"/>
            <p:cNvGrpSpPr/>
            <p:nvPr/>
          </p:nvGrpSpPr>
          <p:grpSpPr>
            <a:xfrm>
              <a:off x="3094221" y="1571728"/>
              <a:ext cx="6650548" cy="1945208"/>
              <a:chOff x="523683" y="1595421"/>
              <a:chExt cx="4975779" cy="1370389"/>
            </a:xfrm>
          </p:grpSpPr>
          <p:sp>
            <p:nvSpPr>
              <p:cNvPr id="75" name="Rectangle 74"/>
              <p:cNvSpPr/>
              <p:nvPr/>
            </p:nvSpPr>
            <p:spPr bwMode="auto">
              <a:xfrm>
                <a:off x="523683" y="1595421"/>
                <a:ext cx="4777177" cy="1298232"/>
              </a:xfrm>
              <a:prstGeom prst="rect">
                <a:avLst/>
              </a:prstGeom>
              <a:solidFill>
                <a:srgbClr val="FFFFFF"/>
              </a:solidFill>
              <a:ln w="10795" cap="flat" cmpd="sng" algn="ctr">
                <a:solidFill>
                  <a:srgbClr val="DDDDDD"/>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57"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12076"/>
              <a:stretch/>
            </p:blipFill>
            <p:spPr bwMode="auto">
              <a:xfrm>
                <a:off x="556341" y="1660843"/>
                <a:ext cx="1357203" cy="1159542"/>
              </a:xfrm>
              <a:prstGeom prst="rect">
                <a:avLst/>
              </a:prstGeom>
              <a:solidFill>
                <a:srgbClr val="FF8A00"/>
              </a:solidFill>
              <a:ln w="9525">
                <a:no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8" name="Group 77"/>
            <p:cNvGrpSpPr/>
            <p:nvPr/>
          </p:nvGrpSpPr>
          <p:grpSpPr>
            <a:xfrm>
              <a:off x="7955320" y="3540570"/>
              <a:ext cx="1524000" cy="1524000"/>
              <a:chOff x="7955320" y="3231289"/>
              <a:chExt cx="1524000" cy="1524000"/>
            </a:xfrm>
          </p:grpSpPr>
          <p:sp>
            <p:nvSpPr>
              <p:cNvPr id="79" name="Rectangle 78"/>
              <p:cNvSpPr/>
              <p:nvPr>
                <p:custDataLst>
                  <p:tags r:id="rId4"/>
                </p:custDataLst>
              </p:nvPr>
            </p:nvSpPr>
            <p:spPr bwMode="auto">
              <a:xfrm>
                <a:off x="7955320" y="3231289"/>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Logging &amp; </a:t>
                </a:r>
                <a:r>
                  <a:rPr lang="en-US" sz="1500" kern="0" dirty="0" err="1" smtClean="0">
                    <a:gradFill flip="none" rotWithShape="1">
                      <a:gsLst>
                        <a:gs pos="0">
                          <a:srgbClr val="FFFFFF"/>
                        </a:gs>
                        <a:gs pos="100000">
                          <a:srgbClr val="FFFFFF"/>
                        </a:gs>
                      </a:gsLst>
                      <a:lin ang="5400000" scaled="0"/>
                      <a:tileRect/>
                    </a:gradFill>
                  </a:rPr>
                  <a:t>Diag</a:t>
                </a:r>
                <a:endParaRPr lang="en-US" sz="1500" kern="0" dirty="0">
                  <a:gradFill flip="none" rotWithShape="1">
                    <a:gsLst>
                      <a:gs pos="0">
                        <a:srgbClr val="FFFFFF"/>
                      </a:gs>
                      <a:gs pos="100000">
                        <a:srgbClr val="FFFFFF"/>
                      </a:gs>
                    </a:gsLst>
                    <a:lin ang="5400000" scaled="0"/>
                    <a:tileRect/>
                  </a:gradFill>
                </a:endParaRPr>
              </a:p>
            </p:txBody>
          </p:sp>
          <p:grpSp>
            <p:nvGrpSpPr>
              <p:cNvPr id="80" name="Group 79"/>
              <p:cNvGrpSpPr/>
              <p:nvPr/>
            </p:nvGrpSpPr>
            <p:grpSpPr>
              <a:xfrm>
                <a:off x="8258106" y="3524595"/>
                <a:ext cx="851488" cy="827454"/>
                <a:chOff x="8258106" y="3524595"/>
                <a:chExt cx="851488" cy="827454"/>
              </a:xfrm>
            </p:grpSpPr>
            <p:cxnSp>
              <p:nvCxnSpPr>
                <p:cNvPr id="81" name="Straight Connector 80"/>
                <p:cNvCxnSpPr/>
                <p:nvPr/>
              </p:nvCxnSpPr>
              <p:spPr>
                <a:xfrm>
                  <a:off x="8258106" y="3912629"/>
                  <a:ext cx="851488" cy="0"/>
                </a:xfrm>
                <a:prstGeom prst="line">
                  <a:avLst/>
                </a:prstGeom>
                <a:noFill/>
                <a:ln w="38100" cap="flat" cmpd="sng" algn="ctr">
                  <a:solidFill>
                    <a:srgbClr val="FFFFFF"/>
                  </a:solidFill>
                  <a:prstDash val="solid"/>
                </a:ln>
                <a:effectLst/>
              </p:spPr>
            </p:cxnSp>
            <p:cxnSp>
              <p:nvCxnSpPr>
                <p:cNvPr id="82" name="Straight Connector 81"/>
                <p:cNvCxnSpPr/>
                <p:nvPr/>
              </p:nvCxnSpPr>
              <p:spPr>
                <a:xfrm>
                  <a:off x="8258106" y="4024373"/>
                  <a:ext cx="851488" cy="0"/>
                </a:xfrm>
                <a:prstGeom prst="line">
                  <a:avLst/>
                </a:prstGeom>
                <a:noFill/>
                <a:ln w="38100" cap="flat" cmpd="sng" algn="ctr">
                  <a:solidFill>
                    <a:srgbClr val="FFFFFF"/>
                  </a:solidFill>
                  <a:prstDash val="solid"/>
                </a:ln>
                <a:effectLst/>
              </p:spPr>
            </p:cxnSp>
            <p:cxnSp>
              <p:nvCxnSpPr>
                <p:cNvPr id="83" name="Straight Connector 82"/>
                <p:cNvCxnSpPr/>
                <p:nvPr/>
              </p:nvCxnSpPr>
              <p:spPr>
                <a:xfrm>
                  <a:off x="8258106" y="4131069"/>
                  <a:ext cx="851488" cy="0"/>
                </a:xfrm>
                <a:prstGeom prst="line">
                  <a:avLst/>
                </a:prstGeom>
                <a:noFill/>
                <a:ln w="38100" cap="flat" cmpd="sng" algn="ctr">
                  <a:solidFill>
                    <a:srgbClr val="FFFFFF"/>
                  </a:solidFill>
                  <a:prstDash val="solid"/>
                </a:ln>
                <a:effectLst/>
              </p:spPr>
            </p:cxnSp>
            <p:cxnSp>
              <p:nvCxnSpPr>
                <p:cNvPr id="84" name="Straight Connector 83"/>
                <p:cNvCxnSpPr/>
                <p:nvPr/>
              </p:nvCxnSpPr>
              <p:spPr>
                <a:xfrm>
                  <a:off x="8258106" y="4240022"/>
                  <a:ext cx="851488" cy="0"/>
                </a:xfrm>
                <a:prstGeom prst="line">
                  <a:avLst/>
                </a:prstGeom>
                <a:noFill/>
                <a:ln w="38100" cap="flat" cmpd="sng" algn="ctr">
                  <a:solidFill>
                    <a:srgbClr val="FFFFFF"/>
                  </a:solidFill>
                  <a:prstDash val="solid"/>
                </a:ln>
                <a:effectLst/>
              </p:spPr>
            </p:cxnSp>
            <p:cxnSp>
              <p:nvCxnSpPr>
                <p:cNvPr id="85" name="Straight Connector 84"/>
                <p:cNvCxnSpPr/>
                <p:nvPr/>
              </p:nvCxnSpPr>
              <p:spPr>
                <a:xfrm>
                  <a:off x="8258106" y="4352049"/>
                  <a:ext cx="851488" cy="0"/>
                </a:xfrm>
                <a:prstGeom prst="line">
                  <a:avLst/>
                </a:prstGeom>
                <a:noFill/>
                <a:ln w="38100" cap="flat" cmpd="sng" algn="ctr">
                  <a:solidFill>
                    <a:srgbClr val="FFFFFF"/>
                  </a:solidFill>
                  <a:prstDash val="solid"/>
                </a:ln>
                <a:effectLst/>
              </p:spPr>
            </p:cxnSp>
            <p:sp>
              <p:nvSpPr>
                <p:cNvPr id="86" name="Right Arrow 85"/>
                <p:cNvSpPr/>
                <p:nvPr/>
              </p:nvSpPr>
              <p:spPr bwMode="auto">
                <a:xfrm rot="5400000">
                  <a:off x="8551541" y="3608273"/>
                  <a:ext cx="226060" cy="219704"/>
                </a:xfrm>
                <a:prstGeom prst="rightArrow">
                  <a:avLst/>
                </a:prstGeom>
                <a:solidFill>
                  <a:srgbClr val="FFFFF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smtClean="0">
                    <a:gradFill>
                      <a:gsLst>
                        <a:gs pos="0">
                          <a:srgbClr val="FFFFFF"/>
                        </a:gs>
                        <a:gs pos="100000">
                          <a:srgbClr val="FFFFFF"/>
                        </a:gs>
                      </a:gsLst>
                      <a:lin ang="5400000" scaled="0"/>
                    </a:gradFill>
                  </a:endParaRPr>
                </a:p>
              </p:txBody>
            </p:sp>
            <p:cxnSp>
              <p:nvCxnSpPr>
                <p:cNvPr id="87" name="Straight Connector 86"/>
                <p:cNvCxnSpPr/>
                <p:nvPr/>
              </p:nvCxnSpPr>
              <p:spPr>
                <a:xfrm>
                  <a:off x="8258106" y="3524595"/>
                  <a:ext cx="851488" cy="0"/>
                </a:xfrm>
                <a:prstGeom prst="line">
                  <a:avLst/>
                </a:prstGeom>
                <a:noFill/>
                <a:ln w="38100" cap="flat" cmpd="sng" algn="ctr">
                  <a:solidFill>
                    <a:srgbClr val="FFFFFF"/>
                  </a:solidFill>
                  <a:prstDash val="solid"/>
                </a:ln>
                <a:effectLst/>
              </p:spPr>
            </p:cxnSp>
          </p:grpSp>
        </p:grpSp>
        <p:grpSp>
          <p:nvGrpSpPr>
            <p:cNvPr id="5" name="Group 4"/>
            <p:cNvGrpSpPr/>
            <p:nvPr/>
          </p:nvGrpSpPr>
          <p:grpSpPr>
            <a:xfrm>
              <a:off x="7952376" y="5154676"/>
              <a:ext cx="1524000" cy="1524000"/>
              <a:chOff x="7952376" y="4845395"/>
              <a:chExt cx="1524000" cy="1524000"/>
            </a:xfrm>
          </p:grpSpPr>
          <p:sp>
            <p:nvSpPr>
              <p:cNvPr id="72" name="Rectangle 71"/>
              <p:cNvSpPr/>
              <p:nvPr>
                <p:custDataLst>
                  <p:tags r:id="rId3"/>
                </p:custDataLst>
              </p:nvPr>
            </p:nvSpPr>
            <p:spPr bwMode="auto">
              <a:xfrm>
                <a:off x="7952376"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rPr>
                  <a:t>Scale</a:t>
                </a:r>
              </a:p>
            </p:txBody>
          </p:sp>
          <p:cxnSp>
            <p:nvCxnSpPr>
              <p:cNvPr id="90" name="Straight Connector 89"/>
              <p:cNvCxnSpPr/>
              <p:nvPr/>
            </p:nvCxnSpPr>
            <p:spPr>
              <a:xfrm flipV="1">
                <a:off x="8157092" y="5730983"/>
                <a:ext cx="309061" cy="1905"/>
              </a:xfrm>
              <a:prstGeom prst="line">
                <a:avLst/>
              </a:prstGeom>
              <a:noFill/>
              <a:ln w="38100" cap="flat" cmpd="sng" algn="ctr">
                <a:solidFill>
                  <a:srgbClr val="FFFFFF"/>
                </a:solidFill>
                <a:prstDash val="solid"/>
              </a:ln>
              <a:effectLst/>
            </p:spPr>
          </p:cxnSp>
          <p:cxnSp>
            <p:nvCxnSpPr>
              <p:cNvPr id="91" name="Straight Connector 90"/>
              <p:cNvCxnSpPr/>
              <p:nvPr/>
            </p:nvCxnSpPr>
            <p:spPr>
              <a:xfrm flipV="1">
                <a:off x="8669418" y="5320877"/>
                <a:ext cx="440176" cy="1"/>
              </a:xfrm>
              <a:prstGeom prst="line">
                <a:avLst/>
              </a:prstGeom>
              <a:noFill/>
              <a:ln w="38100" cap="flat" cmpd="sng" algn="ctr">
                <a:solidFill>
                  <a:srgbClr val="FFFFFF"/>
                </a:solidFill>
                <a:prstDash val="solid"/>
              </a:ln>
              <a:effectLst/>
            </p:spPr>
          </p:cxnSp>
          <p:cxnSp>
            <p:nvCxnSpPr>
              <p:cNvPr id="92" name="Straight Connector 91"/>
              <p:cNvCxnSpPr/>
              <p:nvPr/>
            </p:nvCxnSpPr>
            <p:spPr>
              <a:xfrm flipV="1">
                <a:off x="8452432" y="5695289"/>
                <a:ext cx="71055" cy="36964"/>
              </a:xfrm>
              <a:prstGeom prst="line">
                <a:avLst/>
              </a:prstGeom>
              <a:noFill/>
              <a:ln w="38100" cap="flat" cmpd="sng" algn="ctr">
                <a:solidFill>
                  <a:srgbClr val="FFFFFF"/>
                </a:solidFill>
                <a:prstDash val="solid"/>
              </a:ln>
              <a:effectLst/>
            </p:spPr>
          </p:cxnSp>
          <p:cxnSp>
            <p:nvCxnSpPr>
              <p:cNvPr id="93" name="Straight Connector 92"/>
              <p:cNvCxnSpPr/>
              <p:nvPr/>
            </p:nvCxnSpPr>
            <p:spPr>
              <a:xfrm>
                <a:off x="8516519" y="5674334"/>
                <a:ext cx="105264" cy="203678"/>
              </a:xfrm>
              <a:prstGeom prst="line">
                <a:avLst/>
              </a:prstGeom>
              <a:noFill/>
              <a:ln w="38100" cap="flat" cmpd="sng" algn="ctr">
                <a:solidFill>
                  <a:srgbClr val="FFFFFF"/>
                </a:solidFill>
                <a:prstDash val="solid"/>
              </a:ln>
              <a:effectLst/>
            </p:spPr>
          </p:cxnSp>
          <p:cxnSp>
            <p:nvCxnSpPr>
              <p:cNvPr id="94" name="Straight Connector 93"/>
              <p:cNvCxnSpPr/>
              <p:nvPr/>
            </p:nvCxnSpPr>
            <p:spPr>
              <a:xfrm flipV="1">
                <a:off x="8622606" y="5307543"/>
                <a:ext cx="65028" cy="580100"/>
              </a:xfrm>
              <a:prstGeom prst="line">
                <a:avLst/>
              </a:prstGeom>
              <a:noFill/>
              <a:ln w="38100" cap="flat" cmpd="sng" algn="ctr">
                <a:solidFill>
                  <a:srgbClr val="FFFFFF"/>
                </a:solidFill>
                <a:prstDash val="solid"/>
              </a:ln>
              <a:effectLst/>
            </p:spPr>
          </p:cxnSp>
          <p:cxnSp>
            <p:nvCxnSpPr>
              <p:cNvPr id="96" name="Straight Arrow Connector 95"/>
              <p:cNvCxnSpPr/>
              <p:nvPr/>
            </p:nvCxnSpPr>
            <p:spPr>
              <a:xfrm flipV="1">
                <a:off x="9103329" y="5036484"/>
                <a:ext cx="328208" cy="284394"/>
              </a:xfrm>
              <a:prstGeom prst="straightConnector1">
                <a:avLst/>
              </a:prstGeom>
              <a:noFill/>
              <a:ln w="38100" cap="flat" cmpd="sng" algn="ctr">
                <a:solidFill>
                  <a:srgbClr val="FFFFFF"/>
                </a:solidFill>
                <a:prstDash val="solid"/>
                <a:tailEnd type="arrow"/>
              </a:ln>
              <a:effectLst/>
            </p:spPr>
          </p:cxnSp>
        </p:grpSp>
        <p:grpSp>
          <p:nvGrpSpPr>
            <p:cNvPr id="4" name="Group 3"/>
            <p:cNvGrpSpPr/>
            <p:nvPr/>
          </p:nvGrpSpPr>
          <p:grpSpPr>
            <a:xfrm>
              <a:off x="6325159" y="5154676"/>
              <a:ext cx="1524000" cy="1524000"/>
              <a:chOff x="6325159" y="4845395"/>
              <a:chExt cx="1524000" cy="1524000"/>
            </a:xfrm>
          </p:grpSpPr>
          <p:sp>
            <p:nvSpPr>
              <p:cNvPr id="89" name="Rectangle 88"/>
              <p:cNvSpPr/>
              <p:nvPr>
                <p:custDataLst>
                  <p:tags r:id="rId2"/>
                </p:custDataLst>
              </p:nvPr>
            </p:nvSpPr>
            <p:spPr bwMode="auto">
              <a:xfrm>
                <a:off x="6325159" y="4845395"/>
                <a:ext cx="1524000" cy="1524000"/>
              </a:xfrm>
              <a:prstGeom prst="rect">
                <a:avLst/>
              </a:prstGeom>
              <a:solidFill>
                <a:srgbClr val="00AEEF"/>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57"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rPr>
                  <a:t>Scheduler</a:t>
                </a:r>
                <a:endParaRPr lang="en-US" sz="1500" kern="0" dirty="0">
                  <a:gradFill flip="none" rotWithShape="1">
                    <a:gsLst>
                      <a:gs pos="0">
                        <a:srgbClr val="FFFFFF"/>
                      </a:gs>
                      <a:gs pos="100000">
                        <a:srgbClr val="FFFFFF"/>
                      </a:gs>
                    </a:gsLst>
                    <a:lin ang="5400000" scaled="0"/>
                    <a:tileRect/>
                  </a:gradFill>
                </a:endParaRPr>
              </a:p>
            </p:txBody>
          </p:sp>
          <p:pic>
            <p:nvPicPr>
              <p:cNvPr id="73" name="Picture 4" descr="C:\Users\Jonahs\Dropbox\Projects SCOTT\MEET Windows Azure\source\Background\tile-icon-cach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9522" y="5122961"/>
                <a:ext cx="851488" cy="851488"/>
              </a:xfrm>
              <a:prstGeom prst="rect">
                <a:avLst/>
              </a:prstGeom>
              <a:solidFill>
                <a:srgbClr val="00AEEF"/>
              </a:solidFill>
              <a:extLst/>
            </p:spPr>
          </p:pic>
        </p:grpSp>
      </p:grpSp>
    </p:spTree>
    <p:extLst>
      <p:ext uri="{BB962C8B-B14F-4D97-AF65-F5344CB8AC3E}">
        <p14:creationId xmlns:p14="http://schemas.microsoft.com/office/powerpoint/2010/main" val="99130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Scenarios</a:t>
            </a:r>
            <a:endParaRPr lang="en-US" dirty="0"/>
          </a:p>
        </p:txBody>
      </p:sp>
      <p:grpSp>
        <p:nvGrpSpPr>
          <p:cNvPr id="4" name="Group 3"/>
          <p:cNvGrpSpPr/>
          <p:nvPr/>
        </p:nvGrpSpPr>
        <p:grpSpPr>
          <a:xfrm>
            <a:off x="1177678" y="1586753"/>
            <a:ext cx="10996862" cy="4703651"/>
            <a:chOff x="1177678" y="1203159"/>
            <a:chExt cx="10996862" cy="5087245"/>
          </a:xfrm>
        </p:grpSpPr>
        <p:sp>
          <p:nvSpPr>
            <p:cNvPr id="3" name="TextBox 2"/>
            <p:cNvSpPr txBox="1"/>
            <p:nvPr/>
          </p:nvSpPr>
          <p:spPr>
            <a:xfrm>
              <a:off x="1177678" y="1203159"/>
              <a:ext cx="10996862" cy="393808"/>
            </a:xfrm>
            <a:prstGeom prst="rect">
              <a:avLst/>
            </a:prstGeom>
            <a:noFill/>
          </p:spPr>
          <p:txBody>
            <a:bodyPr wrap="square" lIns="0" tIns="0" rIns="0" bIns="0" rtlCol="0">
              <a:spAutoFit/>
            </a:bodyPr>
            <a:lstStyle/>
            <a:p>
              <a:pPr defTabSz="914235">
                <a:lnSpc>
                  <a:spcPct val="90000"/>
                </a:lnSpc>
                <a:spcBef>
                  <a:spcPct val="20000"/>
                </a:spcBef>
                <a:buSzPct val="80000"/>
              </a:pPr>
              <a:r>
                <a:rPr lang="en-US" sz="2800" dirty="0">
                  <a:solidFill>
                    <a:srgbClr val="00AEEF"/>
                  </a:solidFill>
                </a:rPr>
                <a:t>Windows Azure Mobile Services are ideal for:</a:t>
              </a:r>
            </a:p>
          </p:txBody>
        </p:sp>
        <p:sp>
          <p:nvSpPr>
            <p:cNvPr id="45" name="Rounded Rectangle 44"/>
            <p:cNvSpPr/>
            <p:nvPr/>
          </p:nvSpPr>
          <p:spPr bwMode="auto">
            <a:xfrm>
              <a:off x="1177678" y="1740412"/>
              <a:ext cx="10828419" cy="1366595"/>
            </a:xfrm>
            <a:prstGeom prst="roundRect">
              <a:avLst>
                <a:gd name="adj" fmla="val 0"/>
              </a:avLst>
            </a:prstGeom>
            <a:solidFill>
              <a:schemeClr val="accent2"/>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Modern mobile apps</a:t>
              </a:r>
            </a:p>
            <a:p>
              <a:pPr marL="3175" defTabSz="914132">
                <a:lnSpc>
                  <a:spcPct val="90000"/>
                </a:lnSpc>
                <a:spcAft>
                  <a:spcPts val="900"/>
                </a:spcAft>
                <a:buSzPct val="80000"/>
              </a:pPr>
              <a:r>
                <a:rPr lang="en-US" sz="2000" spc="-43" dirty="0">
                  <a:solidFill>
                    <a:srgbClr val="FFFFFF">
                      <a:alpha val="99000"/>
                    </a:srgbClr>
                  </a:solidFill>
                </a:rPr>
                <a:t>Windows Store Apps, Windows Phone, </a:t>
              </a:r>
              <a:r>
                <a:rPr lang="en-US" sz="2000" spc="-43" dirty="0" err="1">
                  <a:solidFill>
                    <a:srgbClr val="FFFFFF">
                      <a:alpha val="99000"/>
                    </a:srgbClr>
                  </a:solidFill>
                </a:rPr>
                <a:t>iOS</a:t>
              </a:r>
              <a:r>
                <a:rPr lang="en-US" sz="2000" spc="-43" dirty="0">
                  <a:solidFill>
                    <a:srgbClr val="FFFFFF">
                      <a:alpha val="99000"/>
                    </a:srgbClr>
                  </a:solidFill>
                </a:rPr>
                <a:t>, Android</a:t>
              </a:r>
            </a:p>
          </p:txBody>
        </p:sp>
        <p:sp>
          <p:nvSpPr>
            <p:cNvPr id="48" name="Rounded Rectangle 47"/>
            <p:cNvSpPr/>
            <p:nvPr/>
          </p:nvSpPr>
          <p:spPr bwMode="auto">
            <a:xfrm>
              <a:off x="1177678" y="3335639"/>
              <a:ext cx="10828419" cy="1366595"/>
            </a:xfrm>
            <a:prstGeom prst="roundRect">
              <a:avLst>
                <a:gd name="adj" fmla="val 0"/>
              </a:avLst>
            </a:prstGeom>
            <a:solidFill>
              <a:schemeClr val="accent1"/>
            </a:solidFill>
            <a:ln w="9525" cap="flat" cmpd="sng" algn="ctr">
              <a:noFill/>
              <a:prstDash val="solid"/>
            </a:ln>
            <a:effectLst/>
          </p:spPr>
          <p:txBody>
            <a:bodyPr lIns="76168" tIns="38085" rIns="76168" bIns="38085" rtlCol="0" anchor="t" anchorCtr="0"/>
            <a:lstStyle/>
            <a:p>
              <a:pPr marL="3175" defTabSz="914235">
                <a:spcAft>
                  <a:spcPts val="900"/>
                </a:spcAft>
                <a:buSzPct val="80000"/>
              </a:pPr>
              <a:r>
                <a:rPr lang="en-US" sz="3600" spc="-83" dirty="0">
                  <a:solidFill>
                    <a:srgbClr val="FFFFFF">
                      <a:alpha val="99000"/>
                    </a:srgbClr>
                  </a:solidFill>
                  <a:latin typeface="Segoe UI Light" pitchFamily="34" charset="0"/>
                </a:rPr>
                <a:t>Common Scenarios</a:t>
              </a:r>
            </a:p>
            <a:p>
              <a:pPr marL="3175" defTabSz="914132">
                <a:lnSpc>
                  <a:spcPct val="90000"/>
                </a:lnSpc>
                <a:spcAft>
                  <a:spcPts val="900"/>
                </a:spcAft>
                <a:buSzPct val="80000"/>
              </a:pPr>
              <a:r>
                <a:rPr lang="en-US" sz="2000" spc="-43" dirty="0">
                  <a:solidFill>
                    <a:srgbClr val="FFFFFF">
                      <a:alpha val="99000"/>
                    </a:srgbClr>
                  </a:solidFill>
                </a:rPr>
                <a:t>Reduces the friction associated with repeating common tasks such as user authentication, push notifications and structured storage</a:t>
              </a:r>
            </a:p>
          </p:txBody>
        </p:sp>
        <p:sp>
          <p:nvSpPr>
            <p:cNvPr id="49" name="Rounded Rectangle 48"/>
            <p:cNvSpPr/>
            <p:nvPr/>
          </p:nvSpPr>
          <p:spPr bwMode="auto">
            <a:xfrm>
              <a:off x="1177678" y="4927329"/>
              <a:ext cx="10828419" cy="1363075"/>
            </a:xfrm>
            <a:prstGeom prst="roundRect">
              <a:avLst>
                <a:gd name="adj" fmla="val 0"/>
              </a:avLst>
            </a:prstGeom>
            <a:solidFill>
              <a:schemeClr val="accent4"/>
            </a:solidFill>
            <a:ln w="9525" cap="flat" cmpd="sng" algn="ctr">
              <a:noFill/>
              <a:prstDash val="solid"/>
            </a:ln>
            <a:effectLst/>
          </p:spPr>
          <p:txBody>
            <a:bodyPr lIns="76168" tIns="38085" rIns="76168" bIns="38085" rtlCol="0" anchor="t" anchorCtr="0"/>
            <a:lstStyle/>
            <a:p>
              <a:pPr marL="3175" defTabSz="914132">
                <a:lnSpc>
                  <a:spcPct val="90000"/>
                </a:lnSpc>
                <a:spcAft>
                  <a:spcPts val="900"/>
                </a:spcAft>
                <a:buSzPct val="80000"/>
              </a:pPr>
              <a:r>
                <a:rPr lang="en-US" sz="3600" spc="-83" dirty="0">
                  <a:solidFill>
                    <a:srgbClr val="FFFFFF">
                      <a:alpha val="99000"/>
                    </a:srgbClr>
                  </a:solidFill>
                  <a:latin typeface="Segoe UI Light" pitchFamily="34" charset="0"/>
                </a:rPr>
                <a:t>Rapid Development</a:t>
              </a:r>
            </a:p>
            <a:p>
              <a:pPr marL="3175" defTabSz="914132">
                <a:lnSpc>
                  <a:spcPct val="90000"/>
                </a:lnSpc>
                <a:spcAft>
                  <a:spcPts val="900"/>
                </a:spcAft>
                <a:buSzPct val="80000"/>
              </a:pPr>
              <a:r>
                <a:rPr lang="en-US" sz="2000" spc="-43" dirty="0">
                  <a:solidFill>
                    <a:srgbClr val="FFFFFF">
                      <a:alpha val="99000"/>
                    </a:srgbClr>
                  </a:solidFill>
                </a:rPr>
                <a:t>Time is money.  Get your app up and running sooner when you use Mobile Services to configure a straightforward and secure backend in less than five minutes.</a:t>
              </a:r>
            </a:p>
          </p:txBody>
        </p:sp>
      </p:grpSp>
    </p:spTree>
    <p:extLst>
      <p:ext uri="{BB962C8B-B14F-4D97-AF65-F5344CB8AC3E}">
        <p14:creationId xmlns:p14="http://schemas.microsoft.com/office/powerpoint/2010/main" val="404540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700" dirty="0"/>
              <a:t>Getting Started</a:t>
            </a:r>
            <a:br>
              <a:rPr lang="en-US" sz="6700" dirty="0"/>
            </a:br>
            <a:r>
              <a:rPr lang="en-US" sz="6700" dirty="0"/>
              <a:t>	</a:t>
            </a:r>
            <a:r>
              <a:rPr lang="en-US" sz="4000" dirty="0"/>
              <a:t>a backend for your mobile app in minutes</a:t>
            </a:r>
            <a:endParaRPr lang="en-US" sz="6700" dirty="0"/>
          </a:p>
        </p:txBody>
      </p:sp>
      <p:sp>
        <p:nvSpPr>
          <p:cNvPr id="9" name="Subtitle 1"/>
          <p:cNvSpPr txBox="1">
            <a:spLocks/>
          </p:cNvSpPr>
          <p:nvPr/>
        </p:nvSpPr>
        <p:spPr>
          <a:xfrm>
            <a:off x="973139" y="3854888"/>
            <a:ext cx="10237787" cy="461665"/>
          </a:xfrm>
          <a:prstGeom prst="rect">
            <a:avLst/>
          </a:prstGeom>
        </p:spPr>
        <p:txBody>
          <a:bodyPr lIns="91427" tIns="45715" rIns="91427" bIns="45715"/>
          <a:lst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gradFill>
                  <a:gsLst>
                    <a:gs pos="1250">
                      <a:schemeClr val="tx1"/>
                    </a:gs>
                    <a:gs pos="100000">
                      <a:schemeClr val="tx1"/>
                    </a:gs>
                  </a:gsLst>
                  <a:lin ang="5400000" scaled="0"/>
                </a:gra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gradFill>
                  <a:gsLst>
                    <a:gs pos="1250">
                      <a:schemeClr val="tx1"/>
                    </a:gs>
                    <a:gs pos="100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4172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Autofit/>
          </a:bodyPr>
          <a:lstStyle/>
          <a:p>
            <a:r>
              <a:rPr lang="en-US" sz="2800" dirty="0" smtClean="0"/>
              <a:t>Structured Storage with SQL Database</a:t>
            </a:r>
          </a:p>
          <a:p>
            <a:r>
              <a:rPr lang="en-US" sz="2800" dirty="0" smtClean="0"/>
              <a:t>If using single database apps are partitioned by schema</a:t>
            </a:r>
          </a:p>
          <a:p>
            <a:r>
              <a:rPr lang="en-US" sz="2800" dirty="0" smtClean="0"/>
              <a:t>	</a:t>
            </a:r>
            <a:r>
              <a:rPr lang="en-US" sz="2800" b="1" dirty="0" err="1" smtClean="0"/>
              <a:t>AppX</a:t>
            </a:r>
            <a:r>
              <a:rPr lang="en-US" sz="2800" dirty="0" err="1" smtClean="0"/>
              <a:t>.Todoitem</a:t>
            </a:r>
            <a:endParaRPr lang="en-US" sz="2800" dirty="0" smtClean="0"/>
          </a:p>
          <a:p>
            <a:r>
              <a:rPr lang="en-US" sz="2800" dirty="0" smtClean="0"/>
              <a:t>	</a:t>
            </a:r>
            <a:r>
              <a:rPr lang="en-US" sz="2800" b="1" dirty="0" err="1" smtClean="0"/>
              <a:t>AppY.</a:t>
            </a:r>
            <a:r>
              <a:rPr lang="en-US" sz="2800" dirty="0" err="1" smtClean="0"/>
              <a:t>Todoitem</a:t>
            </a:r>
            <a:endParaRPr lang="en-US" sz="2800" dirty="0" smtClean="0"/>
          </a:p>
          <a:p>
            <a:r>
              <a:rPr lang="en-US" sz="2800" dirty="0" smtClean="0"/>
              <a:t>Manage data in</a:t>
            </a:r>
          </a:p>
          <a:p>
            <a:r>
              <a:rPr lang="en-US" sz="2800" dirty="0" smtClean="0"/>
              <a:t>	Portal, SQL Portal</a:t>
            </a:r>
          </a:p>
          <a:p>
            <a:r>
              <a:rPr lang="en-US" sz="2800" dirty="0" smtClean="0"/>
              <a:t>	SQL Management Studio</a:t>
            </a:r>
          </a:p>
          <a:p>
            <a:r>
              <a:rPr lang="en-US" sz="2800" dirty="0" smtClean="0"/>
              <a:t>	REST API</a:t>
            </a:r>
          </a:p>
          <a:p>
            <a:r>
              <a:rPr lang="en-US" sz="2800" dirty="0" smtClean="0"/>
              <a:t>	CLI Tools</a:t>
            </a:r>
          </a:p>
          <a:p>
            <a:endParaRPr lang="en-US" sz="2800" dirty="0" smtClean="0"/>
          </a:p>
          <a:p>
            <a:endParaRPr lang="en-US" sz="2800" dirty="0" smtClean="0"/>
          </a:p>
          <a:p>
            <a:endParaRPr lang="en-US" sz="2800" dirty="0" smtClean="0"/>
          </a:p>
          <a:p>
            <a:endParaRPr lang="en-US" sz="2800" dirty="0" smtClean="0"/>
          </a:p>
          <a:p>
            <a:endParaRPr lang="en-US" sz="2800" dirty="0"/>
          </a:p>
        </p:txBody>
      </p:sp>
      <p:sp>
        <p:nvSpPr>
          <p:cNvPr id="2" name="Title 1"/>
          <p:cNvSpPr>
            <a:spLocks noGrp="1"/>
          </p:cNvSpPr>
          <p:nvPr>
            <p:ph type="title"/>
          </p:nvPr>
        </p:nvSpPr>
        <p:spPr/>
        <p:txBody>
          <a:bodyPr/>
          <a:lstStyle/>
          <a:p>
            <a:r>
              <a:rPr lang="en-US" smtClean="0"/>
              <a:t>Structured Storage</a:t>
            </a:r>
            <a:endParaRPr lang="en-US" dirty="0"/>
          </a:p>
        </p:txBody>
      </p:sp>
    </p:spTree>
    <p:extLst>
      <p:ext uri="{BB962C8B-B14F-4D97-AF65-F5344CB8AC3E}">
        <p14:creationId xmlns:p14="http://schemas.microsoft.com/office/powerpoint/2010/main" val="2332008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3200" dirty="0" smtClean="0"/>
              <a:t>Automatic service REST API generated for storage</a:t>
            </a:r>
          </a:p>
          <a:p>
            <a:r>
              <a:rPr lang="en-US" sz="3200" dirty="0" smtClean="0"/>
              <a:t>Dynamic Schema on/off</a:t>
            </a:r>
          </a:p>
          <a:p>
            <a:r>
              <a:rPr lang="en-US" sz="3200" dirty="0" smtClean="0"/>
              <a:t>Ability to author server logic that intercepts CRUD operation pipeline</a:t>
            </a:r>
          </a:p>
          <a:p>
            <a:r>
              <a:rPr lang="en-US" sz="3200" dirty="0" smtClean="0"/>
              <a:t>Rich querying capability</a:t>
            </a:r>
          </a:p>
          <a:p>
            <a:endParaRPr lang="en-US" sz="3200" dirty="0" smtClean="0"/>
          </a:p>
          <a:p>
            <a:endParaRPr lang="en-US" sz="3200" dirty="0" smtClean="0"/>
          </a:p>
          <a:p>
            <a:endParaRPr lang="en-US" sz="3200" dirty="0" smtClean="0"/>
          </a:p>
          <a:p>
            <a:endParaRPr lang="en-US" sz="3200" dirty="0" smtClean="0"/>
          </a:p>
          <a:p>
            <a:endParaRPr lang="en-US" sz="3200" dirty="0"/>
          </a:p>
        </p:txBody>
      </p:sp>
      <p:sp>
        <p:nvSpPr>
          <p:cNvPr id="2" name="Title 1"/>
          <p:cNvSpPr>
            <a:spLocks noGrp="1"/>
          </p:cNvSpPr>
          <p:nvPr>
            <p:ph type="title"/>
          </p:nvPr>
        </p:nvSpPr>
        <p:spPr/>
        <p:txBody>
          <a:bodyPr/>
          <a:lstStyle/>
          <a:p>
            <a:r>
              <a:rPr lang="en-US" smtClean="0"/>
              <a:t>Server Scripts</a:t>
            </a:r>
            <a:endParaRPr lang="en-US" dirty="0"/>
          </a:p>
        </p:txBody>
      </p:sp>
    </p:spTree>
    <p:extLst>
      <p:ext uri="{BB962C8B-B14F-4D97-AF65-F5344CB8AC3E}">
        <p14:creationId xmlns:p14="http://schemas.microsoft.com/office/powerpoint/2010/main" val="255673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0"/>
          </p:nvPr>
        </p:nvSpPr>
        <p:spPr/>
        <p:txBody>
          <a:bodyPr>
            <a:normAutofit/>
          </a:bodyPr>
          <a:lstStyle/>
          <a:p>
            <a:r>
              <a:rPr lang="en-US" sz="2400" dirty="0" smtClean="0"/>
              <a:t>Supported Modules + </a:t>
            </a:r>
            <a:r>
              <a:rPr lang="en-US" sz="2400" dirty="0" err="1" smtClean="0"/>
              <a:t>Globals</a:t>
            </a:r>
            <a:endParaRPr lang="en-US" sz="2400" dirty="0" smtClean="0"/>
          </a:p>
          <a:p>
            <a:r>
              <a:rPr lang="en-US" sz="2400" dirty="0" smtClean="0"/>
              <a:t>	</a:t>
            </a:r>
            <a:r>
              <a:rPr lang="en-US" sz="2400" dirty="0" err="1" smtClean="0"/>
              <a:t>mssql</a:t>
            </a:r>
            <a:endParaRPr lang="en-US" sz="2400" dirty="0" smtClean="0"/>
          </a:p>
          <a:p>
            <a:r>
              <a:rPr lang="en-US" sz="2400" dirty="0" smtClean="0"/>
              <a:t>	request</a:t>
            </a:r>
          </a:p>
          <a:p>
            <a:r>
              <a:rPr lang="en-US" sz="2400" dirty="0" smtClean="0"/>
              <a:t>	console</a:t>
            </a:r>
          </a:p>
          <a:p>
            <a:r>
              <a:rPr lang="en-US" sz="2400" dirty="0" smtClean="0"/>
              <a:t>	push.*</a:t>
            </a:r>
          </a:p>
          <a:p>
            <a:r>
              <a:rPr lang="en-US" sz="2400" dirty="0" smtClean="0"/>
              <a:t>	tables</a:t>
            </a:r>
          </a:p>
          <a:p>
            <a:r>
              <a:rPr lang="en-US" sz="2400" dirty="0" smtClean="0"/>
              <a:t>	xml2js</a:t>
            </a:r>
          </a:p>
          <a:p>
            <a:r>
              <a:rPr lang="en-US" sz="2400" dirty="0" smtClean="0"/>
              <a:t>	</a:t>
            </a:r>
            <a:r>
              <a:rPr lang="en-US" sz="2400" dirty="0" err="1" smtClean="0"/>
              <a:t>statusCodes</a:t>
            </a:r>
            <a:endParaRPr lang="en-US" sz="2400" dirty="0" smtClean="0"/>
          </a:p>
          <a:p>
            <a:r>
              <a:rPr lang="en-US" sz="2400" dirty="0" smtClean="0"/>
              <a:t>	Windows Azure Node SDK</a:t>
            </a:r>
          </a:p>
          <a:p>
            <a:r>
              <a:rPr lang="en-US" sz="2400" dirty="0" smtClean="0"/>
              <a:t>	Windows Store Partners (</a:t>
            </a:r>
            <a:r>
              <a:rPr lang="en-US" sz="2400" dirty="0" err="1" smtClean="0"/>
              <a:t>Sengrid</a:t>
            </a:r>
            <a:r>
              <a:rPr lang="en-US" sz="2400" dirty="0" smtClean="0"/>
              <a:t>, </a:t>
            </a:r>
            <a:r>
              <a:rPr lang="en-US" sz="2400" dirty="0" err="1" smtClean="0"/>
              <a:t>Twillio</a:t>
            </a:r>
            <a:r>
              <a:rPr lang="en-US" sz="2400" dirty="0" smtClean="0"/>
              <a:t>, Pusher)</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2" name="Title 1"/>
          <p:cNvSpPr>
            <a:spLocks noGrp="1"/>
          </p:cNvSpPr>
          <p:nvPr>
            <p:ph type="title"/>
          </p:nvPr>
        </p:nvSpPr>
        <p:spPr/>
        <p:txBody>
          <a:bodyPr/>
          <a:lstStyle/>
          <a:p>
            <a:r>
              <a:rPr lang="en-US" smtClean="0"/>
              <a:t>Server Logic</a:t>
            </a:r>
            <a:endParaRPr lang="en-US" dirty="0"/>
          </a:p>
        </p:txBody>
      </p:sp>
      <p:sp>
        <p:nvSpPr>
          <p:cNvPr id="7" name="Rectangle 6"/>
          <p:cNvSpPr/>
          <p:nvPr/>
        </p:nvSpPr>
        <p:spPr>
          <a:xfrm>
            <a:off x="4154524" y="2287491"/>
            <a:ext cx="7615707" cy="2677648"/>
          </a:xfrm>
          <a:prstGeom prst="rect">
            <a:avLst/>
          </a:prstGeom>
          <a:solidFill>
            <a:schemeClr val="bg2"/>
          </a:solidFill>
        </p:spPr>
        <p:txBody>
          <a:bodyPr wrap="square" lIns="91431" tIns="45716" rIns="91431" bIns="45716">
            <a:spAutoFit/>
          </a:bodyPr>
          <a:lstStyle/>
          <a:p>
            <a:r>
              <a:rPr lang="en-US" sz="2800" dirty="0" err="1">
                <a:solidFill>
                  <a:srgbClr val="000000"/>
                </a:solidFill>
              </a:rPr>
              <a:t>mssql.query</a:t>
            </a:r>
            <a:r>
              <a:rPr lang="en-US" sz="2800" dirty="0" smtClean="0">
                <a:solidFill>
                  <a:srgbClr val="000000"/>
                </a:solidFill>
              </a:rPr>
              <a:t>(</a:t>
            </a:r>
            <a:r>
              <a:rPr lang="en-US" sz="2800" dirty="0" smtClean="0">
                <a:solidFill>
                  <a:srgbClr val="A31515"/>
                </a:solidFill>
              </a:rPr>
              <a:t>‘exec </a:t>
            </a:r>
            <a:r>
              <a:rPr lang="en-US" sz="2800" dirty="0" err="1" smtClean="0">
                <a:solidFill>
                  <a:srgbClr val="A31515"/>
                </a:solidFill>
              </a:rPr>
              <a:t>sprocDoStuff</a:t>
            </a:r>
            <a:r>
              <a:rPr lang="en-US" sz="2800" dirty="0" smtClean="0">
                <a:solidFill>
                  <a:srgbClr val="A31515"/>
                </a:solidFill>
              </a:rPr>
              <a:t>()'</a:t>
            </a:r>
            <a:r>
              <a:rPr lang="en-US" sz="2800" dirty="0" smtClean="0">
                <a:solidFill>
                  <a:srgbClr val="000000"/>
                </a:solidFill>
              </a:rPr>
              <a:t>, </a:t>
            </a:r>
            <a:r>
              <a:rPr lang="en-US" sz="2800" dirty="0">
                <a:solidFill>
                  <a:srgbClr val="000000"/>
                </a:solidFill>
              </a:rPr>
              <a:t>	{ success: </a:t>
            </a:r>
            <a:r>
              <a:rPr lang="en-US" sz="2800" dirty="0">
                <a:solidFill>
                  <a:srgbClr val="0000FF"/>
                </a:solidFill>
              </a:rPr>
              <a:t>function</a:t>
            </a:r>
            <a:r>
              <a:rPr lang="en-US" sz="2800" dirty="0">
                <a:solidFill>
                  <a:srgbClr val="000000"/>
                </a:solidFill>
              </a:rPr>
              <a:t>(results) { 					console.log(results); </a:t>
            </a:r>
          </a:p>
          <a:p>
            <a:r>
              <a:rPr lang="en-US" sz="2800" dirty="0">
                <a:solidFill>
                  <a:srgbClr val="000000"/>
                </a:solidFill>
              </a:rPr>
              <a:t>		} </a:t>
            </a:r>
          </a:p>
          <a:p>
            <a:r>
              <a:rPr lang="en-US" sz="2800" dirty="0">
                <a:solidFill>
                  <a:srgbClr val="000000"/>
                </a:solidFill>
              </a:rPr>
              <a:t>	}</a:t>
            </a:r>
          </a:p>
          <a:p>
            <a:r>
              <a:rPr lang="en-US" sz="2800" dirty="0">
                <a:solidFill>
                  <a:srgbClr val="000000"/>
                </a:solidFill>
              </a:rPr>
              <a:t>); </a:t>
            </a:r>
            <a:endParaRPr lang="en-US" sz="2800" dirty="0"/>
          </a:p>
        </p:txBody>
      </p:sp>
    </p:spTree>
    <p:extLst>
      <p:ext uri="{BB962C8B-B14F-4D97-AF65-F5344CB8AC3E}">
        <p14:creationId xmlns:p14="http://schemas.microsoft.com/office/powerpoint/2010/main" val="4199569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DevUnleashed - No Anim">
  <a:themeElements>
    <a:clrScheme name="Custom 12">
      <a:dk1>
        <a:srgbClr val="191919"/>
      </a:dk1>
      <a:lt1>
        <a:srgbClr val="FFFFFF"/>
      </a:lt1>
      <a:dk2>
        <a:srgbClr val="333333"/>
      </a:dk2>
      <a:lt2>
        <a:srgbClr val="DFDFDF"/>
      </a:lt2>
      <a:accent1>
        <a:srgbClr val="629ED2"/>
      </a:accent1>
      <a:accent2>
        <a:srgbClr val="FF6634"/>
      </a:accent2>
      <a:accent3>
        <a:srgbClr val="605F69"/>
      </a:accent3>
      <a:accent4>
        <a:srgbClr val="3876AF"/>
      </a:accent4>
      <a:accent5>
        <a:srgbClr val="545253"/>
      </a:accent5>
      <a:accent6>
        <a:srgbClr val="FFFFFF"/>
      </a:accent6>
      <a:hlink>
        <a:srgbClr val="5A93C3"/>
      </a:hlink>
      <a:folHlink>
        <a:srgbClr val="629ED2"/>
      </a:folHlink>
    </a:clrScheme>
    <a:fontScheme name="Metro">
      <a:majorFont>
        <a:latin typeface="Segoe U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egoe U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evUnleashed - No Anim" id="{CB48CA11-A578-4620-A230-0EEF96DD163F}" vid="{398D7CA5-9967-4D84-82B4-4FED0114A0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DevUnleashed - No Anim</Template>
  <TotalTime>0</TotalTime>
  <Words>2127</Words>
  <Application>Microsoft Office PowerPoint</Application>
  <PresentationFormat>Custom</PresentationFormat>
  <Paragraphs>419</Paragraphs>
  <Slides>26</Slides>
  <Notes>24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 UI</vt:lpstr>
      <vt:lpstr>Segoe UI Light</vt:lpstr>
      <vt:lpstr>Times New Roman</vt:lpstr>
      <vt:lpstr>DevUnleashed - No Anim</vt:lpstr>
      <vt:lpstr>Building Windows Store Apps with Windows Azure Mobile Services</vt:lpstr>
      <vt:lpstr>Demo Scripts</vt:lpstr>
      <vt:lpstr>Agenda</vt:lpstr>
      <vt:lpstr>What is Windows Azure Mobile Services?</vt:lpstr>
      <vt:lpstr>Key Scenarios</vt:lpstr>
      <vt:lpstr>Getting Started  a backend for your mobile app in minutes</vt:lpstr>
      <vt:lpstr>Structured Storage</vt:lpstr>
      <vt:lpstr>Server Scripts</vt:lpstr>
      <vt:lpstr>Server Logic</vt:lpstr>
      <vt:lpstr>REST API to SQL type mappings</vt:lpstr>
      <vt:lpstr>Server Scripts  adding server scripts on CRUD operations</vt:lpstr>
      <vt:lpstr>Push Notification Lifecycle Overview</vt:lpstr>
      <vt:lpstr>Push Notifications</vt:lpstr>
      <vt:lpstr>Push Notifications</vt:lpstr>
      <vt:lpstr>Auth*</vt:lpstr>
      <vt:lpstr>Adding Authentication hooking up Twitter in minutes</vt:lpstr>
      <vt:lpstr>Scheduler</vt:lpstr>
      <vt:lpstr>Purge data on a schedule</vt:lpstr>
      <vt:lpstr>Diagnostics, Logging and Scale</vt:lpstr>
      <vt:lpstr>Diagnostics, Logging, Scale</vt:lpstr>
      <vt:lpstr>Summary</vt:lpstr>
      <vt:lpstr>Useful Resources</vt:lpstr>
      <vt:lpstr>PowerPoint Presentation</vt:lpstr>
      <vt:lpstr>Take the DevUnleashed Windows Azure Survey</vt:lpstr>
      <vt:lpstr>HANDS ON LAB</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Connected Windows 8 Apps with Windows Azure Mobile Services</dc:title>
  <dc:creator/>
  <dc:description>The best Windows 8 apps are connected to the cloud.  In this presentation you will see how to use Windows Azure Mobile Services to add structured storage, integrated authentication and even Push Notifications to your Windows 8 Store app in minutes.  
by Nick Harrishttp://twitter.com/cloudnick
http://www.nickharris.net
</dc:description>
  <cp:lastModifiedBy/>
  <cp:revision>1</cp:revision>
  <dcterms:created xsi:type="dcterms:W3CDTF">2012-06-15T05:40:38Z</dcterms:created>
  <dcterms:modified xsi:type="dcterms:W3CDTF">2013-10-03T14:07:13Z</dcterms:modified>
  <cp:version>1.0.3</cp:version>
</cp:coreProperties>
</file>