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Lst>
  <p:notesMasterIdLst>
    <p:notesMasterId r:id="rId41"/>
  </p:notesMasterIdLst>
  <p:sldIdLst>
    <p:sldId id="256" r:id="rId5"/>
    <p:sldId id="578" r:id="rId6"/>
    <p:sldId id="583" r:id="rId7"/>
    <p:sldId id="584" r:id="rId8"/>
    <p:sldId id="585" r:id="rId9"/>
    <p:sldId id="587" r:id="rId10"/>
    <p:sldId id="589" r:id="rId11"/>
    <p:sldId id="547" r:id="rId12"/>
    <p:sldId id="548" r:id="rId13"/>
    <p:sldId id="549" r:id="rId14"/>
    <p:sldId id="550" r:id="rId15"/>
    <p:sldId id="551" r:id="rId16"/>
    <p:sldId id="572" r:id="rId17"/>
    <p:sldId id="558" r:id="rId18"/>
    <p:sldId id="560" r:id="rId19"/>
    <p:sldId id="559" r:id="rId20"/>
    <p:sldId id="569" r:id="rId21"/>
    <p:sldId id="553" r:id="rId22"/>
    <p:sldId id="554" r:id="rId23"/>
    <p:sldId id="555" r:id="rId24"/>
    <p:sldId id="556" r:id="rId25"/>
    <p:sldId id="557" r:id="rId26"/>
    <p:sldId id="573" r:id="rId27"/>
    <p:sldId id="574" r:id="rId28"/>
    <p:sldId id="575" r:id="rId29"/>
    <p:sldId id="576" r:id="rId30"/>
    <p:sldId id="552" r:id="rId31"/>
    <p:sldId id="570" r:id="rId32"/>
    <p:sldId id="571" r:id="rId33"/>
    <p:sldId id="577" r:id="rId34"/>
    <p:sldId id="563" r:id="rId35"/>
    <p:sldId id="564" r:id="rId36"/>
    <p:sldId id="565" r:id="rId37"/>
    <p:sldId id="566" r:id="rId38"/>
    <p:sldId id="396" r:id="rId39"/>
    <p:sldId id="567" r:id="rId40"/>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78"/>
            <p14:sldId id="583"/>
            <p14:sldId id="584"/>
            <p14:sldId id="585"/>
            <p14:sldId id="587"/>
            <p14:sldId id="589"/>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955" autoAdjust="0"/>
  </p:normalViewPr>
  <p:slideViewPr>
    <p:cSldViewPr snapToGrid="0" snapToObjects="1">
      <p:cViewPr varScale="1">
        <p:scale>
          <a:sx n="88" d="100"/>
          <a:sy n="88" d="100"/>
        </p:scale>
        <p:origin x="624" y="77"/>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9/26/2013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789607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42282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35</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325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35988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243" y="2904404"/>
            <a:ext cx="7305011" cy="1654302"/>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321371" y="3569136"/>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321372" y="3127315"/>
            <a:ext cx="6232967" cy="441821"/>
          </a:xfrm>
        </p:spPr>
        <p:txBody>
          <a:bodyPr tIns="107555" bIns="107555">
            <a:noAutofit/>
          </a:bodyPr>
          <a:lstStyle>
            <a:lvl1pPr marL="0" indent="0">
              <a:spcBef>
                <a:spcPts val="0"/>
              </a:spcBef>
              <a:buNone/>
              <a:defRPr sz="232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321372" y="2105025"/>
            <a:ext cx="2775060" cy="628650"/>
          </a:xfrm>
          <a:prstGeom prst="rect">
            <a:avLst/>
          </a:prstGeom>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6309558" y="3032065"/>
            <a:ext cx="832263" cy="178308"/>
          </a:xfrm>
          <a:prstGeom prst="rect">
            <a:avLst/>
          </a:prstGeom>
        </p:spPr>
      </p:pic>
    </p:spTree>
    <p:extLst>
      <p:ext uri="{BB962C8B-B14F-4D97-AF65-F5344CB8AC3E}">
        <p14:creationId xmlns:p14="http://schemas.microsoft.com/office/powerpoint/2010/main" val="670766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119554" y="1295400"/>
            <a:ext cx="6511959" cy="1062037"/>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028970" y="1285875"/>
            <a:ext cx="90585" cy="1062037"/>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Text Placeholder 23"/>
          <p:cNvSpPr>
            <a:spLocks noGrp="1"/>
          </p:cNvSpPr>
          <p:nvPr>
            <p:ph type="body" sz="quarter" idx="14"/>
          </p:nvPr>
        </p:nvSpPr>
        <p:spPr>
          <a:xfrm>
            <a:off x="1119555" y="2471737"/>
            <a:ext cx="6511958" cy="1071563"/>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119555" y="3648075"/>
            <a:ext cx="6511958" cy="9906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028970" y="2471737"/>
            <a:ext cx="90585" cy="10715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1028970" y="3648075"/>
            <a:ext cx="90585" cy="9906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3" name="Rectangle 12"/>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5" name="Picture 14"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8243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userDrawn="1"/>
        </p:nvSpPr>
        <p:spPr>
          <a:xfrm>
            <a:off x="-208" y="1861276"/>
            <a:ext cx="9144209" cy="1423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40" name="Demo Logo"/>
          <p:cNvGrpSpPr/>
          <p:nvPr userDrawn="1"/>
        </p:nvGrpSpPr>
        <p:grpSpPr>
          <a:xfrm>
            <a:off x="792091" y="2029396"/>
            <a:ext cx="1396824" cy="1140902"/>
            <a:chOff x="792091" y="1833531"/>
            <a:chExt cx="1396824" cy="1140902"/>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4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61537"/>
            </a:xfrm>
            <a:prstGeom prst="rect">
              <a:avLst/>
            </a:prstGeom>
            <a:noFill/>
          </p:spPr>
          <p:txBody>
            <a:bodyPr wrap="square" rtlCol="0">
              <a:spAutoFit/>
            </a:bodyPr>
            <a:lstStyle/>
            <a:p>
              <a:pPr algn="ctr"/>
              <a:r>
                <a:rPr lang="en-US" sz="2399" dirty="0" smtClean="0">
                  <a:solidFill>
                    <a:schemeClr val="accent6"/>
                  </a:solidFill>
                </a:rPr>
                <a:t>DEMO</a:t>
              </a:r>
              <a:endParaRPr lang="en-US" sz="2399" dirty="0">
                <a:solidFill>
                  <a:schemeClr val="accent6"/>
                </a:solidFill>
              </a:endParaRPr>
            </a:p>
          </p:txBody>
        </p:sp>
      </p:grpSp>
      <p:grpSp>
        <p:nvGrpSpPr>
          <p:cNvPr id="31" name="Slate"/>
          <p:cNvGrpSpPr/>
          <p:nvPr userDrawn="1"/>
        </p:nvGrpSpPr>
        <p:grpSpPr>
          <a:xfrm>
            <a:off x="-836" y="1670243"/>
            <a:ext cx="2899343" cy="1803017"/>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pic>
        <p:nvPicPr>
          <p:cNvPr id="39" name="DevUnleashed Logo"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5" y="4816290"/>
            <a:ext cx="1121861" cy="223184"/>
          </a:xfrm>
          <a:prstGeom prst="rect">
            <a:avLst/>
          </a:prstGeom>
        </p:spPr>
      </p:pic>
      <p:sp>
        <p:nvSpPr>
          <p:cNvPr id="44" name="Title 1"/>
          <p:cNvSpPr>
            <a:spLocks noGrp="1"/>
          </p:cNvSpPr>
          <p:nvPr>
            <p:ph type="title" hasCustomPrompt="1"/>
          </p:nvPr>
        </p:nvSpPr>
        <p:spPr>
          <a:xfrm>
            <a:off x="2906196" y="1861276"/>
            <a:ext cx="6237804" cy="1423719"/>
          </a:xfrm>
        </p:spPr>
        <p:txBody>
          <a:bodyPr lIns="45720" tIns="45720" rIns="45720" bIns="45720" anchor="ctr" anchorCtr="0">
            <a:normAutofit/>
          </a:bodyPr>
          <a:lstStyle>
            <a:lvl1pPr algn="l">
              <a:defRPr sz="4399" spc="-113" baseline="0"/>
            </a:lvl1pPr>
          </a:lstStyle>
          <a:p>
            <a:r>
              <a:rPr lang="en-US" dirty="0" smtClean="0"/>
              <a:t>Click to edit title style</a:t>
            </a:r>
            <a:endParaRPr lang="en-US" dirty="0"/>
          </a:p>
        </p:txBody>
      </p:sp>
      <p:pic>
        <p:nvPicPr>
          <p:cNvPr id="25" name="DevUnleashed Logo"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407992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pic>
        <p:nvPicPr>
          <p:cNvPr id="3" name="Picture 2"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33384667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426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3" name="Rectangle 2"/>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1514983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
        <p:nvSpPr>
          <p:cNvPr id="2" name="Rectangle 1"/>
          <p:cNvSpPr/>
          <p:nvPr userDrawn="1"/>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2261072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369472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ar no Logo">
    <p:spTree>
      <p:nvGrpSpPr>
        <p:cNvPr id="1" name=""/>
        <p:cNvGrpSpPr/>
        <p:nvPr/>
      </p:nvGrpSpPr>
      <p:grpSpPr>
        <a:xfrm>
          <a:off x="0" y="0"/>
          <a:ext cx="0" cy="0"/>
          <a:chOff x="0" y="0"/>
          <a:chExt cx="0" cy="0"/>
        </a:xfrm>
      </p:grpSpPr>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125617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320" y="2152650"/>
            <a:ext cx="4830433" cy="857250"/>
          </a:xfrm>
          <a:prstGeom prst="rect">
            <a:avLst/>
          </a:prstGeom>
        </p:spPr>
        <p:txBody>
          <a:bodyPr vert="horz"/>
          <a:lstStyle>
            <a:lvl1pPr marL="80963" indent="4763">
              <a:defRPr sz="36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717259" y="2469683"/>
            <a:ext cx="1121861" cy="223184"/>
          </a:xfrm>
          <a:prstGeom prst="rect">
            <a:avLst/>
          </a:prstGeom>
        </p:spPr>
      </p:pic>
      <p:pic>
        <p:nvPicPr>
          <p:cNvPr id="5" name="Picture 4" descr="Orange-bracket.png"/>
          <p:cNvPicPr>
            <a:picLocks noChangeAspect="1"/>
          </p:cNvPicPr>
          <p:nvPr/>
        </p:nvPicPr>
        <p:blipFill>
          <a:blip r:embed="rId4"/>
          <a:stretch>
            <a:fillRect/>
          </a:stretch>
        </p:blipFill>
        <p:spPr>
          <a:xfrm>
            <a:off x="278771" y="2028825"/>
            <a:ext cx="413843" cy="1080131"/>
          </a:xfrm>
          <a:prstGeom prst="rect">
            <a:avLst/>
          </a:prstGeom>
        </p:spPr>
      </p:pic>
    </p:spTree>
    <p:extLst>
      <p:ext uri="{BB962C8B-B14F-4D97-AF65-F5344CB8AC3E}">
        <p14:creationId xmlns:p14="http://schemas.microsoft.com/office/powerpoint/2010/main" val="2334300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2904404"/>
            <a:ext cx="7305011" cy="1654302"/>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321371" y="3333750"/>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7989619" y="371325"/>
            <a:ext cx="832263" cy="178308"/>
          </a:xfrm>
          <a:prstGeom prst="rect">
            <a:avLst/>
          </a:prstGeom>
        </p:spPr>
      </p:pic>
      <p:pic>
        <p:nvPicPr>
          <p:cNvPr id="10" name="Picture 9"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283262" y="123675"/>
            <a:ext cx="2775060" cy="62865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4121181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9143999" cy="51435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05740" tIns="34290" rIns="205740" bIns="3429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sz="3600" dirty="0"/>
          </a:p>
        </p:txBody>
      </p:sp>
      <p:pic>
        <p:nvPicPr>
          <p:cNvPr id="11" name="Picture 10" descr="shutterstock_63419071.jpg"/>
          <p:cNvPicPr>
            <a:picLocks noChangeAspect="1"/>
          </p:cNvPicPr>
          <p:nvPr/>
        </p:nvPicPr>
        <p:blipFill>
          <a:blip r:embed="rId2"/>
          <a:srcRect r="4126"/>
          <a:stretch>
            <a:fillRect/>
          </a:stretch>
        </p:blipFill>
        <p:spPr>
          <a:xfrm>
            <a:off x="771661" y="10611"/>
            <a:ext cx="7583940" cy="4459539"/>
          </a:xfrm>
          <a:prstGeom prst="rect">
            <a:avLst/>
          </a:prstGeom>
        </p:spPr>
      </p:pic>
      <p:sp>
        <p:nvSpPr>
          <p:cNvPr id="15" name="Rectangle 14"/>
          <p:cNvSpPr/>
          <p:nvPr/>
        </p:nvSpPr>
        <p:spPr bwMode="gray">
          <a:xfrm>
            <a:off x="322450" y="2815848"/>
            <a:ext cx="7507675"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7926864" y="4816288"/>
            <a:ext cx="1121861" cy="223184"/>
          </a:xfrm>
          <a:prstGeom prst="rect">
            <a:avLst/>
          </a:prstGeom>
        </p:spPr>
      </p:pic>
    </p:spTree>
    <p:extLst>
      <p:ext uri="{BB962C8B-B14F-4D97-AF65-F5344CB8AC3E}">
        <p14:creationId xmlns:p14="http://schemas.microsoft.com/office/powerpoint/2010/main" val="1654300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15" name="Rectangle 14"/>
          <p:cNvSpPr/>
          <p:nvPr userDrawn="1"/>
        </p:nvSpPr>
        <p:spPr bwMode="gray">
          <a:xfrm>
            <a:off x="0" y="2815848"/>
            <a:ext cx="9144000"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userDrawn="1"/>
        </p:nvPicPr>
        <p:blipFill>
          <a:blip r:embed="rId2"/>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Section </a:t>
            </a:r>
            <a:r>
              <a:rPr lang="en-US" dirty="0" smtClean="0"/>
              <a:t>Title</a:t>
            </a:r>
            <a:endParaRPr lang="en-US" dirty="0"/>
          </a:p>
        </p:txBody>
      </p:sp>
      <p:pic>
        <p:nvPicPr>
          <p:cNvPr id="9" name="Picture 8"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599097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0" y="1304925"/>
            <a:ext cx="7705350"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2" name="Title 11"/>
          <p:cNvSpPr>
            <a:spLocks noGrp="1"/>
          </p:cNvSpPr>
          <p:nvPr>
            <p:ph type="title"/>
          </p:nvPr>
        </p:nvSpPr>
        <p:spPr>
          <a:xfrm>
            <a:off x="457320" y="347271"/>
            <a:ext cx="8229361"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9753638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1" y="1304925"/>
            <a:ext cx="5554521"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1" name="Title 10"/>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13594642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4" y="1722579"/>
            <a:ext cx="4458979" cy="30089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379" y="1647373"/>
            <a:ext cx="3514421" cy="2353127"/>
          </a:xfrm>
          <a:prstGeom prst="rect">
            <a:avLst/>
          </a:prstGeom>
        </p:spPr>
      </p:pic>
      <p:sp>
        <p:nvSpPr>
          <p:cNvPr id="10" name="Picture Placeholder 2"/>
          <p:cNvSpPr>
            <a:spLocks noGrp="1"/>
          </p:cNvSpPr>
          <p:nvPr>
            <p:ph type="pic" sz="quarter" idx="12" hasCustomPrompt="1"/>
          </p:nvPr>
        </p:nvSpPr>
        <p:spPr>
          <a:xfrm>
            <a:off x="5241004" y="1722578"/>
            <a:ext cx="3377878" cy="1896890"/>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780485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5" y="1448746"/>
            <a:ext cx="4006166" cy="32827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grpSp>
        <p:nvGrpSpPr>
          <p:cNvPr id="17" name="Slate"/>
          <p:cNvGrpSpPr/>
          <p:nvPr/>
        </p:nvGrpSpPr>
        <p:grpSpPr>
          <a:xfrm>
            <a:off x="4979842" y="1448745"/>
            <a:ext cx="3948508" cy="2455463"/>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sp>
        <p:nvSpPr>
          <p:cNvPr id="10" name="Picture Placeholder 2"/>
          <p:cNvSpPr>
            <a:spLocks noGrp="1"/>
          </p:cNvSpPr>
          <p:nvPr>
            <p:ph type="pic" sz="quarter" idx="12" hasCustomPrompt="1"/>
          </p:nvPr>
        </p:nvSpPr>
        <p:spPr>
          <a:xfrm>
            <a:off x="5241004" y="1722578"/>
            <a:ext cx="3445677" cy="1912828"/>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154422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801463" y="1529445"/>
            <a:ext cx="5839577" cy="89262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895585" y="1529445"/>
            <a:ext cx="905877" cy="892628"/>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895586" y="2422072"/>
            <a:ext cx="905877" cy="892628"/>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895585" y="3314700"/>
            <a:ext cx="902114" cy="903854"/>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1801463" y="2422072"/>
            <a:ext cx="5839577" cy="892628"/>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801463" y="3314700"/>
            <a:ext cx="5839577" cy="903854"/>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1" name="Rectangle 10"/>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3" name="Picture 12"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2554714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510" y="1343025"/>
            <a:ext cx="7791216" cy="3436259"/>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457319" y="282179"/>
            <a:ext cx="8229362"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4162136212"/>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48"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Lst>
  <p:transition>
    <p:fade/>
  </p:transition>
  <p:timing>
    <p:tnLst>
      <p:par>
        <p:cTn id="1" dur="indefinite" restart="never" nodeType="tmRoot"/>
      </p:par>
    </p:tnLst>
  </p:timing>
  <p:txStyles>
    <p:titleStyle>
      <a:lvl1pPr marL="385763" indent="68580" algn="l" defTabSz="342900" rtl="0" eaLnBrk="1" latinLnBrk="0" hangingPunct="1">
        <a:spcBef>
          <a:spcPct val="0"/>
        </a:spcBef>
        <a:buNone/>
        <a:defRPr sz="2400" kern="1200">
          <a:solidFill>
            <a:schemeClr val="bg1"/>
          </a:solidFill>
          <a:latin typeface="+mj-lt"/>
          <a:ea typeface="+mj-ea"/>
          <a:cs typeface="+mj-cs"/>
        </a:defRPr>
      </a:lvl1pPr>
    </p:titleStyle>
    <p:body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6.xml"/><Relationship Id="rId16"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59.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microsoft.com/office/2007/relationships/hdphoto" Target="../media/hdphoto5.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msdn.com/" TargetMode="External"/><Relationship Id="rId2" Type="http://schemas.openxmlformats.org/officeDocument/2006/relationships/hyperlink" Target="http://aka.ms/az30" TargetMode="External"/><Relationship Id="rId1" Type="http://schemas.openxmlformats.org/officeDocument/2006/relationships/slideLayout" Target="../slideLayouts/slideLayout5.xml"/><Relationship Id="rId5" Type="http://schemas.openxmlformats.org/officeDocument/2006/relationships/hyperlink" Target="http://aka.msazpay/" TargetMode="External"/><Relationship Id="rId4" Type="http://schemas.openxmlformats.org/officeDocument/2006/relationships/hyperlink" Target="http://bizspark.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Windows Azure Web Sites</a:t>
            </a:r>
          </a:p>
        </p:txBody>
      </p:sp>
    </p:spTree>
    <p:extLst>
      <p:ext uri="{BB962C8B-B14F-4D97-AF65-F5344CB8AC3E}">
        <p14:creationId xmlns:p14="http://schemas.microsoft.com/office/powerpoint/2010/main" val="3772382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rgbClr val="FFFFFF"/>
                    </a:gs>
                    <a:gs pos="100000">
                      <a:srgbClr val="FFFFFF"/>
                    </a:gs>
                  </a:gsLst>
                  <a:lin ang="5400000" scaled="0"/>
                </a:gradFill>
              </a:rPr>
              <a:t>Hello World</a:t>
            </a:r>
            <a:endParaRPr lang="en-US" dirty="0"/>
          </a:p>
        </p:txBody>
      </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Entity Framework</a:t>
            </a:r>
            <a:endParaRPr lang="en-US" dirty="0"/>
          </a:p>
        </p:txBody>
      </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435857"/>
            <a:ext cx="8754564" cy="567848"/>
          </a:xfrm>
        </p:spPr>
        <p:txBody>
          <a:bodyPr>
            <a:normAutofit/>
          </a:bodyPr>
          <a:lstStyle/>
          <a:p>
            <a:r>
              <a:rPr lang="en-US" dirty="0" smtClean="0"/>
              <a:t>Supported Publishing Methods</a:t>
            </a:r>
            <a:endParaRPr lang="en-US" dirty="0"/>
          </a:p>
        </p:txBody>
      </p:sp>
      <p:grpSp>
        <p:nvGrpSpPr>
          <p:cNvPr id="8" name="Group 7"/>
          <p:cNvGrpSpPr/>
          <p:nvPr/>
        </p:nvGrpSpPr>
        <p:grpSpPr>
          <a:xfrm>
            <a:off x="1960409" y="1467414"/>
            <a:ext cx="6024368" cy="3268458"/>
            <a:chOff x="1426486" y="1075527"/>
            <a:chExt cx="6024368" cy="3268458"/>
          </a:xfrm>
        </p:grpSpPr>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spTree>
    <p:extLst>
      <p:ext uri="{BB962C8B-B14F-4D97-AF65-F5344CB8AC3E}">
        <p14:creationId xmlns:p14="http://schemas.microsoft.com/office/powerpoint/2010/main" val="215852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Deployment</a:t>
            </a:r>
            <a:endParaRPr lang="en-US" dirty="0"/>
          </a:p>
        </p:txBody>
      </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Supported Web Frameworks</a:t>
            </a:r>
            <a:endParaRPr lang="en-US" dirty="0"/>
          </a:p>
        </p:txBody>
      </p:sp>
      <p:grpSp>
        <p:nvGrpSpPr>
          <p:cNvPr id="9" name="Group 8"/>
          <p:cNvGrpSpPr/>
          <p:nvPr/>
        </p:nvGrpSpPr>
        <p:grpSpPr>
          <a:xfrm>
            <a:off x="1252800" y="1915362"/>
            <a:ext cx="7440142" cy="1367770"/>
            <a:chOff x="454770" y="1915361"/>
            <a:chExt cx="8238172" cy="1514477"/>
          </a:xfrm>
        </p:grpSpPr>
        <p:grpSp>
          <p:nvGrpSpPr>
            <p:cNvPr id="22" name="Group 21"/>
            <p:cNvGrpSpPr/>
            <p:nvPr/>
          </p:nvGrpSpPr>
          <p:grpSpPr>
            <a:xfrm>
              <a:off x="2609701"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64632"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3" name="Group 2"/>
            <p:cNvGrpSpPr/>
            <p:nvPr/>
          </p:nvGrpSpPr>
          <p:grpSpPr>
            <a:xfrm>
              <a:off x="454770" y="1926415"/>
              <a:ext cx="1773380" cy="1503423"/>
              <a:chOff x="454770" y="1926415"/>
              <a:chExt cx="1773380" cy="1503423"/>
            </a:xfrm>
          </p:grpSpPr>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 xmlns:a14="http://schemas.microsoft.com/office/drawing/2010/main">
                    <a:solidFill>
                      <a:srgbClr val="FFFFFF"/>
                    </a:solidFill>
                  </a14:hiddenFill>
                </a:ext>
              </a:extLst>
            </p:spPr>
          </p:pic>
        </p:grpSp>
      </p:grpSp>
      <p:sp>
        <p:nvSpPr>
          <p:cNvPr id="2" name="TextBox 1"/>
          <p:cNvSpPr txBox="1"/>
          <p:nvPr/>
        </p:nvSpPr>
        <p:spPr>
          <a:xfrm>
            <a:off x="3510577" y="3812578"/>
            <a:ext cx="2822952" cy="276999"/>
          </a:xfrm>
          <a:prstGeom prst="rect">
            <a:avLst/>
          </a:prstGeom>
          <a:noFill/>
        </p:spPr>
        <p:txBody>
          <a:bodyPr wrap="none" lIns="0" tIns="0" rIns="0" bIns="0" rtlCol="0">
            <a:spAutoFit/>
          </a:bodyPr>
          <a:lstStyle/>
          <a:p>
            <a:pPr algn="ctr" defTabSz="685835"/>
            <a:r>
              <a:rPr lang="en-US" spc="-53" dirty="0" smtClean="0">
                <a:gradFill>
                  <a:gsLst>
                    <a:gs pos="2917">
                      <a:srgbClr val="5F5F5F"/>
                    </a:gs>
                    <a:gs pos="30000">
                      <a:srgbClr val="5F5F5F"/>
                    </a:gs>
                  </a:gsLst>
                  <a:lin ang="5400000" scaled="0"/>
                </a:gradFill>
                <a:latin typeface="+mj-lt"/>
              </a:rPr>
              <a:t>Or any custom </a:t>
            </a:r>
            <a:r>
              <a:rPr lang="en-US" spc="-53" dirty="0" err="1" smtClean="0">
                <a:gradFill>
                  <a:gsLst>
                    <a:gs pos="2917">
                      <a:srgbClr val="5F5F5F"/>
                    </a:gs>
                    <a:gs pos="30000">
                      <a:srgbClr val="5F5F5F"/>
                    </a:gs>
                  </a:gsLst>
                  <a:lin ang="5400000" scaled="0"/>
                </a:gradFill>
                <a:latin typeface="+mj-lt"/>
              </a:rPr>
              <a:t>FastCGI</a:t>
            </a:r>
            <a:r>
              <a:rPr lang="en-US" spc="-53" dirty="0" smtClean="0">
                <a:gradFill>
                  <a:gsLst>
                    <a:gs pos="2917">
                      <a:srgbClr val="5F5F5F"/>
                    </a:gs>
                    <a:gs pos="30000">
                      <a:srgbClr val="5F5F5F"/>
                    </a:gs>
                  </a:gsLst>
                  <a:lin ang="5400000" scaled="0"/>
                </a:gradFill>
                <a:latin typeface="+mj-lt"/>
              </a:rPr>
              <a:t> Handler</a:t>
            </a:r>
            <a:endParaRPr lang="en-US" spc="-53" dirty="0">
              <a:gradFill>
                <a:gsLst>
                  <a:gs pos="2917">
                    <a:srgbClr val="5F5F5F"/>
                  </a:gs>
                  <a:gs pos="30000">
                    <a:srgbClr val="5F5F5F"/>
                  </a:gs>
                </a:gsLst>
                <a:lin ang="5400000" scaled="0"/>
              </a:gradFill>
              <a:latin typeface="+mj-lt"/>
            </a:endParaRPr>
          </a:p>
        </p:txBody>
      </p:sp>
    </p:spTree>
    <p:extLst>
      <p:ext uri="{BB962C8B-B14F-4D97-AF65-F5344CB8AC3E}">
        <p14:creationId xmlns:p14="http://schemas.microsoft.com/office/powerpoint/2010/main" val="37124068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840" y="1861275"/>
            <a:ext cx="6233160" cy="1423719"/>
          </a:xfrm>
        </p:spPr>
        <p:txBody>
          <a:bodyPr>
            <a:normAutofit/>
          </a:bodyPr>
          <a:lstStyle/>
          <a:p>
            <a:r>
              <a:rPr lang="en-US" sz="4000" dirty="0" smtClean="0">
                <a:gradFill>
                  <a:gsLst>
                    <a:gs pos="1250">
                      <a:srgbClr val="FFFFFF"/>
                    </a:gs>
                    <a:gs pos="100000">
                      <a:srgbClr val="FFFFFF"/>
                    </a:gs>
                  </a:gsLst>
                  <a:lin ang="5400000" scaled="0"/>
                </a:gradFill>
              </a:rPr>
              <a:t>WordPress &amp; </a:t>
            </a:r>
            <a:r>
              <a:rPr lang="en-US" sz="4000" dirty="0" err="1" smtClean="0">
                <a:gradFill>
                  <a:gsLst>
                    <a:gs pos="1250">
                      <a:srgbClr val="FFFFFF"/>
                    </a:gs>
                    <a:gs pos="100000">
                      <a:srgbClr val="FFFFFF"/>
                    </a:gs>
                  </a:gsLst>
                  <a:lin ang="5400000" scaled="0"/>
                </a:gradFill>
              </a:rPr>
              <a:t>WebMatrix</a:t>
            </a:r>
            <a:endParaRPr lang="en-US" sz="4000" dirty="0"/>
          </a:p>
        </p:txBody>
      </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4032" y="1"/>
            <a:ext cx="9158032" cy="737426"/>
            <a:chOff x="-18704" y="0"/>
            <a:chExt cx="12207529" cy="983234"/>
          </a:xfrm>
        </p:grpSpPr>
        <p:grpSp>
          <p:nvGrpSpPr>
            <p:cNvPr id="13" name="Group 12"/>
            <p:cNvGrpSpPr/>
            <p:nvPr/>
          </p:nvGrpSpPr>
          <p:grpSpPr>
            <a:xfrm>
              <a:off x="-18704" y="0"/>
              <a:ext cx="12199505" cy="983234"/>
              <a:chOff x="-18704" y="0"/>
              <a:chExt cx="12199505" cy="983234"/>
            </a:xfrm>
          </p:grpSpPr>
          <p:sp>
            <p:nvSpPr>
              <p:cNvPr id="11" name="Rectangle 10"/>
              <p:cNvSpPr/>
              <p:nvPr/>
            </p:nvSpPr>
            <p:spPr bwMode="auto">
              <a:xfrm>
                <a:off x="-18704"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39592"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7137" y="3188479"/>
            <a:ext cx="7486303" cy="820421"/>
          </a:xfrm>
        </p:spPr>
        <p:txBody>
          <a:bodyPr>
            <a:normAutofit fontScale="90000"/>
          </a:bodyPr>
          <a:lstStyle/>
          <a:p>
            <a:r>
              <a:rPr lang="en-US" dirty="0" smtClean="0"/>
              <a:t>Introduction to Windows Azure</a:t>
            </a:r>
            <a:endParaRPr lang="en-US" dirty="0"/>
          </a:p>
        </p:txBody>
      </p:sp>
    </p:spTree>
    <p:extLst>
      <p:ext uri="{BB962C8B-B14F-4D97-AF65-F5344CB8AC3E}">
        <p14:creationId xmlns:p14="http://schemas.microsoft.com/office/powerpoint/2010/main" val="3036500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Scaling</a:t>
            </a:r>
            <a:endParaRPr lang="en-US" dirty="0"/>
          </a:p>
        </p:txBody>
      </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45720" rIns="45720">
            <a:normAutofit/>
          </a:bodyPr>
          <a:lstStyle/>
          <a:p>
            <a:r>
              <a:rPr lang="en-US" dirty="0" smtClean="0"/>
              <a:t>Diagnostics &amp; Monitoring</a:t>
            </a:r>
            <a:endParaRPr lang="en-US" dirty="0"/>
          </a:p>
        </p:txBody>
      </p:sp>
      <p:grpSp>
        <p:nvGrpSpPr>
          <p:cNvPr id="6" name="Group 5"/>
          <p:cNvGrpSpPr/>
          <p:nvPr/>
        </p:nvGrpSpPr>
        <p:grpSpPr>
          <a:xfrm>
            <a:off x="1975126" y="1492945"/>
            <a:ext cx="6024368" cy="3245821"/>
            <a:chOff x="1426486" y="1075527"/>
            <a:chExt cx="6024368" cy="3245821"/>
          </a:xfrm>
        </p:grpSpPr>
        <p:grpSp>
          <p:nvGrpSpPr>
            <p:cNvPr id="5" name="Group 4"/>
            <p:cNvGrpSpPr/>
            <p:nvPr/>
          </p:nvGrpSpPr>
          <p:grpSpPr>
            <a:xfrm>
              <a:off x="1426486" y="1075527"/>
              <a:ext cx="6024368" cy="1503423"/>
              <a:chOff x="1426486" y="1075527"/>
              <a:chExt cx="6024368" cy="1503423"/>
            </a:xfrm>
          </p:grpSpPr>
          <p:sp>
            <p:nvSpPr>
              <p:cNvPr id="10" name="Rectangle 9"/>
              <p:cNvSpPr/>
              <p:nvPr/>
            </p:nvSpPr>
            <p:spPr bwMode="auto">
              <a:xfrm>
                <a:off x="1480555"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3" name="Group 2"/>
            <p:cNvGrpSpPr/>
            <p:nvPr/>
          </p:nvGrpSpPr>
          <p:grpSpPr>
            <a:xfrm>
              <a:off x="2488213" y="2817925"/>
              <a:ext cx="3900914" cy="1503423"/>
              <a:chOff x="2514228" y="2817925"/>
              <a:chExt cx="3900914" cy="1503423"/>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6920186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33932"/>
            <a:ext cx="8754564"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grpSp>
        <p:nvGrpSpPr>
          <p:cNvPr id="16" name="Group 15"/>
          <p:cNvGrpSpPr/>
          <p:nvPr/>
        </p:nvGrpSpPr>
        <p:grpSpPr>
          <a:xfrm>
            <a:off x="956036" y="1341120"/>
            <a:ext cx="4628849" cy="3592588"/>
            <a:chOff x="232010" y="860386"/>
            <a:chExt cx="5307156" cy="4119042"/>
          </a:xfrm>
        </p:grpSpPr>
        <p:grpSp>
          <p:nvGrpSpPr>
            <p:cNvPr id="14" name="Group 13"/>
            <p:cNvGrpSpPr/>
            <p:nvPr/>
          </p:nvGrpSpPr>
          <p:grpSpPr>
            <a:xfrm>
              <a:off x="388375" y="1684969"/>
              <a:ext cx="5150791" cy="1428750"/>
              <a:chOff x="388375" y="1684969"/>
              <a:chExt cx="5150791" cy="1428750"/>
            </a:xfrm>
          </p:grpSpPr>
          <p:pic>
            <p:nvPicPr>
              <p:cNvPr id="1032" name="Picture 8"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375" y="2111003"/>
                <a:ext cx="759555" cy="576682"/>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829"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1304" y="2061151"/>
                <a:ext cx="867388" cy="676386"/>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3" name="Group 12"/>
            <p:cNvGrpSpPr/>
            <p:nvPr/>
          </p:nvGrpSpPr>
          <p:grpSpPr>
            <a:xfrm>
              <a:off x="419311" y="2904184"/>
              <a:ext cx="4893354" cy="981291"/>
              <a:chOff x="422025" y="2904184"/>
              <a:chExt cx="4893354" cy="981291"/>
            </a:xfrm>
          </p:grpSpPr>
          <p:pic>
            <p:nvPicPr>
              <p:cNvPr id="1038" name="Picture 14" descr="{:IconUr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025" y="3048792"/>
                <a:ext cx="692255" cy="692075"/>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8208" y="2957761"/>
                <a:ext cx="874364" cy="874136"/>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15398" y="3023496"/>
                <a:ext cx="739201" cy="7426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32" y="2904184"/>
                <a:ext cx="981547" cy="98129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5" name="Group 14"/>
            <p:cNvGrpSpPr/>
            <p:nvPr/>
          </p:nvGrpSpPr>
          <p:grpSpPr>
            <a:xfrm>
              <a:off x="391386" y="860386"/>
              <a:ext cx="4952214" cy="1033818"/>
              <a:chOff x="389435" y="860386"/>
              <a:chExt cx="4952214" cy="1033818"/>
            </a:xfrm>
          </p:grpSpPr>
          <p:pic>
            <p:nvPicPr>
              <p:cNvPr id="1028" name="Picture 4"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435" y="998676"/>
                <a:ext cx="757435" cy="757238"/>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2692" y="1004694"/>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12300" y="1004694"/>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7562" y="860386"/>
                <a:ext cx="1034087" cy="103381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2" name="Group 11"/>
            <p:cNvGrpSpPr/>
            <p:nvPr/>
          </p:nvGrpSpPr>
          <p:grpSpPr>
            <a:xfrm>
              <a:off x="232010" y="3957803"/>
              <a:ext cx="5083665" cy="1021625"/>
              <a:chOff x="232010" y="3957803"/>
              <a:chExt cx="5083665" cy="1021625"/>
            </a:xfrm>
          </p:grpSpPr>
          <p:pic>
            <p:nvPicPr>
              <p:cNvPr id="3" name="Picture 2"/>
              <p:cNvPicPr>
                <a:picLocks noChangeAspect="1"/>
              </p:cNvPicPr>
              <p:nvPr/>
            </p:nvPicPr>
            <p:blipFill>
              <a:blip r:embed="rId15"/>
              <a:stretch>
                <a:fillRect/>
              </a:stretch>
            </p:blipFill>
            <p:spPr>
              <a:xfrm>
                <a:off x="232010" y="3957803"/>
                <a:ext cx="1072284" cy="1021625"/>
              </a:xfrm>
              <a:prstGeom prst="rect">
                <a:avLst/>
              </a:prstGeom>
            </p:spPr>
          </p:pic>
          <p:pic>
            <p:nvPicPr>
              <p:cNvPr id="4" name="Picture 3"/>
              <p:cNvPicPr>
                <a:picLocks noChangeAspect="1"/>
              </p:cNvPicPr>
              <p:nvPr/>
            </p:nvPicPr>
            <p:blipFill>
              <a:blip r:embed="rId16"/>
              <a:stretch>
                <a:fillRect/>
              </a:stretch>
            </p:blipFill>
            <p:spPr>
              <a:xfrm>
                <a:off x="1521581" y="4220996"/>
                <a:ext cx="1247619" cy="495238"/>
              </a:xfrm>
              <a:prstGeom prst="rect">
                <a:avLst/>
              </a:prstGeom>
            </p:spPr>
          </p:pic>
          <p:pic>
            <p:nvPicPr>
              <p:cNvPr id="6" name="Picture 5"/>
              <p:cNvPicPr>
                <a:picLocks noChangeAspect="1"/>
              </p:cNvPicPr>
              <p:nvPr/>
            </p:nvPicPr>
            <p:blipFill>
              <a:blip r:embed="rId17"/>
              <a:stretch>
                <a:fillRect/>
              </a:stretch>
            </p:blipFill>
            <p:spPr>
              <a:xfrm>
                <a:off x="2986486" y="3973796"/>
                <a:ext cx="997024" cy="989638"/>
              </a:xfrm>
              <a:prstGeom prst="rect">
                <a:avLst/>
              </a:prstGeom>
            </p:spPr>
          </p:pic>
          <p:pic>
            <p:nvPicPr>
              <p:cNvPr id="7" name="Picture 6"/>
              <p:cNvPicPr>
                <a:picLocks noChangeAspect="1"/>
              </p:cNvPicPr>
              <p:nvPr/>
            </p:nvPicPr>
            <p:blipFill>
              <a:blip r:embed="rId18"/>
              <a:stretch>
                <a:fillRect/>
              </a:stretch>
            </p:blipFill>
            <p:spPr>
              <a:xfrm>
                <a:off x="4333535" y="3973797"/>
                <a:ext cx="982140" cy="989637"/>
              </a:xfrm>
              <a:prstGeom prst="rect">
                <a:avLst/>
              </a:prstGeom>
            </p:spPr>
          </p:pic>
        </p:grpSp>
      </p:grpSp>
    </p:spTree>
    <p:extLst>
      <p:ext uri="{BB962C8B-B14F-4D97-AF65-F5344CB8AC3E}">
        <p14:creationId xmlns:p14="http://schemas.microsoft.com/office/powerpoint/2010/main" val="2897407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35" y="460632"/>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grpSp>
        <p:nvGrpSpPr>
          <p:cNvPr id="23" name="Group 22"/>
          <p:cNvGrpSpPr/>
          <p:nvPr/>
        </p:nvGrpSpPr>
        <p:grpSpPr>
          <a:xfrm>
            <a:off x="1103997" y="1485112"/>
            <a:ext cx="4005161" cy="3182861"/>
            <a:chOff x="389436" y="1241272"/>
            <a:chExt cx="4005161" cy="3182861"/>
          </a:xfrm>
        </p:grpSpPr>
        <p:grpSp>
          <p:nvGrpSpPr>
            <p:cNvPr id="21" name="Group 20"/>
            <p:cNvGrpSpPr/>
            <p:nvPr/>
          </p:nvGrpSpPr>
          <p:grpSpPr>
            <a:xfrm>
              <a:off x="396581" y="2471943"/>
              <a:ext cx="3998016" cy="721519"/>
              <a:chOff x="396581" y="2482405"/>
              <a:chExt cx="3998016" cy="721519"/>
            </a:xfrm>
          </p:grpSpPr>
          <p:pic>
            <p:nvPicPr>
              <p:cNvPr id="10" name="Picture 9"/>
              <p:cNvPicPr>
                <a:picLocks noChangeAspect="1"/>
              </p:cNvPicPr>
              <p:nvPr/>
            </p:nvPicPr>
            <p:blipFill>
              <a:blip r:embed="rId3"/>
              <a:stretch>
                <a:fillRect/>
              </a:stretch>
            </p:blipFill>
            <p:spPr>
              <a:xfrm>
                <a:off x="396581" y="2482405"/>
                <a:ext cx="700270" cy="721519"/>
              </a:xfrm>
              <a:prstGeom prst="rect">
                <a:avLst/>
              </a:prstGeom>
            </p:spPr>
          </p:pic>
          <p:pic>
            <p:nvPicPr>
              <p:cNvPr id="9" name="Picture 8"/>
              <p:cNvPicPr>
                <a:picLocks noChangeAspect="1"/>
              </p:cNvPicPr>
              <p:nvPr/>
            </p:nvPicPr>
            <p:blipFill>
              <a:blip r:embed="rId4"/>
              <a:stretch>
                <a:fillRect/>
              </a:stretch>
            </p:blipFill>
            <p:spPr>
              <a:xfrm>
                <a:off x="1487494" y="2482405"/>
                <a:ext cx="714561" cy="721519"/>
              </a:xfrm>
              <a:prstGeom prst="rect">
                <a:avLst/>
              </a:prstGeom>
            </p:spPr>
          </p:pic>
          <p:pic>
            <p:nvPicPr>
              <p:cNvPr id="11" name="Picture 10"/>
              <p:cNvPicPr>
                <a:picLocks noChangeAspect="1"/>
              </p:cNvPicPr>
              <p:nvPr/>
            </p:nvPicPr>
            <p:blipFill>
              <a:blip r:embed="rId5"/>
              <a:stretch>
                <a:fillRect/>
              </a:stretch>
            </p:blipFill>
            <p:spPr>
              <a:xfrm>
                <a:off x="2589124" y="2489549"/>
                <a:ext cx="700270" cy="707231"/>
              </a:xfrm>
              <a:prstGeom prst="rect">
                <a:avLst/>
              </a:prstGeom>
            </p:spPr>
          </p:pic>
          <p:pic>
            <p:nvPicPr>
              <p:cNvPr id="12" name="Picture 11"/>
              <p:cNvPicPr>
                <a:picLocks noChangeAspect="1"/>
              </p:cNvPicPr>
              <p:nvPr/>
            </p:nvPicPr>
            <p:blipFill>
              <a:blip r:embed="rId6"/>
              <a:stretch>
                <a:fillRect/>
              </a:stretch>
            </p:blipFill>
            <p:spPr>
              <a:xfrm>
                <a:off x="3672890" y="2482405"/>
                <a:ext cx="721707" cy="721519"/>
              </a:xfrm>
              <a:prstGeom prst="rect">
                <a:avLst/>
              </a:prstGeom>
            </p:spPr>
          </p:pic>
        </p:grpSp>
        <p:grpSp>
          <p:nvGrpSpPr>
            <p:cNvPr id="20" name="Group 19"/>
            <p:cNvGrpSpPr/>
            <p:nvPr/>
          </p:nvGrpSpPr>
          <p:grpSpPr>
            <a:xfrm>
              <a:off x="393009" y="3702614"/>
              <a:ext cx="3998015" cy="721519"/>
              <a:chOff x="393009" y="3702614"/>
              <a:chExt cx="3998015" cy="721519"/>
            </a:xfrm>
          </p:grpSpPr>
          <p:pic>
            <p:nvPicPr>
              <p:cNvPr id="14" name="Picture 13"/>
              <p:cNvPicPr>
                <a:picLocks noChangeAspect="1"/>
              </p:cNvPicPr>
              <p:nvPr/>
            </p:nvPicPr>
            <p:blipFill>
              <a:blip r:embed="rId7"/>
              <a:stretch>
                <a:fillRect/>
              </a:stretch>
            </p:blipFill>
            <p:spPr>
              <a:xfrm>
                <a:off x="393009" y="3702614"/>
                <a:ext cx="707415" cy="721519"/>
              </a:xfrm>
              <a:prstGeom prst="rect">
                <a:avLst/>
              </a:prstGeom>
            </p:spPr>
          </p:pic>
          <p:pic>
            <p:nvPicPr>
              <p:cNvPr id="15" name="Picture 14"/>
              <p:cNvPicPr>
                <a:picLocks noChangeAspect="1"/>
              </p:cNvPicPr>
              <p:nvPr/>
            </p:nvPicPr>
            <p:blipFill>
              <a:blip r:embed="rId8"/>
              <a:stretch>
                <a:fillRect/>
              </a:stretch>
            </p:blipFill>
            <p:spPr>
              <a:xfrm>
                <a:off x="1487494" y="3709758"/>
                <a:ext cx="714561" cy="707231"/>
              </a:xfrm>
              <a:prstGeom prst="rect">
                <a:avLst/>
              </a:prstGeom>
            </p:spPr>
          </p:pic>
          <p:pic>
            <p:nvPicPr>
              <p:cNvPr id="16" name="Picture 15"/>
              <p:cNvPicPr>
                <a:picLocks noChangeAspect="1"/>
              </p:cNvPicPr>
              <p:nvPr/>
            </p:nvPicPr>
            <p:blipFill>
              <a:blip r:embed="rId9"/>
              <a:stretch>
                <a:fillRect/>
              </a:stretch>
            </p:blipFill>
            <p:spPr>
              <a:xfrm>
                <a:off x="2589124" y="3713329"/>
                <a:ext cx="700270" cy="700088"/>
              </a:xfrm>
              <a:prstGeom prst="rect">
                <a:avLst/>
              </a:prstGeom>
            </p:spPr>
          </p:pic>
          <p:pic>
            <p:nvPicPr>
              <p:cNvPr id="17" name="Picture 16"/>
              <p:cNvPicPr>
                <a:picLocks noChangeAspect="1"/>
              </p:cNvPicPr>
              <p:nvPr/>
            </p:nvPicPr>
            <p:blipFill>
              <a:blip r:embed="rId10"/>
              <a:stretch>
                <a:fillRect/>
              </a:stretch>
            </p:blipFill>
            <p:spPr>
              <a:xfrm>
                <a:off x="3676463" y="3709758"/>
                <a:ext cx="714561" cy="707231"/>
              </a:xfrm>
              <a:prstGeom prst="rect">
                <a:avLst/>
              </a:prstGeom>
            </p:spPr>
          </p:pic>
        </p:grpSp>
        <p:grpSp>
          <p:nvGrpSpPr>
            <p:cNvPr id="22" name="Group 21"/>
            <p:cNvGrpSpPr/>
            <p:nvPr/>
          </p:nvGrpSpPr>
          <p:grpSpPr>
            <a:xfrm>
              <a:off x="389436" y="1241272"/>
              <a:ext cx="4003179" cy="721519"/>
              <a:chOff x="389436" y="1241272"/>
              <a:chExt cx="4003179" cy="721519"/>
            </a:xfrm>
          </p:grpSpPr>
          <p:pic>
            <p:nvPicPr>
              <p:cNvPr id="5" name="Picture 4"/>
              <p:cNvPicPr>
                <a:picLocks noChangeAspect="1"/>
              </p:cNvPicPr>
              <p:nvPr/>
            </p:nvPicPr>
            <p:blipFill>
              <a:blip r:embed="rId11"/>
              <a:stretch>
                <a:fillRect/>
              </a:stretch>
            </p:blipFill>
            <p:spPr>
              <a:xfrm>
                <a:off x="389436" y="1248416"/>
                <a:ext cx="714561" cy="707231"/>
              </a:xfrm>
              <a:prstGeom prst="rect">
                <a:avLst/>
              </a:prstGeom>
            </p:spPr>
          </p:pic>
          <p:pic>
            <p:nvPicPr>
              <p:cNvPr id="6" name="Picture 5"/>
              <p:cNvPicPr>
                <a:picLocks noChangeAspect="1"/>
              </p:cNvPicPr>
              <p:nvPr/>
            </p:nvPicPr>
            <p:blipFill>
              <a:blip r:embed="rId12"/>
              <a:stretch>
                <a:fillRect/>
              </a:stretch>
            </p:blipFill>
            <p:spPr>
              <a:xfrm>
                <a:off x="1483921" y="1241272"/>
                <a:ext cx="721707" cy="721519"/>
              </a:xfrm>
              <a:prstGeom prst="rect">
                <a:avLst/>
              </a:prstGeom>
            </p:spPr>
          </p:pic>
          <p:pic>
            <p:nvPicPr>
              <p:cNvPr id="7" name="Picture 6"/>
              <p:cNvPicPr>
                <a:picLocks noChangeAspect="1"/>
              </p:cNvPicPr>
              <p:nvPr/>
            </p:nvPicPr>
            <p:blipFill>
              <a:blip r:embed="rId13"/>
              <a:stretch>
                <a:fillRect/>
              </a:stretch>
            </p:blipFill>
            <p:spPr>
              <a:xfrm>
                <a:off x="2585552" y="1248416"/>
                <a:ext cx="707415" cy="707231"/>
              </a:xfrm>
              <a:prstGeom prst="rect">
                <a:avLst/>
              </a:prstGeom>
            </p:spPr>
          </p:pic>
          <p:pic>
            <p:nvPicPr>
              <p:cNvPr id="3" name="Picture 2"/>
              <p:cNvPicPr>
                <a:picLocks noChangeAspect="1"/>
              </p:cNvPicPr>
              <p:nvPr/>
            </p:nvPicPr>
            <p:blipFill>
              <a:blip r:embed="rId14"/>
              <a:stretch>
                <a:fillRect/>
              </a:stretch>
            </p:blipFill>
            <p:spPr>
              <a:xfrm>
                <a:off x="3674871" y="1244844"/>
                <a:ext cx="717744" cy="714375"/>
              </a:xfrm>
              <a:prstGeom prst="rect">
                <a:avLst/>
              </a:prstGeom>
            </p:spPr>
          </p:pic>
        </p:grpSp>
      </p:grpSp>
    </p:spTree>
    <p:extLst>
      <p:ext uri="{BB962C8B-B14F-4D97-AF65-F5344CB8AC3E}">
        <p14:creationId xmlns:p14="http://schemas.microsoft.com/office/powerpoint/2010/main" val="624191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9185" y="1497565"/>
            <a:ext cx="2602760" cy="2432705"/>
            <a:chOff x="627895" y="2692245"/>
            <a:chExt cx="2185744" cy="2042935"/>
          </a:xfrm>
        </p:grpSpPr>
        <p:sp>
          <p:nvSpPr>
            <p:cNvPr id="12" name="Rectangle 11"/>
            <p:cNvSpPr/>
            <p:nvPr/>
          </p:nvSpPr>
          <p:spPr bwMode="auto">
            <a:xfrm>
              <a:off x="627895"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3279209" y="1497565"/>
            <a:ext cx="2602760" cy="2432705"/>
            <a:chOff x="2992889" y="2692245"/>
            <a:chExt cx="2185744" cy="2042935"/>
          </a:xfrm>
        </p:grpSpPr>
        <p:sp>
          <p:nvSpPr>
            <p:cNvPr id="13" name="Rectangle 12"/>
            <p:cNvSpPr/>
            <p:nvPr/>
          </p:nvSpPr>
          <p:spPr bwMode="auto">
            <a:xfrm>
              <a:off x="2992889"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Open</a:t>
              </a:r>
              <a:endParaRPr lang="en-US" sz="2400" dirty="0">
                <a:gradFill>
                  <a:gsLst>
                    <a:gs pos="0">
                      <a:srgbClr val="FFFFFF"/>
                    </a:gs>
                    <a:gs pos="100000">
                      <a:srgbClr val="FFFFFF"/>
                    </a:gs>
                  </a:gsLst>
                  <a:lin ang="5400000" scaled="0"/>
                </a:gradFill>
                <a:latin typeface="+mj-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6019233" y="1497565"/>
            <a:ext cx="2602760" cy="2432705"/>
            <a:chOff x="5368948" y="2692245"/>
            <a:chExt cx="2185744" cy="2042935"/>
          </a:xfrm>
        </p:grpSpPr>
        <p:sp>
          <p:nvSpPr>
            <p:cNvPr id="14" name="Rectangle 13"/>
            <p:cNvSpPr/>
            <p:nvPr/>
          </p:nvSpPr>
          <p:spPr bwMode="auto">
            <a:xfrm>
              <a:off x="5368948"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Solid</a:t>
              </a:r>
              <a:endParaRPr lang="en-US" sz="2400" dirty="0">
                <a:gradFill>
                  <a:gsLst>
                    <a:gs pos="0">
                      <a:srgbClr val="FFFFFF"/>
                    </a:gs>
                    <a:gs pos="100000">
                      <a:srgbClr val="FFFFFF"/>
                    </a:gs>
                  </a:gsLst>
                  <a:lin ang="5400000" scaled="0"/>
                </a:gradFill>
                <a:latin typeface="+mj-lt"/>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
        <p:nvSpPr>
          <p:cNvPr id="7" name="Title 6"/>
          <p:cNvSpPr>
            <a:spLocks noGrp="1"/>
          </p:cNvSpPr>
          <p:nvPr>
            <p:ph type="title" idx="4294967295"/>
          </p:nvPr>
        </p:nvSpPr>
        <p:spPr>
          <a:xfrm>
            <a:off x="0" y="282575"/>
            <a:ext cx="8229600" cy="857250"/>
          </a:xfrm>
        </p:spPr>
        <p:txBody>
          <a:bodyPr/>
          <a:lstStyle/>
          <a:p>
            <a:r>
              <a:rPr lang="en-US" smtClean="0"/>
              <a:t>Windows Azure</a:t>
            </a:r>
            <a:endParaRPr lang="en-US" dirty="0"/>
          </a:p>
        </p:txBody>
      </p:sp>
    </p:spTree>
    <p:extLst>
      <p:ext uri="{BB962C8B-B14F-4D97-AF65-F5344CB8AC3E}">
        <p14:creationId xmlns:p14="http://schemas.microsoft.com/office/powerpoint/2010/main" val="3693219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pic>
        <p:nvPicPr>
          <p:cNvPr id="9" name="Picture 8"/>
          <p:cNvPicPr>
            <a:picLocks noChangeAspect="1"/>
          </p:cNvPicPr>
          <p:nvPr/>
        </p:nvPicPr>
        <p:blipFill>
          <a:blip r:embed="rId3"/>
          <a:stretch>
            <a:fillRect/>
          </a:stretch>
        </p:blipFill>
        <p:spPr>
          <a:xfrm>
            <a:off x="7253026" y="1937924"/>
            <a:ext cx="1276410" cy="1270420"/>
          </a:xfrm>
          <a:prstGeom prst="rect">
            <a:avLst/>
          </a:prstGeom>
          <a:ln>
            <a:solidFill>
              <a:schemeClr val="bg2"/>
            </a:solidFill>
          </a:ln>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621067" y="167905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6364480" y="167905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876564" y="167905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4249936" y="1304925"/>
            <a:ext cx="4436743" cy="3371850"/>
          </a:xfrm>
        </p:spPr>
        <p:txBody>
          <a:bodyPr>
            <a:normAutofit/>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sp>
        <p:nvSpPr>
          <p:cNvPr id="2" name="Title 1"/>
          <p:cNvSpPr>
            <a:spLocks noGrp="1"/>
          </p:cNvSpPr>
          <p:nvPr>
            <p:ph type="title"/>
          </p:nvPr>
        </p:nvSpPr>
        <p:spPr/>
        <p:txBody>
          <a:bodyPr>
            <a:normAutofit/>
          </a:bodyPr>
          <a:lstStyle/>
          <a:p>
            <a:r>
              <a:rPr lang="en-US" dirty="0" smtClean="0"/>
              <a:t>Start Simple</a:t>
            </a:r>
            <a:endParaRPr lang="en-US" dirty="0"/>
          </a:p>
        </p:txBody>
      </p:sp>
      <p:grpSp>
        <p:nvGrpSpPr>
          <p:cNvPr id="7" name="Group 6"/>
          <p:cNvGrpSpPr/>
          <p:nvPr/>
        </p:nvGrpSpPr>
        <p:grpSpPr>
          <a:xfrm>
            <a:off x="1048058" y="1602601"/>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7"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 name="Text Placeholder 3"/>
          <p:cNvSpPr>
            <a:spLocks noGrp="1"/>
          </p:cNvSpPr>
          <p:nvPr>
            <p:ph sz="quarter" idx="10"/>
          </p:nvPr>
        </p:nvSpPr>
        <p:spPr>
          <a:xfrm>
            <a:off x="4133826" y="1304925"/>
            <a:ext cx="4552853" cy="3371850"/>
          </a:xfrm>
        </p:spPr>
        <p:txBody>
          <a:bodyPr>
            <a:normAutofit/>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sp>
        <p:nvSpPr>
          <p:cNvPr id="2" name="Title 1"/>
          <p:cNvSpPr>
            <a:spLocks noGrp="1"/>
          </p:cNvSpPr>
          <p:nvPr>
            <p:ph type="title"/>
          </p:nvPr>
        </p:nvSpPr>
        <p:spPr/>
        <p:txBody>
          <a:bodyPr>
            <a:normAutofit/>
          </a:bodyPr>
          <a:lstStyle/>
          <a:p>
            <a:r>
              <a:rPr lang="en-US" dirty="0" smtClean="0"/>
              <a:t>Code Smart</a:t>
            </a:r>
            <a:endParaRPr lang="en-US" dirty="0"/>
          </a:p>
        </p:txBody>
      </p:sp>
    </p:spTree>
    <p:extLst>
      <p:ext uri="{BB962C8B-B14F-4D97-AF65-F5344CB8AC3E}">
        <p14:creationId xmlns:p14="http://schemas.microsoft.com/office/powerpoint/2010/main" val="3730400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8"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 name="Text Placeholder 3"/>
          <p:cNvSpPr>
            <a:spLocks noGrp="1"/>
          </p:cNvSpPr>
          <p:nvPr>
            <p:ph sz="quarter" idx="10"/>
          </p:nvPr>
        </p:nvSpPr>
        <p:spPr>
          <a:xfrm>
            <a:off x="4133828" y="1304925"/>
            <a:ext cx="4552852" cy="3371850"/>
          </a:xfrm>
        </p:spPr>
        <p:txBody>
          <a:bodyPr>
            <a:normAutofit lnSpcReduction="10000"/>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sp>
        <p:nvSpPr>
          <p:cNvPr id="2" name="Title 1"/>
          <p:cNvSpPr>
            <a:spLocks noGrp="1"/>
          </p:cNvSpPr>
          <p:nvPr>
            <p:ph type="title"/>
          </p:nvPr>
        </p:nvSpPr>
        <p:spPr/>
        <p:txBody>
          <a:bodyPr>
            <a:normAutofit/>
          </a:bodyPr>
          <a:lstStyle/>
          <a:p>
            <a:r>
              <a:rPr lang="en-US" dirty="0" smtClean="0"/>
              <a:t>Go Live</a:t>
            </a:r>
            <a:endParaRPr lang="en-US" dirty="0"/>
          </a:p>
        </p:txBody>
      </p:sp>
    </p:spTree>
    <p:extLst>
      <p:ext uri="{BB962C8B-B14F-4D97-AF65-F5344CB8AC3E}">
        <p14:creationId xmlns:p14="http://schemas.microsoft.com/office/powerpoint/2010/main" val="1993013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65901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3" name="Group 2"/>
          <p:cNvGrpSpPr/>
          <p:nvPr/>
        </p:nvGrpSpPr>
        <p:grpSpPr>
          <a:xfrm>
            <a:off x="965696" y="1280159"/>
            <a:ext cx="8037241" cy="3510465"/>
            <a:chOff x="206566" y="948591"/>
            <a:chExt cx="8796371" cy="3842034"/>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Launch a professional looking site with a few clicks using apps like </a:t>
              </a:r>
              <a:r>
                <a:rPr lang="en-US" sz="1000" spc="-32" dirty="0" err="1">
                  <a:gradFill>
                    <a:gsLst>
                      <a:gs pos="0">
                        <a:schemeClr val="bg1"/>
                      </a:gs>
                      <a:gs pos="100000">
                        <a:schemeClr val="bg1"/>
                      </a:gs>
                    </a:gsLst>
                    <a:lin ang="16200000" scaled="0"/>
                  </a:gradFill>
                </a:rPr>
                <a:t>WordPress</a:t>
              </a:r>
              <a:r>
                <a:rPr lang="en-US" sz="1000" spc="-32" dirty="0">
                  <a:gradFill>
                    <a:gsLst>
                      <a:gs pos="0">
                        <a:schemeClr val="bg1"/>
                      </a:gs>
                      <a:gs pos="100000">
                        <a:schemeClr val="bg1"/>
                      </a:gs>
                    </a:gsLst>
                    <a:lin ang="16200000" scaled="0"/>
                  </a:gradFill>
                </a:rPr>
                <a:t>, </a:t>
              </a:r>
              <a:r>
                <a:rPr lang="en-US" sz="1000" spc="-32" dirty="0" err="1">
                  <a:gradFill>
                    <a:gsLst>
                      <a:gs pos="0">
                        <a:schemeClr val="bg1"/>
                      </a:gs>
                      <a:gs pos="100000">
                        <a:schemeClr val="bg1"/>
                      </a:gs>
                    </a:gsLst>
                    <a:lin ang="16200000" scaled="0"/>
                  </a:gradFill>
                </a:rPr>
                <a:t>Joomla</a:t>
              </a:r>
              <a:r>
                <a:rPr lang="en-US" sz="1000" spc="-32" dirty="0">
                  <a:gradFill>
                    <a:gsLst>
                      <a:gs pos="0">
                        <a:schemeClr val="bg1"/>
                      </a:gs>
                      <a:gs pos="100000">
                        <a:schemeClr val="bg1"/>
                      </a:gs>
                    </a:gsLst>
                    <a:lin ang="16200000" scaled="0"/>
                  </a:gradFill>
                </a:rPr>
                <a:t>!, Drupal, </a:t>
              </a:r>
              <a:r>
                <a:rPr lang="en-US" sz="1000" spc="-32" dirty="0" err="1">
                  <a:gradFill>
                    <a:gsLst>
                      <a:gs pos="0">
                        <a:schemeClr val="bg1"/>
                      </a:gs>
                      <a:gs pos="100000">
                        <a:schemeClr val="bg1"/>
                      </a:gs>
                    </a:gsLst>
                    <a:lin ang="16200000" scaled="0"/>
                  </a:gradFill>
                </a:rPr>
                <a:t>DotNetNuke</a:t>
              </a:r>
              <a:r>
                <a:rPr lang="en-US" sz="1000" spc="-32" dirty="0">
                  <a:gradFill>
                    <a:gsLst>
                      <a:gs pos="0">
                        <a:schemeClr val="bg1"/>
                      </a:gs>
                      <a:gs pos="100000">
                        <a:schemeClr val="bg1"/>
                      </a:gs>
                    </a:gsLst>
                    <a:lin ang="16200000" scaled="0"/>
                  </a:gradFill>
                </a:rPr>
                <a:t> and </a:t>
              </a:r>
              <a:r>
                <a:rPr lang="en-US" sz="1000" spc="-32" dirty="0" err="1">
                  <a:gradFill>
                    <a:gsLst>
                      <a:gs pos="0">
                        <a:schemeClr val="bg1"/>
                      </a:gs>
                      <a:gs pos="100000">
                        <a:schemeClr val="bg1"/>
                      </a:gs>
                    </a:gsLst>
                    <a:lin ang="16200000" scaled="0"/>
                  </a:gradFill>
                </a:rPr>
                <a:t>Umbraco</a:t>
              </a:r>
              <a:endParaRPr lang="en-US" sz="10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Deploy  directly from your source code repository, using </a:t>
              </a:r>
              <a:r>
                <a:rPr lang="en-US" sz="1000" spc="-32" dirty="0" err="1">
                  <a:gradFill>
                    <a:gsLst>
                      <a:gs pos="0">
                        <a:schemeClr val="bg1"/>
                      </a:gs>
                      <a:gs pos="100000">
                        <a:schemeClr val="bg1"/>
                      </a:gs>
                    </a:gsLst>
                    <a:lin ang="16200000" scaled="0"/>
                  </a:gradFill>
                </a:rPr>
                <a:t>Git</a:t>
              </a:r>
              <a:r>
                <a:rPr lang="en-US" sz="10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Web Sites</a:t>
                </a:r>
                <a:endParaRPr lang="en-US" sz="12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Choose an image from the library or upload your own </a:t>
              </a:r>
              <a:r>
                <a:rPr lang="en-US" sz="1000" spc="-32" dirty="0" err="1">
                  <a:gradFill>
                    <a:gsLst>
                      <a:gs pos="0">
                        <a:schemeClr val="bg1"/>
                      </a:gs>
                      <a:gs pos="100000">
                        <a:schemeClr val="bg1"/>
                      </a:gs>
                    </a:gsLst>
                    <a:lin ang="16200000" scaled="0"/>
                  </a:gradFill>
                </a:rPr>
                <a:t>VHD</a:t>
              </a:r>
              <a:r>
                <a:rPr lang="en-US" sz="10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000" spc="-32" dirty="0" err="1">
                  <a:gradFill>
                    <a:gsLst>
                      <a:gs pos="0">
                        <a:schemeClr val="bg1"/>
                      </a:gs>
                      <a:gs pos="100000">
                        <a:schemeClr val="bg1"/>
                      </a:gs>
                    </a:gsLst>
                    <a:lin ang="16200000" scaled="0"/>
                  </a:gradFill>
                </a:rPr>
                <a:t>PaaS</a:t>
              </a:r>
              <a:r>
                <a:rPr lang="en-US" sz="10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Virtual Machines</a:t>
                </a:r>
              </a:p>
            </p:txBody>
          </p:sp>
        </p:grpSp>
      </p:grpSp>
    </p:spTree>
    <p:extLst>
      <p:ext uri="{BB962C8B-B14F-4D97-AF65-F5344CB8AC3E}">
        <p14:creationId xmlns:p14="http://schemas.microsoft.com/office/powerpoint/2010/main" val="2894629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319" y="347271"/>
            <a:ext cx="8229362" cy="792157"/>
          </a:xfrm>
        </p:spPr>
        <p:txBody>
          <a:bodyPr>
            <a:normAutofit/>
          </a:bodyPr>
          <a:lstStyle/>
          <a:p>
            <a:r>
              <a:rPr lang="en-US" sz="3600" dirty="0" smtClean="0"/>
              <a:t>Global Footprint</a:t>
            </a:r>
            <a:endParaRPr lang="en-US" sz="3600" dirty="0"/>
          </a:p>
        </p:txBody>
      </p:sp>
      <p:grpSp>
        <p:nvGrpSpPr>
          <p:cNvPr id="3" name="Group 2"/>
          <p:cNvGrpSpPr/>
          <p:nvPr/>
        </p:nvGrpSpPr>
        <p:grpSpPr>
          <a:xfrm>
            <a:off x="1615830" y="1494528"/>
            <a:ext cx="6042091" cy="3345872"/>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914240"/>
              <a:endParaRPr lang="en-US"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914240"/>
              <a:endParaRPr lang="en-US"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914240"/>
              <a:endParaRPr lang="en-US">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grpSp>
      <p:sp>
        <p:nvSpPr>
          <p:cNvPr id="1315" name="Oval 1314"/>
          <p:cNvSpPr/>
          <p:nvPr/>
        </p:nvSpPr>
        <p:spPr bwMode="auto">
          <a:xfrm>
            <a:off x="3092045" y="267036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9" name="Oval 1318"/>
          <p:cNvSpPr/>
          <p:nvPr/>
        </p:nvSpPr>
        <p:spPr bwMode="auto">
          <a:xfrm>
            <a:off x="2321503" y="275116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0" name="Oval 1319"/>
          <p:cNvSpPr/>
          <p:nvPr/>
        </p:nvSpPr>
        <p:spPr bwMode="auto">
          <a:xfrm>
            <a:off x="2989565" y="29048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1" name="Oval 1320"/>
          <p:cNvSpPr/>
          <p:nvPr/>
        </p:nvSpPr>
        <p:spPr bwMode="auto">
          <a:xfrm>
            <a:off x="3226048" y="25777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2" name="Oval 1321"/>
          <p:cNvSpPr/>
          <p:nvPr/>
        </p:nvSpPr>
        <p:spPr bwMode="auto">
          <a:xfrm>
            <a:off x="2254498" y="2406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3" name="Oval 1322"/>
          <p:cNvSpPr/>
          <p:nvPr/>
        </p:nvSpPr>
        <p:spPr bwMode="auto">
          <a:xfrm>
            <a:off x="4997698" y="22348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5" name="Oval 1324"/>
          <p:cNvSpPr/>
          <p:nvPr/>
        </p:nvSpPr>
        <p:spPr bwMode="auto">
          <a:xfrm>
            <a:off x="4353283" y="245358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6" name="Oval 1325"/>
          <p:cNvSpPr/>
          <p:nvPr/>
        </p:nvSpPr>
        <p:spPr bwMode="auto">
          <a:xfrm>
            <a:off x="4605530" y="21619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7" name="Oval 1326"/>
          <p:cNvSpPr/>
          <p:nvPr/>
        </p:nvSpPr>
        <p:spPr bwMode="auto">
          <a:xfrm>
            <a:off x="4696183" y="24476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8" name="Oval 1327"/>
          <p:cNvSpPr/>
          <p:nvPr/>
        </p:nvSpPr>
        <p:spPr bwMode="auto">
          <a:xfrm>
            <a:off x="4599620" y="25205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9" name="Oval 1328"/>
          <p:cNvSpPr/>
          <p:nvPr/>
        </p:nvSpPr>
        <p:spPr bwMode="auto">
          <a:xfrm>
            <a:off x="3646458" y="3817653"/>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0" name="Oval 1329"/>
          <p:cNvSpPr/>
          <p:nvPr/>
        </p:nvSpPr>
        <p:spPr bwMode="auto">
          <a:xfrm>
            <a:off x="6320030" y="29620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1" name="Oval 1330"/>
          <p:cNvSpPr/>
          <p:nvPr/>
        </p:nvSpPr>
        <p:spPr bwMode="auto">
          <a:xfrm>
            <a:off x="6540748" y="26920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2" name="Oval 1331"/>
          <p:cNvSpPr/>
          <p:nvPr/>
        </p:nvSpPr>
        <p:spPr bwMode="auto">
          <a:xfrm>
            <a:off x="6140698" y="3549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3" name="Oval 1332"/>
          <p:cNvSpPr/>
          <p:nvPr/>
        </p:nvSpPr>
        <p:spPr bwMode="auto">
          <a:xfrm>
            <a:off x="6901385" y="417991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4" name="Oval 1333"/>
          <p:cNvSpPr/>
          <p:nvPr/>
        </p:nvSpPr>
        <p:spPr bwMode="auto">
          <a:xfrm>
            <a:off x="6712198" y="26013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5" name="Oval 1334"/>
          <p:cNvSpPr/>
          <p:nvPr/>
        </p:nvSpPr>
        <p:spPr bwMode="auto">
          <a:xfrm>
            <a:off x="6753583" y="27334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6" name="Oval 1335"/>
          <p:cNvSpPr/>
          <p:nvPr/>
        </p:nvSpPr>
        <p:spPr bwMode="auto">
          <a:xfrm>
            <a:off x="5249945" y="29442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0" name="Group 9"/>
          <p:cNvGrpSpPr/>
          <p:nvPr/>
        </p:nvGrpSpPr>
        <p:grpSpPr>
          <a:xfrm>
            <a:off x="2297035" y="2279117"/>
            <a:ext cx="4346399" cy="1430599"/>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grpSp>
    </p:spTree>
    <p:extLst>
      <p:ext uri="{BB962C8B-B14F-4D97-AF65-F5344CB8AC3E}">
        <p14:creationId xmlns:p14="http://schemas.microsoft.com/office/powerpoint/2010/main" val="4069032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5"/>
                                        </p:tgtEl>
                                        <p:attrNameLst>
                                          <p:attrName>style.visibility</p:attrName>
                                        </p:attrNameLst>
                                      </p:cBhvr>
                                      <p:to>
                                        <p:strVal val="visible"/>
                                      </p:to>
                                    </p:set>
                                    <p:animEffect transition="in" filter="fade">
                                      <p:cBhvr>
                                        <p:cTn id="15" dur="250"/>
                                        <p:tgtEl>
                                          <p:spTgt spid="1315"/>
                                        </p:tgtEl>
                                      </p:cBhvr>
                                    </p:animEffect>
                                  </p:childTnLst>
                                </p:cTn>
                              </p:par>
                              <p:par>
                                <p:cTn id="16" presetID="10" presetClass="entr" presetSubtype="0" fill="hold" grpId="0" nodeType="withEffect">
                                  <p:stCondLst>
                                    <p:cond delay="350"/>
                                  </p:stCondLst>
                                  <p:childTnLst>
                                    <p:set>
                                      <p:cBhvr>
                                        <p:cTn id="17" dur="1" fill="hold">
                                          <p:stCondLst>
                                            <p:cond delay="0"/>
                                          </p:stCondLst>
                                        </p:cTn>
                                        <p:tgtEl>
                                          <p:spTgt spid="1319"/>
                                        </p:tgtEl>
                                        <p:attrNameLst>
                                          <p:attrName>style.visibility</p:attrName>
                                        </p:attrNameLst>
                                      </p:cBhvr>
                                      <p:to>
                                        <p:strVal val="visible"/>
                                      </p:to>
                                    </p:set>
                                    <p:animEffect transition="in" filter="fade">
                                      <p:cBhvr>
                                        <p:cTn id="18" dur="250"/>
                                        <p:tgtEl>
                                          <p:spTgt spid="1319"/>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320"/>
                                        </p:tgtEl>
                                        <p:attrNameLst>
                                          <p:attrName>style.visibility</p:attrName>
                                        </p:attrNameLst>
                                      </p:cBhvr>
                                      <p:to>
                                        <p:strVal val="visible"/>
                                      </p:to>
                                    </p:set>
                                    <p:animEffect transition="in" filter="fade">
                                      <p:cBhvr>
                                        <p:cTn id="21" dur="250"/>
                                        <p:tgtEl>
                                          <p:spTgt spid="1320"/>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1321"/>
                                        </p:tgtEl>
                                        <p:attrNameLst>
                                          <p:attrName>style.visibility</p:attrName>
                                        </p:attrNameLst>
                                      </p:cBhvr>
                                      <p:to>
                                        <p:strVal val="visible"/>
                                      </p:to>
                                    </p:set>
                                    <p:animEffect transition="in" filter="fade">
                                      <p:cBhvr>
                                        <p:cTn id="24" dur="250"/>
                                        <p:tgtEl>
                                          <p:spTgt spid="132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22"/>
                                        </p:tgtEl>
                                        <p:attrNameLst>
                                          <p:attrName>style.visibility</p:attrName>
                                        </p:attrNameLst>
                                      </p:cBhvr>
                                      <p:to>
                                        <p:strVal val="visible"/>
                                      </p:to>
                                    </p:set>
                                    <p:animEffect transition="in" filter="fade">
                                      <p:cBhvr>
                                        <p:cTn id="27" dur="250"/>
                                        <p:tgtEl>
                                          <p:spTgt spid="1322"/>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29"/>
                                        </p:tgtEl>
                                        <p:attrNameLst>
                                          <p:attrName>style.visibility</p:attrName>
                                        </p:attrNameLst>
                                      </p:cBhvr>
                                      <p:to>
                                        <p:strVal val="visible"/>
                                      </p:to>
                                    </p:set>
                                    <p:animEffect transition="in" filter="fade">
                                      <p:cBhvr>
                                        <p:cTn id="30" dur="250"/>
                                        <p:tgtEl>
                                          <p:spTgt spid="13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23"/>
                                        </p:tgtEl>
                                        <p:attrNameLst>
                                          <p:attrName>style.visibility</p:attrName>
                                        </p:attrNameLst>
                                      </p:cBhvr>
                                      <p:to>
                                        <p:strVal val="visible"/>
                                      </p:to>
                                    </p:set>
                                    <p:animEffect transition="in" filter="fade">
                                      <p:cBhvr>
                                        <p:cTn id="33" dur="250"/>
                                        <p:tgtEl>
                                          <p:spTgt spid="13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25"/>
                                        </p:tgtEl>
                                        <p:attrNameLst>
                                          <p:attrName>style.visibility</p:attrName>
                                        </p:attrNameLst>
                                      </p:cBhvr>
                                      <p:to>
                                        <p:strVal val="visible"/>
                                      </p:to>
                                    </p:set>
                                    <p:animEffect transition="in" filter="fade">
                                      <p:cBhvr>
                                        <p:cTn id="36" dur="250"/>
                                        <p:tgtEl>
                                          <p:spTgt spid="13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6"/>
                                        </p:tgtEl>
                                        <p:attrNameLst>
                                          <p:attrName>style.visibility</p:attrName>
                                        </p:attrNameLst>
                                      </p:cBhvr>
                                      <p:to>
                                        <p:strVal val="visible"/>
                                      </p:to>
                                    </p:set>
                                    <p:animEffect transition="in" filter="fade">
                                      <p:cBhvr>
                                        <p:cTn id="39" dur="250"/>
                                        <p:tgtEl>
                                          <p:spTgt spid="13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250"/>
                                        <p:tgtEl>
                                          <p:spTgt spid="13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28"/>
                                        </p:tgtEl>
                                        <p:attrNameLst>
                                          <p:attrName>style.visibility</p:attrName>
                                        </p:attrNameLst>
                                      </p:cBhvr>
                                      <p:to>
                                        <p:strVal val="visible"/>
                                      </p:to>
                                    </p:set>
                                    <p:animEffect transition="in" filter="fade">
                                      <p:cBhvr>
                                        <p:cTn id="45" dur="250"/>
                                        <p:tgtEl>
                                          <p:spTgt spid="13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6"/>
                                        </p:tgtEl>
                                        <p:attrNameLst>
                                          <p:attrName>style.visibility</p:attrName>
                                        </p:attrNameLst>
                                      </p:cBhvr>
                                      <p:to>
                                        <p:strVal val="visible"/>
                                      </p:to>
                                    </p:set>
                                    <p:animEffect transition="in" filter="fade">
                                      <p:cBhvr>
                                        <p:cTn id="48" dur="250"/>
                                        <p:tgtEl>
                                          <p:spTgt spid="13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0"/>
                                        </p:tgtEl>
                                        <p:attrNameLst>
                                          <p:attrName>style.visibility</p:attrName>
                                        </p:attrNameLst>
                                      </p:cBhvr>
                                      <p:to>
                                        <p:strVal val="visible"/>
                                      </p:to>
                                    </p:set>
                                    <p:animEffect transition="in" filter="fade">
                                      <p:cBhvr>
                                        <p:cTn id="51" dur="250"/>
                                        <p:tgtEl>
                                          <p:spTgt spid="13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1"/>
                                        </p:tgtEl>
                                        <p:attrNameLst>
                                          <p:attrName>style.visibility</p:attrName>
                                        </p:attrNameLst>
                                      </p:cBhvr>
                                      <p:to>
                                        <p:strVal val="visible"/>
                                      </p:to>
                                    </p:set>
                                    <p:animEffect transition="in" filter="fade">
                                      <p:cBhvr>
                                        <p:cTn id="54" dur="250"/>
                                        <p:tgtEl>
                                          <p:spTgt spid="13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32"/>
                                        </p:tgtEl>
                                        <p:attrNameLst>
                                          <p:attrName>style.visibility</p:attrName>
                                        </p:attrNameLst>
                                      </p:cBhvr>
                                      <p:to>
                                        <p:strVal val="visible"/>
                                      </p:to>
                                    </p:set>
                                    <p:animEffect transition="in" filter="fade">
                                      <p:cBhvr>
                                        <p:cTn id="57" dur="250"/>
                                        <p:tgtEl>
                                          <p:spTgt spid="13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33"/>
                                        </p:tgtEl>
                                        <p:attrNameLst>
                                          <p:attrName>style.visibility</p:attrName>
                                        </p:attrNameLst>
                                      </p:cBhvr>
                                      <p:to>
                                        <p:strVal val="visible"/>
                                      </p:to>
                                    </p:set>
                                    <p:animEffect transition="in" filter="fade">
                                      <p:cBhvr>
                                        <p:cTn id="60" dur="250"/>
                                        <p:tgtEl>
                                          <p:spTgt spid="13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4"/>
                                        </p:tgtEl>
                                        <p:attrNameLst>
                                          <p:attrName>style.visibility</p:attrName>
                                        </p:attrNameLst>
                                      </p:cBhvr>
                                      <p:to>
                                        <p:strVal val="visible"/>
                                      </p:to>
                                    </p:set>
                                    <p:animEffect transition="in" filter="fade">
                                      <p:cBhvr>
                                        <p:cTn id="63" dur="250"/>
                                        <p:tgtEl>
                                          <p:spTgt spid="13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5"/>
                                        </p:tgtEl>
                                        <p:attrNameLst>
                                          <p:attrName>style.visibility</p:attrName>
                                        </p:attrNameLst>
                                      </p:cBhvr>
                                      <p:to>
                                        <p:strVal val="visible"/>
                                      </p:to>
                                    </p:set>
                                    <p:animEffect transition="in" filter="fade">
                                      <p:cBhvr>
                                        <p:cTn id="66"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Run Your Code In Azure</a:t>
            </a:r>
            <a:endParaRPr lang="en-US" dirty="0"/>
          </a:p>
        </p:txBody>
      </p:sp>
      <p:grpSp>
        <p:nvGrpSpPr>
          <p:cNvPr id="52" name="Group 51"/>
          <p:cNvGrpSpPr/>
          <p:nvPr/>
        </p:nvGrpSpPr>
        <p:grpSpPr>
          <a:xfrm>
            <a:off x="2098229" y="2212285"/>
            <a:ext cx="5694491" cy="763457"/>
            <a:chOff x="2098229" y="2212285"/>
            <a:chExt cx="5694491" cy="763457"/>
          </a:xfrm>
        </p:grpSpPr>
        <p:sp>
          <p:nvSpPr>
            <p:cNvPr id="45" name="Text Placeholder 23"/>
            <p:cNvSpPr txBox="1">
              <a:spLocks/>
            </p:cNvSpPr>
            <p:nvPr/>
          </p:nvSpPr>
          <p:spPr>
            <a:xfrm>
              <a:off x="2860216" y="2212285"/>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Cloud Services</a:t>
              </a:r>
              <a:endParaRPr lang="en-US" dirty="0"/>
            </a:p>
          </p:txBody>
        </p:sp>
        <p:sp>
          <p:nvSpPr>
            <p:cNvPr id="46" name="Picture Placeholder 20"/>
            <p:cNvSpPr txBox="1">
              <a:spLocks/>
            </p:cNvSpPr>
            <p:nvPr/>
          </p:nvSpPr>
          <p:spPr>
            <a:xfrm>
              <a:off x="2098229" y="2212285"/>
              <a:ext cx="761987" cy="763457"/>
            </a:xfrm>
            <a:prstGeom prst="rect">
              <a:avLst/>
            </a:prstGeom>
            <a:solidFill>
              <a:schemeClr val="accent4">
                <a:lumMod val="60000"/>
                <a:lumOff val="40000"/>
              </a:schemeClr>
            </a:solidFill>
            <a:ln>
              <a:noFill/>
            </a:ln>
          </p:spPr>
        </p:sp>
        <p:sp>
          <p:nvSpPr>
            <p:cNvPr id="14" name="Cloud Services Icon"/>
            <p:cNvSpPr>
              <a:spLocks noChangeAspect="1"/>
            </p:cNvSpPr>
            <p:nvPr/>
          </p:nvSpPr>
          <p:spPr>
            <a:xfrm>
              <a:off x="2196140" y="2365155"/>
              <a:ext cx="539685" cy="45608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4" name="Group 53"/>
          <p:cNvGrpSpPr/>
          <p:nvPr/>
        </p:nvGrpSpPr>
        <p:grpSpPr>
          <a:xfrm>
            <a:off x="2098229" y="3899639"/>
            <a:ext cx="5694491" cy="763457"/>
            <a:chOff x="2098229" y="3899639"/>
            <a:chExt cx="5694491" cy="763457"/>
          </a:xfrm>
        </p:grpSpPr>
        <p:sp>
          <p:nvSpPr>
            <p:cNvPr id="28" name="Text Placeholder 23"/>
            <p:cNvSpPr txBox="1">
              <a:spLocks/>
            </p:cNvSpPr>
            <p:nvPr/>
          </p:nvSpPr>
          <p:spPr>
            <a:xfrm>
              <a:off x="2860216" y="389963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Mobile Services</a:t>
              </a:r>
            </a:p>
            <a:p>
              <a:endParaRPr lang="en-US" dirty="0"/>
            </a:p>
          </p:txBody>
        </p:sp>
        <p:sp>
          <p:nvSpPr>
            <p:cNvPr id="29" name="Picture Placeholder 20"/>
            <p:cNvSpPr txBox="1">
              <a:spLocks/>
            </p:cNvSpPr>
            <p:nvPr/>
          </p:nvSpPr>
          <p:spPr>
            <a:xfrm>
              <a:off x="2098229" y="3899639"/>
              <a:ext cx="761987" cy="763457"/>
            </a:xfrm>
            <a:prstGeom prst="rect">
              <a:avLst/>
            </a:prstGeom>
            <a:solidFill>
              <a:schemeClr val="accent4">
                <a:lumMod val="50000"/>
              </a:schemeClr>
            </a:solidFill>
            <a:ln>
              <a:noFill/>
            </a:ln>
          </p:spPr>
        </p:sp>
        <p:sp>
          <p:nvSpPr>
            <p:cNvPr id="15" name="Mobile Services Icon"/>
            <p:cNvSpPr>
              <a:spLocks noChangeAspect="1"/>
            </p:cNvSpPr>
            <p:nvPr/>
          </p:nvSpPr>
          <p:spPr>
            <a:xfrm>
              <a:off x="2301423" y="4030330"/>
              <a:ext cx="355599" cy="502075"/>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1" name="Group 50"/>
          <p:cNvGrpSpPr/>
          <p:nvPr/>
        </p:nvGrpSpPr>
        <p:grpSpPr>
          <a:xfrm>
            <a:off x="2098229" y="1368609"/>
            <a:ext cx="5694491" cy="763457"/>
            <a:chOff x="2098229" y="1368609"/>
            <a:chExt cx="5694491" cy="763457"/>
          </a:xfrm>
        </p:grpSpPr>
        <p:sp>
          <p:nvSpPr>
            <p:cNvPr id="48" name="Text Placeholder 23"/>
            <p:cNvSpPr txBox="1">
              <a:spLocks/>
            </p:cNvSpPr>
            <p:nvPr/>
          </p:nvSpPr>
          <p:spPr>
            <a:xfrm>
              <a:off x="2860216" y="136860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Virtual Machines</a:t>
              </a:r>
              <a:endParaRPr lang="en-US" dirty="0"/>
            </a:p>
          </p:txBody>
        </p:sp>
        <p:sp>
          <p:nvSpPr>
            <p:cNvPr id="49" name="Picture Placeholder 20"/>
            <p:cNvSpPr txBox="1">
              <a:spLocks/>
            </p:cNvSpPr>
            <p:nvPr/>
          </p:nvSpPr>
          <p:spPr>
            <a:xfrm>
              <a:off x="2098229" y="1368609"/>
              <a:ext cx="761987" cy="763457"/>
            </a:xfrm>
            <a:prstGeom prst="rect">
              <a:avLst/>
            </a:prstGeom>
            <a:solidFill>
              <a:schemeClr val="accent4">
                <a:lumMod val="40000"/>
                <a:lumOff val="60000"/>
              </a:schemeClr>
            </a:solidFill>
            <a:ln>
              <a:noFill/>
            </a:ln>
          </p:spPr>
        </p:sp>
        <p:sp>
          <p:nvSpPr>
            <p:cNvPr id="16" name="Virtual Machine Icon"/>
            <p:cNvSpPr>
              <a:spLocks noChangeAspect="1"/>
            </p:cNvSpPr>
            <p:nvPr/>
          </p:nvSpPr>
          <p:spPr>
            <a:xfrm>
              <a:off x="2244560" y="1542758"/>
              <a:ext cx="446855" cy="415159"/>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grpSp>
      <p:grpSp>
        <p:nvGrpSpPr>
          <p:cNvPr id="53" name="Group 52"/>
          <p:cNvGrpSpPr/>
          <p:nvPr/>
        </p:nvGrpSpPr>
        <p:grpSpPr>
          <a:xfrm>
            <a:off x="2098229" y="3055962"/>
            <a:ext cx="5694491" cy="763457"/>
            <a:chOff x="2098229" y="3055962"/>
            <a:chExt cx="5694491" cy="763457"/>
          </a:xfrm>
        </p:grpSpPr>
        <p:sp>
          <p:nvSpPr>
            <p:cNvPr id="42" name="Text Placeholder 23"/>
            <p:cNvSpPr txBox="1">
              <a:spLocks/>
            </p:cNvSpPr>
            <p:nvPr/>
          </p:nvSpPr>
          <p:spPr>
            <a:xfrm>
              <a:off x="2860216" y="3055962"/>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Web Sites</a:t>
              </a:r>
              <a:endParaRPr lang="en-US" dirty="0"/>
            </a:p>
          </p:txBody>
        </p:sp>
        <p:sp>
          <p:nvSpPr>
            <p:cNvPr id="43" name="Picture Placeholder 20"/>
            <p:cNvSpPr txBox="1">
              <a:spLocks/>
            </p:cNvSpPr>
            <p:nvPr/>
          </p:nvSpPr>
          <p:spPr>
            <a:xfrm>
              <a:off x="2098229" y="3055962"/>
              <a:ext cx="761987" cy="763457"/>
            </a:xfrm>
            <a:prstGeom prst="rect">
              <a:avLst/>
            </a:prstGeom>
            <a:solidFill>
              <a:schemeClr val="accent4">
                <a:lumMod val="75000"/>
              </a:schemeClr>
            </a:solidFill>
            <a:ln>
              <a:noFill/>
            </a:ln>
          </p:spPr>
        </p:sp>
        <p:sp>
          <p:nvSpPr>
            <p:cNvPr id="17" name="Web Sites Icon"/>
            <p:cNvSpPr>
              <a:spLocks noChangeAspect="1"/>
            </p:cNvSpPr>
            <p:nvPr/>
          </p:nvSpPr>
          <p:spPr>
            <a:xfrm>
              <a:off x="2244560" y="3203027"/>
              <a:ext cx="469325" cy="46932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4706355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ull Menu Bar"/>
          <p:cNvGrpSpPr/>
          <p:nvPr/>
        </p:nvGrpSpPr>
        <p:grpSpPr>
          <a:xfrm>
            <a:off x="8061001" y="1"/>
            <a:ext cx="1109126" cy="5143499"/>
            <a:chOff x="10747042" y="1"/>
            <a:chExt cx="1478894" cy="6858272"/>
          </a:xfrm>
        </p:grpSpPr>
        <p:grpSp>
          <p:nvGrpSpPr>
            <p:cNvPr id="4" name="Original Menu Source"/>
            <p:cNvGrpSpPr/>
            <p:nvPr/>
          </p:nvGrpSpPr>
          <p:grpSpPr>
            <a:xfrm>
              <a:off x="10747042" y="1"/>
              <a:ext cx="1444958" cy="6858272"/>
              <a:chOff x="10756682" y="1"/>
              <a:chExt cx="1435608" cy="6813894"/>
            </a:xfrm>
          </p:grpSpPr>
          <p:pic>
            <p:nvPicPr>
              <p:cNvPr id="95" name="Bottom"/>
              <p:cNvPicPr>
                <a:picLocks noChangeAspect="1"/>
              </p:cNvPicPr>
              <p:nvPr/>
            </p:nvPicPr>
            <p:blipFill>
              <a:blip r:embed="rId2"/>
              <a:stretch>
                <a:fillRect/>
              </a:stretch>
            </p:blipFill>
            <p:spPr>
              <a:xfrm>
                <a:off x="10756682" y="3745283"/>
                <a:ext cx="1435608" cy="3068612"/>
              </a:xfrm>
              <a:prstGeom prst="rect">
                <a:avLst/>
              </a:prstGeom>
            </p:spPr>
          </p:pic>
          <p:pic>
            <p:nvPicPr>
              <p:cNvPr id="96" name="Top"/>
              <p:cNvPicPr>
                <a:picLocks noChangeAspect="1"/>
              </p:cNvPicPr>
              <p:nvPr/>
            </p:nvPicPr>
            <p:blipFill>
              <a:blip r:embed="rId3"/>
              <a:stretch>
                <a:fillRect/>
              </a:stretch>
            </p:blipFill>
            <p:spPr>
              <a:xfrm>
                <a:off x="10756682" y="1"/>
                <a:ext cx="1435318" cy="3745282"/>
              </a:xfrm>
              <a:prstGeom prst="rect">
                <a:avLst/>
              </a:prstGeom>
            </p:spPr>
          </p:pic>
        </p:grpSp>
        <p:sp>
          <p:nvSpPr>
            <p:cNvPr id="5"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3C454F"/>
                </a:solidFill>
              </a:endParaRPr>
            </a:p>
          </p:txBody>
        </p:sp>
        <p:grpSp>
          <p:nvGrpSpPr>
            <p:cNvPr id="6" name="Settings Group"/>
            <p:cNvGrpSpPr/>
            <p:nvPr/>
          </p:nvGrpSpPr>
          <p:grpSpPr>
            <a:xfrm>
              <a:off x="10856179" y="6310710"/>
              <a:ext cx="1369757" cy="251609"/>
              <a:chOff x="10856179" y="6310710"/>
              <a:chExt cx="1369757" cy="251609"/>
            </a:xfrm>
          </p:grpSpPr>
          <p:sp>
            <p:nvSpPr>
              <p:cNvPr id="94" name="Settings Name"/>
              <p:cNvSpPr txBox="1"/>
              <p:nvPr/>
            </p:nvSpPr>
            <p:spPr>
              <a:xfrm>
                <a:off x="11138536" y="6310710"/>
                <a:ext cx="1087400"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SETTINGS</a:t>
                </a:r>
                <a:endParaRPr lang="en-US" sz="500" dirty="0">
                  <a:solidFill>
                    <a:srgbClr val="FFFFFF"/>
                  </a:solidFill>
                  <a:latin typeface="Segoe UI" panose="020B0502040204020203" pitchFamily="34" charset="0"/>
                  <a:cs typeface="Segoe UI" panose="020B0502040204020203" pitchFamily="34" charset="0"/>
                </a:endParaRPr>
              </a:p>
            </p:txBody>
          </p:sp>
          <p:sp>
            <p:nvSpPr>
              <p:cNvPr id="92" name="Settings Icon"/>
              <p:cNvSpPr>
                <a:spLocks noChangeAspect="1"/>
              </p:cNvSpPr>
              <p:nvPr/>
            </p:nvSpPr>
            <p:spPr>
              <a:xfrm>
                <a:off x="10856179"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7" name="Add-Ons Group"/>
            <p:cNvGrpSpPr/>
            <p:nvPr/>
          </p:nvGrpSpPr>
          <p:grpSpPr>
            <a:xfrm>
              <a:off x="10841410" y="5951801"/>
              <a:ext cx="1384526" cy="265662"/>
              <a:chOff x="10841410" y="5951801"/>
              <a:chExt cx="1384526" cy="265662"/>
            </a:xfrm>
          </p:grpSpPr>
          <p:sp>
            <p:nvSpPr>
              <p:cNvPr id="90" name="Add-Ons Name"/>
              <p:cNvSpPr txBox="1"/>
              <p:nvPr/>
            </p:nvSpPr>
            <p:spPr>
              <a:xfrm>
                <a:off x="11138535" y="595180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ADD-ONS</a:t>
                </a:r>
                <a:endParaRPr lang="en-US" sz="500" dirty="0">
                  <a:solidFill>
                    <a:srgbClr val="FFFFFF"/>
                  </a:solidFill>
                  <a:latin typeface="Segoe UI" panose="020B0502040204020203" pitchFamily="34" charset="0"/>
                  <a:cs typeface="Segoe UI" panose="020B0502040204020203" pitchFamily="34" charset="0"/>
                </a:endParaRPr>
              </a:p>
            </p:txBody>
          </p:sp>
          <p:sp>
            <p:nvSpPr>
              <p:cNvPr id="88" name="Add-Ons Icon"/>
              <p:cNvSpPr>
                <a:spLocks noChangeAspect="1"/>
              </p:cNvSpPr>
              <p:nvPr/>
            </p:nvSpPr>
            <p:spPr>
              <a:xfrm>
                <a:off x="10841410"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8" name="Active Directory Group"/>
            <p:cNvGrpSpPr/>
            <p:nvPr/>
          </p:nvGrpSpPr>
          <p:grpSpPr>
            <a:xfrm>
              <a:off x="10842957" y="5590971"/>
              <a:ext cx="1382979" cy="272138"/>
              <a:chOff x="10842957" y="5590971"/>
              <a:chExt cx="1382979" cy="272138"/>
            </a:xfrm>
          </p:grpSpPr>
          <p:sp>
            <p:nvSpPr>
              <p:cNvPr id="86" name="Active Directory Name"/>
              <p:cNvSpPr txBox="1"/>
              <p:nvPr/>
            </p:nvSpPr>
            <p:spPr>
              <a:xfrm>
                <a:off x="11138535" y="559097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ACTIVE DIRECTORY</a:t>
                </a:r>
                <a:endParaRPr lang="en-US" sz="500" dirty="0">
                  <a:solidFill>
                    <a:srgbClr val="FFFFFF"/>
                  </a:solidFill>
                  <a:latin typeface="Segoe UI" panose="020B0502040204020203" pitchFamily="34" charset="0"/>
                  <a:cs typeface="Segoe UI" panose="020B0502040204020203" pitchFamily="34" charset="0"/>
                </a:endParaRPr>
              </a:p>
            </p:txBody>
          </p:sp>
          <p:sp>
            <p:nvSpPr>
              <p:cNvPr id="84" name="Active Directory Icon"/>
              <p:cNvSpPr>
                <a:spLocks noChangeAspect="1"/>
              </p:cNvSpPr>
              <p:nvPr/>
            </p:nvSpPr>
            <p:spPr>
              <a:xfrm>
                <a:off x="10842957"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 name="Management Services Group"/>
            <p:cNvGrpSpPr/>
            <p:nvPr/>
          </p:nvGrpSpPr>
          <p:grpSpPr>
            <a:xfrm>
              <a:off x="10833106" y="5229569"/>
              <a:ext cx="1392830" cy="249851"/>
              <a:chOff x="10833106" y="5229569"/>
              <a:chExt cx="1392830" cy="249851"/>
            </a:xfrm>
          </p:grpSpPr>
          <p:sp>
            <p:nvSpPr>
              <p:cNvPr id="82" name="Management Services Name"/>
              <p:cNvSpPr txBox="1"/>
              <p:nvPr/>
            </p:nvSpPr>
            <p:spPr>
              <a:xfrm>
                <a:off x="11138535" y="5229569"/>
                <a:ext cx="1087401"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MANAGEMENT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80" name="Management Services Icon"/>
              <p:cNvSpPr>
                <a:spLocks noChangeAspect="1"/>
              </p:cNvSpPr>
              <p:nvPr/>
            </p:nvSpPr>
            <p:spPr>
              <a:xfrm>
                <a:off x="10833106"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0" name="Traffic Manager Group"/>
            <p:cNvGrpSpPr/>
            <p:nvPr/>
          </p:nvGrpSpPr>
          <p:grpSpPr>
            <a:xfrm>
              <a:off x="10839974" y="4866549"/>
              <a:ext cx="1347356" cy="271236"/>
              <a:chOff x="10839974" y="4866549"/>
              <a:chExt cx="1347356" cy="271236"/>
            </a:xfrm>
          </p:grpSpPr>
          <p:sp>
            <p:nvSpPr>
              <p:cNvPr id="78" name="Traffic Manager Name"/>
              <p:cNvSpPr txBox="1"/>
              <p:nvPr/>
            </p:nvSpPr>
            <p:spPr>
              <a:xfrm>
                <a:off x="11138527" y="4866549"/>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TRAFFIC MANAGER</a:t>
                </a:r>
                <a:endParaRPr lang="en-US" sz="500" dirty="0">
                  <a:solidFill>
                    <a:srgbClr val="FFFFFF"/>
                  </a:solidFill>
                  <a:latin typeface="Segoe UI" panose="020B0502040204020203" pitchFamily="34" charset="0"/>
                  <a:cs typeface="Segoe UI" panose="020B0502040204020203" pitchFamily="34" charset="0"/>
                </a:endParaRPr>
              </a:p>
            </p:txBody>
          </p:sp>
          <p:sp>
            <p:nvSpPr>
              <p:cNvPr id="76" name="Traffic Manager Icon"/>
              <p:cNvSpPr>
                <a:spLocks noChangeAspect="1"/>
              </p:cNvSpPr>
              <p:nvPr/>
            </p:nvSpPr>
            <p:spPr>
              <a:xfrm>
                <a:off x="10839974"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1" name="Networks Group"/>
            <p:cNvGrpSpPr/>
            <p:nvPr/>
          </p:nvGrpSpPr>
          <p:grpSpPr>
            <a:xfrm>
              <a:off x="10825025" y="4505876"/>
              <a:ext cx="1362305" cy="225712"/>
              <a:chOff x="10825025" y="4505876"/>
              <a:chExt cx="1362305" cy="225712"/>
            </a:xfrm>
          </p:grpSpPr>
          <p:sp>
            <p:nvSpPr>
              <p:cNvPr id="74" name="Networks Name"/>
              <p:cNvSpPr txBox="1"/>
              <p:nvPr/>
            </p:nvSpPr>
            <p:spPr>
              <a:xfrm>
                <a:off x="11138527" y="4505876"/>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NETWORKS</a:t>
                </a:r>
                <a:endParaRPr lang="en-US" sz="500" dirty="0">
                  <a:solidFill>
                    <a:srgbClr val="FFFFFF"/>
                  </a:solidFill>
                  <a:latin typeface="Segoe UI" panose="020B0502040204020203" pitchFamily="34" charset="0"/>
                  <a:cs typeface="Segoe UI" panose="020B0502040204020203" pitchFamily="34" charset="0"/>
                </a:endParaRPr>
              </a:p>
            </p:txBody>
          </p:sp>
          <p:sp>
            <p:nvSpPr>
              <p:cNvPr id="72" name="Networks Icon"/>
              <p:cNvSpPr>
                <a:spLocks noChangeAspect="1"/>
              </p:cNvSpPr>
              <p:nvPr/>
            </p:nvSpPr>
            <p:spPr>
              <a:xfrm>
                <a:off x="10825025"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2" name="SQL Reporting Group"/>
            <p:cNvGrpSpPr/>
            <p:nvPr/>
          </p:nvGrpSpPr>
          <p:grpSpPr>
            <a:xfrm>
              <a:off x="10865349" y="4147646"/>
              <a:ext cx="1321981" cy="265486"/>
              <a:chOff x="10865349" y="4147646"/>
              <a:chExt cx="1321981" cy="265486"/>
            </a:xfrm>
          </p:grpSpPr>
          <p:sp>
            <p:nvSpPr>
              <p:cNvPr id="70" name="SQL Reporting Name"/>
              <p:cNvSpPr txBox="1"/>
              <p:nvPr/>
            </p:nvSpPr>
            <p:spPr>
              <a:xfrm>
                <a:off x="11138527" y="4147646"/>
                <a:ext cx="1048803" cy="225713"/>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REPORTING</a:t>
                </a:r>
                <a:endParaRPr lang="en-US" sz="500" dirty="0">
                  <a:solidFill>
                    <a:srgbClr val="FFFFFF"/>
                  </a:solidFill>
                  <a:latin typeface="Segoe UI" panose="020B0502040204020203" pitchFamily="34" charset="0"/>
                  <a:cs typeface="Segoe UI" panose="020B0502040204020203" pitchFamily="34" charset="0"/>
                </a:endParaRPr>
              </a:p>
            </p:txBody>
          </p:sp>
          <p:sp>
            <p:nvSpPr>
              <p:cNvPr id="68" name="SQL Reporting Icon"/>
              <p:cNvSpPr>
                <a:spLocks noChangeAspect="1"/>
              </p:cNvSpPr>
              <p:nvPr/>
            </p:nvSpPr>
            <p:spPr>
              <a:xfrm>
                <a:off x="10865349"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3" name="BizTalk Services Group"/>
            <p:cNvGrpSpPr/>
            <p:nvPr/>
          </p:nvGrpSpPr>
          <p:grpSpPr>
            <a:xfrm>
              <a:off x="10825381" y="3784572"/>
              <a:ext cx="1361963" cy="290140"/>
              <a:chOff x="10825381" y="3784572"/>
              <a:chExt cx="1361963" cy="290140"/>
            </a:xfrm>
          </p:grpSpPr>
          <p:sp>
            <p:nvSpPr>
              <p:cNvPr id="66" name="BizTalk Services Name"/>
              <p:cNvSpPr txBox="1"/>
              <p:nvPr/>
            </p:nvSpPr>
            <p:spPr>
              <a:xfrm>
                <a:off x="11138539" y="3784572"/>
                <a:ext cx="1048805"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BIZTALK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64" name="Biztalk Services Icon"/>
              <p:cNvSpPr>
                <a:spLocks noChangeAspect="1"/>
              </p:cNvSpPr>
              <p:nvPr/>
            </p:nvSpPr>
            <p:spPr bwMode="auto">
              <a:xfrm>
                <a:off x="10825381"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grpSp>
        <p:grpSp>
          <p:nvGrpSpPr>
            <p:cNvPr id="14" name="Service Bus Group"/>
            <p:cNvGrpSpPr/>
            <p:nvPr/>
          </p:nvGrpSpPr>
          <p:grpSpPr>
            <a:xfrm>
              <a:off x="10844897" y="3425090"/>
              <a:ext cx="1342433" cy="293939"/>
              <a:chOff x="10844897" y="3425090"/>
              <a:chExt cx="1342433" cy="293939"/>
            </a:xfrm>
          </p:grpSpPr>
          <p:sp>
            <p:nvSpPr>
              <p:cNvPr id="62" name="Service Bus Name"/>
              <p:cNvSpPr txBox="1"/>
              <p:nvPr/>
            </p:nvSpPr>
            <p:spPr>
              <a:xfrm>
                <a:off x="11138528" y="3425090"/>
                <a:ext cx="1048802"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SERVICE BUS</a:t>
                </a:r>
                <a:endParaRPr lang="en-US" sz="500" dirty="0">
                  <a:solidFill>
                    <a:srgbClr val="FFFFFF"/>
                  </a:solidFill>
                  <a:latin typeface="Segoe UI" panose="020B0502040204020203" pitchFamily="34" charset="0"/>
                  <a:cs typeface="Segoe UI" panose="020B0502040204020203" pitchFamily="34" charset="0"/>
                </a:endParaRPr>
              </a:p>
            </p:txBody>
          </p:sp>
          <p:sp>
            <p:nvSpPr>
              <p:cNvPr id="60" name="Service Bus Icon"/>
              <p:cNvSpPr>
                <a:spLocks noChangeAspect="1"/>
              </p:cNvSpPr>
              <p:nvPr/>
            </p:nvSpPr>
            <p:spPr>
              <a:xfrm>
                <a:off x="10844897"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5" name="Media Services Group"/>
            <p:cNvGrpSpPr/>
            <p:nvPr/>
          </p:nvGrpSpPr>
          <p:grpSpPr>
            <a:xfrm>
              <a:off x="10849999" y="3067114"/>
              <a:ext cx="1337331" cy="278241"/>
              <a:chOff x="10849999" y="3067114"/>
              <a:chExt cx="1337331" cy="278241"/>
            </a:xfrm>
          </p:grpSpPr>
          <p:sp>
            <p:nvSpPr>
              <p:cNvPr id="58" name="Media Services Name"/>
              <p:cNvSpPr txBox="1"/>
              <p:nvPr/>
            </p:nvSpPr>
            <p:spPr>
              <a:xfrm>
                <a:off x="11138527" y="3067114"/>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MEDIA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56" name="Media Services Icon"/>
              <p:cNvSpPr>
                <a:spLocks noChangeAspect="1"/>
              </p:cNvSpPr>
              <p:nvPr/>
            </p:nvSpPr>
            <p:spPr>
              <a:xfrm>
                <a:off x="10849999"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6" name="HDInsight Group"/>
            <p:cNvGrpSpPr/>
            <p:nvPr/>
          </p:nvGrpSpPr>
          <p:grpSpPr>
            <a:xfrm>
              <a:off x="10844108" y="2704448"/>
              <a:ext cx="1343222" cy="270732"/>
              <a:chOff x="10844108" y="2704448"/>
              <a:chExt cx="1343222" cy="270732"/>
            </a:xfrm>
          </p:grpSpPr>
          <p:sp>
            <p:nvSpPr>
              <p:cNvPr id="54" name="HDInsight Name"/>
              <p:cNvSpPr txBox="1"/>
              <p:nvPr/>
            </p:nvSpPr>
            <p:spPr>
              <a:xfrm>
                <a:off x="11138527" y="2704448"/>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HDINSIGHT</a:t>
                </a:r>
                <a:endParaRPr lang="en-US" sz="500" dirty="0">
                  <a:solidFill>
                    <a:srgbClr val="FFFFFF"/>
                  </a:solidFill>
                  <a:latin typeface="Segoe UI" panose="020B0502040204020203" pitchFamily="34" charset="0"/>
                  <a:cs typeface="Segoe UI" panose="020B0502040204020203" pitchFamily="34" charset="0"/>
                </a:endParaRPr>
              </a:p>
            </p:txBody>
          </p:sp>
          <p:sp>
            <p:nvSpPr>
              <p:cNvPr id="52" name="HDInsight Icon"/>
              <p:cNvSpPr>
                <a:spLocks noChangeAspect="1"/>
              </p:cNvSpPr>
              <p:nvPr/>
            </p:nvSpPr>
            <p:spPr>
              <a:xfrm>
                <a:off x="10844108"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7" name="Storage Group"/>
            <p:cNvGrpSpPr/>
            <p:nvPr/>
          </p:nvGrpSpPr>
          <p:grpSpPr>
            <a:xfrm>
              <a:off x="10840829" y="2344331"/>
              <a:ext cx="1346513" cy="246469"/>
              <a:chOff x="10840829" y="2344331"/>
              <a:chExt cx="1346513" cy="246469"/>
            </a:xfrm>
          </p:grpSpPr>
          <p:sp>
            <p:nvSpPr>
              <p:cNvPr id="50" name="Storage Name"/>
              <p:cNvSpPr txBox="1"/>
              <p:nvPr/>
            </p:nvSpPr>
            <p:spPr>
              <a:xfrm>
                <a:off x="11138538" y="2344331"/>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STORAGE</a:t>
                </a:r>
                <a:endParaRPr lang="en-US" sz="500" dirty="0">
                  <a:solidFill>
                    <a:srgbClr val="FFFFFF"/>
                  </a:solidFill>
                  <a:latin typeface="Segoe UI" panose="020B0502040204020203" pitchFamily="34" charset="0"/>
                  <a:cs typeface="Segoe UI" panose="020B0502040204020203" pitchFamily="34" charset="0"/>
                </a:endParaRPr>
              </a:p>
            </p:txBody>
          </p:sp>
          <p:sp>
            <p:nvSpPr>
              <p:cNvPr id="48" name="Storage Icon"/>
              <p:cNvSpPr>
                <a:spLocks noChangeAspect="1"/>
              </p:cNvSpPr>
              <p:nvPr/>
            </p:nvSpPr>
            <p:spPr>
              <a:xfrm>
                <a:off x="10840829"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8" name="SQL Database Group"/>
            <p:cNvGrpSpPr/>
            <p:nvPr/>
          </p:nvGrpSpPr>
          <p:grpSpPr>
            <a:xfrm>
              <a:off x="10871701" y="1984227"/>
              <a:ext cx="1315641" cy="262217"/>
              <a:chOff x="10871701" y="1984227"/>
              <a:chExt cx="1315641" cy="262217"/>
            </a:xfrm>
          </p:grpSpPr>
          <p:sp>
            <p:nvSpPr>
              <p:cNvPr id="46" name="SQL Databases Name"/>
              <p:cNvSpPr txBox="1"/>
              <p:nvPr/>
            </p:nvSpPr>
            <p:spPr>
              <a:xfrm>
                <a:off x="11138538" y="1984227"/>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DATABASES</a:t>
                </a:r>
                <a:endParaRPr lang="en-US" sz="500" dirty="0">
                  <a:solidFill>
                    <a:srgbClr val="FFFFFF"/>
                  </a:solidFill>
                  <a:latin typeface="Segoe UI" panose="020B0502040204020203" pitchFamily="34" charset="0"/>
                  <a:cs typeface="Segoe UI" panose="020B0502040204020203" pitchFamily="34" charset="0"/>
                </a:endParaRPr>
              </a:p>
            </p:txBody>
          </p:sp>
          <p:sp>
            <p:nvSpPr>
              <p:cNvPr id="44" name="SQL Database Icon"/>
              <p:cNvSpPr>
                <a:spLocks noChangeAspect="1"/>
              </p:cNvSpPr>
              <p:nvPr/>
            </p:nvSpPr>
            <p:spPr>
              <a:xfrm>
                <a:off x="10871701"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600" dirty="0">
                  <a:solidFill>
                    <a:schemeClr val="tx2"/>
                  </a:solidFill>
                </a:endParaRPr>
              </a:p>
            </p:txBody>
          </p:sp>
        </p:grpSp>
        <p:grpSp>
          <p:nvGrpSpPr>
            <p:cNvPr id="19" name="Cloud Services Group"/>
            <p:cNvGrpSpPr/>
            <p:nvPr/>
          </p:nvGrpSpPr>
          <p:grpSpPr>
            <a:xfrm>
              <a:off x="10824390" y="1619383"/>
              <a:ext cx="1362950" cy="267453"/>
              <a:chOff x="10824390" y="1619383"/>
              <a:chExt cx="1362950" cy="267453"/>
            </a:xfrm>
          </p:grpSpPr>
          <p:sp>
            <p:nvSpPr>
              <p:cNvPr id="42" name="Cloud Services Name"/>
              <p:cNvSpPr txBox="1"/>
              <p:nvPr/>
            </p:nvSpPr>
            <p:spPr>
              <a:xfrm>
                <a:off x="11138536" y="1619383"/>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CLOUD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40" name="Cloud Services Icon"/>
              <p:cNvSpPr>
                <a:spLocks noChangeAspect="1"/>
              </p:cNvSpPr>
              <p:nvPr/>
            </p:nvSpPr>
            <p:spPr>
              <a:xfrm>
                <a:off x="10824390"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0" name="Mobile Services Group"/>
            <p:cNvGrpSpPr/>
            <p:nvPr/>
          </p:nvGrpSpPr>
          <p:grpSpPr>
            <a:xfrm>
              <a:off x="10871701" y="1258710"/>
              <a:ext cx="1315641" cy="275712"/>
              <a:chOff x="10871701" y="1258710"/>
              <a:chExt cx="1315641" cy="275712"/>
            </a:xfrm>
          </p:grpSpPr>
          <p:sp>
            <p:nvSpPr>
              <p:cNvPr id="38" name="Mobile Services Name"/>
              <p:cNvSpPr txBox="1"/>
              <p:nvPr/>
            </p:nvSpPr>
            <p:spPr>
              <a:xfrm>
                <a:off x="11138538" y="1258710"/>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MOBILE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36" name="Mobile Services Icon"/>
              <p:cNvSpPr>
                <a:spLocks noChangeAspect="1"/>
              </p:cNvSpPr>
              <p:nvPr/>
            </p:nvSpPr>
            <p:spPr>
              <a:xfrm>
                <a:off x="10871701"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1" name="Virtual Machines Group"/>
            <p:cNvGrpSpPr/>
            <p:nvPr/>
          </p:nvGrpSpPr>
          <p:grpSpPr>
            <a:xfrm>
              <a:off x="10848248" y="899980"/>
              <a:ext cx="1339085" cy="260420"/>
              <a:chOff x="10848248" y="899980"/>
              <a:chExt cx="1339085" cy="260420"/>
            </a:xfrm>
          </p:grpSpPr>
          <p:sp>
            <p:nvSpPr>
              <p:cNvPr id="34" name="Virtual Machines Name"/>
              <p:cNvSpPr txBox="1"/>
              <p:nvPr/>
            </p:nvSpPr>
            <p:spPr>
              <a:xfrm>
                <a:off x="11138530" y="899980"/>
                <a:ext cx="1048803"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VIRTUAL MACHINES</a:t>
                </a:r>
                <a:endParaRPr lang="en-US" sz="500" dirty="0">
                  <a:solidFill>
                    <a:srgbClr val="FFFFFF"/>
                  </a:solidFill>
                  <a:latin typeface="Segoe UI" panose="020B0502040204020203" pitchFamily="34" charset="0"/>
                  <a:cs typeface="Segoe UI" panose="020B0502040204020203" pitchFamily="34" charset="0"/>
                </a:endParaRPr>
              </a:p>
            </p:txBody>
          </p:sp>
          <p:sp>
            <p:nvSpPr>
              <p:cNvPr id="32" name="Virtual Machine Icon"/>
              <p:cNvSpPr>
                <a:spLocks noChangeAspect="1"/>
              </p:cNvSpPr>
              <p:nvPr/>
            </p:nvSpPr>
            <p:spPr>
              <a:xfrm>
                <a:off x="10848248"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grpSp>
        <p:grpSp>
          <p:nvGrpSpPr>
            <p:cNvPr id="22" name="Web Sites Group"/>
            <p:cNvGrpSpPr/>
            <p:nvPr/>
          </p:nvGrpSpPr>
          <p:grpSpPr>
            <a:xfrm>
              <a:off x="10842473" y="539138"/>
              <a:ext cx="1344869" cy="267885"/>
              <a:chOff x="10842473" y="539138"/>
              <a:chExt cx="1344869" cy="267885"/>
            </a:xfrm>
          </p:grpSpPr>
          <p:sp>
            <p:nvSpPr>
              <p:cNvPr id="30" name="Web Sites Name"/>
              <p:cNvSpPr txBox="1"/>
              <p:nvPr/>
            </p:nvSpPr>
            <p:spPr>
              <a:xfrm>
                <a:off x="11138538" y="539138"/>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WEB SITES</a:t>
                </a:r>
                <a:endParaRPr lang="en-US" sz="500" dirty="0">
                  <a:solidFill>
                    <a:srgbClr val="FFFFFF"/>
                  </a:solidFill>
                  <a:latin typeface="Segoe UI" panose="020B0502040204020203" pitchFamily="34" charset="0"/>
                  <a:cs typeface="Segoe UI" panose="020B0502040204020203" pitchFamily="34" charset="0"/>
                </a:endParaRPr>
              </a:p>
            </p:txBody>
          </p:sp>
          <p:sp>
            <p:nvSpPr>
              <p:cNvPr id="28" name="Web Sites Icon"/>
              <p:cNvSpPr>
                <a:spLocks noChangeAspect="1"/>
              </p:cNvSpPr>
              <p:nvPr/>
            </p:nvSpPr>
            <p:spPr>
              <a:xfrm>
                <a:off x="10842473"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sp>
          <p:nvSpPr>
            <p:cNvPr id="23" name="Azure Menu Selected Item White Background"/>
            <p:cNvSpPr/>
            <p:nvPr/>
          </p:nvSpPr>
          <p:spPr>
            <a:xfrm>
              <a:off x="10747042" y="143835"/>
              <a:ext cx="1444666" cy="3586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nvGrpSpPr>
            <p:cNvPr id="24" name="All Items Group"/>
            <p:cNvGrpSpPr/>
            <p:nvPr/>
          </p:nvGrpSpPr>
          <p:grpSpPr>
            <a:xfrm>
              <a:off x="10870268" y="174660"/>
              <a:ext cx="1313896" cy="242347"/>
              <a:chOff x="10870268" y="174660"/>
              <a:chExt cx="1313896" cy="242347"/>
            </a:xfrm>
          </p:grpSpPr>
          <p:sp>
            <p:nvSpPr>
              <p:cNvPr id="25" name="All Items Icon"/>
              <p:cNvSpPr>
                <a:spLocks noChangeAspect="1"/>
              </p:cNvSpPr>
              <p:nvPr/>
            </p:nvSpPr>
            <p:spPr>
              <a:xfrm>
                <a:off x="10870268"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sp>
            <p:nvSpPr>
              <p:cNvPr id="26" name="All Items Text"/>
              <p:cNvSpPr txBox="1"/>
              <p:nvPr/>
            </p:nvSpPr>
            <p:spPr>
              <a:xfrm>
                <a:off x="11138535" y="174660"/>
                <a:ext cx="1045629" cy="225712"/>
              </a:xfrm>
              <a:prstGeom prst="rect">
                <a:avLst/>
              </a:prstGeom>
              <a:noFill/>
            </p:spPr>
            <p:txBody>
              <a:bodyPr wrap="square" lIns="45720" rIns="45720" rtlCol="0">
                <a:spAutoFit/>
              </a:bodyPr>
              <a:lstStyle/>
              <a:p>
                <a:r>
                  <a:rPr lang="en-US" sz="500" dirty="0" smtClean="0">
                    <a:solidFill>
                      <a:srgbClr val="3C454F"/>
                    </a:solidFill>
                    <a:latin typeface="Segoe UI" panose="020B0502040204020203" pitchFamily="34" charset="0"/>
                    <a:cs typeface="Segoe UI" panose="020B0502040204020203" pitchFamily="34" charset="0"/>
                  </a:rPr>
                  <a:t>ALL ITEMS</a:t>
                </a:r>
                <a:endParaRPr lang="en-US" sz="500" dirty="0">
                  <a:solidFill>
                    <a:srgbClr val="3C454F"/>
                  </a:solidFill>
                  <a:latin typeface="Segoe UI" panose="020B0502040204020203" pitchFamily="34" charset="0"/>
                  <a:cs typeface="Segoe UI" panose="020B0502040204020203" pitchFamily="34" charset="0"/>
                </a:endParaRPr>
              </a:p>
            </p:txBody>
          </p:sp>
        </p:grpSp>
      </p:grpSp>
      <p:sp>
        <p:nvSpPr>
          <p:cNvPr id="97" name="TextBox 96"/>
          <p:cNvSpPr txBox="1"/>
          <p:nvPr/>
        </p:nvSpPr>
        <p:spPr>
          <a:xfrm>
            <a:off x="365760" y="312743"/>
            <a:ext cx="4491614" cy="707886"/>
          </a:xfrm>
          <a:prstGeom prst="rect">
            <a:avLst/>
          </a:prstGeom>
          <a:noFill/>
        </p:spPr>
        <p:txBody>
          <a:bodyPr wrap="none" rtlCol="0">
            <a:spAutoFit/>
          </a:bodyPr>
          <a:lstStyle/>
          <a:p>
            <a:r>
              <a:rPr lang="en-US" sz="4000" dirty="0" smtClean="0"/>
              <a:t>Additional Services</a:t>
            </a:r>
          </a:p>
        </p:txBody>
      </p:sp>
      <p:sp>
        <p:nvSpPr>
          <p:cNvPr id="98" name="TextBox 97"/>
          <p:cNvSpPr txBox="1"/>
          <p:nvPr/>
        </p:nvSpPr>
        <p:spPr>
          <a:xfrm>
            <a:off x="1027611" y="1303068"/>
            <a:ext cx="6863161"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SQL Database, Reporting, Data Sync, </a:t>
            </a:r>
            <a:r>
              <a:rPr lang="en-US" sz="2400" dirty="0" err="1" smtClean="0"/>
              <a:t>HDInsight</a:t>
            </a:r>
            <a:endParaRPr lang="en-US" sz="2400" dirty="0" smtClean="0"/>
          </a:p>
          <a:p>
            <a:pPr marL="285750" indent="-285750">
              <a:buFont typeface="Arial" panose="020B0604020202020204" pitchFamily="34" charset="0"/>
              <a:buChar char="•"/>
            </a:pPr>
            <a:r>
              <a:rPr lang="en-US" sz="2400" dirty="0" smtClean="0"/>
              <a:t>Table, Blob &amp; Queue Storage</a:t>
            </a:r>
          </a:p>
          <a:p>
            <a:pPr marL="285750" indent="-285750">
              <a:buFont typeface="Arial" panose="020B0604020202020204" pitchFamily="34" charset="0"/>
              <a:buChar char="•"/>
            </a:pPr>
            <a:r>
              <a:rPr lang="en-US" sz="2400" dirty="0" smtClean="0"/>
              <a:t>Service Bus &amp; BizTalk Services</a:t>
            </a:r>
          </a:p>
          <a:p>
            <a:pPr marL="285750" indent="-285750">
              <a:buFont typeface="Arial" panose="020B0604020202020204" pitchFamily="34" charset="0"/>
              <a:buChar char="•"/>
            </a:pPr>
            <a:r>
              <a:rPr lang="en-US" sz="2400" dirty="0" smtClean="0"/>
              <a:t>Networks &amp; Traffic Manager</a:t>
            </a:r>
          </a:p>
          <a:p>
            <a:pPr marL="285750" indent="-285750">
              <a:buFont typeface="Arial" panose="020B0604020202020204" pitchFamily="34" charset="0"/>
              <a:buChar char="•"/>
            </a:pPr>
            <a:r>
              <a:rPr lang="en-US" sz="2400" dirty="0" smtClean="0"/>
              <a:t>Media Services</a:t>
            </a:r>
          </a:p>
          <a:p>
            <a:pPr marL="285750" indent="-285750">
              <a:buFont typeface="Arial" panose="020B0604020202020204" pitchFamily="34" charset="0"/>
              <a:buChar char="•"/>
            </a:pPr>
            <a:r>
              <a:rPr lang="en-US" sz="2400" dirty="0" smtClean="0"/>
              <a:t>Active Directory</a:t>
            </a:r>
          </a:p>
          <a:p>
            <a:pPr marL="285750" indent="-285750">
              <a:buFont typeface="Arial" panose="020B0604020202020204" pitchFamily="34" charset="0"/>
              <a:buChar char="•"/>
            </a:pPr>
            <a:r>
              <a:rPr lang="en-US" sz="2400" dirty="0" smtClean="0"/>
              <a:t>Management Services</a:t>
            </a:r>
          </a:p>
          <a:p>
            <a:pPr marL="285750" indent="-285750">
              <a:buFont typeface="Arial" panose="020B0604020202020204" pitchFamily="34" charset="0"/>
              <a:buChar char="•"/>
            </a:pPr>
            <a:r>
              <a:rPr lang="en-US" sz="2400" dirty="0" smtClean="0"/>
              <a:t>Add-ons (</a:t>
            </a:r>
            <a:r>
              <a:rPr lang="en-US" sz="2400" dirty="0" err="1" smtClean="0"/>
              <a:t>MongoDB</a:t>
            </a:r>
            <a:r>
              <a:rPr lang="en-US" sz="2400" dirty="0" smtClean="0"/>
              <a:t>, </a:t>
            </a:r>
            <a:r>
              <a:rPr lang="en-US" sz="2400" dirty="0" err="1" smtClean="0"/>
              <a:t>SendGrid</a:t>
            </a:r>
            <a:r>
              <a:rPr lang="en-US" sz="2400" dirty="0" smtClean="0"/>
              <a:t>, </a:t>
            </a:r>
            <a:r>
              <a:rPr lang="en-US" sz="2400" dirty="0" err="1" smtClean="0"/>
              <a:t>MySql</a:t>
            </a:r>
            <a:r>
              <a:rPr lang="en-US" sz="2400" dirty="0" smtClean="0"/>
              <a:t>, …)</a:t>
            </a:r>
          </a:p>
          <a:p>
            <a:endParaRPr lang="en-US" sz="2400" dirty="0"/>
          </a:p>
        </p:txBody>
      </p:sp>
    </p:spTree>
    <p:extLst>
      <p:ext uri="{BB962C8B-B14F-4D97-AF65-F5344CB8AC3E}">
        <p14:creationId xmlns:p14="http://schemas.microsoft.com/office/powerpoint/2010/main" val="28501055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Azure</a:t>
            </a:r>
            <a:endParaRPr lang="en-US" dirty="0"/>
          </a:p>
        </p:txBody>
      </p:sp>
      <p:sp>
        <p:nvSpPr>
          <p:cNvPr id="3" name="Content Placeholder 2"/>
          <p:cNvSpPr>
            <a:spLocks noGrp="1"/>
          </p:cNvSpPr>
          <p:nvPr>
            <p:ph sz="quarter" idx="10"/>
          </p:nvPr>
        </p:nvSpPr>
        <p:spPr>
          <a:xfrm>
            <a:off x="981330" y="1304925"/>
            <a:ext cx="7892704" cy="3371850"/>
          </a:xfrm>
        </p:spPr>
        <p:txBody>
          <a:bodyPr>
            <a:noAutofit/>
          </a:bodyPr>
          <a:lstStyle/>
          <a:p>
            <a:r>
              <a:rPr lang="en-US" sz="2400" dirty="0" smtClean="0"/>
              <a:t>Free Trial:  30 days / $200 - </a:t>
            </a:r>
            <a:r>
              <a:rPr lang="en-US" sz="2400" dirty="0" smtClean="0">
                <a:hlinkClick r:id="rId2"/>
              </a:rPr>
              <a:t>http://aka.ms/az30</a:t>
            </a:r>
            <a:endParaRPr lang="en-US" sz="2400" dirty="0" smtClean="0"/>
          </a:p>
          <a:p>
            <a:r>
              <a:rPr lang="en-US" sz="2400" dirty="0" smtClean="0"/>
              <a:t>MSDN – </a:t>
            </a:r>
            <a:r>
              <a:rPr lang="en-US" sz="2400" dirty="0" smtClean="0">
                <a:hlinkClick r:id="rId3"/>
              </a:rPr>
              <a:t>http://msdn.com</a:t>
            </a:r>
            <a:r>
              <a:rPr lang="en-US" sz="2400" dirty="0" smtClean="0"/>
              <a:t>	</a:t>
            </a:r>
          </a:p>
          <a:p>
            <a:r>
              <a:rPr lang="en-US" sz="2400" dirty="0" err="1" smtClean="0"/>
              <a:t>BizSpark</a:t>
            </a:r>
            <a:r>
              <a:rPr lang="en-US" sz="2400" dirty="0" smtClean="0"/>
              <a:t> – </a:t>
            </a:r>
            <a:r>
              <a:rPr lang="en-US" sz="2400" dirty="0" smtClean="0">
                <a:hlinkClick r:id="rId4"/>
              </a:rPr>
              <a:t>http://bizspark.com</a:t>
            </a:r>
            <a:r>
              <a:rPr lang="en-US" sz="2400" dirty="0" smtClean="0"/>
              <a:t>  </a:t>
            </a:r>
          </a:p>
          <a:p>
            <a:r>
              <a:rPr lang="en-US" sz="2400" dirty="0" smtClean="0"/>
              <a:t>Pay-as-you go subscriptions – </a:t>
            </a:r>
            <a:r>
              <a:rPr lang="en-US" sz="2400" dirty="0" smtClean="0">
                <a:hlinkClick r:id="rId5"/>
              </a:rPr>
              <a:t>http://aka.msazpay</a:t>
            </a:r>
            <a:r>
              <a:rPr lang="en-US" sz="2400" dirty="0" smtClean="0"/>
              <a:t> </a:t>
            </a:r>
          </a:p>
          <a:p>
            <a:r>
              <a:rPr lang="en-US" sz="2400" dirty="0" smtClean="0"/>
              <a:t>Six and Twelve month plan subscriptions</a:t>
            </a:r>
          </a:p>
          <a:p>
            <a:endParaRPr lang="en-US" sz="2400" dirty="0"/>
          </a:p>
        </p:txBody>
      </p:sp>
    </p:spTree>
    <p:extLst>
      <p:ext uri="{BB962C8B-B14F-4D97-AF65-F5344CB8AC3E}">
        <p14:creationId xmlns:p14="http://schemas.microsoft.com/office/powerpoint/2010/main" val="1580807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Web Sites</a:t>
            </a:r>
            <a:endParaRPr lang="en-US" dirty="0"/>
          </a:p>
        </p:txBody>
      </p:sp>
    </p:spTree>
    <p:extLst>
      <p:ext uri="{BB962C8B-B14F-4D97-AF65-F5344CB8AC3E}">
        <p14:creationId xmlns:p14="http://schemas.microsoft.com/office/powerpoint/2010/main" val="899048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626352"/>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276003" y="827141"/>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08046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739350"/>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42157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398235"/>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70326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362153"/>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05712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363153"/>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704267"/>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363155"/>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062533"/>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704269"/>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412825"/>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828141"/>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399234"/>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70426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363156"/>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058121"/>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74034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238672"/>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348251"/>
            <a:ext cx="769418" cy="7692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2719415" y="464471"/>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329383"/>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68730"/>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4DCDF4DF-92F0-4538-9AF2-DB09D59056F2}" vid="{03118655-00A6-4939-82A7-E8CDD8FCE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10238</TotalTime>
  <Words>1486</Words>
  <Application>Microsoft Office PowerPoint</Application>
  <PresentationFormat>On-screen Show (16:9)</PresentationFormat>
  <Paragraphs>340</Paragraphs>
  <Slides>36</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宋体</vt:lpstr>
      <vt:lpstr>Arial</vt:lpstr>
      <vt:lpstr>Calibri</vt:lpstr>
      <vt:lpstr>Kozuka Gothic Pro R</vt:lpstr>
      <vt:lpstr>Segoe Light</vt:lpstr>
      <vt:lpstr>Segoe UI</vt:lpstr>
      <vt:lpstr>Segoe UI Light</vt:lpstr>
      <vt:lpstr>Wingdings</vt:lpstr>
      <vt:lpstr>DevUnleashed - No Anim</vt:lpstr>
      <vt:lpstr>Windows Azure Web Sites</vt:lpstr>
      <vt:lpstr>Introduction to Windows Azure</vt:lpstr>
      <vt:lpstr>Windows Azure</vt:lpstr>
      <vt:lpstr>Global Footprint</vt:lpstr>
      <vt:lpstr>Run Your Code In Azure</vt:lpstr>
      <vt:lpstr>PowerPoint Presentation</vt:lpstr>
      <vt:lpstr>How to get Azure</vt:lpstr>
      <vt:lpstr>Windows Azure Web Sites</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Thank You!</vt:lpstr>
      <vt:lpstr>Application Scenarios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Bret Stateham</cp:lastModifiedBy>
  <cp:revision>688</cp:revision>
  <cp:lastPrinted>2012-06-13T17:37:07Z</cp:lastPrinted>
  <dcterms:created xsi:type="dcterms:W3CDTF">2006-08-16T00:00:00Z</dcterms:created>
  <dcterms:modified xsi:type="dcterms:W3CDTF">2013-09-26T20:10:34Z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