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38"/>
  </p:notesMasterIdLst>
  <p:sldIdLst>
    <p:sldId id="256" r:id="rId8"/>
    <p:sldId id="547" r:id="rId9"/>
    <p:sldId id="548" r:id="rId10"/>
    <p:sldId id="549" r:id="rId11"/>
    <p:sldId id="550" r:id="rId12"/>
    <p:sldId id="551" r:id="rId13"/>
    <p:sldId id="572" r:id="rId14"/>
    <p:sldId id="558" r:id="rId15"/>
    <p:sldId id="560" r:id="rId16"/>
    <p:sldId id="559" r:id="rId17"/>
    <p:sldId id="569" r:id="rId18"/>
    <p:sldId id="553" r:id="rId19"/>
    <p:sldId id="554" r:id="rId20"/>
    <p:sldId id="555" r:id="rId21"/>
    <p:sldId id="556" r:id="rId22"/>
    <p:sldId id="557" r:id="rId23"/>
    <p:sldId id="573" r:id="rId24"/>
    <p:sldId id="574" r:id="rId25"/>
    <p:sldId id="575" r:id="rId26"/>
    <p:sldId id="576" r:id="rId27"/>
    <p:sldId id="552" r:id="rId28"/>
    <p:sldId id="570" r:id="rId29"/>
    <p:sldId id="571" r:id="rId30"/>
    <p:sldId id="577" r:id="rId31"/>
    <p:sldId id="563" r:id="rId32"/>
    <p:sldId id="564" r:id="rId33"/>
    <p:sldId id="565" r:id="rId34"/>
    <p:sldId id="566" r:id="rId35"/>
    <p:sldId id="396" r:id="rId36"/>
    <p:sldId id="567" r:id="rId37"/>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47"/>
            <p14:sldId id="548"/>
            <p14:sldId id="549"/>
            <p14:sldId id="550"/>
            <p14:sldId id="551"/>
            <p14:sldId id="572"/>
            <p14:sldId id="558"/>
            <p14:sldId id="560"/>
            <p14:sldId id="559"/>
            <p14:sldId id="569"/>
            <p14:sldId id="553"/>
            <p14:sldId id="554"/>
            <p14:sldId id="555"/>
            <p14:sldId id="556"/>
            <p14:sldId id="557"/>
            <p14:sldId id="573"/>
            <p14:sldId id="574"/>
            <p14:sldId id="575"/>
            <p14:sldId id="576"/>
            <p14:sldId id="552"/>
            <p14:sldId id="570"/>
            <p14:sldId id="571"/>
            <p14:sldId id="577"/>
            <p14:sldId id="563"/>
            <p14:sldId id="564"/>
            <p14:sldId id="565"/>
            <p14:sldId id="566"/>
            <p14:sldId id="396"/>
          </p14:sldIdLst>
        </p14:section>
        <p14:section name="Appendix"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8955" autoAdjust="0"/>
  </p:normalViewPr>
  <p:slideViewPr>
    <p:cSldViewPr snapToGrid="0" snapToObjects="1">
      <p:cViewPr varScale="1">
        <p:scale>
          <a:sx n="117" d="100"/>
          <a:sy n="117" d="100"/>
        </p:scale>
        <p:origin x="858" y="96"/>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7/9/2013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166152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63768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78682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7/9/2013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481152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dirty="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285747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7/9/2013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1858349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22.xml"/><Relationship Id="rId16" Type="http://schemas.openxmlformats.org/officeDocument/2006/relationships/image" Target="../media/image39.png"/><Relationship Id="rId1" Type="http://schemas.openxmlformats.org/officeDocument/2006/relationships/slideLayout" Target="../slideLayouts/slideLayout19.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microsoft.com/office/2007/relationships/hdphoto" Target="../media/hdphoto11.wdp"/><Relationship Id="rId5" Type="http://schemas.openxmlformats.org/officeDocument/2006/relationships/image" Target="../media/image55.png"/><Relationship Id="rId4" Type="http://schemas.microsoft.com/office/2007/relationships/hdphoto" Target="../media/hdphoto10.wdp"/></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microsoft.com/office/2007/relationships/hdphoto" Target="../media/hdphoto12.wdp"/></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microsoft.com/office/2007/relationships/hdphoto" Target="../media/hdphoto10.wdp"/></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microsoft.com/office/2007/relationships/hdphoto" Target="../media/hdphoto1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8.wdp"/><Relationship Id="rId5" Type="http://schemas.openxmlformats.org/officeDocument/2006/relationships/image" Target="../media/image12.png"/><Relationship Id="rId4" Type="http://schemas.microsoft.com/office/2007/relationships/hdphoto" Target="../media/hdphoto7.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Azure Web Sites</a:t>
            </a:r>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 name="Rectangle 10"/>
          <p:cNvSpPr/>
          <p:nvPr/>
        </p:nvSpPr>
        <p:spPr bwMode="auto">
          <a:xfrm>
            <a:off x="-1" y="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Standard</a:t>
            </a: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724866" cy="461665"/>
          </a:xfrm>
          <a:prstGeom prst="rect">
            <a:avLst/>
          </a:prstGeom>
        </p:spPr>
        <p:txBody>
          <a:bodyPr wrap="none">
            <a:spAutoFit/>
          </a:bodyPr>
          <a:lstStyle/>
          <a:p>
            <a:r>
              <a:rPr lang="en-US" sz="2400" dirty="0" smtClean="0"/>
              <a:t>Multi-tenant. Daily quotas</a:t>
            </a:r>
            <a:endParaRPr lang="en-US" sz="2400" dirty="0"/>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a:gradFill>
                  <a:gsLst>
                    <a:gs pos="0">
                      <a:srgbClr val="5F5F5F"/>
                    </a:gs>
                    <a:gs pos="100000">
                      <a:srgbClr val="5F5F5F"/>
                    </a:gs>
                  </a:gsLst>
                  <a:lin ang="5400000" scaled="0"/>
                </a:gradFill>
              </a:rPr>
              <a:t>s</a:t>
            </a:r>
            <a:r>
              <a:rPr lang="en-US" sz="2400" dirty="0" smtClean="0">
                <a:gradFill>
                  <a:gsLst>
                    <a:gs pos="0">
                      <a:srgbClr val="5F5F5F"/>
                    </a:gs>
                    <a:gs pos="100000">
                      <a:srgbClr val="5F5F5F"/>
                    </a:gs>
                  </a:gsLst>
                  <a:lin ang="5400000" scaled="0"/>
                </a:gradFill>
              </a:rPr>
              <a:t>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56787"/>
            <a:ext cx="7680340" cy="747897"/>
          </a:xfrm>
        </p:spPr>
        <p:txBody>
          <a:bodyPr/>
          <a:lstStyle/>
          <a:p>
            <a:r>
              <a:rPr lang="en-US" dirty="0" smtClean="0">
                <a:gradFill>
                  <a:gsLst>
                    <a:gs pos="1250">
                      <a:srgbClr val="FFFFFF"/>
                    </a:gs>
                    <a:gs pos="100000">
                      <a:srgbClr val="FFFFFF"/>
                    </a:gs>
                  </a:gsLst>
                  <a:lin ang="5400000" scaled="0"/>
                </a:gradFill>
              </a:rPr>
              <a:t>Scaling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26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4" y="1232679"/>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7" y="123267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4475" y="1904767"/>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98174" y="1150192"/>
            <a:ext cx="1811081"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err="1" smtClean="0">
                <a:gradFill>
                  <a:gsLst>
                    <a:gs pos="0">
                      <a:srgbClr val="5F5F5F"/>
                    </a:gs>
                    <a:gs pos="100000">
                      <a:srgbClr val="5F5F5F"/>
                    </a:gs>
                  </a:gsLst>
                  <a:lin ang="5400000" scaled="0"/>
                </a:gradFill>
              </a:rPr>
              <a:t>cpu</a:t>
            </a:r>
            <a:r>
              <a:rPr lang="en-US" sz="2400" dirty="0" smtClean="0">
                <a:gradFill>
                  <a:gsLst>
                    <a:gs pos="0">
                      <a:srgbClr val="5F5F5F"/>
                    </a:gs>
                    <a:gs pos="100000">
                      <a:srgbClr val="5F5F5F"/>
                    </a:gs>
                  </a:gsLst>
                  <a:lin ang="5400000" scaled="0"/>
                </a:gradFill>
              </a:rPr>
              <a:t> utilization</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0" y="1233910"/>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133567" y="1890057"/>
            <a:ext cx="1779649" cy="2196573"/>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5986174" y="1875347"/>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5" y="1235591"/>
            <a:ext cx="1776823" cy="1833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1" y="1127564"/>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127564"/>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41229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56787"/>
            <a:ext cx="7680340" cy="747897"/>
          </a:xfrm>
        </p:spPr>
        <p:txBody>
          <a:bodyPr/>
          <a:lstStyle/>
          <a:p>
            <a:r>
              <a:rPr lang="en-US" dirty="0" smtClean="0">
                <a:gradFill>
                  <a:gsLst>
                    <a:gs pos="1250">
                      <a:srgbClr val="FFFFFF"/>
                    </a:gs>
                    <a:gs pos="100000">
                      <a:srgbClr val="FFFFFF"/>
                    </a:gs>
                  </a:gsLst>
                  <a:lin ang="5400000" scaled="0"/>
                </a:gradFill>
              </a:rPr>
              <a:t>Auto-</a:t>
            </a:r>
            <a:r>
              <a:rPr lang="en-US" dirty="0">
                <a:gradFill>
                  <a:gsLst>
                    <a:gs pos="1250">
                      <a:srgbClr val="FFFFFF"/>
                    </a:gs>
                    <a:gs pos="100000">
                      <a:srgbClr val="FFFFFF"/>
                    </a:gs>
                  </a:gsLst>
                  <a:lin ang="5400000" scaled="0"/>
                </a:gradFill>
              </a:rPr>
              <a:t>s</a:t>
            </a:r>
            <a:r>
              <a:rPr lang="en-US" dirty="0" smtClean="0">
                <a:gradFill>
                  <a:gsLst>
                    <a:gs pos="1250">
                      <a:srgbClr val="FFFFFF"/>
                    </a:gs>
                    <a:gs pos="100000">
                      <a:srgbClr val="FFFFFF"/>
                    </a:gs>
                  </a:gsLst>
                  <a:lin ang="5400000" scaled="0"/>
                </a:gradFill>
              </a:rPr>
              <a:t>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2818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6000" dirty="0"/>
              <a:t>Web Sites in Perspective…</a:t>
            </a:r>
          </a:p>
        </p:txBody>
      </p:sp>
    </p:spTree>
    <p:extLst>
      <p:ext uri="{BB962C8B-B14F-4D97-AF65-F5344CB8AC3E}">
        <p14:creationId xmlns:p14="http://schemas.microsoft.com/office/powerpoint/2010/main" val="899048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Diagnostics &amp; Monitoring</a:t>
            </a:r>
            <a:endParaRPr lang="en-US" dirty="0"/>
          </a:p>
        </p:txBody>
      </p:sp>
      <p:sp>
        <p:nvSpPr>
          <p:cNvPr id="10" name="Rectangle 9"/>
          <p:cNvSpPr/>
          <p:nvPr/>
        </p:nvSpPr>
        <p:spPr bwMode="auto">
          <a:xfrm>
            <a:off x="1480555"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HTTP Logs</a:t>
            </a:r>
            <a:endParaRPr lang="en-US"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426486"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3" name="Rectangle 12"/>
          <p:cNvSpPr/>
          <p:nvPr/>
        </p:nvSpPr>
        <p:spPr bwMode="auto">
          <a:xfrm>
            <a:off x="3606049"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Error Logs</a:t>
            </a:r>
            <a:endParaRPr lang="en-US"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3551980"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6" name="Rectangle 15"/>
          <p:cNvSpPr/>
          <p:nvPr/>
        </p:nvSpPr>
        <p:spPr bwMode="auto">
          <a:xfrm>
            <a:off x="5731543"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Portal Monitoring</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5677474"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038" y="3242543"/>
            <a:ext cx="1165417" cy="486530"/>
          </a:xfrm>
          <a:prstGeom prst="rect">
            <a:avLst/>
          </a:prstGeom>
        </p:spPr>
      </p:pic>
      <p:sp>
        <p:nvSpPr>
          <p:cNvPr id="36" name="Rectangle 35"/>
          <p:cNvSpPr/>
          <p:nvPr/>
        </p:nvSpPr>
        <p:spPr bwMode="auto">
          <a:xfrm>
            <a:off x="4695831"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New Relic</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4641762"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21" name="Rectangle 20"/>
          <p:cNvSpPr/>
          <p:nvPr/>
        </p:nvSpPr>
        <p:spPr bwMode="auto">
          <a:xfrm>
            <a:off x="2568297"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Log Streaming</a:t>
            </a:r>
            <a:endParaRPr lang="en-US"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2514228"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269201868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882839"/>
            <a:ext cx="7680340" cy="1495794"/>
          </a:xfrm>
        </p:spPr>
        <p:txBody>
          <a:bodyPr/>
          <a:lstStyle/>
          <a:p>
            <a:r>
              <a:rPr lang="en-US" dirty="0" smtClean="0">
                <a:gradFill>
                  <a:gsLst>
                    <a:gs pos="1250">
                      <a:srgbClr val="FFFFFF"/>
                    </a:gs>
                    <a:gs pos="100000">
                      <a:srgbClr val="FFFFFF"/>
                    </a:gs>
                  </a:gsLst>
                  <a:lin ang="5400000" scaled="0"/>
                </a:gradFill>
              </a:rPr>
              <a:t>Diagnostics &amp;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Log Streaming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Web App Gallery</a:t>
            </a:r>
            <a:endParaRPr lang="en-US" dirty="0"/>
          </a:p>
        </p:txBody>
      </p:sp>
      <p:sp>
        <p:nvSpPr>
          <p:cNvPr id="5" name="TextBox 4"/>
          <p:cNvSpPr txBox="1"/>
          <p:nvPr/>
        </p:nvSpPr>
        <p:spPr>
          <a:xfrm>
            <a:off x="6046539" y="2100647"/>
            <a:ext cx="2706834" cy="2077492"/>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t>
            </a:r>
            <a:r>
              <a:rPr lang="en-US" sz="2700" spc="-53" dirty="0" smtClean="0">
                <a:gradFill>
                  <a:gsLst>
                    <a:gs pos="2917">
                      <a:schemeClr val="tx1"/>
                    </a:gs>
                    <a:gs pos="30000">
                      <a:schemeClr val="tx1"/>
                    </a:gs>
                  </a:gsLst>
                  <a:lin ang="5400000" scaled="0"/>
                </a:gradFill>
              </a:rPr>
              <a:t>Applications, </a:t>
            </a:r>
          </a:p>
          <a:p>
            <a:r>
              <a:rPr lang="en-US" sz="2700" spc="-53" dirty="0" smtClean="0">
                <a:gradFill>
                  <a:gsLst>
                    <a:gs pos="2917">
                      <a:schemeClr val="tx1"/>
                    </a:gs>
                    <a:gs pos="30000">
                      <a:schemeClr val="tx1"/>
                    </a:gs>
                  </a:gsLst>
                  <a:lin ang="5400000" scaled="0"/>
                </a:gradFill>
              </a:rPr>
              <a:t>Frameworks, </a:t>
            </a:r>
          </a:p>
          <a:p>
            <a:r>
              <a:rPr lang="en-US" sz="2700" spc="-53" dirty="0" smtClean="0">
                <a:gradFill>
                  <a:gsLst>
                    <a:gs pos="2917">
                      <a:schemeClr val="tx1"/>
                    </a:gs>
                    <a:gs pos="30000">
                      <a:schemeClr val="tx1"/>
                    </a:gs>
                  </a:gsLst>
                  <a:lin ang="5400000" scaled="0"/>
                </a:gradFill>
              </a:rPr>
              <a:t>and Templates</a:t>
            </a:r>
            <a:endParaRPr lang="en-US" sz="2700" spc="-53" dirty="0">
              <a:gradFill>
                <a:gsLst>
                  <a:gs pos="2917">
                    <a:schemeClr val="tx1"/>
                  </a:gs>
                  <a:gs pos="30000">
                    <a:schemeClr val="tx1"/>
                  </a:gs>
                </a:gsLst>
                <a:lin ang="5400000" scaled="0"/>
              </a:gradFill>
            </a:endParaRP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007" y="992659"/>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35" y="992658"/>
            <a:ext cx="757435" cy="757238"/>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5957" y="1004693"/>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435" y="2111004"/>
            <a:ext cx="759555" cy="576682"/>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4962" y="2061151"/>
            <a:ext cx="867388" cy="676386"/>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8145"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5" y="3048793"/>
            <a:ext cx="692255" cy="692075"/>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5524" y="2957763"/>
            <a:ext cx="874364" cy="874136"/>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0044"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31130" y="3023496"/>
            <a:ext cx="739201" cy="742667"/>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1574" y="2904184"/>
            <a:ext cx="981547" cy="981291"/>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5304" y="860386"/>
            <a:ext cx="1034087" cy="1033818"/>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232010" y="3898718"/>
            <a:ext cx="1072284" cy="1021625"/>
          </a:xfrm>
          <a:prstGeom prst="rect">
            <a:avLst/>
          </a:prstGeom>
        </p:spPr>
      </p:pic>
      <p:pic>
        <p:nvPicPr>
          <p:cNvPr id="4" name="Picture 3"/>
          <p:cNvPicPr>
            <a:picLocks noChangeAspect="1"/>
          </p:cNvPicPr>
          <p:nvPr/>
        </p:nvPicPr>
        <p:blipFill>
          <a:blip r:embed="rId16"/>
          <a:stretch>
            <a:fillRect/>
          </a:stretch>
        </p:blipFill>
        <p:spPr>
          <a:xfrm>
            <a:off x="1448895" y="4184498"/>
            <a:ext cx="1247619" cy="495238"/>
          </a:xfrm>
          <a:prstGeom prst="rect">
            <a:avLst/>
          </a:prstGeom>
        </p:spPr>
      </p:pic>
      <p:pic>
        <p:nvPicPr>
          <p:cNvPr id="6" name="Picture 5"/>
          <p:cNvPicPr>
            <a:picLocks noChangeAspect="1"/>
          </p:cNvPicPr>
          <p:nvPr/>
        </p:nvPicPr>
        <p:blipFill>
          <a:blip r:embed="rId17"/>
          <a:stretch>
            <a:fillRect/>
          </a:stretch>
        </p:blipFill>
        <p:spPr>
          <a:xfrm>
            <a:off x="2885326" y="4048874"/>
            <a:ext cx="997024" cy="989638"/>
          </a:xfrm>
          <a:prstGeom prst="rect">
            <a:avLst/>
          </a:prstGeom>
        </p:spPr>
      </p:pic>
      <p:pic>
        <p:nvPicPr>
          <p:cNvPr id="7" name="Picture 6"/>
          <p:cNvPicPr>
            <a:picLocks noChangeAspect="1"/>
          </p:cNvPicPr>
          <p:nvPr/>
        </p:nvPicPr>
        <p:blipFill>
          <a:blip r:embed="rId18"/>
          <a:stretch>
            <a:fillRect/>
          </a:stretch>
        </p:blipFill>
        <p:spPr>
          <a:xfrm>
            <a:off x="4265305" y="4048875"/>
            <a:ext cx="982140" cy="989637"/>
          </a:xfrm>
          <a:prstGeom prst="rect">
            <a:avLst/>
          </a:prstGeom>
        </p:spPr>
      </p:pic>
    </p:spTree>
    <p:extLst>
      <p:ext uri="{BB962C8B-B14F-4D97-AF65-F5344CB8AC3E}">
        <p14:creationId xmlns:p14="http://schemas.microsoft.com/office/powerpoint/2010/main" val="289740725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Store</a:t>
            </a:r>
            <a:endParaRPr lang="en-US" dirty="0"/>
          </a:p>
        </p:txBody>
      </p:sp>
      <p:sp>
        <p:nvSpPr>
          <p:cNvPr id="4" name="TextBox 3"/>
          <p:cNvSpPr txBox="1"/>
          <p:nvPr/>
        </p:nvSpPr>
        <p:spPr>
          <a:xfrm>
            <a:off x="5638659" y="1948503"/>
            <a:ext cx="311471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Discover, Purchase &amp; Provision Premium</a:t>
            </a:r>
          </a:p>
          <a:p>
            <a:r>
              <a:rPr lang="en-US" sz="2700" spc="-53" dirty="0">
                <a:gradFill>
                  <a:gsLst>
                    <a:gs pos="2917">
                      <a:schemeClr val="tx1"/>
                    </a:gs>
                    <a:gs pos="30000">
                      <a:schemeClr val="tx1"/>
                    </a:gs>
                  </a:gsLst>
                  <a:lin ang="5400000" scaled="0"/>
                </a:gradFill>
              </a:rPr>
              <a:t>Services</a:t>
            </a:r>
          </a:p>
        </p:txBody>
      </p:sp>
      <p:pic>
        <p:nvPicPr>
          <p:cNvPr id="5" name="Picture 4"/>
          <p:cNvPicPr>
            <a:picLocks noChangeAspect="1"/>
          </p:cNvPicPr>
          <p:nvPr/>
        </p:nvPicPr>
        <p:blipFill>
          <a:blip r:embed="rId3"/>
          <a:stretch>
            <a:fillRect/>
          </a:stretch>
        </p:blipFill>
        <p:spPr>
          <a:xfrm>
            <a:off x="389435" y="1248416"/>
            <a:ext cx="714561" cy="707231"/>
          </a:xfrm>
          <a:prstGeom prst="rect">
            <a:avLst/>
          </a:prstGeom>
        </p:spPr>
      </p:pic>
      <p:pic>
        <p:nvPicPr>
          <p:cNvPr id="6" name="Picture 5"/>
          <p:cNvPicPr>
            <a:picLocks noChangeAspect="1"/>
          </p:cNvPicPr>
          <p:nvPr/>
        </p:nvPicPr>
        <p:blipFill>
          <a:blip r:embed="rId4"/>
          <a:stretch>
            <a:fillRect/>
          </a:stretch>
        </p:blipFill>
        <p:spPr>
          <a:xfrm>
            <a:off x="1485772" y="1241272"/>
            <a:ext cx="721707" cy="721519"/>
          </a:xfrm>
          <a:prstGeom prst="rect">
            <a:avLst/>
          </a:prstGeom>
        </p:spPr>
      </p:pic>
      <p:pic>
        <p:nvPicPr>
          <p:cNvPr id="7" name="Picture 6"/>
          <p:cNvPicPr>
            <a:picLocks noChangeAspect="1"/>
          </p:cNvPicPr>
          <p:nvPr/>
        </p:nvPicPr>
        <p:blipFill>
          <a:blip r:embed="rId5"/>
          <a:stretch>
            <a:fillRect/>
          </a:stretch>
        </p:blipFill>
        <p:spPr>
          <a:xfrm>
            <a:off x="2589254" y="1241272"/>
            <a:ext cx="707415" cy="707231"/>
          </a:xfrm>
          <a:prstGeom prst="rect">
            <a:avLst/>
          </a:prstGeom>
        </p:spPr>
      </p:pic>
      <p:pic>
        <p:nvPicPr>
          <p:cNvPr id="9" name="Picture 8"/>
          <p:cNvPicPr>
            <a:picLocks noChangeAspect="1"/>
          </p:cNvPicPr>
          <p:nvPr/>
        </p:nvPicPr>
        <p:blipFill>
          <a:blip r:embed="rId6"/>
          <a:stretch>
            <a:fillRect/>
          </a:stretch>
        </p:blipFill>
        <p:spPr>
          <a:xfrm>
            <a:off x="1485772" y="2471690"/>
            <a:ext cx="714561" cy="721519"/>
          </a:xfrm>
          <a:prstGeom prst="rect">
            <a:avLst/>
          </a:prstGeom>
        </p:spPr>
      </p:pic>
      <p:pic>
        <p:nvPicPr>
          <p:cNvPr id="10" name="Picture 9"/>
          <p:cNvPicPr>
            <a:picLocks noChangeAspect="1"/>
          </p:cNvPicPr>
          <p:nvPr/>
        </p:nvPicPr>
        <p:blipFill>
          <a:blip r:embed="rId7"/>
          <a:stretch>
            <a:fillRect/>
          </a:stretch>
        </p:blipFill>
        <p:spPr>
          <a:xfrm>
            <a:off x="396581" y="2471689"/>
            <a:ext cx="700270" cy="721519"/>
          </a:xfrm>
          <a:prstGeom prst="rect">
            <a:avLst/>
          </a:prstGeom>
        </p:spPr>
      </p:pic>
      <p:pic>
        <p:nvPicPr>
          <p:cNvPr id="11" name="Picture 10"/>
          <p:cNvPicPr>
            <a:picLocks noChangeAspect="1"/>
          </p:cNvPicPr>
          <p:nvPr/>
        </p:nvPicPr>
        <p:blipFill>
          <a:blip r:embed="rId8"/>
          <a:stretch>
            <a:fillRect/>
          </a:stretch>
        </p:blipFill>
        <p:spPr>
          <a:xfrm>
            <a:off x="2587467" y="2485977"/>
            <a:ext cx="700270" cy="707231"/>
          </a:xfrm>
          <a:prstGeom prst="rect">
            <a:avLst/>
          </a:prstGeom>
        </p:spPr>
      </p:pic>
      <p:pic>
        <p:nvPicPr>
          <p:cNvPr id="12" name="Picture 11"/>
          <p:cNvPicPr>
            <a:picLocks noChangeAspect="1"/>
          </p:cNvPicPr>
          <p:nvPr/>
        </p:nvPicPr>
        <p:blipFill>
          <a:blip r:embed="rId9"/>
          <a:stretch>
            <a:fillRect/>
          </a:stretch>
        </p:blipFill>
        <p:spPr>
          <a:xfrm>
            <a:off x="3671298" y="2493121"/>
            <a:ext cx="721707" cy="721519"/>
          </a:xfrm>
          <a:prstGeom prst="rect">
            <a:avLst/>
          </a:prstGeom>
        </p:spPr>
      </p:pic>
      <p:pic>
        <p:nvPicPr>
          <p:cNvPr id="14" name="Picture 13"/>
          <p:cNvPicPr>
            <a:picLocks noChangeAspect="1"/>
          </p:cNvPicPr>
          <p:nvPr/>
        </p:nvPicPr>
        <p:blipFill>
          <a:blip r:embed="rId10"/>
          <a:stretch>
            <a:fillRect/>
          </a:stretch>
        </p:blipFill>
        <p:spPr>
          <a:xfrm>
            <a:off x="396582" y="3704303"/>
            <a:ext cx="707415" cy="721519"/>
          </a:xfrm>
          <a:prstGeom prst="rect">
            <a:avLst/>
          </a:prstGeom>
        </p:spPr>
      </p:pic>
      <p:pic>
        <p:nvPicPr>
          <p:cNvPr id="15" name="Picture 14"/>
          <p:cNvPicPr>
            <a:picLocks noChangeAspect="1"/>
          </p:cNvPicPr>
          <p:nvPr/>
        </p:nvPicPr>
        <p:blipFill>
          <a:blip r:embed="rId11"/>
          <a:stretch>
            <a:fillRect/>
          </a:stretch>
        </p:blipFill>
        <p:spPr>
          <a:xfrm>
            <a:off x="1485772" y="3704497"/>
            <a:ext cx="714561" cy="707231"/>
          </a:xfrm>
          <a:prstGeom prst="rect">
            <a:avLst/>
          </a:prstGeom>
        </p:spPr>
      </p:pic>
      <p:pic>
        <p:nvPicPr>
          <p:cNvPr id="16" name="Picture 15"/>
          <p:cNvPicPr>
            <a:picLocks noChangeAspect="1"/>
          </p:cNvPicPr>
          <p:nvPr/>
        </p:nvPicPr>
        <p:blipFill>
          <a:blip r:embed="rId12"/>
          <a:stretch>
            <a:fillRect/>
          </a:stretch>
        </p:blipFill>
        <p:spPr>
          <a:xfrm>
            <a:off x="2587467" y="3708067"/>
            <a:ext cx="700270" cy="700088"/>
          </a:xfrm>
          <a:prstGeom prst="rect">
            <a:avLst/>
          </a:prstGeom>
        </p:spPr>
      </p:pic>
      <p:pic>
        <p:nvPicPr>
          <p:cNvPr id="17" name="Picture 16"/>
          <p:cNvPicPr>
            <a:picLocks noChangeAspect="1"/>
          </p:cNvPicPr>
          <p:nvPr/>
        </p:nvPicPr>
        <p:blipFill>
          <a:blip r:embed="rId13"/>
          <a:stretch>
            <a:fillRect/>
          </a:stretch>
        </p:blipFill>
        <p:spPr>
          <a:xfrm>
            <a:off x="3671298" y="3700924"/>
            <a:ext cx="714561" cy="707231"/>
          </a:xfrm>
          <a:prstGeom prst="rect">
            <a:avLst/>
          </a:prstGeom>
        </p:spPr>
      </p:pic>
      <p:pic>
        <p:nvPicPr>
          <p:cNvPr id="3" name="Picture 2"/>
          <p:cNvPicPr>
            <a:picLocks noChangeAspect="1"/>
          </p:cNvPicPr>
          <p:nvPr/>
        </p:nvPicPr>
        <p:blipFill>
          <a:blip r:embed="rId14"/>
          <a:stretch>
            <a:fillRect/>
          </a:stretch>
        </p:blipFill>
        <p:spPr>
          <a:xfrm>
            <a:off x="3678444" y="1248416"/>
            <a:ext cx="717744" cy="714375"/>
          </a:xfrm>
          <a:prstGeom prst="rect">
            <a:avLst/>
          </a:prstGeom>
        </p:spPr>
      </p:pic>
    </p:spTree>
    <p:extLst>
      <p:ext uri="{BB962C8B-B14F-4D97-AF65-F5344CB8AC3E}">
        <p14:creationId xmlns:p14="http://schemas.microsoft.com/office/powerpoint/2010/main" val="624191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389" y="1833035"/>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1882840"/>
            <a:ext cx="7680340" cy="1495794"/>
          </a:xfrm>
        </p:spPr>
        <p:txBody>
          <a:bodyPr/>
          <a:lstStyle/>
          <a:p>
            <a:r>
              <a:rPr lang="en-US" dirty="0" smtClean="0">
                <a:gradFill>
                  <a:gsLst>
                    <a:gs pos="1250">
                      <a:srgbClr val="FFFFFF"/>
                    </a:gs>
                    <a:gs pos="100000">
                      <a:srgbClr val="FFFFFF"/>
                    </a:gs>
                  </a:gsLst>
                  <a:lin ang="5400000" scaled="0"/>
                </a:gradFill>
              </a:rPr>
              <a:t>Monitoring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New Relic</a:t>
            </a:r>
            <a:endParaRPr lang="en-US" dirty="0"/>
          </a:p>
        </p:txBody>
      </p:sp>
      <p:grpSp>
        <p:nvGrpSpPr>
          <p:cNvPr id="4" name="Group 3"/>
          <p:cNvGrpSpPr/>
          <p:nvPr/>
        </p:nvGrpSpPr>
        <p:grpSpPr>
          <a:xfrm>
            <a:off x="7045835" y="1077462"/>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pic>
        <p:nvPicPr>
          <p:cNvPr id="9" name="Picture 8"/>
          <p:cNvPicPr>
            <a:picLocks noChangeAspect="1"/>
          </p:cNvPicPr>
          <p:nvPr/>
        </p:nvPicPr>
        <p:blipFill>
          <a:blip r:embed="rId3"/>
          <a:stretch>
            <a:fillRect/>
          </a:stretch>
        </p:blipFill>
        <p:spPr>
          <a:xfrm>
            <a:off x="7253026" y="1987138"/>
            <a:ext cx="1276410" cy="1270420"/>
          </a:xfrm>
          <a:prstGeom prst="rect">
            <a:avLst/>
          </a:prstGeom>
        </p:spPr>
      </p:pic>
    </p:spTree>
    <p:extLst>
      <p:ext uri="{BB962C8B-B14F-4D97-AF65-F5344CB8AC3E}">
        <p14:creationId xmlns:p14="http://schemas.microsoft.com/office/powerpoint/2010/main" val="8040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5" y="104138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 name="Group 4"/>
          <p:cNvGrpSpPr/>
          <p:nvPr/>
        </p:nvGrpSpPr>
        <p:grpSpPr>
          <a:xfrm>
            <a:off x="6000678"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 name="Group 2"/>
          <p:cNvGrpSpPr/>
          <p:nvPr/>
        </p:nvGrpSpPr>
        <p:grpSpPr>
          <a:xfrm>
            <a:off x="512762"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4049713" y="1382713"/>
            <a:ext cx="5094287" cy="2828925"/>
          </a:xfrm>
        </p:spPr>
        <p:txBody>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grpSp>
        <p:nvGrpSpPr>
          <p:cNvPr id="7" name="Group 6"/>
          <p:cNvGrpSpPr/>
          <p:nvPr/>
        </p:nvGrpSpPr>
        <p:grpSpPr>
          <a:xfrm>
            <a:off x="512762"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3738563" y="1516063"/>
            <a:ext cx="5405437" cy="2505075"/>
          </a:xfrm>
        </p:spPr>
        <p:txBody>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r>
              <a:rPr lang="en-US" sz="2100" dirty="0" smtClean="0"/>
              <a:t>and frameworks</a:t>
            </a:r>
            <a:endParaRPr lang="en-US" sz="2100" dirty="0"/>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730400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3852863" y="1536700"/>
            <a:ext cx="5291137" cy="2365375"/>
          </a:xfrm>
        </p:spPr>
        <p:txBody>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993013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Entity Framework</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Supported Publishing Methods</a:t>
            </a:r>
            <a:endParaRPr lang="en-US" dirty="0"/>
          </a:p>
        </p:txBody>
      </p:sp>
      <p:grpSp>
        <p:nvGrpSpPr>
          <p:cNvPr id="6" name="Group 5"/>
          <p:cNvGrpSpPr/>
          <p:nvPr/>
        </p:nvGrpSpPr>
        <p:grpSpPr>
          <a:xfrm>
            <a:off x="1426486" y="1075527"/>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199"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158525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Deployment</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5662090" y="4041617"/>
            <a:ext cx="2968248" cy="276999"/>
          </a:xfrm>
          <a:prstGeom prst="rect">
            <a:avLst/>
          </a:prstGeom>
          <a:noFill/>
        </p:spPr>
        <p:txBody>
          <a:bodyPr wrap="none" lIns="0" tIns="0" rIns="0" bIns="0" rtlCol="0">
            <a:spAutoFit/>
          </a:bodyPr>
          <a:lstStyle/>
          <a:p>
            <a:pPr defTabSz="685835"/>
            <a:r>
              <a:rPr lang="en-US" spc="-53" dirty="0" smtClean="0">
                <a:gradFill>
                  <a:gsLst>
                    <a:gs pos="2917">
                      <a:srgbClr val="5F5F5F"/>
                    </a:gs>
                    <a:gs pos="30000">
                      <a:srgbClr val="5F5F5F"/>
                    </a:gs>
                  </a:gsLst>
                  <a:lin ang="5400000" scaled="0"/>
                </a:gradFill>
              </a:rPr>
              <a:t>Or any custom </a:t>
            </a:r>
            <a:r>
              <a:rPr lang="en-US" spc="-53" dirty="0" err="1" smtClean="0">
                <a:gradFill>
                  <a:gsLst>
                    <a:gs pos="2917">
                      <a:srgbClr val="5F5F5F"/>
                    </a:gs>
                    <a:gs pos="30000">
                      <a:srgbClr val="5F5F5F"/>
                    </a:gs>
                  </a:gsLst>
                  <a:lin ang="5400000" scaled="0"/>
                </a:gradFill>
              </a:rPr>
              <a:t>FastCGI</a:t>
            </a:r>
            <a:r>
              <a:rPr lang="en-US" spc="-53" dirty="0" smtClean="0">
                <a:gradFill>
                  <a:gsLst>
                    <a:gs pos="2917">
                      <a:srgbClr val="5F5F5F"/>
                    </a:gs>
                    <a:gs pos="30000">
                      <a:srgbClr val="5F5F5F"/>
                    </a:gs>
                  </a:gsLst>
                  <a:lin ang="5400000" scaled="0"/>
                </a:gradFill>
              </a:rPr>
              <a:t> Handler</a:t>
            </a:r>
            <a:endParaRPr lang="en-US" spc="-53"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3712406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10018</TotalTime>
  <Words>1372</Words>
  <Application>Microsoft Office PowerPoint</Application>
  <PresentationFormat>On-screen Show (16:9)</PresentationFormat>
  <Paragraphs>301</Paragraphs>
  <Slides>30</Slides>
  <Notes>30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Consolas</vt:lpstr>
      <vt:lpstr>Kozuka Gothic Pro R</vt:lpstr>
      <vt:lpstr>Segoe Light</vt:lpstr>
      <vt:lpstr>Segoe UI</vt:lpstr>
      <vt:lpstr>Segoe UI Light</vt:lpstr>
      <vt:lpstr>Wingdings</vt:lpstr>
      <vt:lpstr>MS1444_Windows Azure Template 16x9_r08b</vt:lpstr>
      <vt:lpstr>White with Consolas font for code slides</vt:lpstr>
      <vt:lpstr>1_MS1444_Windows Azure Template 16x9_r08a</vt:lpstr>
      <vt:lpstr>Accent Color Transition Slides</vt:lpstr>
      <vt:lpstr>Windows Azure Web Sites</vt:lpstr>
      <vt:lpstr>PowerPoint Presentation</vt:lpstr>
      <vt:lpstr>PowerPoint Presentation</vt:lpstr>
      <vt:lpstr>PowerPoint Presentation</vt:lpstr>
      <vt:lpstr>Hello World</vt:lpstr>
      <vt:lpstr>Entity Framework</vt:lpstr>
      <vt:lpstr>Supported Publishing Methods</vt:lpstr>
      <vt:lpstr>Deployment</vt:lpstr>
      <vt:lpstr>Supported Web Frameworks</vt:lpstr>
      <vt:lpstr>WordPress &amp;  WebMatrix</vt:lpstr>
      <vt:lpstr>scale</vt:lpstr>
      <vt:lpstr>web sites</vt:lpstr>
      <vt:lpstr>web sites </vt:lpstr>
      <vt:lpstr>web sites </vt:lpstr>
      <vt:lpstr>web sites</vt:lpstr>
      <vt:lpstr>web sites </vt:lpstr>
      <vt:lpstr>Scaling</vt:lpstr>
      <vt:lpstr>auto-scaling</vt:lpstr>
      <vt:lpstr>Auto-scaling</vt:lpstr>
      <vt:lpstr>Diagnostics &amp; Monitoring</vt:lpstr>
      <vt:lpstr>Diagnostics &amp;  Log Streaming</vt:lpstr>
      <vt:lpstr>Windows Azure Web App Gallery</vt:lpstr>
      <vt:lpstr>Windows Azure Store</vt:lpstr>
      <vt:lpstr>Monitoring with  New Relic</vt:lpstr>
      <vt:lpstr>Windows Azure Web Sites</vt:lpstr>
      <vt:lpstr>Start Simple</vt:lpstr>
      <vt:lpstr>Code Smart</vt:lpstr>
      <vt:lpstr>Go Live</vt:lpstr>
      <vt:lpstr>PowerPoint Presentation</vt:lpstr>
      <vt:lpstr>Application Scenarios</vt:lpstr>
    </vt:vector>
  </TitlesOfParts>
  <LinksUpToDate>false</LinksUpToDate>
  <SharedDoc>false</SharedDoc>
  <HyperlinksChanged>false</HyperlinksChanged>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Web Sites</dc:title>
  <dc:creator>Nathan Totten</dc:creator>
  <cp:lastModifiedBy>SyntaxC4 Developer</cp:lastModifiedBy>
  <cp:revision>657</cp:revision>
  <cp:lastPrinted>2012-06-13T17:37:07Z</cp:lastPrinted>
  <dcterms:created xsi:type="dcterms:W3CDTF">2006-08-16T00:00:00Z</dcterms:created>
  <dcterms:modified xsi:type="dcterms:W3CDTF">2013-07-09T22:05:28Z</dcterms:modified>
  <cp:version>1.0.4</cp:version>
  <dc:description>Windows Azure Web Sites is a simple and powerful hosting platform that allows developers to easily build and rapidly deploy web applications on Windows Azure using their favorite languages, frameworks, and tools. This presentation explains how you can use this new technology to build, deploy, and run everything from classic ASP sites to modern ASP.NET MVC 4 web applications using both new and familiar tools including Visual Studio 2010, Visual Studio 2012, and WebMatrix.
by Nathan Tottenntotten@microsoft.com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