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5"/>
  </p:notesMasterIdLst>
  <p:handoutMasterIdLst>
    <p:handoutMasterId r:id="rId16"/>
  </p:handoutMasterIdLst>
  <p:sldIdLst>
    <p:sldId id="289" r:id="rId5"/>
    <p:sldId id="292" r:id="rId6"/>
    <p:sldId id="291" r:id="rId7"/>
    <p:sldId id="293" r:id="rId8"/>
    <p:sldId id="294" r:id="rId9"/>
    <p:sldId id="290" r:id="rId10"/>
    <p:sldId id="295" r:id="rId11"/>
    <p:sldId id="276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94" autoAdjust="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E77A-2450-72F8-202F-85137DB8B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520F1-DD24-5BF8-22B9-180802C37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8422A-6341-5E77-EB61-2F94C07CE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1BBD9-2C21-92CB-EF86-3860D2DF9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4F672-E3D7-DC15-F858-91A8B6E80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9229C-E65D-5AB8-44BB-25048C485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507C8-CAC6-CF94-709A-A664A3500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4FDD8-CD52-0CD0-A1DA-3131EBC9A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uisse Intl"/>
              </a:rPr>
              <a:t>Shopify App Analysis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826A-5433-3FF5-D511-85C61A8E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D2857D-AA3A-09AF-E292-9DBB957A4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090" y="120216"/>
            <a:ext cx="9144000" cy="1347895"/>
          </a:xfrm>
          <a:noFill/>
        </p:spPr>
        <p:txBody>
          <a:bodyPr anchor="b"/>
          <a:lstStyle/>
          <a:p>
            <a:r>
              <a:rPr lang="en-US" dirty="0"/>
              <a:t>Conclusions and Recommendations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77346-6565-2387-C1E0-999533C5B414}"/>
              </a:ext>
            </a:extLst>
          </p:cNvPr>
          <p:cNvSpPr txBox="1"/>
          <p:nvPr/>
        </p:nvSpPr>
        <p:spPr>
          <a:xfrm>
            <a:off x="2840181" y="153901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Developer Performance Analysis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86F6B-076D-7008-420D-04EAC39A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455" y="1307039"/>
            <a:ext cx="3948545" cy="2023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30A7D8-6961-671F-BC61-16A213F9DFDB}"/>
              </a:ext>
            </a:extLst>
          </p:cNvPr>
          <p:cNvSpPr txBox="1"/>
          <p:nvPr/>
        </p:nvSpPr>
        <p:spPr>
          <a:xfrm>
            <a:off x="235523" y="3102993"/>
            <a:ext cx="46274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(body)"/>
              </a:rPr>
              <a:t>Conclusions: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 (body)"/>
              </a:rPr>
              <a:t>Top Performers:</a:t>
            </a:r>
            <a:r>
              <a:rPr lang="en-US" dirty="0">
                <a:latin typeface="Aptos (body)"/>
              </a:rPr>
              <a:t> Developers such as Elsevier, Foresman, and Hawkthorn excel in multiple metrics, showing high activity levels and quality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 (body)"/>
              </a:rPr>
              <a:t>Underperforming Developers:</a:t>
            </a:r>
            <a:r>
              <a:rPr lang="en-US" dirty="0">
                <a:latin typeface="Aptos (body)"/>
              </a:rPr>
              <a:t> Some developers exhibit lower helpful review counts and averages, which may indicate limited activity or less impactful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 (body)"/>
              </a:rPr>
              <a:t>Engagement Disparity:</a:t>
            </a:r>
            <a:r>
              <a:rPr lang="en-US" dirty="0">
                <a:latin typeface="Aptos (body)"/>
              </a:rPr>
              <a:t> A significant performance gap exists between the highest and lowest performers, indicating a need for targeted interventions.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C3925-77FE-B8A7-F2F0-58BC0E868F2C}"/>
              </a:ext>
            </a:extLst>
          </p:cNvPr>
          <p:cNvSpPr txBox="1"/>
          <p:nvPr/>
        </p:nvSpPr>
        <p:spPr>
          <a:xfrm>
            <a:off x="4862948" y="3169559"/>
            <a:ext cx="70935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(body)"/>
              </a:rPr>
              <a:t>Recommendations: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 (body)"/>
              </a:rPr>
              <a:t>Reward High Performers:</a:t>
            </a:r>
            <a:r>
              <a:rPr lang="en-US" dirty="0">
                <a:latin typeface="Aptos (body)"/>
              </a:rPr>
              <a:t> Recognize and incentivize developers like Elsevier and Foresman to sustain and further improve their contributions.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 (body)"/>
              </a:rPr>
              <a:t>Enhance Support for Low Performers:</a:t>
            </a:r>
            <a:r>
              <a:rPr lang="en-US" dirty="0">
                <a:latin typeface="Aptos (body)"/>
              </a:rPr>
              <a:t> Provide training, tools, or guidelines to developers with lower helpful review metrics to boost their effectiveness.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 (body)"/>
              </a:rPr>
              <a:t>Monitor and Encourage Consistency:</a:t>
            </a:r>
            <a:r>
              <a:rPr lang="en-US" dirty="0">
                <a:latin typeface="Aptos (body)"/>
              </a:rPr>
              <a:t> Implement regular performance tracking and feedback mechanisms to ensure consistent engagement across all developers.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 (body)"/>
              </a:rPr>
              <a:t>Focus on Impact:</a:t>
            </a:r>
            <a:r>
              <a:rPr lang="en-US" dirty="0">
                <a:latin typeface="Aptos (body)"/>
              </a:rPr>
              <a:t> Emphasize the quality of responses, not just quantity, to ensure meaningful user interactions and improve overall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28776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79FE042-B24E-8D88-E56B-015F9024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9" y="1304788"/>
            <a:ext cx="7228091" cy="4824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31290F-1D32-2EFF-E304-1B1904C39187}"/>
              </a:ext>
            </a:extLst>
          </p:cNvPr>
          <p:cNvSpPr txBox="1"/>
          <p:nvPr/>
        </p:nvSpPr>
        <p:spPr>
          <a:xfrm>
            <a:off x="1742991" y="557880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 and Strategies from App Review Analysis </a:t>
            </a:r>
          </a:p>
        </p:txBody>
      </p:sp>
    </p:spTree>
    <p:extLst>
      <p:ext uri="{BB962C8B-B14F-4D97-AF65-F5344CB8AC3E}">
        <p14:creationId xmlns:p14="http://schemas.microsoft.com/office/powerpoint/2010/main" val="254964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07B7C02-B78F-8A17-4C5A-65E550AD0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993647"/>
            <a:ext cx="8148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Insights and Strategies from App Review Analysis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7D128-C0C6-D311-2E31-3AFE8FCC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77" y="1824416"/>
            <a:ext cx="6750579" cy="4505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CBAF2-7BAA-094C-F801-E62352A208A1}"/>
              </a:ext>
            </a:extLst>
          </p:cNvPr>
          <p:cNvSpPr txBox="1"/>
          <p:nvPr/>
        </p:nvSpPr>
        <p:spPr>
          <a:xfrm>
            <a:off x="128651" y="1520201"/>
            <a:ext cx="49698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Findings: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" panose="020B0004020202020204" pitchFamily="34" charset="0"/>
              </a:rPr>
              <a:t>Total Unique Apps</a:t>
            </a:r>
            <a:r>
              <a:rPr lang="en-US" dirty="0">
                <a:latin typeface="Aptos" panose="020B0004020202020204" pitchFamily="34" charset="0"/>
              </a:rPr>
              <a:t>: There are 7,341 unique apps analyzed.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" panose="020B0004020202020204" pitchFamily="34" charset="0"/>
              </a:rPr>
              <a:t>Review Trends</a:t>
            </a:r>
            <a:r>
              <a:rPr lang="en-US" dirty="0">
                <a:latin typeface="Aptos" panose="020B0004020202020204" pitchFamily="34" charset="0"/>
              </a:rPr>
              <a:t>: Review counts have seen a significant spike early in the observed timeframe, followed by a notable drop and consistent low activity afterward.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" panose="020B0004020202020204" pitchFamily="34" charset="0"/>
              </a:rPr>
              <a:t>Reviews vs. Ratings</a:t>
            </a:r>
            <a:r>
              <a:rPr lang="en-US" dirty="0">
                <a:latin typeface="Aptos" panose="020B0004020202020204" pitchFamily="34" charset="0"/>
              </a:rPr>
              <a:t>: Apps with higher review counts generally have higher average ratings, indicating that popular apps are well-received. However, there are also apps with fewer reviews but high ratings, suggesting niche appeal.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57605-13F1-5674-FFBB-438A4226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0" y="1363070"/>
            <a:ext cx="7061110" cy="4353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C782E-6839-0126-A476-1CEA5F438D7B}"/>
              </a:ext>
            </a:extLst>
          </p:cNvPr>
          <p:cNvSpPr txBox="1"/>
          <p:nvPr/>
        </p:nvSpPr>
        <p:spPr>
          <a:xfrm>
            <a:off x="2313710" y="625825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Developer Responses and Review Impact</a:t>
            </a:r>
          </a:p>
        </p:txBody>
      </p:sp>
    </p:spTree>
    <p:extLst>
      <p:ext uri="{BB962C8B-B14F-4D97-AF65-F5344CB8AC3E}">
        <p14:creationId xmlns:p14="http://schemas.microsoft.com/office/powerpoint/2010/main" val="21736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40F66-5996-E13F-D6CE-78C793AA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Developer Responses and Review Impact  (cont.)</a:t>
            </a:r>
            <a:br>
              <a:rPr lang="en-US" sz="4200"/>
            </a:br>
            <a:endParaRPr lang="en-US" sz="42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E53C11-B4CD-A3A4-20D3-EC7FD946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27" y="533400"/>
            <a:ext cx="4993861" cy="579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A010D2-A505-D707-EDBA-D6180B2F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18" y="3667692"/>
            <a:ext cx="4889416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0043E-9DCE-B2D3-448C-E80BE71B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08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B482BC-E7B1-A736-C296-8C202FC664E0}"/>
              </a:ext>
            </a:extLst>
          </p:cNvPr>
          <p:cNvSpPr txBox="1"/>
          <p:nvPr/>
        </p:nvSpPr>
        <p:spPr>
          <a:xfrm>
            <a:off x="2069678" y="82034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Developer Performance Analysis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3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D4744-F937-2F20-DEBE-52A469F058CB}"/>
              </a:ext>
            </a:extLst>
          </p:cNvPr>
          <p:cNvSpPr txBox="1"/>
          <p:nvPr/>
        </p:nvSpPr>
        <p:spPr>
          <a:xfrm>
            <a:off x="71471" y="-35828"/>
            <a:ext cx="4493885" cy="3614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Developer Performance Analysis (cont.) </a:t>
            </a:r>
            <a:endParaRPr lang="en-US" sz="5000" i="1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4D2FB2A-B9B7-C948-59EA-468051E4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33" y="117415"/>
            <a:ext cx="6407689" cy="2296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BAA8F-6628-5B3D-3F47-11EC18763A92}"/>
              </a:ext>
            </a:extLst>
          </p:cNvPr>
          <p:cNvSpPr txBox="1"/>
          <p:nvPr/>
        </p:nvSpPr>
        <p:spPr>
          <a:xfrm>
            <a:off x="474359" y="4090760"/>
            <a:ext cx="3837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(body)"/>
              </a:rPr>
              <a:t>Findings:</a:t>
            </a:r>
          </a:p>
          <a:p>
            <a:r>
              <a:rPr lang="en-US" dirty="0">
                <a:latin typeface="Aptos (body)"/>
              </a:rPr>
              <a:t>The sum of Helpful Reviews by Developer (Top Left):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(body)"/>
              </a:rPr>
              <a:t>Displays the total helpful reviews for each developer.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(body)"/>
              </a:rPr>
              <a:t>The highest number of helpful reviews is observed for developers like Foresman, demonstrating strong engagement or quality responses.</a:t>
            </a:r>
          </a:p>
          <a:p>
            <a:endParaRPr lang="en-US" dirty="0">
              <a:latin typeface="Aptos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65525-3B52-4B09-EB09-9096C660F5C1}"/>
              </a:ext>
            </a:extLst>
          </p:cNvPr>
          <p:cNvSpPr txBox="1"/>
          <p:nvPr/>
        </p:nvSpPr>
        <p:spPr>
          <a:xfrm>
            <a:off x="4585017" y="4169158"/>
            <a:ext cx="3729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(body)"/>
              </a:rPr>
              <a:t>Findings:</a:t>
            </a:r>
            <a:endParaRPr lang="en-US" dirty="0">
              <a:latin typeface="Aptos (body)"/>
            </a:endParaRPr>
          </a:p>
          <a:p>
            <a:r>
              <a:rPr lang="en-US" dirty="0">
                <a:latin typeface="Aptos (body)"/>
              </a:rPr>
              <a:t>Count of Developers Answered by Developer (Top Right): This shows the number of ratings or answers provided by each developer. Developers like Elsevier and Foresman rank high, indicating significant activity or coverage of user queries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455FD-5132-3F32-96B0-EDF5372CFC21}"/>
              </a:ext>
            </a:extLst>
          </p:cNvPr>
          <p:cNvSpPr txBox="1"/>
          <p:nvPr/>
        </p:nvSpPr>
        <p:spPr>
          <a:xfrm>
            <a:off x="8910933" y="3892160"/>
            <a:ext cx="31881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"/>
              </a:rPr>
              <a:t>Findings:</a:t>
            </a:r>
            <a:endParaRPr lang="en-US" dirty="0"/>
          </a:p>
          <a:p>
            <a:r>
              <a:rPr lang="en-US" dirty="0">
                <a:latin typeface="Aptos (body)"/>
              </a:rPr>
              <a:t>Average of Helpful Reviews by Developer (Bottom): This section highlights the average helpful reviews attributed to each developer. Developers such as Elsevier and Hawkthorn stand out with a higher average, suggesting better or more impactful feedback on user queries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45B4C-899C-428E-8A2B-DD7DA2DDC668}"/>
              </a:ext>
            </a:extLst>
          </p:cNvPr>
          <p:cNvSpPr txBox="1"/>
          <p:nvPr/>
        </p:nvSpPr>
        <p:spPr>
          <a:xfrm>
            <a:off x="5151212" y="2517509"/>
            <a:ext cx="59628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Active Developers: Certain developers, such as Elsevier and Foresman, lead in both counts and averages of helpful reviews, reflecting quality engagement. Opportunities for Improvement: Other developers with lower counts or averages might require efforts to improve their responses or visibility.</a:t>
            </a:r>
          </a:p>
        </p:txBody>
      </p:sp>
    </p:spTree>
    <p:extLst>
      <p:ext uri="{BB962C8B-B14F-4D97-AF65-F5344CB8AC3E}">
        <p14:creationId xmlns:p14="http://schemas.microsoft.com/office/powerpoint/2010/main" val="401538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090" y="120216"/>
            <a:ext cx="9144000" cy="1347895"/>
          </a:xfrm>
          <a:noFill/>
        </p:spPr>
        <p:txBody>
          <a:bodyPr anchor="b"/>
          <a:lstStyle/>
          <a:p>
            <a:r>
              <a:rPr lang="en-US" dirty="0"/>
              <a:t>Conclusions and Recommendations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CD80A-CDAE-5A51-CF7E-11CFC25DC2A2}"/>
              </a:ext>
            </a:extLst>
          </p:cNvPr>
          <p:cNvSpPr txBox="1"/>
          <p:nvPr/>
        </p:nvSpPr>
        <p:spPr>
          <a:xfrm>
            <a:off x="3505200" y="1468111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Insights and Strategies from App Review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70440-E8C6-DDA0-2CE0-8B9588615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014" y="1631995"/>
            <a:ext cx="3642152" cy="2738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F450B-C1B5-911D-33BE-C384D41BA113}"/>
              </a:ext>
            </a:extLst>
          </p:cNvPr>
          <p:cNvSpPr txBox="1"/>
          <p:nvPr/>
        </p:nvSpPr>
        <p:spPr>
          <a:xfrm>
            <a:off x="299259" y="3598463"/>
            <a:ext cx="38726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(body)"/>
              </a:rPr>
              <a:t>Conclusions</a:t>
            </a:r>
            <a:r>
              <a:rPr lang="en-US" dirty="0">
                <a:latin typeface="Aptos (body)"/>
              </a:rPr>
              <a:t>:</a:t>
            </a:r>
          </a:p>
          <a:p>
            <a:r>
              <a:rPr lang="en-US" dirty="0">
                <a:latin typeface="Aptos (body)"/>
              </a:rPr>
              <a:t>The initial spike in reviews may indicate a specific event or campaign that caused a surge in user activity. High review counts often align with good app ratings, reinforcing the value of user feedback as a quality indicator. Niche apps with high ratings and low reviews could be under-promoted or catering to a smaller but satisfied audience.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F28F7-3DB4-556A-1FC9-1DCAE2D709B6}"/>
              </a:ext>
            </a:extLst>
          </p:cNvPr>
          <p:cNvSpPr txBox="1"/>
          <p:nvPr/>
        </p:nvSpPr>
        <p:spPr>
          <a:xfrm>
            <a:off x="4324337" y="3598462"/>
            <a:ext cx="4168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(body)"/>
              </a:rPr>
              <a:t>Recommendations: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(body)"/>
              </a:rPr>
              <a:t>Investigate the reason behind the early review spike to replicate similar engagement strategies.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(body)"/>
              </a:rPr>
              <a:t>Focus on promoting high-rated niche apps to expand their user base and review count.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(body)"/>
              </a:rPr>
              <a:t>Encourage consistent user feedback for less popular apps through engagement campaigns or incentives to enhance visibility and ratings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5FF0-CB44-5AE0-50A9-A105D3F1E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C1026-60CE-62C3-7B2D-1C007E8C3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090" y="120216"/>
            <a:ext cx="9144000" cy="1347895"/>
          </a:xfrm>
          <a:noFill/>
        </p:spPr>
        <p:txBody>
          <a:bodyPr anchor="b"/>
          <a:lstStyle/>
          <a:p>
            <a:r>
              <a:rPr lang="en-US" dirty="0"/>
              <a:t>Conclusions and Recommendations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BF2F2-A84B-9E15-D5A6-2A634B32679A}"/>
              </a:ext>
            </a:extLst>
          </p:cNvPr>
          <p:cNvSpPr txBox="1"/>
          <p:nvPr/>
        </p:nvSpPr>
        <p:spPr>
          <a:xfrm>
            <a:off x="3505200" y="1468111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Developer Responses and Review Impact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DE03D-D105-5082-BC2A-026835F4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41" y="1224222"/>
            <a:ext cx="3400900" cy="394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402B63-29ED-AEDA-55BE-E22B9A38210A}"/>
              </a:ext>
            </a:extLst>
          </p:cNvPr>
          <p:cNvSpPr txBox="1"/>
          <p:nvPr/>
        </p:nvSpPr>
        <p:spPr>
          <a:xfrm>
            <a:off x="299259" y="3598463"/>
            <a:ext cx="38726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(body)"/>
              </a:rPr>
              <a:t>Conclusions</a:t>
            </a:r>
            <a:r>
              <a:rPr lang="en-US" dirty="0">
                <a:latin typeface="Aptos (body)"/>
              </a:rPr>
              <a:t>:</a:t>
            </a:r>
          </a:p>
          <a:p>
            <a:r>
              <a:rPr lang="en-US" dirty="0">
                <a:latin typeface="Aptos (body)"/>
              </a:rPr>
              <a:t>The initial spike in reviews may indicate a specific event or campaign that caused a surge in user activity. High review counts often align with good app ratings, reinforcing the value of user feedback as a quality indicator. Niche apps with high ratings and low reviews could be under-promoted or catering to a smaller but satisfied audience.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DF9DC-A441-D1A8-7838-7594AD2213D9}"/>
              </a:ext>
            </a:extLst>
          </p:cNvPr>
          <p:cNvSpPr txBox="1"/>
          <p:nvPr/>
        </p:nvSpPr>
        <p:spPr>
          <a:xfrm>
            <a:off x="4171936" y="3130045"/>
            <a:ext cx="43087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(body)"/>
              </a:rPr>
              <a:t>Recommendations: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(body)"/>
              </a:rPr>
              <a:t>Investigate the context of lower ratings in apps where developers have responded to ensure timely and effective resolutions to user concerns.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(body)"/>
              </a:rPr>
              <a:t>Encourage users to provide helpful reviews by offering incentives or making the review process more seamless.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(body)"/>
              </a:rPr>
              <a:t>Focus on proactive measures to improve app performance and user satisfaction to minimize the need for critical feedback that requires developer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82186442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{9945E018-604B-4807-BF86-2C90EB7553DA}tf22797433_win32</Template>
  <TotalTime>212</TotalTime>
  <Words>734</Words>
  <Application>Microsoft Office PowerPoint</Application>
  <PresentationFormat>Widescreen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Amasis MT Pro Medium</vt:lpstr>
      <vt:lpstr>Aptos</vt:lpstr>
      <vt:lpstr>Aptos </vt:lpstr>
      <vt:lpstr>Aptos (body)</vt:lpstr>
      <vt:lpstr>Arial</vt:lpstr>
      <vt:lpstr>Calibri</vt:lpstr>
      <vt:lpstr>Suisse Intl</vt:lpstr>
      <vt:lpstr>Univers Condensed Light</vt:lpstr>
      <vt:lpstr>Walbaum Display Light</vt:lpstr>
      <vt:lpstr>AngleLinesVTI</vt:lpstr>
      <vt:lpstr>Shopify App Analysis</vt:lpstr>
      <vt:lpstr>PowerPoint Presentation</vt:lpstr>
      <vt:lpstr>Insights and Strategies from App Review Analysis (cont.)</vt:lpstr>
      <vt:lpstr>PowerPoint Presentation</vt:lpstr>
      <vt:lpstr>Developer Responses and Review Impact  (cont.) </vt:lpstr>
      <vt:lpstr>PowerPoint Presentation</vt:lpstr>
      <vt:lpstr>PowerPoint Presentation</vt:lpstr>
      <vt:lpstr>Conclusions and Recommendations </vt:lpstr>
      <vt:lpstr>Conclusions and Recommendations </vt:lpstr>
      <vt:lpstr>Conclusions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Bretia Omoruyi</dc:creator>
  <cp:lastModifiedBy>Bretia Omoruyi</cp:lastModifiedBy>
  <cp:revision>1</cp:revision>
  <dcterms:created xsi:type="dcterms:W3CDTF">2024-12-31T18:04:17Z</dcterms:created>
  <dcterms:modified xsi:type="dcterms:W3CDTF">2024-12-31T21:36:40Z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