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9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7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D1C14C-A143-42F5-B247-D0E8001310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31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D1C14C-A143-42F5-B247-D0E8001310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9112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D1C14C-A143-42F5-B247-D0E8001310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70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7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03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19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D1C14C-A143-42F5-B247-D0E8001310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4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D1C14C-A143-42F5-B247-D0E8001310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0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04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9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45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6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01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FinalProject_17352370247880/PopularityAnalysisScatterplotofRatingsvs_OrderCou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slide1">
            <a:extLst>
              <a:ext uri="{FF2B5EF4-FFF2-40B4-BE49-F238E27FC236}">
                <a16:creationId xmlns:a16="http://schemas.microsoft.com/office/drawing/2014/main" id="{B2C3914D-551A-4607-9328-F464BEC10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37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Research Plan: Simplified Restaurant Analysis</a:t>
            </a:r>
            <a:br>
              <a:rPr lang="en-US" sz="3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3700" dirty="0">
              <a:hlinkClick r:id="rId3"/>
            </a:endParaRPr>
          </a:p>
        </p:txBody>
      </p:sp>
      <p:pic>
        <p:nvPicPr>
          <p:cNvPr id="17" name="Graphic 16" descr="Fork and knife">
            <a:extLst>
              <a:ext uri="{FF2B5EF4-FFF2-40B4-BE49-F238E27FC236}">
                <a16:creationId xmlns:a16="http://schemas.microsoft.com/office/drawing/2014/main" id="{20A39AEE-AB0A-466F-0168-A628E1E427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E5CD1-DB5C-B7EC-70DD-363C76568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0" y="97439"/>
            <a:ext cx="8610600" cy="1293028"/>
          </a:xfrm>
        </p:spPr>
        <p:txBody>
          <a:bodyPr/>
          <a:lstStyle/>
          <a:p>
            <a:r>
              <a:rPr lang="en-US" dirty="0"/>
              <a:t>Metric Based Insights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4465A1-7697-2D10-03FD-E257B01A33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390467"/>
            <a:ext cx="9856694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Popularity Score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Popularity Score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(Order Count × Rating) to identify top-performing restaurants.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Prioritize marketing and investment in these restaurants to further enhance their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Order Value (AOV)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AOV = Total Revenue / Order Count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each restaurant.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strategies to increase AOV, such as upselling combos, premium menu items, or add-ons.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Underperformers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restaurants or cuisines with low popularity scores or AOV.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 staff training, optimize menus, or improve customer experience to increase ratings and drive higher revenue.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Location Optimization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Rank cities or regions based on aggregated popularity scores and AOV.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Allocate more marketing efforts and investment to high-scoring areas while revising strategies for underperforming locations.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Benchmarking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thresholds for metrics like AOV and Popularity Score to benchmark restaurant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Regularly review and compare trends to adjust operational or marketing strategies effectively.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677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133B3D5-333B-33B7-D429-CD4423CB7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1477329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Popularity analysis:</a:t>
            </a:r>
          </a:p>
        </p:txBody>
      </p:sp>
      <p:pic>
        <p:nvPicPr>
          <p:cNvPr id="2" name="slide2" descr="Popularity Analysis: Scatterplot of Ratings vs. Order Count">
            <a:extLst>
              <a:ext uri="{FF2B5EF4-FFF2-40B4-BE49-F238E27FC236}">
                <a16:creationId xmlns:a16="http://schemas.microsoft.com/office/drawing/2014/main" id="{13909BA5-4757-40BE-824C-C44A2EA191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337" y="941122"/>
            <a:ext cx="5533263" cy="5115048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81F7B5-20DA-6D0A-3599-97A14FD67EBD}"/>
              </a:ext>
            </a:extLst>
          </p:cNvPr>
          <p:cNvSpPr txBox="1"/>
          <p:nvPr/>
        </p:nvSpPr>
        <p:spPr>
          <a:xfrm>
            <a:off x="259667" y="3038348"/>
            <a:ext cx="52250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Concentration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Most restaurants cluster between an average rating of 3.5-5 and low order counts (&lt;100).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Outliers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High showing customer satisfaction drives popularity.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78D4DC-4C71-A414-072B-CA1873C40B3E}"/>
              </a:ext>
            </a:extLst>
          </p:cNvPr>
          <p:cNvSpPr txBox="1"/>
          <p:nvPr/>
        </p:nvSpPr>
        <p:spPr>
          <a:xfrm>
            <a:off x="351814" y="4578842"/>
            <a:ext cx="46599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 counts (&gt;300) correlate with high ratings (4.5-5), indicating popular, well-rated restaurants.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Higher ratings strongly align with higher order counts,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A2995A-81BC-BA9F-A8C1-A26CA418710C}"/>
              </a:ext>
            </a:extLst>
          </p:cNvPr>
          <p:cNvSpPr txBox="1"/>
          <p:nvPr/>
        </p:nvSpPr>
        <p:spPr>
          <a:xfrm>
            <a:off x="636696" y="2406815"/>
            <a:ext cx="2456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Findings: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90DA225-D563-4661-9BA5-71FFD1DDF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2070DAD-BD9B-F1B1-E8FC-4C79FC6C2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12365"/>
            <a:ext cx="10820400" cy="10079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/>
              <a:t>Revenue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E27793-3F4F-221F-EA66-F6DF5D3BF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98120"/>
            <a:ext cx="6690360" cy="4519866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11FA80-E852-2EE0-A48B-7F57454DC32A}"/>
              </a:ext>
            </a:extLst>
          </p:cNvPr>
          <p:cNvSpPr txBox="1"/>
          <p:nvPr/>
        </p:nvSpPr>
        <p:spPr>
          <a:xfrm>
            <a:off x="8966540" y="640080"/>
            <a:ext cx="268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Findings: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92D3A-A86D-9A44-837F-9EEDECE93C7B}"/>
              </a:ext>
            </a:extLst>
          </p:cNvPr>
          <p:cNvSpPr txBox="1"/>
          <p:nvPr/>
        </p:nvSpPr>
        <p:spPr>
          <a:xfrm>
            <a:off x="6690360" y="1578665"/>
            <a:ext cx="56083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Top Revenue-Generating Cuisines</a:t>
            </a:r>
            <a:r>
              <a:rPr lang="en-US" dirty="0"/>
              <a:t>: North Indian and Chinese cuisines dominate, with over 40M in revenue each, showcasing strong popularity.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Mid-Tier Revenue Cuisines</a:t>
            </a:r>
            <a:r>
              <a:rPr lang="en-US" dirty="0"/>
              <a:t>: South Indian, Bakery, and Beverages are significant contributors but generate less revenue than the top cuisines.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Low Revenue Cuisines</a:t>
            </a:r>
            <a:r>
              <a:rPr lang="en-US" dirty="0"/>
              <a:t>: Desserts and snacks generate lower revenues, reflecting niche appeal or limited demand.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01CFBE-4A6F-0053-0450-C9F6E8401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209" y="855302"/>
            <a:ext cx="3761964" cy="1839386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Location Trends</a:t>
            </a:r>
          </a:p>
        </p:txBody>
      </p:sp>
      <p:pic>
        <p:nvPicPr>
          <p:cNvPr id="4" name="slide4" descr="Location Trends: Bar Chart of Revenue by Location">
            <a:extLst>
              <a:ext uri="{FF2B5EF4-FFF2-40B4-BE49-F238E27FC236}">
                <a16:creationId xmlns:a16="http://schemas.microsoft.com/office/drawing/2014/main" id="{9372108A-2E2B-47E8-A0B6-1879BE4B7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120" y="322556"/>
            <a:ext cx="7009880" cy="4145014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C74BF6-4B9C-D071-A81B-5DF2B68BE205}"/>
              </a:ext>
            </a:extLst>
          </p:cNvPr>
          <p:cNvSpPr txBox="1"/>
          <p:nvPr/>
        </p:nvSpPr>
        <p:spPr>
          <a:xfrm>
            <a:off x="1920240" y="45415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6C7716-A034-FB57-801C-02F9EF7D607C}"/>
              </a:ext>
            </a:extLst>
          </p:cNvPr>
          <p:cNvSpPr txBox="1"/>
          <p:nvPr/>
        </p:nvSpPr>
        <p:spPr>
          <a:xfrm>
            <a:off x="391730" y="4559989"/>
            <a:ext cx="64967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Locations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Tirupati, Electronic City, and Bangalore lead in total revenue, with Tirupati generating over 42M.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Mid-Tier Locations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Cities like Banjara Hills and Malviya Nagar contribute moderate revenue, between 15M-27M.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Low-Performing Locations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Locations like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Viman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Nagar Pune and GOT A Ahmedabad generate under 10M, indicating weaker demand.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26B393-9A42-B0F6-610B-3DFB45443474}"/>
              </a:ext>
            </a:extLst>
          </p:cNvPr>
          <p:cNvSpPr txBox="1"/>
          <p:nvPr/>
        </p:nvSpPr>
        <p:spPr>
          <a:xfrm>
            <a:off x="502920" y="3901703"/>
            <a:ext cx="2557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Findings: 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B3EB00-FCBB-66DA-F816-C52322B6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5"/>
            <a:ext cx="3761964" cy="1947336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Seasonal Trends</a:t>
            </a:r>
          </a:p>
        </p:txBody>
      </p:sp>
      <p:pic>
        <p:nvPicPr>
          <p:cNvPr id="5" name="slide5" descr="Line Chart Analysis: Seasonal Revenue Patterns in Tirupati">
            <a:extLst>
              <a:ext uri="{FF2B5EF4-FFF2-40B4-BE49-F238E27FC236}">
                <a16:creationId xmlns:a16="http://schemas.microsoft.com/office/drawing/2014/main" id="{E875BC46-776B-4E52-B232-28B71EBE97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428" y="1156356"/>
            <a:ext cx="6177937" cy="3892100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066867-7AC7-9808-5855-1A8A184AE346}"/>
              </a:ext>
            </a:extLst>
          </p:cNvPr>
          <p:cNvSpPr txBox="1"/>
          <p:nvPr/>
        </p:nvSpPr>
        <p:spPr>
          <a:xfrm>
            <a:off x="134818" y="3429000"/>
            <a:ext cx="54747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Seasonal Peaks</a:t>
            </a:r>
            <a:r>
              <a:rPr lang="en-US" dirty="0"/>
              <a:t>: Revenue in Tirupati shows clear peaks in January and December, reaching over 5.6M and 5.8M, respectively. </a:t>
            </a:r>
          </a:p>
          <a:p>
            <a:r>
              <a:rPr lang="en-US" b="1" dirty="0"/>
              <a:t>Seasonal Lows: </a:t>
            </a:r>
            <a:r>
              <a:rPr lang="en-US" dirty="0"/>
              <a:t>September's revenue was just 1.38M, indicating a significant dip. Fluctuating Trends: Revenue varies throughout the year, with moderate performance in other months like March and June.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99C04C-4908-4CB9-13DD-F8F533ED2C33}"/>
              </a:ext>
            </a:extLst>
          </p:cNvPr>
          <p:cNvSpPr txBox="1"/>
          <p:nvPr/>
        </p:nvSpPr>
        <p:spPr>
          <a:xfrm>
            <a:off x="134818" y="2905780"/>
            <a:ext cx="333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Key Findings: 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E35604-C185-723C-5017-624912B8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Dashboard</a:t>
            </a:r>
          </a:p>
        </p:txBody>
      </p:sp>
      <p:pic>
        <p:nvPicPr>
          <p:cNvPr id="6" name="slide6" descr="Dashboard 1">
            <a:extLst>
              <a:ext uri="{FF2B5EF4-FFF2-40B4-BE49-F238E27FC236}">
                <a16:creationId xmlns:a16="http://schemas.microsoft.com/office/drawing/2014/main" id="{B7DD1129-91FC-45F8-B423-F625BBB2A2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356" y="474133"/>
            <a:ext cx="6519948" cy="6112933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omplex math formulas on a blackboard">
            <a:extLst>
              <a:ext uri="{FF2B5EF4-FFF2-40B4-BE49-F238E27FC236}">
                <a16:creationId xmlns:a16="http://schemas.microsoft.com/office/drawing/2014/main" id="{668CF315-9574-C4F8-117C-B8D3D7EA7A9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 t="18208" b="47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C97A0DC-1325-D98A-115E-EBC6C2146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Final conclusions and recommendations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538D0-BEAB-3166-7072-17FD7AD08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E770F6-8218-31C2-A4ED-00DBFDC9DC31}"/>
              </a:ext>
            </a:extLst>
          </p:cNvPr>
          <p:cNvSpPr txBox="1"/>
          <p:nvPr/>
        </p:nvSpPr>
        <p:spPr>
          <a:xfrm>
            <a:off x="350520" y="2851108"/>
            <a:ext cx="5984966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Popularity Analysis (Scatterplot):</a:t>
            </a:r>
          </a:p>
          <a:p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r>
              <a:rPr lang="en-US" sz="1400" dirty="0"/>
              <a:t>: </a:t>
            </a:r>
          </a:p>
          <a:p>
            <a:pPr marL="171450" indent="-171450">
              <a:buFontTx/>
              <a:buChar char="-"/>
            </a:pPr>
            <a:r>
              <a:rPr lang="en-US" sz="1400" dirty="0"/>
              <a:t>Customer ratings strongly impact restaurant popularity, as higher-rated establishments tend to have more orders. </a:t>
            </a:r>
          </a:p>
          <a:p>
            <a:pPr marL="171450" indent="-171450">
              <a:buFontTx/>
              <a:buChar char="-"/>
            </a:pPr>
            <a:r>
              <a:rPr lang="en-US" sz="1400" dirty="0"/>
              <a:t>Restaurants with ordinary ratings (below 3.5) generally struggle with order volume, emphasizing the importance of maintaining quality and satisfaction.  </a:t>
            </a:r>
          </a:p>
          <a:p>
            <a:endParaRPr lang="en-US" sz="1400" dirty="0"/>
          </a:p>
          <a:p>
            <a:r>
              <a:rPr lang="en-US" sz="1600" b="1" dirty="0"/>
              <a:t>Recommendations</a:t>
            </a:r>
            <a:r>
              <a:rPr lang="en-US" sz="1400" b="1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sz="1400" dirty="0"/>
              <a:t>Focus on improving service quality for restaurants with ratings below four stars to increase order potential.</a:t>
            </a:r>
          </a:p>
          <a:p>
            <a:pPr marL="171450" indent="-171450">
              <a:buFontTx/>
              <a:buChar char="-"/>
            </a:pPr>
            <a:r>
              <a:rPr lang="en-US" sz="1400" dirty="0"/>
              <a:t>Study the operational practices of top-performing outlier restaurants. </a:t>
            </a:r>
          </a:p>
          <a:p>
            <a:pPr marL="171450" indent="-171450">
              <a:buFontTx/>
              <a:buChar char="-"/>
            </a:pPr>
            <a:r>
              <a:rPr lang="en-US" sz="1400" dirty="0"/>
              <a:t>Consider implementing a review improvements program for restaurants with low ratings but decent order volumes. 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042FA-3DF0-236F-1860-C14C6C33D7D0}"/>
              </a:ext>
            </a:extLst>
          </p:cNvPr>
          <p:cNvSpPr txBox="1"/>
          <p:nvPr/>
        </p:nvSpPr>
        <p:spPr>
          <a:xfrm>
            <a:off x="6542314" y="2851108"/>
            <a:ext cx="564968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Revenue Analysis (Bar Chart):</a:t>
            </a:r>
          </a:p>
          <a:p>
            <a:r>
              <a:rPr lang="en-US" sz="1600" b="1" dirty="0"/>
              <a:t>Conclusions</a:t>
            </a:r>
            <a:r>
              <a:rPr lang="en-US" sz="1200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sz="1400" b="1" dirty="0"/>
              <a:t>Demand Dominance: </a:t>
            </a:r>
            <a:r>
              <a:rPr lang="en-US" sz="1400" dirty="0"/>
              <a:t>North Indian and Chinese cuisines are the primary revenue drivers, likely due to their broad customer appeal.</a:t>
            </a:r>
          </a:p>
          <a:p>
            <a:pPr marL="171450" indent="-171450">
              <a:buFontTx/>
              <a:buChar char="-"/>
            </a:pPr>
            <a:r>
              <a:rPr lang="en-US" sz="1400" b="1" dirty="0"/>
              <a:t>Opportunity for Growth: </a:t>
            </a:r>
            <a:r>
              <a:rPr lang="en-US" sz="1400" dirty="0"/>
              <a:t>Mid-tier cuisines like South Indian and Bakery show potential for scaling with targeted efforts. </a:t>
            </a:r>
          </a:p>
          <a:p>
            <a:pPr marL="171450" indent="-171450">
              <a:buFontTx/>
              <a:buChar char="-"/>
            </a:pPr>
            <a:r>
              <a:rPr lang="en-US" sz="1400" b="1" dirty="0"/>
              <a:t>Specialized Offerings: </a:t>
            </a:r>
            <a:r>
              <a:rPr lang="en-US" sz="1400" dirty="0"/>
              <a:t>Low-performing cuisines may serve as complementary options or require innovation to boost appeal.  </a:t>
            </a:r>
          </a:p>
          <a:p>
            <a:r>
              <a:rPr lang="en-US" sz="1600" b="1" dirty="0"/>
              <a:t>Recommendations:</a:t>
            </a:r>
          </a:p>
          <a:p>
            <a:pPr marL="171450" indent="-171450">
              <a:buFontTx/>
              <a:buChar char="-"/>
            </a:pPr>
            <a:r>
              <a:rPr lang="en-US" sz="1400" dirty="0"/>
              <a:t>Expand marketing for top-performing cuisine types into new markets. </a:t>
            </a:r>
          </a:p>
          <a:p>
            <a:pPr marL="171450" indent="-171450">
              <a:buFontTx/>
              <a:buChar char="-"/>
            </a:pPr>
            <a:r>
              <a:rPr lang="en-US" sz="1400" dirty="0"/>
              <a:t>Consider consolidating or rebranding lower-performing cuisine categories. </a:t>
            </a:r>
          </a:p>
          <a:p>
            <a:pPr marL="171450" indent="-171450">
              <a:buFontTx/>
              <a:buChar char="-"/>
            </a:pPr>
            <a:r>
              <a:rPr lang="en-US" sz="1400" dirty="0"/>
              <a:t>Develop promotional strategies for mid-tier cuisine types to increase their revenue share. 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97909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1A880D-8196-BAC1-A8E8-90E100886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D81D46-351B-D02F-DBB7-0890203AD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omplex math formulas on a blackboard">
            <a:extLst>
              <a:ext uri="{FF2B5EF4-FFF2-40B4-BE49-F238E27FC236}">
                <a16:creationId xmlns:a16="http://schemas.microsoft.com/office/drawing/2014/main" id="{F1C017BB-093D-C72C-2E5B-8C9FBDCD9BB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 t="18208" b="47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C73C196-EBE6-FC8D-4AA5-A4A40348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Final Conclusions and recommendations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63E58-83E4-4535-82AE-C3D7262DE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Key Findings from Visualizations: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66E921-978B-93AF-A46D-A482169F5204}"/>
              </a:ext>
            </a:extLst>
          </p:cNvPr>
          <p:cNvSpPr txBox="1"/>
          <p:nvPr/>
        </p:nvSpPr>
        <p:spPr>
          <a:xfrm>
            <a:off x="685800" y="2851108"/>
            <a:ext cx="56496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 Trends (Bar Chart):</a:t>
            </a:r>
          </a:p>
          <a:p>
            <a:r>
              <a:rPr lang="en-US" sz="1600" b="1" dirty="0"/>
              <a:t>Conclusion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Major revenue comes from a few top-performing cities, highlighting high concentration in specific regions.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Mid-tier locations have the potential for growth with targeted strategies.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Low-performing areas require further analysis to identify challenges or untapped opportunities.  </a:t>
            </a:r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Recommendations</a:t>
            </a:r>
            <a:r>
              <a:rPr lang="en-US" sz="1600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sz="1600" dirty="0"/>
              <a:t> Investigate successful practices in Tirupati for potential replication. </a:t>
            </a:r>
          </a:p>
          <a:p>
            <a:pPr marL="171450" indent="-171450">
              <a:buFontTx/>
              <a:buChar char="-"/>
            </a:pPr>
            <a:r>
              <a:rPr lang="en-US" sz="1600" dirty="0"/>
              <a:t>Develop market penetration strategies for lower-performing cities. </a:t>
            </a:r>
          </a:p>
          <a:p>
            <a:pPr marL="171450" indent="-171450">
              <a:buFontTx/>
              <a:buChar char="-"/>
            </a:pPr>
            <a:r>
              <a:rPr lang="en-US" sz="1600" dirty="0"/>
              <a:t>Consider resource reallocation to high-potential markets. 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73CDD1-D758-8181-C1F1-F3A6163A4A53}"/>
              </a:ext>
            </a:extLst>
          </p:cNvPr>
          <p:cNvSpPr txBox="1"/>
          <p:nvPr/>
        </p:nvSpPr>
        <p:spPr>
          <a:xfrm>
            <a:off x="6542314" y="2851108"/>
            <a:ext cx="56496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Seasonal Trends / Revenue Analysis (Line chart):</a:t>
            </a:r>
          </a:p>
          <a:p>
            <a:r>
              <a:rPr lang="en-US" sz="1600" b="1" dirty="0"/>
              <a:t>Conclusion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There is a strong seasonal demand in Tirupati during January and December, likely due to festivals or tourism. 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September represents a potential off-season or low-demand period. </a:t>
            </a:r>
          </a:p>
          <a:p>
            <a:endParaRPr lang="en-US" sz="1600" b="1" dirty="0"/>
          </a:p>
          <a:p>
            <a:r>
              <a:rPr lang="en-US" sz="1600" b="1" dirty="0"/>
              <a:t>Recommendations:</a:t>
            </a:r>
          </a:p>
          <a:p>
            <a:pPr marL="171450" indent="-171450">
              <a:buFontTx/>
              <a:buChar char="-"/>
            </a:pPr>
            <a:r>
              <a:rPr lang="en-US" sz="1600" dirty="0"/>
              <a:t>Develop special promotions to boost sales during low seasons. </a:t>
            </a:r>
          </a:p>
          <a:p>
            <a:pPr marL="171450" indent="-171450">
              <a:buFontTx/>
              <a:buChar char="-"/>
            </a:pPr>
            <a:r>
              <a:rPr lang="en-US" sz="1600" dirty="0"/>
              <a:t>Plan resource allocation based on seasonal patterns.</a:t>
            </a:r>
          </a:p>
          <a:p>
            <a:pPr marL="171450" indent="-171450">
              <a:buFontTx/>
              <a:buChar char="-"/>
            </a:pPr>
            <a:r>
              <a:rPr lang="en-US" sz="1600" dirty="0"/>
              <a:t>Creating marketing campaigns to capitalize on peak seasons.</a:t>
            </a:r>
          </a:p>
          <a:p>
            <a:endParaRPr lang="en-US" sz="1600" dirty="0"/>
          </a:p>
          <a:p>
            <a:pPr marL="171450" indent="-171450">
              <a:buFontTx/>
              <a:buChar char="-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03644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9833EB-BE02-94CD-841A-1C492326D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4031BE-E846-4843-CC36-D46AF25F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omplex math formulas on a blackboard">
            <a:extLst>
              <a:ext uri="{FF2B5EF4-FFF2-40B4-BE49-F238E27FC236}">
                <a16:creationId xmlns:a16="http://schemas.microsoft.com/office/drawing/2014/main" id="{26CC82E8-67A3-0A3B-119A-C718CD16CDD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 t="18208" b="47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B6005E4-A710-0C58-B206-6DB8A333E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Seasonal Strategy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E742A7-5CF5-90E0-1690-287E968D3A4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5800" y="2193925"/>
            <a:ext cx="10820400" cy="552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pPr marL="171450" indent="-171450">
              <a:buFontTx/>
              <a:buChar char="-"/>
            </a:pPr>
            <a:endParaRPr lang="en-US" sz="12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F8B702A-0719-A1EB-C2B8-E5DA7265D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2154634"/>
            <a:ext cx="105156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>
                <a:latin typeface="Arial" panose="020B0604020202020204" pitchFamily="34" charset="0"/>
              </a:rPr>
              <a:t>High Allocate additional resources, such as staffing, inventory, and marketing campaigns, to handle increased demand in January and December Season Focus</a:t>
            </a:r>
            <a:r>
              <a:rPr lang="en-US" altLang="en-US" sz="1800">
                <a:latin typeface="Arial" panose="020B0604020202020204" pitchFamily="34" charset="0"/>
              </a:rPr>
              <a:t>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>
                <a:latin typeface="Arial" panose="020B0604020202020204" pitchFamily="34" charset="0"/>
              </a:rPr>
              <a:t> Allocate additional resources, such as staffing, inventory, and marketing campaigns, to handle increased demand in January and December.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>
                <a:latin typeface="Arial" panose="020B0604020202020204" pitchFamily="34" charset="0"/>
              </a:rPr>
              <a:t>Offer premium packages or festival-themed promotions to capitalize on the high influx of customers.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>
                <a:latin typeface="Arial" panose="020B0604020202020204" pitchFamily="34" charset="0"/>
              </a:rPr>
              <a:t>Low Season Recovery</a:t>
            </a:r>
            <a:r>
              <a:rPr lang="en-US" altLang="en-US" sz="1800">
                <a:latin typeface="Arial" panose="020B0604020202020204" pitchFamily="34" charset="0"/>
              </a:rPr>
              <a:t>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>
                <a:latin typeface="Arial" panose="020B0604020202020204" pitchFamily="34" charset="0"/>
              </a:rPr>
              <a:t>Introduce discounts, loyalty programs, or limited-time offers in low-performing months like September to attract customers.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>
                <a:latin typeface="Arial" panose="020B0604020202020204" pitchFamily="34" charset="0"/>
              </a:rPr>
              <a:t>Collaborate with local events or tourism boards to drive more traffic during off-peak seasons.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>
                <a:latin typeface="Arial" panose="020B0604020202020204" pitchFamily="34" charset="0"/>
              </a:rPr>
              <a:t>Balanced Promotion</a:t>
            </a:r>
            <a:r>
              <a:rPr lang="en-US" altLang="en-US" sz="1800">
                <a:latin typeface="Arial" panose="020B0604020202020204" pitchFamily="34" charset="0"/>
              </a:rPr>
              <a:t>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>
                <a:latin typeface="Arial" panose="020B0604020202020204" pitchFamily="34" charset="0"/>
              </a:rPr>
              <a:t>During moderate months, focus on sustaining steady revenue through targeted campaigns, ensuring consistent customer engagement.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1118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548</TotalTime>
  <Words>898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Century Gothic</vt:lpstr>
      <vt:lpstr>Vapor Trail</vt:lpstr>
      <vt:lpstr>Research Plan: Simplified Restaurant Analysis </vt:lpstr>
      <vt:lpstr>Popularity analysis:</vt:lpstr>
      <vt:lpstr>Revenue Analysis</vt:lpstr>
      <vt:lpstr>Location Trends</vt:lpstr>
      <vt:lpstr>Seasonal Trends</vt:lpstr>
      <vt:lpstr>Dashboard</vt:lpstr>
      <vt:lpstr>Final conclusions and recommendations</vt:lpstr>
      <vt:lpstr>Final Conclusions and recommendations</vt:lpstr>
      <vt:lpstr>Seasonal Strategy </vt:lpstr>
      <vt:lpstr>Metric Based Insights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Bretia Omoruyi</cp:lastModifiedBy>
  <cp:revision>3</cp:revision>
  <dcterms:created xsi:type="dcterms:W3CDTF">2024-12-26T18:18:37Z</dcterms:created>
  <dcterms:modified xsi:type="dcterms:W3CDTF">2024-12-28T00:24:01Z</dcterms:modified>
</cp:coreProperties>
</file>