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23"/>
  </p:notesMasterIdLst>
  <p:sldIdLst>
    <p:sldId id="256" r:id="rId2"/>
    <p:sldId id="257" r:id="rId3"/>
    <p:sldId id="262" r:id="rId4"/>
    <p:sldId id="264" r:id="rId5"/>
    <p:sldId id="259" r:id="rId6"/>
    <p:sldId id="280" r:id="rId7"/>
    <p:sldId id="263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60" r:id="rId17"/>
    <p:sldId id="278" r:id="rId18"/>
    <p:sldId id="274" r:id="rId19"/>
    <p:sldId id="275" r:id="rId20"/>
    <p:sldId id="261" r:id="rId21"/>
    <p:sldId id="279" r:id="rId2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75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theme" Target="theme/theme1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presProps" Target="presProps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notesMaster" Target="notesMasters/notesMaster1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tableStyles" Target="tableStyle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6dd56b83e6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6dd56b83e6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6dd56b83e6_0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6dd56b83e6_0_1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7130938ca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7130938ca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879690bf82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879690bf82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12596b762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712596b762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1" name="Google Shape;11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1"/>
          <p:cNvSpPr/>
          <p:nvPr/>
        </p:nvSpPr>
        <p:spPr>
          <a:xfrm>
            <a:off x="1650" y="4749880"/>
            <a:ext cx="9144000" cy="393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4" name="Google Shape;84;p11"/>
          <p:cNvPicPr preferRelativeResize="0"/>
          <p:nvPr/>
        </p:nvPicPr>
        <p:blipFill rotWithShape="1">
          <a:blip r:embed="rId2">
            <a:alphaModFix/>
          </a:blip>
          <a:srcRect l="16874" t="31678" r="16874" b="31682"/>
          <a:stretch/>
        </p:blipFill>
        <p:spPr>
          <a:xfrm>
            <a:off x="748725" y="4749850"/>
            <a:ext cx="711703" cy="3936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5" name="Google Shape;85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86" name="Google Shape;86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9" name="Google Shape;89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0" name="Google Shape;90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000000"/>
                </a:solidFill>
              </a:defRPr>
            </a:lvl1pPr>
            <a:lvl2pPr lvl="1">
              <a:buNone/>
              <a:defRPr>
                <a:solidFill>
                  <a:srgbClr val="000000"/>
                </a:solidFill>
              </a:defRPr>
            </a:lvl2pPr>
            <a:lvl3pPr lvl="2">
              <a:buNone/>
              <a:defRPr>
                <a:solidFill>
                  <a:srgbClr val="000000"/>
                </a:solidFill>
              </a:defRPr>
            </a:lvl3pPr>
            <a:lvl4pPr lvl="3">
              <a:buNone/>
              <a:defRPr>
                <a:solidFill>
                  <a:srgbClr val="000000"/>
                </a:solidFill>
              </a:defRPr>
            </a:lvl4pPr>
            <a:lvl5pPr lvl="4">
              <a:buNone/>
              <a:defRPr>
                <a:solidFill>
                  <a:srgbClr val="000000"/>
                </a:solidFill>
              </a:defRPr>
            </a:lvl5pPr>
            <a:lvl6pPr lvl="5">
              <a:buNone/>
              <a:defRPr>
                <a:solidFill>
                  <a:srgbClr val="000000"/>
                </a:solidFill>
              </a:defRPr>
            </a:lvl6pPr>
            <a:lvl7pPr lvl="6">
              <a:buNone/>
              <a:defRPr>
                <a:solidFill>
                  <a:srgbClr val="000000"/>
                </a:solidFill>
              </a:defRPr>
            </a:lvl7pPr>
            <a:lvl8pPr lvl="7">
              <a:buNone/>
              <a:defRPr>
                <a:solidFill>
                  <a:srgbClr val="000000"/>
                </a:solidFill>
              </a:defRPr>
            </a:lvl8pPr>
            <a:lvl9pPr lvl="8">
              <a:buNone/>
              <a:defRPr>
                <a:solidFill>
                  <a:srgbClr val="000000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yiti Analytics Steamline Theme" type="blank">
  <p:cSld name="BLANK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3" name="Google Shape;93;p12"/>
          <p:cNvPicPr preferRelativeResize="0"/>
          <p:nvPr/>
        </p:nvPicPr>
        <p:blipFill rotWithShape="1">
          <a:blip r:embed="rId2">
            <a:alphaModFix/>
          </a:blip>
          <a:srcRect l="16874" t="31678" r="16874" b="31682"/>
          <a:stretch/>
        </p:blipFill>
        <p:spPr>
          <a:xfrm>
            <a:off x="748725" y="4749850"/>
            <a:ext cx="711703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oogle Shape;17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8" name="Google Shape;18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3"/>
          <p:cNvSpPr/>
          <p:nvPr/>
        </p:nvSpPr>
        <p:spPr>
          <a:xfrm>
            <a:off x="1650" y="4749880"/>
            <a:ext cx="9144000" cy="393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2" name="Google Shape;22;p3"/>
          <p:cNvPicPr preferRelativeResize="0"/>
          <p:nvPr/>
        </p:nvPicPr>
        <p:blipFill rotWithShape="1">
          <a:blip r:embed="rId2">
            <a:alphaModFix/>
          </a:blip>
          <a:srcRect l="16874" t="31678" r="16874" b="31682"/>
          <a:stretch/>
        </p:blipFill>
        <p:spPr>
          <a:xfrm>
            <a:off x="748725" y="4749850"/>
            <a:ext cx="711703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000000"/>
                </a:solidFill>
              </a:defRPr>
            </a:lvl1pPr>
            <a:lvl2pPr lvl="1">
              <a:buNone/>
              <a:defRPr>
                <a:solidFill>
                  <a:srgbClr val="000000"/>
                </a:solidFill>
              </a:defRPr>
            </a:lvl2pPr>
            <a:lvl3pPr lvl="2">
              <a:buNone/>
              <a:defRPr>
                <a:solidFill>
                  <a:srgbClr val="000000"/>
                </a:solidFill>
              </a:defRPr>
            </a:lvl3pPr>
            <a:lvl4pPr lvl="3">
              <a:buNone/>
              <a:defRPr>
                <a:solidFill>
                  <a:srgbClr val="000000"/>
                </a:solidFill>
              </a:defRPr>
            </a:lvl4pPr>
            <a:lvl5pPr lvl="4">
              <a:buNone/>
              <a:defRPr>
                <a:solidFill>
                  <a:srgbClr val="000000"/>
                </a:solidFill>
              </a:defRPr>
            </a:lvl5pPr>
            <a:lvl6pPr lvl="5">
              <a:buNone/>
              <a:defRPr>
                <a:solidFill>
                  <a:srgbClr val="000000"/>
                </a:solidFill>
              </a:defRPr>
            </a:lvl6pPr>
            <a:lvl7pPr lvl="6">
              <a:buNone/>
              <a:defRPr>
                <a:solidFill>
                  <a:srgbClr val="000000"/>
                </a:solidFill>
              </a:defRPr>
            </a:lvl7pPr>
            <a:lvl8pPr lvl="7">
              <a:buNone/>
              <a:defRPr>
                <a:solidFill>
                  <a:srgbClr val="000000"/>
                </a:solidFill>
              </a:defRPr>
            </a:lvl8pPr>
            <a:lvl9pPr lvl="8">
              <a:buNone/>
              <a:defRPr>
                <a:solidFill>
                  <a:srgbClr val="000000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/>
          <p:nvPr/>
        </p:nvSpPr>
        <p:spPr>
          <a:xfrm>
            <a:off x="0" y="4749850"/>
            <a:ext cx="9144000" cy="393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" name="Google Shape;26;p4"/>
          <p:cNvGrpSpPr/>
          <p:nvPr/>
        </p:nvGrpSpPr>
        <p:grpSpPr>
          <a:xfrm>
            <a:off x="830392" y="657856"/>
            <a:ext cx="745763" cy="45826"/>
            <a:chOff x="4580561" y="2589004"/>
            <a:chExt cx="1064464" cy="25200"/>
          </a:xfrm>
        </p:grpSpPr>
        <p:sp>
          <p:nvSpPr>
            <p:cNvPr id="27" name="Google Shape;27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" name="Google Shape;29;p4"/>
          <p:cNvSpPr txBox="1">
            <a:spLocks noGrp="1"/>
          </p:cNvSpPr>
          <p:nvPr>
            <p:ph type="title"/>
          </p:nvPr>
        </p:nvSpPr>
        <p:spPr>
          <a:xfrm>
            <a:off x="729450" y="7852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body" idx="1"/>
          </p:nvPr>
        </p:nvSpPr>
        <p:spPr>
          <a:xfrm>
            <a:off x="729450" y="15454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2" name="Google Shape;32;p4"/>
          <p:cNvPicPr preferRelativeResize="0"/>
          <p:nvPr/>
        </p:nvPicPr>
        <p:blipFill rotWithShape="1">
          <a:blip r:embed="rId2">
            <a:alphaModFix/>
          </a:blip>
          <a:srcRect l="16874" t="31678" r="16874" b="31682"/>
          <a:stretch/>
        </p:blipFill>
        <p:spPr>
          <a:xfrm>
            <a:off x="748725" y="4749850"/>
            <a:ext cx="711703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oogle Shape;34;p5"/>
          <p:cNvGrpSpPr/>
          <p:nvPr/>
        </p:nvGrpSpPr>
        <p:grpSpPr>
          <a:xfrm>
            <a:off x="830392" y="719639"/>
            <a:ext cx="745763" cy="45826"/>
            <a:chOff x="4580561" y="2589004"/>
            <a:chExt cx="1064464" cy="25200"/>
          </a:xfrm>
        </p:grpSpPr>
        <p:sp>
          <p:nvSpPr>
            <p:cNvPr id="35" name="Google Shape;35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" name="Google Shape;37;p5"/>
          <p:cNvSpPr txBox="1">
            <a:spLocks noGrp="1"/>
          </p:cNvSpPr>
          <p:nvPr>
            <p:ph type="title"/>
          </p:nvPr>
        </p:nvSpPr>
        <p:spPr>
          <a:xfrm>
            <a:off x="729450" y="847034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1"/>
          </p:nvPr>
        </p:nvSpPr>
        <p:spPr>
          <a:xfrm>
            <a:off x="729325" y="1607259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body" idx="2"/>
          </p:nvPr>
        </p:nvSpPr>
        <p:spPr>
          <a:xfrm>
            <a:off x="4643604" y="1607259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" name="Google Shape;41;p5"/>
          <p:cNvSpPr/>
          <p:nvPr/>
        </p:nvSpPr>
        <p:spPr>
          <a:xfrm>
            <a:off x="0" y="4749850"/>
            <a:ext cx="9144000" cy="393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2" name="Google Shape;42;p5"/>
          <p:cNvPicPr preferRelativeResize="0"/>
          <p:nvPr/>
        </p:nvPicPr>
        <p:blipFill rotWithShape="1">
          <a:blip r:embed="rId2">
            <a:alphaModFix/>
          </a:blip>
          <a:srcRect l="16874" t="31678" r="16874" b="31682"/>
          <a:stretch/>
        </p:blipFill>
        <p:spPr>
          <a:xfrm>
            <a:off x="748725" y="4749850"/>
            <a:ext cx="711703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5" name="Google Shape;45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6"/>
          <p:cNvSpPr txBox="1">
            <a:spLocks noGrp="1"/>
          </p:cNvSpPr>
          <p:nvPr>
            <p:ph type="title"/>
          </p:nvPr>
        </p:nvSpPr>
        <p:spPr>
          <a:xfrm>
            <a:off x="729450" y="12424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6"/>
          <p:cNvSpPr/>
          <p:nvPr/>
        </p:nvSpPr>
        <p:spPr>
          <a:xfrm>
            <a:off x="0" y="4749850"/>
            <a:ext cx="9144000" cy="393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0" name="Google Shape;50;p6"/>
          <p:cNvPicPr preferRelativeResize="0"/>
          <p:nvPr/>
        </p:nvPicPr>
        <p:blipFill rotWithShape="1">
          <a:blip r:embed="rId2">
            <a:alphaModFix/>
          </a:blip>
          <a:srcRect l="16874" t="31678" r="16874" b="31682"/>
          <a:stretch/>
        </p:blipFill>
        <p:spPr>
          <a:xfrm>
            <a:off x="748725" y="4749850"/>
            <a:ext cx="711703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/>
          <p:nvPr/>
        </p:nvSpPr>
        <p:spPr>
          <a:xfrm>
            <a:off x="0" y="4749850"/>
            <a:ext cx="9144000" cy="393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" name="Google Shape;53;p7"/>
          <p:cNvGrpSpPr/>
          <p:nvPr/>
        </p:nvGrpSpPr>
        <p:grpSpPr>
          <a:xfrm>
            <a:off x="802942" y="655806"/>
            <a:ext cx="745763" cy="45826"/>
            <a:chOff x="4580561" y="2589004"/>
            <a:chExt cx="1064464" cy="25200"/>
          </a:xfrm>
        </p:grpSpPr>
        <p:sp>
          <p:nvSpPr>
            <p:cNvPr id="54" name="Google Shape;54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Google Shape;56;p7"/>
          <p:cNvSpPr txBox="1">
            <a:spLocks noGrp="1"/>
          </p:cNvSpPr>
          <p:nvPr>
            <p:ph type="title"/>
          </p:nvPr>
        </p:nvSpPr>
        <p:spPr>
          <a:xfrm>
            <a:off x="702550" y="78320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body" idx="1"/>
          </p:nvPr>
        </p:nvSpPr>
        <p:spPr>
          <a:xfrm>
            <a:off x="693775" y="224627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8" name="Google Shape;58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9" name="Google Shape;59;p7"/>
          <p:cNvPicPr preferRelativeResize="0"/>
          <p:nvPr/>
        </p:nvPicPr>
        <p:blipFill rotWithShape="1">
          <a:blip r:embed="rId2">
            <a:alphaModFix/>
          </a:blip>
          <a:srcRect l="16874" t="31678" r="16874" b="31682"/>
          <a:stretch/>
        </p:blipFill>
        <p:spPr>
          <a:xfrm>
            <a:off x="748725" y="4749850"/>
            <a:ext cx="711703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8"/>
          <p:cNvSpPr/>
          <p:nvPr/>
        </p:nvSpPr>
        <p:spPr>
          <a:xfrm>
            <a:off x="0" y="4749850"/>
            <a:ext cx="9144000" cy="393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2" name="Google Shape;62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63" name="Google Shape;63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" name="Google Shape;65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7" name="Google Shape;67;p8"/>
          <p:cNvPicPr preferRelativeResize="0"/>
          <p:nvPr/>
        </p:nvPicPr>
        <p:blipFill rotWithShape="1">
          <a:blip r:embed="rId2">
            <a:alphaModFix/>
          </a:blip>
          <a:srcRect l="16874" t="31678" r="16874" b="31682"/>
          <a:stretch/>
        </p:blipFill>
        <p:spPr>
          <a:xfrm>
            <a:off x="748725" y="4749850"/>
            <a:ext cx="711703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9"/>
          <p:cNvSpPr/>
          <p:nvPr/>
        </p:nvSpPr>
        <p:spPr>
          <a:xfrm>
            <a:off x="4575425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0" name="Google Shape;70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71" name="Google Shape;71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3" name="Google Shape;73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4" name="Google Shape;74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75" name="Google Shape;75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7" name="Google Shape;77;p9"/>
          <p:cNvPicPr preferRelativeResize="0"/>
          <p:nvPr/>
        </p:nvPicPr>
        <p:blipFill rotWithShape="1">
          <a:blip r:embed="rId2">
            <a:alphaModFix/>
          </a:blip>
          <a:srcRect l="16874" t="31678" r="16874" b="31682"/>
          <a:stretch/>
        </p:blipFill>
        <p:spPr>
          <a:xfrm>
            <a:off x="748725" y="4749850"/>
            <a:ext cx="711703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80" name="Google Shape;80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1" name="Google Shape;81;p10"/>
          <p:cNvPicPr preferRelativeResize="0"/>
          <p:nvPr/>
        </p:nvPicPr>
        <p:blipFill rotWithShape="1">
          <a:blip r:embed="rId2">
            <a:alphaModFix/>
          </a:blip>
          <a:srcRect l="16874" t="31678" r="16874" b="31682"/>
          <a:stretch/>
        </p:blipFill>
        <p:spPr>
          <a:xfrm>
            <a:off x="748725" y="4749850"/>
            <a:ext cx="711703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 /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3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 /><Relationship Id="rId1" Type="http://schemas.openxmlformats.org/officeDocument/2006/relationships/slideLayout" Target="../slideLayouts/slideLayout3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 /><Relationship Id="rId1" Type="http://schemas.openxmlformats.org/officeDocument/2006/relationships/slideLayout" Target="../slideLayouts/slideLayout3.xml" 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 /><Relationship Id="rId2" Type="http://schemas.openxmlformats.org/officeDocument/2006/relationships/image" Target="../media/image15.png" /><Relationship Id="rId1" Type="http://schemas.openxmlformats.org/officeDocument/2006/relationships/slideLayout" Target="../slideLayouts/slideLayout3.xml" 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 /><Relationship Id="rId2" Type="http://schemas.openxmlformats.org/officeDocument/2006/relationships/image" Target="../media/image17.png" /><Relationship Id="rId1" Type="http://schemas.openxmlformats.org/officeDocument/2006/relationships/slideLayout" Target="../slideLayouts/slideLayout3.xml" 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 /><Relationship Id="rId1" Type="http://schemas.openxmlformats.org/officeDocument/2006/relationships/slideLayout" Target="../slideLayouts/slideLayout3.xml" 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3.xml" 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3.xml" 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3.xml" 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retius/Churn_Project/blob/master/BretiusMustaphat_projetIBM.ipynb" TargetMode="External" /><Relationship Id="rId1" Type="http://schemas.openxmlformats.org/officeDocument/2006/relationships/slideLayout" Target="../slideLayouts/slideLayout3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3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3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3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3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 /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4"/>
          <p:cNvSpPr txBox="1">
            <a:spLocks noGrp="1"/>
          </p:cNvSpPr>
          <p:nvPr>
            <p:ph type="ctrTitle"/>
          </p:nvPr>
        </p:nvSpPr>
        <p:spPr>
          <a:xfrm>
            <a:off x="538975" y="1378450"/>
            <a:ext cx="4974300" cy="20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Mustaphat</a:t>
            </a:r>
            <a:br>
              <a:rPr lang="en-US" dirty="0"/>
            </a:br>
            <a:r>
              <a:rPr lang="en-US" dirty="0" err="1"/>
              <a:t>Bretius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utive"/>
              <a:ea typeface="Cutive"/>
              <a:cs typeface="Cutive"/>
              <a:sym typeface="Cutive"/>
            </a:endParaRPr>
          </a:p>
        </p:txBody>
      </p:sp>
      <p:sp>
        <p:nvSpPr>
          <p:cNvPr id="105" name="Google Shape;105;p14"/>
          <p:cNvSpPr txBox="1">
            <a:spLocks noGrp="1"/>
          </p:cNvSpPr>
          <p:nvPr>
            <p:ph type="subTitle" idx="1"/>
          </p:nvPr>
        </p:nvSpPr>
        <p:spPr>
          <a:xfrm>
            <a:off x="727950" y="3694050"/>
            <a:ext cx="7688100" cy="72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Encode Sans SemiBold"/>
                <a:ea typeface="Encode Sans SemiBold"/>
                <a:cs typeface="Encode Sans SemiBold"/>
                <a:sym typeface="Encode Sans SemiBold"/>
              </a:rPr>
              <a:t>Customer Churn Analysis </a:t>
            </a:r>
            <a:endParaRPr>
              <a:latin typeface="Encode Sans SemiBold"/>
              <a:ea typeface="Encode Sans SemiBold"/>
              <a:cs typeface="Encode Sans SemiBold"/>
              <a:sym typeface="Encode Sans SemiBold"/>
            </a:endParaRPr>
          </a:p>
        </p:txBody>
      </p:sp>
      <p:pic>
        <p:nvPicPr>
          <p:cNvPr id="106" name="Google Shape;106;p14" descr="A screenshot of a cell phon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l="4073" t="25634" r="9630" b="24482"/>
          <a:stretch/>
        </p:blipFill>
        <p:spPr>
          <a:xfrm>
            <a:off x="10788026" y="8728450"/>
            <a:ext cx="2216774" cy="102515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4"/>
          <p:cNvSpPr/>
          <p:nvPr/>
        </p:nvSpPr>
        <p:spPr>
          <a:xfrm>
            <a:off x="4997825" y="0"/>
            <a:ext cx="4146300" cy="51435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8" name="Google Shape;108;p14" descr="A screenshot of a cell phon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l="4073" t="25634" r="9630" b="24482"/>
          <a:stretch/>
        </p:blipFill>
        <p:spPr>
          <a:xfrm>
            <a:off x="5053338" y="1277742"/>
            <a:ext cx="4035273" cy="18661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433946"/>
            <a:ext cx="9144000" cy="3325090"/>
          </a:xfrm>
        </p:spPr>
        <p:txBody>
          <a:bodyPr/>
          <a:lstStyle/>
          <a:p>
            <a:r>
              <a:rPr lang="en-US" sz="1800" b="1" dirty="0" err="1"/>
              <a:t>OnlineSecurity</a:t>
            </a:r>
            <a:r>
              <a:rPr lang="en-US" sz="1800" b="1" dirty="0"/>
              <a:t>                                                                                                                </a:t>
            </a:r>
            <a:r>
              <a:rPr lang="en-US" sz="1800" dirty="0" err="1"/>
              <a:t>StreamingMovies</a:t>
            </a:r>
            <a:endParaRPr lang="en-US" sz="1800" dirty="0"/>
          </a:p>
          <a:p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473" y="1842895"/>
            <a:ext cx="3377045" cy="291614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4480" y="1953490"/>
            <a:ext cx="4068347" cy="2805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8761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In the case of </a:t>
            </a:r>
            <a:r>
              <a:rPr lang="en-US" sz="2800" dirty="0" err="1"/>
              <a:t>desafectation</a:t>
            </a:r>
            <a:r>
              <a:rPr lang="en-US" sz="2800" dirty="0"/>
              <a:t> </a:t>
            </a:r>
            <a:r>
              <a:rPr lang="en-US" dirty="0" err="1"/>
              <a:t>IntertnetService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" y="1545475"/>
            <a:ext cx="9143999" cy="3171998"/>
          </a:xfrm>
        </p:spPr>
        <p:txBody>
          <a:bodyPr/>
          <a:lstStyle/>
          <a:p>
            <a:r>
              <a:rPr lang="en-US" b="1" dirty="0" err="1"/>
              <a:t>StreamingTV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880753"/>
            <a:ext cx="3314700" cy="2947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9829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C-Billing information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545474"/>
            <a:ext cx="8418150" cy="3182389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09" y="1848195"/>
            <a:ext cx="3579085" cy="2576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6405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545475"/>
            <a:ext cx="9144000" cy="320317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53491"/>
            <a:ext cx="3685187" cy="27951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7308" y="2059455"/>
            <a:ext cx="4696691" cy="2689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3213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165" y="785250"/>
            <a:ext cx="8728362" cy="679868"/>
          </a:xfrm>
        </p:spPr>
        <p:txBody>
          <a:bodyPr/>
          <a:lstStyle/>
          <a:p>
            <a:r>
              <a:rPr lang="en-US" sz="1800" dirty="0"/>
              <a:t>What services are typically purchased by customers who churned?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545474"/>
            <a:ext cx="9144000" cy="3161607"/>
          </a:xfrm>
        </p:spPr>
        <p:txBody>
          <a:bodyPr/>
          <a:lstStyle/>
          <a:p>
            <a:r>
              <a:rPr lang="en-US" dirty="0"/>
              <a:t>The services are typically purchased by customers who churned is  </a:t>
            </a:r>
            <a:r>
              <a:rPr lang="en-US" dirty="0" err="1"/>
              <a:t>Phoneservices</a:t>
            </a:r>
            <a:r>
              <a:rPr lang="en-US" dirty="0"/>
              <a:t> and </a:t>
            </a:r>
            <a:r>
              <a:rPr lang="en-US" dirty="0" err="1"/>
              <a:t>IternetServices</a:t>
            </a:r>
            <a:r>
              <a:rPr lang="en-US" dirty="0"/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00300"/>
            <a:ext cx="3231573" cy="238713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7736" y="2083397"/>
            <a:ext cx="3356264" cy="2704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7643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4236" y="587821"/>
            <a:ext cx="8177645" cy="866905"/>
          </a:xfrm>
        </p:spPr>
        <p:txBody>
          <a:bodyPr/>
          <a:lstStyle/>
          <a:p>
            <a:r>
              <a:rPr lang="en-US" sz="2400" dirty="0"/>
              <a:t>Are any services especially helpful in retaining customers?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545475"/>
            <a:ext cx="9144000" cy="3192780"/>
          </a:xfrm>
        </p:spPr>
        <p:txBody>
          <a:bodyPr/>
          <a:lstStyle/>
          <a:p>
            <a:r>
              <a:rPr lang="en-US" dirty="0"/>
              <a:t>Online backup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9164" y="1998865"/>
            <a:ext cx="3844203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7221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8"/>
          <p:cNvSpPr txBox="1">
            <a:spLocks noGrp="1"/>
          </p:cNvSpPr>
          <p:nvPr>
            <p:ph type="title"/>
          </p:nvPr>
        </p:nvSpPr>
        <p:spPr>
          <a:xfrm>
            <a:off x="729450" y="7852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 &amp; Recommendations</a:t>
            </a:r>
            <a:endParaRPr/>
          </a:p>
        </p:txBody>
      </p:sp>
      <p:sp>
        <p:nvSpPr>
          <p:cNvPr id="132" name="Google Shape;132;p18"/>
          <p:cNvSpPr txBox="1">
            <a:spLocks noGrp="1"/>
          </p:cNvSpPr>
          <p:nvPr>
            <p:ph type="body" idx="1"/>
          </p:nvPr>
        </p:nvSpPr>
        <p:spPr>
          <a:xfrm>
            <a:off x="729450" y="1320450"/>
            <a:ext cx="7688700" cy="31892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Communicate your recommendations to your audience. Based on your results, how might you propose solving the business problem? (</a:t>
            </a:r>
            <a:r>
              <a:rPr lang="en" sz="1400" dirty="0">
                <a:latin typeface="Encode Sans SemiBold"/>
                <a:ea typeface="Encode Sans SemiBold"/>
                <a:cs typeface="Encode Sans SemiBold"/>
                <a:sym typeface="Encode Sans SemiBold"/>
              </a:rPr>
              <a:t>June 15, 2020)</a:t>
            </a:r>
            <a:endParaRPr sz="1400" dirty="0"/>
          </a:p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SzPts val="1600"/>
              <a:buChar char="❏"/>
            </a:pPr>
            <a:r>
              <a:rPr lang="en" sz="1400" dirty="0"/>
              <a:t>What is your proposed solution?</a:t>
            </a:r>
            <a:endParaRPr sz="1400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en" sz="1400" b="1" dirty="0"/>
              <a:t>What are strengths of the organization that you have leveraged in your solution?</a:t>
            </a:r>
          </a:p>
          <a:p>
            <a:pPr marL="127000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lang="en" sz="1400" b="1" dirty="0"/>
          </a:p>
          <a:p>
            <a:r>
              <a:rPr lang="en-US" sz="1400" dirty="0"/>
              <a:t>This is The leading telecom company has a massive market share</a:t>
            </a:r>
          </a:p>
          <a:p>
            <a:r>
              <a:rPr lang="en-US" sz="1400" dirty="0"/>
              <a:t>This company has been the market leader for so many years</a:t>
            </a:r>
          </a:p>
          <a:p>
            <a:endParaRPr sz="1400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en" sz="1400" b="1" dirty="0"/>
              <a:t>What are weaknesses of the organization that could undermine your solution?</a:t>
            </a:r>
          </a:p>
          <a:p>
            <a:pPr marL="412750" indent="-285750">
              <a:buSzPts val="1600"/>
            </a:pPr>
            <a:r>
              <a:rPr lang="en-US" sz="1400" dirty="0"/>
              <a:t>          There are not significant opportunities to grow with new customers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endParaRPr sz="14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450" y="785249"/>
            <a:ext cx="7688700" cy="825341"/>
          </a:xfrm>
        </p:spPr>
        <p:txBody>
          <a:bodyPr/>
          <a:lstStyle/>
          <a:p>
            <a:pPr lvl="0"/>
            <a:r>
              <a:rPr lang="en-US" sz="2400" dirty="0"/>
              <a:t>What are challenges that you might encounter? How can you mitigate them?</a:t>
            </a:r>
            <a:br>
              <a:rPr lang="en-US" sz="2800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450" y="2013066"/>
            <a:ext cx="7688700" cy="2261100"/>
          </a:xfrm>
        </p:spPr>
        <p:txBody>
          <a:bodyPr/>
          <a:lstStyle/>
          <a:p>
            <a:r>
              <a:rPr lang="en-US" dirty="0"/>
              <a:t>in spite of the new services much more satisfying proposed to the customers they will be able to be remaking not to be churn. </a:t>
            </a:r>
          </a:p>
          <a:p>
            <a:endParaRPr lang="en-US" dirty="0"/>
          </a:p>
          <a:p>
            <a:r>
              <a:rPr lang="en-US" dirty="0"/>
              <a:t>we will try to convince them with more concrete facts about marketing and advertising.</a:t>
            </a:r>
          </a:p>
        </p:txBody>
      </p:sp>
    </p:spTree>
    <p:extLst>
      <p:ext uri="{BB962C8B-B14F-4D97-AF65-F5344CB8AC3E}">
        <p14:creationId xmlns:p14="http://schemas.microsoft.com/office/powerpoint/2010/main" val="33777816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450" y="785250"/>
            <a:ext cx="7688700" cy="1043550"/>
          </a:xfrm>
        </p:spPr>
        <p:txBody>
          <a:bodyPr/>
          <a:lstStyle/>
          <a:p>
            <a:r>
              <a:rPr lang="en" sz="2000" dirty="0"/>
              <a:t>Communicate your recommendations to your audience. Based on your results, how might you propose solving the business problem?</a:t>
            </a:r>
            <a:endParaRPr lang="en-US" sz="2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2805" y="1940329"/>
            <a:ext cx="7688700" cy="22611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65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2800" dirty="0"/>
              <a:t>What is your proposed solution?</a:t>
            </a:r>
            <a:br>
              <a:rPr lang="en-US" sz="2800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improvement of certain services </a:t>
            </a:r>
          </a:p>
          <a:p>
            <a:r>
              <a:rPr lang="en-US" dirty="0"/>
              <a:t>finds a way to retain clients who are not churn by offering them better service than before</a:t>
            </a:r>
          </a:p>
          <a:p>
            <a:pPr marL="1460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808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5"/>
          <p:cNvSpPr txBox="1">
            <a:spLocks noGrp="1"/>
          </p:cNvSpPr>
          <p:nvPr>
            <p:ph type="title"/>
          </p:nvPr>
        </p:nvSpPr>
        <p:spPr>
          <a:xfrm>
            <a:off x="729450" y="7852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</a:t>
            </a:r>
            <a:endParaRPr/>
          </a:p>
        </p:txBody>
      </p:sp>
      <p:sp>
        <p:nvSpPr>
          <p:cNvPr id="114" name="Google Shape;114;p15"/>
          <p:cNvSpPr txBox="1"/>
          <p:nvPr/>
        </p:nvSpPr>
        <p:spPr>
          <a:xfrm>
            <a:off x="729450" y="1320450"/>
            <a:ext cx="6966900" cy="3386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Describe the business problem and define the analytic approach to solving the problem.</a:t>
            </a:r>
            <a:endParaRPr sz="16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Char char="❏"/>
            </a:pPr>
            <a:r>
              <a:rPr lang="en" sz="1600" b="1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What is the business problem</a:t>
            </a:r>
            <a:r>
              <a:rPr lang="en" sz="16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?</a:t>
            </a:r>
          </a:p>
          <a:p>
            <a:pPr marL="12700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</a:pPr>
            <a:r>
              <a:rPr lang="en-US" sz="16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Rep: </a:t>
            </a:r>
          </a:p>
          <a:p>
            <a:pPr marL="127000" lvl="0">
              <a:buClr>
                <a:schemeClr val="accent1"/>
              </a:buClr>
              <a:buSzPts val="1600"/>
            </a:pPr>
            <a:r>
              <a:rPr lang="en-US" sz="16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         The business problem is churn the company is losing customers,       several rivals that are constantly trying to steal customers.</a:t>
            </a:r>
            <a:endParaRPr sz="16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Char char="❏"/>
            </a:pPr>
            <a:endParaRPr lang="en" sz="16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Char char="❏"/>
            </a:pPr>
            <a:r>
              <a:rPr lang="en" sz="1600" b="1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Who are the stakeholders impacted by the problem?</a:t>
            </a:r>
          </a:p>
          <a:p>
            <a:pPr marL="12700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</a:pPr>
            <a:r>
              <a:rPr lang="en" sz="16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Rep: </a:t>
            </a:r>
          </a:p>
          <a:p>
            <a:pPr marL="127000" lvl="0">
              <a:buClr>
                <a:schemeClr val="accent1"/>
              </a:buClr>
              <a:buSzPts val="1600"/>
            </a:pPr>
            <a:r>
              <a:rPr lang="en" sz="16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        The stakeholders impacted by the problem is </a:t>
            </a:r>
          </a:p>
          <a:p>
            <a:pPr marL="127000" lvl="0">
              <a:buClr>
                <a:schemeClr val="accent1"/>
              </a:buClr>
              <a:buSzPts val="1600"/>
            </a:pPr>
            <a:r>
              <a:rPr lang="en" sz="16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the marketing team.</a:t>
            </a:r>
          </a:p>
          <a:p>
            <a:pPr marL="127000" lvl="0">
              <a:buClr>
                <a:schemeClr val="accent1"/>
              </a:buClr>
              <a:buSzPts val="1600"/>
            </a:pPr>
            <a:r>
              <a:rPr lang="en" sz="16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customer service team.</a:t>
            </a:r>
            <a:endParaRPr dirty="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9"/>
          <p:cNvSpPr txBox="1">
            <a:spLocks noGrp="1"/>
          </p:cNvSpPr>
          <p:nvPr>
            <p:ph type="title"/>
          </p:nvPr>
        </p:nvSpPr>
        <p:spPr>
          <a:xfrm>
            <a:off x="729450" y="7852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References &amp; Appendices</a:t>
            </a:r>
            <a:endParaRPr dirty="0"/>
          </a:p>
        </p:txBody>
      </p:sp>
      <p:sp>
        <p:nvSpPr>
          <p:cNvPr id="138" name="Google Shape;138;p19"/>
          <p:cNvSpPr txBox="1">
            <a:spLocks noGrp="1"/>
          </p:cNvSpPr>
          <p:nvPr>
            <p:ph type="body" idx="1"/>
          </p:nvPr>
        </p:nvSpPr>
        <p:spPr>
          <a:xfrm>
            <a:off x="729450" y="15454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Provide citations for your work and provide resources for your audience to learn more about the technical aspects of your project. Share links to your GitHub repository or accompanying spreadsheets.</a:t>
            </a:r>
            <a:endParaRPr sz="16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6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References &amp; Appendices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450" y="1545475"/>
            <a:ext cx="7688700" cy="3171998"/>
          </a:xfrm>
        </p:spPr>
        <p:txBody>
          <a:bodyPr/>
          <a:lstStyle/>
          <a:p>
            <a:endParaRPr lang="en-US" dirty="0">
              <a:hlinkClick r:id="rId2"/>
            </a:endParaRPr>
          </a:p>
          <a:p>
            <a:endParaRPr lang="en-US" dirty="0">
              <a:hlinkClick r:id="rId2"/>
            </a:endParaRPr>
          </a:p>
          <a:p>
            <a:endParaRPr lang="en-US" dirty="0">
              <a:hlinkClick r:id="rId2"/>
            </a:endParaRPr>
          </a:p>
          <a:p>
            <a:endParaRPr lang="en-US" dirty="0">
              <a:hlinkClick r:id="rId2"/>
            </a:endParaRPr>
          </a:p>
          <a:p>
            <a:endParaRPr lang="en-US" dirty="0">
              <a:hlinkClick r:id="rId2"/>
            </a:endParaRPr>
          </a:p>
          <a:p>
            <a:endParaRPr lang="en-US" dirty="0">
              <a:hlinkClick r:id="rId2"/>
            </a:endParaRPr>
          </a:p>
          <a:p>
            <a:endParaRPr lang="en-US" dirty="0">
              <a:hlinkClick r:id="rId2"/>
            </a:endParaRPr>
          </a:p>
          <a:p>
            <a:endParaRPr lang="en-US" dirty="0">
              <a:hlinkClick r:id="rId2"/>
            </a:endParaRPr>
          </a:p>
          <a:p>
            <a:r>
              <a:rPr lang="en-US" dirty="0">
                <a:hlinkClick r:id="rId2"/>
              </a:rPr>
              <a:t>https://github.com/Bretius/Churn_Project/blob/master/BretiusMustaphat_projetIBM.ipynb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905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1600" b="1" dirty="0"/>
              <a:t>Why is this problem important to the organization?</a:t>
            </a:r>
          </a:p>
          <a:p>
            <a:pPr marL="146050" lvl="0" indent="0">
              <a:buNone/>
            </a:pPr>
            <a:r>
              <a:rPr lang="en-US" sz="1600" dirty="0"/>
              <a:t>Rep:</a:t>
            </a:r>
          </a:p>
          <a:p>
            <a:pPr marL="146050" lvl="0" indent="0">
              <a:buNone/>
            </a:pPr>
            <a:r>
              <a:rPr lang="en-US" sz="1600" dirty="0"/>
              <a:t>         It is a big problem for the business if customers start unsubscribing it will cause    it to go bankrupt </a:t>
            </a:r>
            <a:r>
              <a:rPr lang="en-US" sz="1600" dirty="0" err="1"/>
              <a:t>wich</a:t>
            </a:r>
            <a:r>
              <a:rPr lang="en-US" sz="1600" dirty="0"/>
              <a:t> </a:t>
            </a:r>
            <a:r>
              <a:rPr lang="en-US" sz="1600" dirty="0" err="1"/>
              <a:t>clound</a:t>
            </a:r>
            <a:r>
              <a:rPr lang="en-US" sz="1600" dirty="0"/>
              <a:t> cause damage to the business.</a:t>
            </a:r>
          </a:p>
          <a:p>
            <a:pPr marL="146050" lvl="0" indent="0">
              <a:buNone/>
            </a:pPr>
            <a:r>
              <a:rPr lang="en-US" sz="1600" b="1" dirty="0"/>
              <a:t>         </a:t>
            </a:r>
          </a:p>
          <a:p>
            <a:pPr marL="146050" lvl="0" indent="0">
              <a:buNone/>
            </a:pPr>
            <a:endParaRPr lang="en-US" sz="1600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187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Methodology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/>
              <a:t>The methods and data sources used for the analysis are the dataset I retrieved from the </a:t>
            </a:r>
            <a:r>
              <a:rPr lang="en-US" sz="1800" dirty="0" err="1"/>
              <a:t>Kaggle</a:t>
            </a:r>
            <a:r>
              <a:rPr lang="en-US" sz="1800" dirty="0"/>
              <a:t> and </a:t>
            </a:r>
            <a:r>
              <a:rPr lang="en-US" sz="1800" dirty="0" err="1"/>
              <a:t>Jupyter</a:t>
            </a:r>
            <a:r>
              <a:rPr lang="en-US" sz="1800" dirty="0"/>
              <a:t> notebooks to analyze the data; I first imported the libraries and the dataset and used the </a:t>
            </a:r>
            <a:r>
              <a:rPr lang="en-US" sz="1800" dirty="0" err="1"/>
              <a:t>groupby</a:t>
            </a:r>
            <a:r>
              <a:rPr lang="en-US" sz="1800" dirty="0"/>
              <a:t> function to group the columns and count the variables and the describe function to perform a description on some of the data.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122274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7"/>
          <p:cNvSpPr txBox="1">
            <a:spLocks noGrp="1"/>
          </p:cNvSpPr>
          <p:nvPr>
            <p:ph type="title"/>
          </p:nvPr>
        </p:nvSpPr>
        <p:spPr>
          <a:xfrm>
            <a:off x="729450" y="7852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Results </a:t>
            </a:r>
            <a:endParaRPr dirty="0"/>
          </a:p>
        </p:txBody>
      </p:sp>
      <p:sp>
        <p:nvSpPr>
          <p:cNvPr id="126" name="Google Shape;126;p17"/>
          <p:cNvSpPr txBox="1">
            <a:spLocks noGrp="1"/>
          </p:cNvSpPr>
          <p:nvPr>
            <p:ph type="body" idx="1"/>
          </p:nvPr>
        </p:nvSpPr>
        <p:spPr>
          <a:xfrm>
            <a:off x="729450" y="15454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dirty="0"/>
              <a:t>Present your results from Week 1 (</a:t>
            </a:r>
            <a:r>
              <a:rPr lang="en" sz="1600" dirty="0">
                <a:latin typeface="Encode Sans SemiBold"/>
                <a:ea typeface="Encode Sans SemiBold"/>
                <a:cs typeface="Encode Sans SemiBold"/>
                <a:sym typeface="Encode Sans SemiBold"/>
              </a:rPr>
              <a:t>June 8, 2020)</a:t>
            </a:r>
            <a:r>
              <a:rPr lang="en" sz="1600" dirty="0"/>
              <a:t> and Week 2 (</a:t>
            </a:r>
            <a:r>
              <a:rPr lang="en" sz="1600" dirty="0">
                <a:latin typeface="Encode Sans SemiBold"/>
                <a:ea typeface="Encode Sans SemiBold"/>
                <a:cs typeface="Encode Sans SemiBold"/>
                <a:sym typeface="Encode Sans SemiBold"/>
              </a:rPr>
              <a:t>June 15, 2020) </a:t>
            </a:r>
            <a:r>
              <a:rPr lang="en" sz="1600" dirty="0"/>
              <a:t>of the churn analysis. Present your findings using descriptive statistics, pivot tables, or visualizations. If appropriate, you might run statistical models. If so, share the results from the implemented model. </a:t>
            </a:r>
            <a:endParaRPr sz="1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Results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45475"/>
            <a:ext cx="4083627" cy="323434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8645" y="1545474"/>
            <a:ext cx="4395355" cy="3234343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545474"/>
            <a:ext cx="9144000" cy="323434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854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much is churn affecting the business?</a:t>
            </a:r>
            <a:br>
              <a:rPr lang="en-US" dirty="0"/>
            </a:br>
            <a:endParaRPr lang="en-US" dirty="0"/>
          </a:p>
        </p:txBody>
      </p:sp>
      <p:sp>
        <p:nvSpPr>
          <p:cNvPr id="7" name="AutoShape 6" descr="data:image/png;base64,iVBORw0KGgoAAAANSUhEUgAAAS8AAAEuCAYAAADfgpR9AAAABHNCSVQICAgIfAhkiAAAAAlwSFlzAAALEgAACxIB0t1+/AAAADh0RVh0U29mdHdhcmUAbWF0cGxvdGxpYiB2ZXJzaW9uMy4xLjEsIGh0dHA6Ly9tYXRwbG90bGliLm9yZy8QZhcZAAAgAElEQVR4nO3deXhcVf3H8fd3srZNm+4t3XKhLEX2gixi2QRZhs0FRNYiFUR+ogLqqCgDCgyooAgIiAiyiCKC4AWp7IsFZVFK2QvTBZq0SZtps7ZJzu+PO2nTNMtMMpNz753v63ny0Mz6mTD55Nw7554rxhiUUipoIrYDKKXUQGh5KaUCSctLKRVIWl5KqUDS8lJKBZKWl1IqkLS8lG+JyP4i8p6INIjI8QO4f1xE7spHNmWflldAiUhSRJrTv9g1IvJ7EamwnaurdMZDB/EQlwHXG2MqjDEP9vIcJ4vIy+mfwwoReVREPj2I51QBoeUVbMcYYyqA2cAngYuzfQARKc55qtypAhb1dqWIXAD8ErgCmATMAG4Ejst1EJ//nAqSllcIGGM+Ah4FdgYQkUoR+V16JPKRiPxURIrS180VkRdE5FoRWQ3E05d/VUTeEpF1IvKmiMxOXz5FRO4XkVUi8qGInN/5vOnNsj+LyB/S91skInulr7sTr0weTo+KvttT9vTzvi8iq0XkIRGZkr58MbBNl/uXdbtfJd7I7DxjzF+NMY3GmA3GmIeNMd/pctPSnvKlH8OIyLZdvr9dRH6a/vdBIrJcRL4nItXA77tcdqGIrEz/fM/M/v+YygUtrxAQkenAUcBr6YvuANqAbYE9gM8C87rcZR/gA2AicLmInIBXYqcDo4BjgToRiQAPA/8DpgKfAb4lIod3eaxjgXuB0cBDwPUAxpjTgKWkR4fGmKt7yH0IcCVwIrAVsCT9WBhjZna7f2u3u+8HlAMP9PPj6TFfhiYDY/FGgGd3uawS7+dxFnCDiIzJ4jFVjmh5BduDIlIPPA88A1whIpOAI4FvpUcjK4FrgZO63O9jY8yvjTFtxphmvGK72hjzH+N53xizBG9TdIIx5jJjzHpjzAfAb7s91vPGmEeMMe3AncBuWeQ/BbjNGPNqupy+D+wnIk4G9x0H1Bpj2vq53WDydQCXGGNa0z8ngA3AZelR3iNAA7BDFo+pckS344PteGPM410vEJFdgBJghYh0XhwBlnW5Wdd/A0wHFvfw+FXAlHRBdioCnuvyfXWXfzcB5SJSnEGpAEwBXu38xhjTICJ1eKOaZD/3rQPGZ/Bcg8m3yhjT0v15u923CfDVByWFQssrfJYBrcD4Pn5Buy8lsgyY2ctjfWiM2W6AWfpbsuRjvIIEQERG4I2oPsrgsRcALcDxwF8GmK8JGN7l+8nA8i7f65IrPqabjSFjjFkBzAd+ISKjRCQiIjNF5MA+7nYrcJGI7CmebUWkCvg3sDa903qYiBSJyM4i8skM49Tg7XTvzT3AmSKye3qH/BXAS8aYZAavMwX8GG+f0/EiMlxESkTkSBHZYv9aL/4LnJx+XUcAff2MlM9oeYXT6UAp8CawBm9kslVvNzbG3Adcjlcm64AHgbHp/UTHALsDHwK1eEVXmWGOK4GLRaReRC7q4XmfAH4E3A+swBv9ndT9dn3kvga4AG+KyCq8keL/pfNn4pt4r68eb/9bpvdTPiC6GKFSKoh05KWUCiQtL6VUIGl5KaUCSctLKRVIWl5KqUDS8lJKBZKWl1IqkLS8lFKBpOWllAokLS+lVCBpeSmlAknLSykVSFpeSqlA0vJSSgWSlpdSKpC0vJRSgaTlpZQKJC0vpVQgaXkppQJJy0spFUhaXkqpQNLyUkoFkpaXUiqQtLyUUoGk5aWUCiQtL6VUIGl5KaUCSctLKRVIWl5KqUDS8lJKBZKWl1IqkLS8lFKBVGw7gAoHJ+ZGgPHAJGBi+mtSl/+OA8rw3nM9fRlgHbAWSPXw31XAh8CHyUS0bqhel/IvMcbYzqACxIm5I4CdgJ2BWcAOwPbANkDpEMVYR7rIuny9AbySTERTQ5RBWablpXqVHk3tBswBPg3sCWwNiM1cfTDA+8DLXb5eTSaiDVZTqbzQ8lIbOTG3HNgbr6zmAPsBo6yGGrwO4E3gceAx4JlkItpsN5LKBS2vAufE3EnAccDxwCF4+6XCrAV4FvgH8FgyEX3Tch41QFpeBciJuTOBz6W/9qWwP3VeBjwI3J1MRF+yHUZlTsurQDgxdypwJvAlvJ3takvvAXcDdyUT0cW2w6i+aXmFmBNzi4CjgLOBI4Eiu4kC5UW8Irs3mYjW2g6jtqTlFUJOzHWAs/BGWlPtpgm8VuDPwHXJRPRl22HUJlpeIeLE3DlADDiCwt6PlS8vAtcC9ycT0XbbYQqdllcIODH3cOCHeNMbVP59gFdityUT0SbbYQqVlldAOTFX8KY4/BDYy3KcQlULXAnckExEW22HKTRaXgGTLq0TgYvRTw39YhkQB+7Qzcmho+UVIE7M3Qf4Jd7cLOU/bwIXJxPRB2wHKQRaXgGQnqOVAE7Bv8cVqk1eAr6XTESfsR0kzLS8ABFJAsOAbYwxjenL5gGnGmMOspXLibnDgO8A3wVG2MqhBuxO4AKdJ5Yf+nH6JsXAN22H6OTE3M8DbwOXosUVVKcBbzsxd67tIGGk5bXJz4CLRGR09ytE5FMi8h8RSaX/+6l8hXBi7jgn5t4L3A/MyNfzqCEzDvi9E3OfdGLu9rbDhImW1yYvA08DF3W9UETGAi5wHd4b8RrAFZFxuQ7gxNzjgEV4xx+qcDkYeN2JuT9yYu5QLdoYarrPi437vOYB1cALwLZ4c6hOBX4HfMMYs3eX2y8AbjbG3J6L53di7hjg13g75FX4vQaclExE37UdJMh05NWFMeYN4O94h9h0mgIs6XbTJeTomEEn5h6Ft4SxFlfh2AN4xYm5p9sOEmR6Ao4tXQK8Cvwi/f3HQFW328zAW8xuwNIrPlwFXDiYx1GBVQHc4cTcQ4Gv61LV2dORVzfGmPeBPwHnpy96BNheRE4WkWIR+RLwCbwR2oA4MXci3rLEWlzqNLxR2B62gwSNllfPLiM9PcEYUwccjVc0dXhzro42xgxo7o4Tc/fFG9kdlJOkKgy2BxY4Mfc820GCRHfYDyEn5p6Ld3iPftqkenMjcL4eI9k/La8hkD4rz03AGbazqEB4DDgxmYiutR3Ez7S88iw9DeIhvPMeKpWpRUA0mYh2/6Rbpek+rzxyYm4V3rwxLS6VrZ2Al9IriageaHnliRNzdwEWADvazqICaxLwtBNzv2g7iB9peeWBE3P3A54BtrKdRQVeOXCvE3NPtR3Eb7S8csyJuZ/Fm8M1xnYWFRpFeBNa59oO4idaXjnkxNwjgIeB4bazqNCJALc5MXee7SB+oZ825ogTcw8EHsVb1FCpfDHAuclE9GbbQWzTkVcOpD8R+jtaXCr/BPiNzsbXkdegOTF3N+ApdB+XGnrzkono72yHsEXLaxCcmDsL71PFibazqILUBhyTTEQHtcJJUGl5DZATcx3geXK0rpdSA9QAHJhMRF+1HWSoaXkNgBNzR+JNQN3Jdhal8FYA3rfQDiXSHfZZcmJuBLgbLS7lH5OBf6SPoy0YWl7Zuxw4xnYIpbqZBfzNiblltoMMFS2vLDgx9xQ2X99eKT+Zg7ceWEHQfV4ZcmLu3nifLJbbzqJUP+YmE9E7bIfINy2vDDgxdyu88zpOsZ1FqQw0AXsnE9FFtoPkk2429sOJuQLchRaXCo7hwF+cmFthO0g+aXn17yLgENshlMrSLOAW2yHySTcb+5A+HdWL6AkzVHCdm0xEb7IdIh+0vHrhxNxheKcom2U7i1KD0ArslUxE37AdJNd0s7F3v0CLSwVfGd5ChsW2g+SallcPnJh7NHCu7RxK5chsQjg/UTcbu3Fi7mjgbbyTHygVFuvxNh8X2g6SKzry2tJP0eJS4VMK/DZ9bG4ohOaF5IITc2ejm4sqvPYBQrMCq242pqX/Ii0A9radRak8Wgd8IpmILrcdZLB05LXJPLS4VPiNBK6yHSIXdOQFODF3PPAOMNZ2FqWGgME79vFl20EGI3RzPwYogeXiWnrN5md0N23rGbnHUYw97Gusr11KnXsNbWtWAFA6eVvGHHoOpeNn9PhY1ffEaP34HSRSBEDRyHFM/ap3pqz1Kz+g9qGf095UT+V+JzLqk8d7z9feRvXd32XC8d+neNSEfL1M5Q8C/Bw4yHKOQSn4kZcTc3cCXsdHm9Ad61tYfv2pTDwhTvn0neloaaCjtZGiURPBdLDuVZeG1+cz5SvX93j/6ntijNjpYEbudvgW19XcdwmjZh9DyUSHFbd9gyln3UhRxRhSL/4FBCr3+WIPj6hC6thkIvqw7RAD5ZtfWIsuxWc/h6Z3XqBoeCVl07yVpiPlFRRXTkJEAJBIZOMoLFtt9TWUV+1G8cjxFI+ZQtvalbStXUnTuy8waq/jc/YaVCBc5cTcItshBqqgNxudmLs78HnbObpreOMJRux8yMay6rT0l1/CrG8GY6icc0qfj1H/zB3UP3MHJWOnMvqA0yifsSsApROqaE6+SunEmbStraF4zFbUPXodYw46Eykq6LdDIdoR+CoQyAO3C3qz0Ym5D+Gz9ejb1q7ko5vmMeXsWygZPXmL6zvWt9D4xhMUVU5k+MxP9vgYrR+/Q8m46UhRCY1vPcvqx29iq7nXUTJmK9pSK6mbfwMdjfWM2vvzSEk5Te88z+gDTmP1P2+mo7WRkbOPZsSsT+f7pSp/qAG2TSaiDbaDZMtXm0tDKb2ss6+KC6DhjScpm/aJHosLIFJaTsUeR1L392tob6zv8TZlU3YgUjYcKS6hYpfPUDZ1R5o/8D5YKq6cyKQTLmWrub9i2Hb7UP/8XYw5+CusefI2Ruw4h4lf+BFrnryV9uZ1eXuNylcmAefYDjEQBVtewE9sB+hJ4xtPUrFzP2sfGoNpa6W9oS7DRxXoYYSdeuFeKnb9LEUjxrB+VZLSydsRKRtB0chxtK35OPvwKqi+5cTcEtshslWQ5eXE3E8Dn7Wdo7uW5W/R3lDH8B0232Rr/vA11tcsxnS009HaxJonbyVSXkHJuOlbPEZHSwPNH7yCaVuP6WinYdFTtC5/g2Fbz97sdutrl9KydCEj9zgKgOLRk2hZ8j/aG9fQtmYFxaMm5u+FKr+ZBpxsO0S2CnUP7UW2A/Sk8Y0nGL79p4iUDd/s8o7WRlY/fjPt62qR4lJKt9qOiSdcihR7C7ymFvyZlmWLmHTipZiOduqfu4sNq5eDRCgZO40Jn7uYknHTNnvM1f/8DWMPPXvjXLAxB55B7UM/o/65u6jc9wSKKgrq/KUKvuPE3D8kE9HA7AQvuB32Tsx1gMUU6KhTqT4ck0xE/247RKYK8Rf46xTm61aqP9+1HSAbBTXySq9Lvxw9hlGp3uyXTERftB0iE4U2AjkZLS6l+hKY9ewKrbz+z3YApXzui07MHWk7RCYKprzS0yN2t51DKZ8bDpxgO0QmCqa8gLNsB1AqIM60HSATBbHD3om5pcBKoNJ2FqUCYrtkIvq+7RB9KZSR1xFocSmVjbm2A/SnUMrrJNsBlAqY0/1+mjRfh8uF9Nwu360eoZTPTQfm2A7Rl9CXF3A0UGE7hFIB5Os/+oVQXl+yHUCpgDradoC+hPrTRifmDgdqgWG2sygVUNsmE9HFtkP0JOwjr4PQ4lJqMHw7+gp7eW157i+lVDa0vCzx3WqpSgXMAX491jG05eXE3GnALNs5lAq4UuAw2yF6EtryIuCnMlfKRw6wHaAnWl5Kqf7saztAT7S8lFL92cOJuWW2Q3QXyvJyYu4EYKbtHEqFRCkwu99bDbFQlhe66KBSuea7TUctL6VUJrS8hoiWl1K5tZ/tAN2Ftbx2sx1AqZCZ7sTcibZDdBW68nJibjmwg+0cSoWQr36vQldewM5Ase0QSoXQdrYDdBXG8tJNRqXyw1flldUIRUQq8YaOm61Maox5MpehBmlb2wGUCqlglpeIzAVuABqApi5XGWCb3MYalOm2AygVUtvbDtBVNpuNlwNfNMZMMsZs3eXLT8UFMM12AKVCalsn5ortEJ2yKa9iYH6+guSQjryUyo9hwFTbITplU15XAReLiG938qf/KujIS6n8mWE7QKdsdth/G5gMfFdE6rpeYYzxywuaiHcQqVIqP8bZDtApm/I6NW8pckc3GZXKr2CVl4gUAV8BzjbGtOY30qD4ZntcqZAaaztAp4z2Xxlj2vFOZtGR3ziDNsp2AKVCzjcjr2x2vl8LXCoiJfkKkwPDbQdQKuR8M/LKZp/XN/B22F8gIqvwJqcCvtphP8J2AKVCzjcjr7DtsNeRl1L5FbzyMsY8k88gOaLlpVR++eZ3LJtjGy/r7TpjzI9zE2fQfPODVSqkimwH6JTNZmP3OVSTgQOBB3IXZ9B0n5dS+RW88jLGnNn9MhE5AvhyThMNju/OLaf6NpE1q4ro8PsUHJVmYJ3tDJ0Gu+LofOBPuQiSI+ttB1DZeansvBEiurkfICvgdNsZgOz2eXVf+mY4cDKwLKeJBqfFdgCVuQqa1oroxOKA2WA7QKdsRl7v483t6lzPpwl4DTgj16EGQcsrQKZKbR16VETQtNkO0CmbfV6+XQqnCy2vAJkmq1K2M6isBXLktVH3Nb2MMX7Z4arlFSCO1DT1fyvlM74ZeWU8mhKR2SKyQEQa8dp3A94L8U0To+UVKI5U++m9ozLjmw/Fshl53QE8jLc0jl//Ymp5BcgMWWn6v5XymWrbATplU15VwA+NMX5+w621HUBlbrKs9vMKJapnH9sO0CmbnfAP4K3p5We++cGq/o2TtcNsZ1BZ+8h2gE59jrxE5E42LX1TBjwgIs/TbehojPHHrDUtr0CpoFmnSQRPMMoLb25XV2/mK0iO+OYHq/pXygbfLK+iMuab3zHpbxeWiOwPHGuM+V4P110FPGCMeTFP+bLmxNwG9ABt3ytlQ+u75WfosajBM4V4aoXtEJDZPq8fAM/2ct1TwA9zFycndNMxACbL6lrbGVTW2oEa2yE6ZVJeuwP/6OW6x4E9cxcnJ3wzrFW9myar6m1nUFmrJp7yy4T0jMprFL2fyLUEGJm7ODmh5RUAVVLTYDuDypqvfrcyKa+36X2KxGfT1/vJYtsBVP8cqfbz+T9Vz3xVXplMUr0WuDl94tkHjTEd6WMbjwduAC7IZ8ABWGg7gOpflaz0zeaHyliwyssYc4+ITMY7PKhMRGqB8XiH4lxijPljnjNm63XbAVT/pkitb5YTVhl7w3aArjI6PMgYc42I3Arsh3fqozpggTHGj4fjvA80Azp728fGS0qnSQTPv20H6Crjw4OMMWuNMY8ZY+5J/9ePxUUyEe0AFtnOofpWSZPfPuhRfWvGZ7tkgrDA4ED46oestlRO6xjbGVRWXiWe8s1aXhDe8tL9Xj4mdHREMBNs51BZ8dUmI2h5KQvGk1ot4p/z/6mMaHkNkZfw0XK1anNTpa7OdgaVtZdsB+gulOWVTEQbgf/YzqF6ViU1vjlxqcrIKuKpD22H6C6U5ZX2lO0AqmeOVOty3cHiy4GAlpcaclWRGt2kDxbf7e+CcJfXv/DRmU7UJtNkVZjfd2Hku/1dEOLySiaiTfj0L0ahm0i9nngjOJqB52yH6EloyytNNx19aIys05Vug+MfxFONtkP0JOzl9bjtAGpLw2kdbTuDythfbQfoTdjL6wVgle0QanPFtOvs+mBYj3eiaV8KdXklE9F24CHbOdQmI2lMieiKHwHxBPFUynaI3oS6vNIesB1AbTJV6lbbzqAy5ttNRiiM8vonoCd78InpstK3f8nVZtqBB22H6EvoyyuZiK5HR1++4UhNk+0MKiPPEk/5+vR0oS+vtHttB1CeKqneYDuDyoivNxmhcMrrCWCl7RAKZoj+bwgAg5aXP6Q/dbzDdg4Fk2W1zq73vwXEU74/83xBlFfaTYCebsuysbKu3HYG1a9bbAfIRMGUVzIR/QB4zHaOQldBc6XtDKpPtQRkH3HBlFfajbYDFLpSNoyznUH16VbiqUCczbzQyusRIGk7RKEqY31LRNDjGv2rHW/3SiAUVHmlz+l4s+0chWqyrLa2dn1rm+GsvzVT9ct1jLxyLXvc3MCj722atdG0wfB1t5nxV6+jMrGWA37f+0IKB93eSPlP11Jxhfe1w/UNG6/7X3U7O93YwPir13Htgk0DmA3thn1ubWBZyte7Xf9OPLXEdohMZXTG7JD5HRAH9IzNQ2ya1K4Bptp47rYOmF4pPDN3BDMqhUfea+PEvzSz8NwinNERzn64hbYOw1vnjWDsMOG/1X2XzPVHlTNvdukWl3//iVZ+flgZu04qYtebGvnyLiVMrohwzYL1fGHHEqZX+nq88AvbAbLh659kPiQT0VXAH2znKERVUt3Q/63yY0SpED+oHGd0hIgIR29fwtajI7zycTvv1Lbz0DsbuOWYYUwYEaEoIuw5ZWBnZvuwvoNDti5m6qgI242NsDRlWJrq4P63NvDtfbcsOx9ZQDzly0UHe1Nw5ZV2BaAzvYeYI9W+WZa7pqGDd+s62GlihJc+aqdqdIRLnmpl/NXr2OU3Ddz/Zt9vj+8/4d12/9saeTq5aUn+nSdGmL+4jeVrO0jWdzBzjHD+oy1cfVg5JUWS75c1GFfZDpCtgiyvZCKaBG63HKPgVMlKX+zw2dBuOOWvzZyxWwmzxhexfK3hjZUdVJbDxxdWcP2R5ZzxYDNvrWrv8f5XHVrGB+dX8NEFFZw9u4Rj/tjE4tXeS/v5YeX85uUNHPvHJq49vJwXlrUzskzYZkyE4+5t4sDbG7lvke/+br5NAJeOKsjySrscHX0NqSlSZ30fa4cxnPZAM6VFwvVHefNlhxVDSQQuPqCM0iLhQKeYg7cuZv7ink9ytM+0YkaWCWXFwhm7l7L/9CIeec+7bdXoCI+cMpxXz6nguFnF/Pgpbx/YRfNb+NJOJTx00nAumN/C6mYzZK85Az8jnvJVoEwUbHklE9El6OhrSI2XlNUPSYwxnPVQCzWNhvtPHLZxM27XSQPbv9VJBAxb/u5f9kwr82aXMqkiwsKVHew1JUJluTBtVIT3V/tiEArwLnCn7RADUbDllaajryE0isYKm89/rtvCW6s6ePjLwxlWsmn/0wFVRcyoFK58bj1tHYYXlrbxdLKNw7fdcqBY32J47P02WtoMbR2Gu1/fwLNL2jl85ua3fXNVO08n2zl3L+9Qzq1HR3jyw3ZqGjp4r66DGZW+2f91IfFUIH8HxJjAjRZzyom5NwNn285RCBaXnVJTJGaSjedeUt+B86sGyoqguMuf7JuPHsYpu5awaGU78x5u4fWadqoqI1x+SBmf29Erniuea+W5pW08esoIVjV2cNQ9Tbxd20GRwKzxRfzk4DIO61ZeB9/RSOIzZewzzbv8f9XtfPn+ZlY2Gn4wp5QL9vPFTJ35xFOH2w4xUFpeMXcq8A6gp+PKI6Gj44OyU40Ig9tGU7nSBuxGPPWm7SADVeibjSQT0Y+An9jOEXYTqK/T4vKVm4JcXKDl1elavNGXyhM98YavrAYusR1isLS82LjO/fm2c4RZldSss51BbRQnngr8HxMtr7RkIjofPVFH3jiR6mbbGRQAbwK/sR0iF7S8NvdtQH/J8qBKanqerq6G2gXEUz3Pvg0YLa8u0hNXr7CdI4ymSa2+1+xziadCs5qwvqG2dBXwqu0QYTORNb5eUqEArAa+ZjtELml5dZNMRDcApwIttrOEyWhp0Hl0ds0jnlpuO0QuaXn1IJmIvgXEbOcIk+G06vLP9txCPBW6D6O0vHp3HfC47RBhUUz7BNsZCtRbeB9EhY6WVy+SiagB5gJrLEcJvFE0rBVBz9c49FqBk4inmmwHyQctrz6kDx0613aOoJsiq2ttZyhQ3yWeet12iHzR8upHMhH9E95JO9QAzZCalO0MBegR4qnrbIfIJy2vzHwdeNF2iKBypCaUmy0+Vo23yyPUtLwykD728fPAx7azBJEj1aGY0R0QBjideGqV7SD5puWVoWQiugL4HN5OUJWFaRL63yM/+QHx1D9thxgKWl5ZSCai/yZks5SHwmRZbf3EGwXieuKphO0QQ0XLK0vJRPR2vDlgKkPjZO1w2xkKwP3AN22HGEpaXgNzIfCo7RBBUUHLKNsZQu454FTiKd+ckmgoaHkNQDIRbQO+gPemUf0oZcN42xlCbBFwLPFUwR2Lq+U1QMlEtBk4Gl2Bok9lrG8RodJ2jpBaDhxBPFVvO4gNWl6DkExE1wJH4J0uXfVgss6uz5d6vOIK1UoR2dDyGqRkIroKOAxYYjuLH02XVXpsaO61AscRTy2yHcQmLa8cSCaiy4FDgRrbWfzGkepG2xlCZgNwMvHUs7aD2KbllSPJRPR94CC8/RAqzZGa9bYzhEgzcDzx1F9tB/EDLa8cSiaibwP7o+eA3Gi61BT2KdlzZx1wJPHUI7aD+IWWV44lE9GlwBzgFdtZ/GCK1Ol7bPDqgEOIp56xHcRP9I2VB+md+AcDT1uOYt0ESekihIOzDDiAeOpl20H8RssrT5KJ6Dq8aRR/s53FplE0jbSdIcD+C+xLPPWm7SB+pOWVR8lEtBVvJv7NtrPYUsb6sbYzBNRjeCMuXYapF1peeZZMRNuTiejXgPOAglrXKkJHRwSjhwZl7zbgaOKpdZncWETuFpHbul12oIjUichWeUnoA1peQySZiN6IN5m1YGacT6C+VkTfY1lYD3yLeOos4qls/tCdDxwlIocBiEg58FvgQmPMijzk9AV9Yw2hZCL6NLAn8B/LUYbEVKldbTtDgLwH7Ec89ats72iMqQO+AdwiIiOAS4DFxpjbRSQiIj8QkcUiUisi94rIGAARGS4i96RHaPUi8m8RCcxIWctriHWZSnGL7Sz5ViU1GW32KO4EZhNPDfggf2PMfXjTc/4InA2ck77qAiAKHABMAxrZtB7dmcDw9OXj8M7VEJjVKXSFSwvSO/LPcWLu88CvIZyrLjiR6sD8IljSAJxHPPWHHD3eecBi4IfGmKXpy84B5hljPgIQkSQhpAAAAAScSURBVDjwvoicgXeo0XhgW2PMQiBQ0zF05GVRMhG9E9gFeMJ2lnyokpqCWhwvS68Be+awuDDG1ODtU+16wPYM4OH0ZmE9sBDvJB0Tgdvxzgr/ZxH5SEQSIhKYAY2Wl2XJRHQZ3o788/GOXQuNqVIrtjP41HV4+7feHYLnWg4cZowZ3eWr3BhTbYxZb4yJG2N2BD6Nd4KZU4YgU05oeflAMhE1yUT018AewL9t58mVSdSX2s7gM3V4S9l8k3hqqM5CdRNwhYjMABCRiSJybPrfh4jIziISAdbibUa2D1GuQdPy8pFkIvoO8CngYkJwirXR0jDCdgafaAduALYnnnpoiJ/7GuAfwBMisg74F/DJ9HVTgL/iFdcivE3IPw5xvgETY/Sgfz9yYu5MvDfesbazDNR7ZactL5H2abZzWPY0cD7x1ELbQcJGy8vnnJh7OPBLYJbtLNn6sOzkFhEK9cDspcBFxFP32Q4SVrrZ6HPJRPQxYFe8062ttRwnY6NoSBVocTUDlwKztLjyS0deAeLE3EnA5cBcoMhumr7tKEsWP1r2/Zm2cwyxv+CNtvR8BkNAR14BkkxEa5KJ6DxgB7yDdzdYjtSrGVITmFFiDvwLb7HAE7S4ho6WVwAlE9HFyUT0LGA7vOV2fLdOvCM1TbYz5FkH3id1nyKe2p946inbgQqNlleAJRPRJenldmbifRTvm+kVVVIT1uV/mtg07eELxFMLbAcqVLrPK0ScmDsZmAd8Fe+wEGvuLLnymTlFCw+0mSHHaoDrgRuJp3S1DB/Q8gohJ+ZGgKOArwFHYmGE/c/Si17YLvLx/kP9vHnwFvAL4K4hnBWvMqDlFXJOzJ2BNxI7CxiyVTVfKTvntXGybo+her4cWws8ANwNPE48pb8kPqTlVSCcmFsMHIK3pv7xeKsK5M07Zad/UCZt2+TzOXKsFXCBewCXeEqX8/E5La8ClN6snAN8Pv2V80N4Piw7ea0Io3L9uDm2DngUeBCvsAppekfgaXkVOCfmCrA3cBxwELAXUDKYxyxjfcs75XP9Ors+CczHK6wniKd8N81EZUbLS23GibkjgP2AA9NfewNlWT2GrFj2dNmF0/MQL1uNeKuDvggsAF4knqqxG0nlipaX6pMTc8uBffGWUdkJ2BnYEW/t8x7Niby+8M7SxC5Dk3AjA7yLV1SdXwuJpwKzPpXKTmCWfFV2JBPRFrxlXZ7uvCy9z2wbNpXZToCDt+9sK0eqG/MUpxZvZdBlXb46v1+o868Ki468VE45MTdyQfF9E84vfmASMAHvBA+dX5V4I6SODL42ANVsKqflxFOhWiZbDY6Wl1IqkPTYRqVUIGl5KaUCSctLKRVIWl5KqUDS8lJKBZKWl1IqkLS8lFKBpOWllAokLS+lVCBpeSmlAknLSykVSFpeSqlA0vJSSgWSlpdSKpC0vJRSgaTlpZQKJC0vpVQgaXkppQJJy0spFUhaXkqpQNLyUkoFkpaXUiqQtLyUUoGk5aWUCiQtL6VUIGl5KaUCSctLKRVIWl5KqUDS8lJKBZKWl1IqkLS8lFKBpOWllAokLS+lVCD9P5/oY6Y1rXqzAAAAAElFTkSuQmCC"/>
          <p:cNvSpPr>
            <a:spLocks noGrp="1" noChangeAspect="1" noChangeArrowheads="1"/>
          </p:cNvSpPr>
          <p:nvPr>
            <p:ph type="body" idx="1"/>
          </p:nvPr>
        </p:nvSpPr>
        <p:spPr bwMode="auto">
          <a:xfrm>
            <a:off x="0" y="1545474"/>
            <a:ext cx="9144000" cy="3598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46050" indent="0">
              <a:buNone/>
            </a:pPr>
            <a:r>
              <a:rPr lang="en-US" dirty="0"/>
              <a:t> The churn affects the company compared to the 1869 customers who have unsubscribed</a:t>
            </a:r>
          </a:p>
          <a:p>
            <a:pPr marL="146050" indent="0">
              <a:buNone/>
            </a:pPr>
            <a:r>
              <a:rPr lang="en-US" dirty="0"/>
              <a:t> there are about 26 percent of people who have unsubscribed, so the company has lost a </a:t>
            </a:r>
          </a:p>
          <a:p>
            <a:pPr marL="146050" indent="0">
              <a:buNone/>
            </a:pPr>
            <a:r>
              <a:rPr lang="en-US" dirty="0"/>
              <a:t>large portion of its customers.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0766" y="1953245"/>
            <a:ext cx="2859671" cy="2944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288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637" y="737754"/>
            <a:ext cx="8042564" cy="872838"/>
          </a:xfrm>
        </p:spPr>
        <p:txBody>
          <a:bodyPr/>
          <a:lstStyle/>
          <a:p>
            <a:r>
              <a:rPr lang="en-US" dirty="0"/>
              <a:t> - </a:t>
            </a:r>
            <a:r>
              <a:rPr lang="en-US" sz="2400" dirty="0"/>
              <a:t>Explain churn by the below categories</a:t>
            </a:r>
            <a:br>
              <a:rPr lang="en-US" sz="2400" dirty="0"/>
            </a:br>
            <a:r>
              <a:rPr lang="en-US" sz="1800" b="0" dirty="0"/>
              <a:t>A- Customer demographics like age and gender</a:t>
            </a:r>
            <a:br>
              <a:rPr lang="en-US" dirty="0"/>
            </a:br>
            <a:br>
              <a:rPr lang="en-US" sz="1400" dirty="0">
                <a:latin typeface="+mj-lt"/>
              </a:rPr>
            </a:br>
            <a:br>
              <a:rPr lang="en-US" sz="1400" b="0" dirty="0">
                <a:latin typeface="+mj-lt"/>
              </a:rPr>
            </a:br>
            <a:br>
              <a:rPr lang="en-US" b="0" dirty="0"/>
            </a:br>
            <a:br>
              <a:rPr lang="en-US" b="0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610592"/>
            <a:ext cx="9144000" cy="3532907"/>
          </a:xfrm>
        </p:spPr>
        <p:txBody>
          <a:bodyPr/>
          <a:lstStyle/>
          <a:p>
            <a:pPr lvl="1"/>
            <a:r>
              <a:rPr lang="en-US" sz="1800" dirty="0"/>
              <a:t>In the case of </a:t>
            </a:r>
            <a:r>
              <a:rPr lang="en-US" sz="1800" dirty="0" err="1"/>
              <a:t>desafectation</a:t>
            </a:r>
            <a:r>
              <a:rPr lang="en-US" sz="1800" dirty="0"/>
              <a:t> there are more women who have unsubscribed</a:t>
            </a:r>
            <a:r>
              <a:rPr lang="en-US" dirty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950" y="2364155"/>
            <a:ext cx="3478868" cy="242825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500" y="2225857"/>
            <a:ext cx="3826953" cy="2566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9379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B- Services used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00" y="1485900"/>
            <a:ext cx="9144000" cy="3262745"/>
          </a:xfrm>
        </p:spPr>
        <p:txBody>
          <a:bodyPr/>
          <a:lstStyle/>
          <a:p>
            <a:r>
              <a:rPr lang="en-US" sz="1800" b="1" dirty="0" err="1"/>
              <a:t>MultipleLines</a:t>
            </a:r>
            <a:r>
              <a:rPr lang="en-US" sz="1800" b="1" dirty="0"/>
              <a:t>                                                                                                             </a:t>
            </a:r>
            <a:r>
              <a:rPr lang="en-US" sz="1800" dirty="0" err="1"/>
              <a:t>InternetService</a:t>
            </a:r>
            <a:endParaRPr lang="en-US" sz="1800" dirty="0"/>
          </a:p>
          <a:p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69759"/>
            <a:ext cx="3595255" cy="26788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7109" y="2069759"/>
            <a:ext cx="4193373" cy="2678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071585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1890</TotalTime>
  <Words>549</Words>
  <Application>Microsoft Office PowerPoint</Application>
  <PresentationFormat>On-screen Show (16:9)</PresentationFormat>
  <Paragraphs>69</Paragraphs>
  <Slides>21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Streamline</vt:lpstr>
      <vt:lpstr>Mustaphat Bretius  </vt:lpstr>
      <vt:lpstr>Problem</vt:lpstr>
      <vt:lpstr>PowerPoint Presentation</vt:lpstr>
      <vt:lpstr>Methodology</vt:lpstr>
      <vt:lpstr>Results </vt:lpstr>
      <vt:lpstr>Results </vt:lpstr>
      <vt:lpstr>How much is churn affecting the business? </vt:lpstr>
      <vt:lpstr> - Explain churn by the below categories A- Customer demographics like age and gender      </vt:lpstr>
      <vt:lpstr>B- Services used </vt:lpstr>
      <vt:lpstr>PowerPoint Presentation</vt:lpstr>
      <vt:lpstr>In the case of desafectation IntertnetService  </vt:lpstr>
      <vt:lpstr>C-Billing information </vt:lpstr>
      <vt:lpstr>PowerPoint Presentation</vt:lpstr>
      <vt:lpstr>What services are typically purchased by customers who churned? </vt:lpstr>
      <vt:lpstr>Are any services especially helpful in retaining customers?</vt:lpstr>
      <vt:lpstr>Discussion &amp; Recommendations</vt:lpstr>
      <vt:lpstr>What are challenges that you might encounter? How can you mitigate them? </vt:lpstr>
      <vt:lpstr>Communicate your recommendations to your audience. Based on your results, how might you propose solving the business problem?</vt:lpstr>
      <vt:lpstr>What is your proposed solution? </vt:lpstr>
      <vt:lpstr>References &amp; Appendices</vt:lpstr>
      <vt:lpstr>References &amp; Appendices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Submission Template</dc:title>
  <dc:creator>bootcamp</dc:creator>
  <cp:lastModifiedBy>Unknown User</cp:lastModifiedBy>
  <cp:revision>51</cp:revision>
  <dcterms:modified xsi:type="dcterms:W3CDTF">2020-07-16T14:26:26Z</dcterms:modified>
</cp:coreProperties>
</file>