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6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5423C-7F5D-428C-8470-C43AE878C190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299D1-7401-4860-B661-F251436B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945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35bb860c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735bb860c9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g1735bb860c9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571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35bb860c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735bb860c9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g1735bb860c9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632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35bb860c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735bb860c9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g1735bb860c9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284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35bb860c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735bb860c9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g1735bb860c9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50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735bb860c9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1735bb860c9_0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g1735bb860c9_0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811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35bb860c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735bb860c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1735bb860c9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258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35bb860c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735bb860c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1735bb860c9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37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35bb860c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735bb860c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1735bb860c9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553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35bb860c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735bb860c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1735bb860c9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728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35bb860c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735bb860c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1735bb860c9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21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35bb86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35bb860c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1735bb860c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59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35bb860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735bb860c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1735bb860c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89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35bb860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735bb860c9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1735bb860c9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41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35bb860c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735bb860c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1735bb860c9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58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35bb860c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735bb860c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1735bb860c9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30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35bb860c9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735bb860c9_0_3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1735bb860c9_0_3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439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35bb860c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735bb860c9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g1735bb860c9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388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35bb860c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735bb860c9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g1735bb860c9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62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ECF944-99CE-4E8D-ACC9-21A3C0BAB047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0462B74-C9F4-401F-B8E1-FBD4792E56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2334B86-1380-4817-86BF-304D59D3E6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26400" y="5900198"/>
            <a:ext cx="47609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197236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517C-CA8D-4E0C-A6F8-71A6488044BF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BC280C83-0990-4DBA-9150-E5E4C5A3D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BF2A44C7-D6D8-4928-942A-6319DBECFB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0476" y="5899984"/>
            <a:ext cx="47609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66437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2EFB16F-BF06-4A8B-B377-5DD67A77BA72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D354B163-6C4F-45DB-A034-51A5B30DD4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031FE423-4B0B-4BC8-91A3-C40E051D845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0476" y="5899984"/>
            <a:ext cx="47609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262085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10E835-70DC-4830-AB91-B4D4CB7F8257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60ECD88C-B2CE-4747-BF15-020C37E38D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745BCAC-898A-4739-BD0E-5F07CEE60A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49435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79CE-9CDE-4AC5-9655-E1D79072AC7D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6E537A51-93E5-4A33-A30C-A1ABDBE184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C967C7-6CE4-46B2-804B-B59D271138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180513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EAE-F841-4DEB-921A-25E0E3D1516C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0D165EC4-2C00-48CD-B2A1-12555C9EA0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BCE72FD7-7235-43F1-835C-35F26640CB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2885808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408D69-0B9D-4873-99C5-F0FC08AAB453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A4FFB8C-88C5-469B-BBE5-2F9578EB3B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0B06A6D8-59B6-48EF-97A3-580C263862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397788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91A5-3FEF-48A8-B251-E8C9EF8DCD61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27769484-71D0-4024-B237-5839431955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5C9C32F3-1DF0-4FA3-BD8A-B66513D842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4169836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79AA-9201-418A-9BAA-E98BD85FB1AA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82CC4F0-86ED-48D1-9558-7307A0C81B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E3E1CD5-CFCA-42EE-9113-0B154D972C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2379116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5C881F-533B-4AF4-B92E-E7D73A80260C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B48ED5C0-EC13-437C-B526-EF7919E97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6" y="5681499"/>
            <a:ext cx="760300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91A95823-A39A-4BD7-9037-1A11F07304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2928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1114582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270"/>
              </a:spcBef>
              <a:spcAft>
                <a:spcPts val="0"/>
              </a:spcAft>
              <a:buSzPts val="1656"/>
              <a:buNone/>
              <a:defRPr sz="1350" cap="none">
                <a:solidFill>
                  <a:schemeClr val="accent2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5704463" y="5956138"/>
            <a:ext cx="18455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7631083" y="5956138"/>
            <a:ext cx="1049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Google Shape;23;p2"/>
          <p:cNvSpPr>
            <a:spLocks noGrp="1"/>
          </p:cNvSpPr>
          <p:nvPr>
            <p:ph type="pic" idx="2"/>
          </p:nvPr>
        </p:nvSpPr>
        <p:spPr>
          <a:xfrm>
            <a:off x="334901" y="5681499"/>
            <a:ext cx="685800" cy="91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931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748D-611E-4943-B5AC-7D5FA1580173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A5A75BB0-413D-4F15-A1A8-96425951F2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04CAF51A-A7C7-44A0-A652-11877A2913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0476" y="5899984"/>
            <a:ext cx="47609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774394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5895" y="2180497"/>
            <a:ext cx="8272211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0317" algn="l">
              <a:spcBef>
                <a:spcPts val="270"/>
              </a:spcBef>
              <a:spcAft>
                <a:spcPts val="0"/>
              </a:spcAft>
              <a:buSzPts val="1656"/>
              <a:buChar char="◼"/>
              <a:defRPr/>
            </a:lvl1pPr>
            <a:lvl2pPr marL="685800" lvl="1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2pPr>
            <a:lvl3pPr marL="1028700" lvl="2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3pPr>
            <a:lvl4pPr marL="1371600" lvl="3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4pPr>
            <a:lvl5pPr marL="1714500" lvl="4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5pPr>
            <a:lvl6pPr marL="2057400" lvl="5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6pPr>
            <a:lvl7pPr marL="2400300" lvl="6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7pPr>
            <a:lvl8pPr marL="2743200" lvl="7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8pPr>
            <a:lvl9pPr marL="3086100" lvl="8" indent="-250317" algn="l">
              <a:spcBef>
                <a:spcPts val="450"/>
              </a:spcBef>
              <a:spcAft>
                <a:spcPts val="45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7918725" y="5956138"/>
            <a:ext cx="10964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4" name="Google Shape;44;p5"/>
          <p:cNvSpPr>
            <a:spLocks noGrp="1"/>
          </p:cNvSpPr>
          <p:nvPr>
            <p:ph type="pic" idx="2"/>
          </p:nvPr>
        </p:nvSpPr>
        <p:spPr>
          <a:xfrm>
            <a:off x="435894" y="5498937"/>
            <a:ext cx="685800" cy="91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130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775E65-C06C-470F-AD71-77BEEB47FCAA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18C50BD2-D693-4B76-839B-C2E20D3C1D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A38103A-D575-41E3-876B-FA27AA4409D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0476" y="5899984"/>
            <a:ext cx="47609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175357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3AB-F6C0-40EC-A89A-A5A61B9F27AF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16ABAE74-18AB-4788-A9D2-A68293AFDA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2F3CF3A-FFCB-494B-B5F6-2C0D7A17CC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0476" y="5899984"/>
            <a:ext cx="47609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248928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13FC-5BFF-483A-BF05-F01493B54FCB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9FF31F1-188B-434A-9752-B504C17069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9321A6-9B83-4632-A119-0EED3ADC23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0476" y="5899984"/>
            <a:ext cx="47609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218908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4236-4931-48FF-A998-874005CD23B1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78F32D63-4028-48AE-9C6D-CFE0636D89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06492F2B-D04F-4B7F-B881-F617D86AD0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0476" y="5899984"/>
            <a:ext cx="47609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179564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CF0A-0C7D-4D4C-AD8B-9DD27E14113C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B8CD5EE8-7E5B-4ED2-AAFF-162524991B8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266EF333-52A6-4622-8C9B-61B1D079162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0476" y="5899984"/>
            <a:ext cx="47609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421146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2C760E-3021-4C3E-8892-5DEC19DD4083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FAC6BA-7464-4C75-A91B-CE998EA139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339B9E70-D110-4435-AD11-00A04C43DAE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0476" y="5899984"/>
            <a:ext cx="47609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357820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B328-20C5-4381-9AA0-0C9AF786A162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9B07230-655A-460D-B205-2888BE05A8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579794C-E160-4630-BB83-F2CA10B0124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0476" y="5899984"/>
            <a:ext cx="47609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  <p:extLst>
      <p:ext uri="{BB962C8B-B14F-4D97-AF65-F5344CB8AC3E}">
        <p14:creationId xmlns:p14="http://schemas.microsoft.com/office/powerpoint/2010/main" val="28069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8C69FB-DB70-4AC4-BF7B-2CB1EF7B4FEE}" type="datetime9">
              <a:rPr lang="en-US" smtClean="0"/>
              <a:t>5/2/2023 1:43:13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655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hyperlink" Target="https://afsc-assessments.github.io/EBS_PCOD/2022_ASSESSMENT/NOVEMBER_MODEL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hyperlink" Target="https://afsc-assessments.github.io/EBS_PCOD/2022_ASSESSMENT/NOVEMBER_MODELS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334566" y="3095063"/>
            <a:ext cx="8453925" cy="3295227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73000" b="-83285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12"/>
          <p:cNvSpPr txBox="1">
            <a:spLocks noGrp="1"/>
          </p:cNvSpPr>
          <p:nvPr>
            <p:ph type="ctrTitle"/>
          </p:nvPr>
        </p:nvSpPr>
        <p:spPr>
          <a:xfrm>
            <a:off x="435900" y="1271745"/>
            <a:ext cx="7301250" cy="6962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Autofit/>
          </a:bodyPr>
          <a:lstStyle/>
          <a:p>
            <a:pPr>
              <a:buSzPts val="4000"/>
            </a:pPr>
            <a:r>
              <a:rPr lang="en-US" sz="4400" dirty="0">
                <a:latin typeface="Arial"/>
                <a:ea typeface="Arial"/>
                <a:cs typeface="Arial"/>
                <a:sym typeface="Arial"/>
              </a:rPr>
              <a:t>EBS Pacific </a:t>
            </a:r>
            <a:r>
              <a:rPr lang="en-US" sz="4400" dirty="0" smtClean="0">
                <a:latin typeface="Arial"/>
                <a:ea typeface="Arial"/>
                <a:cs typeface="Arial"/>
                <a:sym typeface="Arial"/>
              </a:rPr>
              <a:t>cod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>
            <a:spLocks noGrp="1"/>
          </p:cNvSpPr>
          <p:nvPr>
            <p:ph type="subTitle" idx="1"/>
          </p:nvPr>
        </p:nvSpPr>
        <p:spPr>
          <a:xfrm>
            <a:off x="435900" y="2144498"/>
            <a:ext cx="5653350" cy="9447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Autofit/>
          </a:bodyPr>
          <a:lstStyle/>
          <a:p>
            <a:r>
              <a:rPr lang="en-US" sz="1800" dirty="0"/>
              <a:t>Steven J. Barbeaux, Lewis Barnett, Jason Connor, Julie Nielson, S. </a:t>
            </a:r>
            <a:r>
              <a:rPr lang="en-US" sz="1800" dirty="0" err="1"/>
              <a:t>Kalei</a:t>
            </a:r>
            <a:r>
              <a:rPr lang="en-US" sz="1800" dirty="0"/>
              <a:t> </a:t>
            </a:r>
            <a:r>
              <a:rPr lang="en-US" sz="1800" dirty="0" err="1"/>
              <a:t>Shotwell</a:t>
            </a:r>
            <a:r>
              <a:rPr lang="en-US" sz="1800" dirty="0"/>
              <a:t>, Elizabeth </a:t>
            </a:r>
            <a:r>
              <a:rPr lang="en-US" sz="1800" dirty="0" err="1"/>
              <a:t>Siddon</a:t>
            </a:r>
            <a:r>
              <a:rPr lang="en-US" sz="1800" dirty="0"/>
              <a:t>, and Ingrid Spies</a:t>
            </a:r>
          </a:p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1556581"/>
            <a:ext cx="2489041" cy="21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37095" y="5943666"/>
            <a:ext cx="1167314" cy="40739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3181943" y="3255854"/>
            <a:ext cx="1841625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8D8D8"/>
                </a:solidFill>
                <a:effectLst/>
                <a:uLnTx/>
                <a:uFillTx/>
                <a:latin typeface="Gill Sans"/>
                <a:ea typeface="Gill Sans"/>
                <a:cs typeface="Gill Sans"/>
                <a:sym typeface="Gill Sans"/>
              </a:rPr>
              <a:t>May 8, 2023</a:t>
            </a:r>
            <a:endParaRPr kumimoji="0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30" y="3457575"/>
            <a:ext cx="4239760" cy="2564370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69" y="3812000"/>
            <a:ext cx="2008351" cy="200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324994" y="619293"/>
            <a:ext cx="8493975" cy="1177976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7918725" y="5324353"/>
            <a:ext cx="1096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324994" y="661224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 fontScale="90000"/>
          </a:bodyPr>
          <a:lstStyle/>
          <a:p>
            <a:pPr>
              <a:buSzPts val="3600"/>
            </a:pPr>
            <a:r>
              <a:rPr lang="en-US" sz="2700" dirty="0"/>
              <a:t>New Series Results – </a:t>
            </a:r>
            <a:br>
              <a:rPr lang="en-US" sz="2700" dirty="0"/>
            </a:br>
            <a:r>
              <a:rPr lang="en-US" sz="2700" dirty="0"/>
              <a:t>Female spawning biomass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23" y="650714"/>
            <a:ext cx="1807421" cy="1093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994" y="2314955"/>
            <a:ext cx="25071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All four models show reduction from 2018 high point. 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Model 22.4 with CPUE index indicates higher SSB earlier in the time series and lower in most recent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172" y="2407648"/>
            <a:ext cx="5966978" cy="337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324994" y="605419"/>
            <a:ext cx="8493975" cy="1207143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7918725" y="5324353"/>
            <a:ext cx="1096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324994" y="617235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 fontScale="90000"/>
          </a:bodyPr>
          <a:lstStyle/>
          <a:p>
            <a:pPr>
              <a:buSzPts val="3600"/>
            </a:pPr>
            <a:r>
              <a:rPr lang="en-US" sz="2700" dirty="0"/>
              <a:t>New Series Results – </a:t>
            </a:r>
            <a:br>
              <a:rPr lang="en-US" sz="2700" dirty="0"/>
            </a:br>
            <a:r>
              <a:rPr lang="en-US" sz="2700" dirty="0"/>
              <a:t>Female spawning biomass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14" y="719364"/>
            <a:ext cx="1807421" cy="1093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994" y="2314955"/>
            <a:ext cx="30488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High point in the mid to late 1980s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Low point in 2010 at B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21%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Currently below B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40%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976" y="2215134"/>
            <a:ext cx="5616024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324968" y="630059"/>
            <a:ext cx="8493975" cy="116721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7918725" y="5324353"/>
            <a:ext cx="1096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324968" y="630059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 fontScale="90000"/>
          </a:bodyPr>
          <a:lstStyle/>
          <a:p>
            <a:pPr>
              <a:buSzPts val="3600"/>
            </a:pPr>
            <a:r>
              <a:rPr lang="en-US" sz="2700" dirty="0"/>
              <a:t>New Series Results – </a:t>
            </a:r>
            <a:br>
              <a:rPr lang="en-US" sz="2700" dirty="0"/>
            </a:br>
            <a:r>
              <a:rPr lang="en-US" sz="2700" dirty="0"/>
              <a:t>Age-0 recruitment</a:t>
            </a:r>
            <a:endParaRPr baseline="-25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97" y="667065"/>
            <a:ext cx="1807421" cy="1093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994" y="2314955"/>
            <a:ext cx="2701985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Large 2018 year class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2014-2017, 2019, and 2020 estimated to be below average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2021 and 2022 set at ~R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as not yet well defined in the data.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50" y="2276892"/>
            <a:ext cx="6172200" cy="370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324994" y="631281"/>
            <a:ext cx="8493975" cy="1215158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7918725" y="5324353"/>
            <a:ext cx="1096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324994" y="616613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 fontScale="90000"/>
          </a:bodyPr>
          <a:lstStyle/>
          <a:p>
            <a:pPr>
              <a:buSzPts val="3600"/>
            </a:pPr>
            <a:r>
              <a:rPr lang="en-US" sz="2700" dirty="0"/>
              <a:t>New Series Results – </a:t>
            </a:r>
            <a:br>
              <a:rPr lang="en-US" sz="2700" dirty="0"/>
            </a:br>
            <a:r>
              <a:rPr lang="en-US" sz="2700" dirty="0"/>
              <a:t>Apical fishing mortality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23" y="616613"/>
            <a:ext cx="1807421" cy="1093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994" y="2249011"/>
            <a:ext cx="2646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High fishing mortality from 2008-2016 with dome-shaped survey selectivity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Drop in F 2017-2021 change to asymptotic survey selectivity.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Increase in 2022 due again to change in model with ensemble</a:t>
            </a:r>
          </a:p>
        </p:txBody>
      </p:sp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98382"/>
            <a:ext cx="6172200" cy="370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5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0" y="2524697"/>
            <a:ext cx="3258207" cy="1841305"/>
          </a:xfrm>
          <a:prstGeom prst="rect">
            <a:avLst/>
          </a:prstGeom>
        </p:spPr>
      </p:pic>
      <p:sp>
        <p:nvSpPr>
          <p:cNvPr id="393" name="Google Shape;393;p44"/>
          <p:cNvSpPr/>
          <p:nvPr/>
        </p:nvSpPr>
        <p:spPr>
          <a:xfrm>
            <a:off x="343490" y="620423"/>
            <a:ext cx="8493975" cy="1197867"/>
          </a:xfrm>
          <a:prstGeom prst="rect">
            <a:avLst/>
          </a:prstGeom>
          <a:blipFill rotWithShape="1">
            <a:blip r:embed="rId4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4" name="Google Shape;394;p44"/>
          <p:cNvSpPr txBox="1">
            <a:spLocks noGrp="1"/>
          </p:cNvSpPr>
          <p:nvPr>
            <p:ph type="sldNum" idx="12"/>
          </p:nvPr>
        </p:nvSpPr>
        <p:spPr>
          <a:xfrm>
            <a:off x="7918725" y="5324353"/>
            <a:ext cx="1096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395" name="Google Shape;395;p44"/>
          <p:cNvSpPr txBox="1">
            <a:spLocks noGrp="1"/>
          </p:cNvSpPr>
          <p:nvPr>
            <p:ph type="title"/>
          </p:nvPr>
        </p:nvSpPr>
        <p:spPr>
          <a:xfrm>
            <a:off x="324994" y="619541"/>
            <a:ext cx="8272125" cy="8558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 fontScale="90000"/>
          </a:bodyPr>
          <a:lstStyle/>
          <a:p>
            <a:pPr>
              <a:buSzPts val="3600"/>
            </a:pPr>
            <a:r>
              <a:rPr lang="en-US" sz="2700" dirty="0"/>
              <a:t>Harvest </a:t>
            </a:r>
            <a:r>
              <a:rPr lang="en-US" sz="2700" dirty="0" smtClean="0"/>
              <a:t>Recommendation </a:t>
            </a:r>
            <a:r>
              <a:rPr lang="en-US" sz="2700" dirty="0"/>
              <a:t>–</a:t>
            </a:r>
            <a:r>
              <a:rPr lang="en-US" sz="2700" dirty="0" smtClean="0"/>
              <a:t> </a:t>
            </a:r>
            <a:br>
              <a:rPr lang="en-US" sz="2700" dirty="0" smtClean="0"/>
            </a:br>
            <a:r>
              <a:rPr lang="en-US" sz="2700" dirty="0" smtClean="0"/>
              <a:t>New Series Ensemble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71" y="672757"/>
            <a:ext cx="1807421" cy="109319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3435" y="2636848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374571" y="1984478"/>
          <a:ext cx="5640579" cy="3078257"/>
        </p:xfrm>
        <a:graphic>
          <a:graphicData uri="http://schemas.openxmlformats.org/drawingml/2006/table">
            <a:tbl>
              <a:tblPr/>
              <a:tblGrid>
                <a:gridCol w="777387">
                  <a:extLst>
                    <a:ext uri="{9D8B030D-6E8A-4147-A177-3AD203B41FA5}">
                      <a16:colId xmlns:a16="http://schemas.microsoft.com/office/drawing/2014/main" val="2112846742"/>
                    </a:ext>
                  </a:extLst>
                </a:gridCol>
                <a:gridCol w="1438142">
                  <a:extLst>
                    <a:ext uri="{9D8B030D-6E8A-4147-A177-3AD203B41FA5}">
                      <a16:colId xmlns:a16="http://schemas.microsoft.com/office/drawing/2014/main" val="343935699"/>
                    </a:ext>
                  </a:extLst>
                </a:gridCol>
                <a:gridCol w="1088069">
                  <a:extLst>
                    <a:ext uri="{9D8B030D-6E8A-4147-A177-3AD203B41FA5}">
                      <a16:colId xmlns:a16="http://schemas.microsoft.com/office/drawing/2014/main" val="928923428"/>
                    </a:ext>
                  </a:extLst>
                </a:gridCol>
                <a:gridCol w="1229990">
                  <a:extLst>
                    <a:ext uri="{9D8B030D-6E8A-4147-A177-3AD203B41FA5}">
                      <a16:colId xmlns:a16="http://schemas.microsoft.com/office/drawing/2014/main" val="2741912836"/>
                    </a:ext>
                  </a:extLst>
                </a:gridCol>
                <a:gridCol w="1106991">
                  <a:extLst>
                    <a:ext uri="{9D8B030D-6E8A-4147-A177-3AD203B41FA5}">
                      <a16:colId xmlns:a16="http://schemas.microsoft.com/office/drawing/2014/main" val="957098872"/>
                    </a:ext>
                  </a:extLst>
                </a:gridCol>
              </a:tblGrid>
              <a:tr h="23548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Quantity</a:t>
                      </a:r>
                    </a:p>
                  </a:txBody>
                  <a:tcPr marL="6884" marR="6884" marT="6884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Last Year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Series</a:t>
                      </a:r>
                    </a:p>
                  </a:txBody>
                  <a:tcPr marL="6884" marR="6884" marT="68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</a:t>
                      </a:r>
                    </a:p>
                  </a:txBody>
                  <a:tcPr marL="6884" marR="6884" marT="6884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233983"/>
                  </a:ext>
                </a:extLst>
              </a:tr>
              <a:tr h="2354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lang="en-US" sz="15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686,761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668,477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-2.70%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775282"/>
                  </a:ext>
                </a:extLst>
              </a:tr>
              <a:tr h="2354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 Biom Age 0+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848,615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844,578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-0.50%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570504"/>
                  </a:ext>
                </a:extLst>
              </a:tr>
              <a:tr h="2354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lang="en-US" sz="15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254,585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245,594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-3.50%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111296"/>
                  </a:ext>
                </a:extLst>
              </a:tr>
              <a:tr h="2593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lang="en-US" sz="15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0.370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0.367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-0.80%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262"/>
                  </a:ext>
                </a:extLst>
              </a:tr>
              <a:tr h="2354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maxF</a:t>
                      </a:r>
                      <a:r>
                        <a:rPr lang="en-US" sz="15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ABC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0.293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-5.50%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179518"/>
                  </a:ext>
                </a:extLst>
              </a:tr>
              <a:tr h="2354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maxABC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151,709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144,834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-4.50%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768851"/>
                  </a:ext>
                </a:extLst>
              </a:tr>
              <a:tr h="2354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 biom Age 0+ 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831,566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95939"/>
                  </a:ext>
                </a:extLst>
              </a:tr>
              <a:tr h="2354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lang="en-US" sz="15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242,911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89431"/>
                  </a:ext>
                </a:extLst>
              </a:tr>
              <a:tr h="2354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lang="en-US" sz="15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0.364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6366"/>
                  </a:ext>
                </a:extLst>
              </a:tr>
              <a:tr h="2354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maxF</a:t>
                      </a:r>
                      <a:r>
                        <a:rPr lang="en-US" sz="15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94104"/>
                  </a:ext>
                </a:extLst>
              </a:tr>
              <a:tr h="2354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maxABC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140,159</a:t>
                      </a:r>
                    </a:p>
                  </a:txBody>
                  <a:tcPr marL="6884" marR="6884" marT="6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884" marR="6884" marT="68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4180"/>
                  </a:ext>
                </a:extLst>
              </a:tr>
            </a:tbl>
          </a:graphicData>
        </a:graphic>
      </p:graphicFrame>
      <p:pic>
        <p:nvPicPr>
          <p:cNvPr id="9" name="Google Shape;1110;p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807" y="5352944"/>
            <a:ext cx="3439166" cy="14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11;p1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8814" y="5290241"/>
            <a:ext cx="3436336" cy="14813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54670" y="2289084"/>
            <a:ext cx="1765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Unfished SSB (t)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18" y="534314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ABC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0273" y="535294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Bratio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9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324994" y="611494"/>
            <a:ext cx="8493975" cy="1154244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324994" y="655929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/>
          </a:bodyPr>
          <a:lstStyle/>
          <a:p>
            <a:pPr>
              <a:buSzPts val="3600"/>
            </a:pPr>
            <a:r>
              <a:rPr lang="en-US" sz="2700" dirty="0" smtClean="0"/>
              <a:t>RAW CPUE </a:t>
            </a:r>
            <a:r>
              <a:rPr lang="en-US" sz="2700" dirty="0"/>
              <a:t>– Jan</a:t>
            </a:r>
            <a:r>
              <a:rPr lang="en-US" sz="2700" dirty="0" smtClean="0"/>
              <a:t>.-Mar. All Fisheries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32316" y="1991872"/>
            <a:ext cx="2320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Drop from 2022 for all gear types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52" y="132686"/>
            <a:ext cx="1445617" cy="874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472" y="1800574"/>
            <a:ext cx="6266497" cy="51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324994" y="611494"/>
            <a:ext cx="8493975" cy="1154244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324994" y="655929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/>
          </a:bodyPr>
          <a:lstStyle/>
          <a:p>
            <a:pPr>
              <a:buSzPts val="3600"/>
            </a:pPr>
            <a:r>
              <a:rPr lang="en-US" sz="2700" dirty="0" smtClean="0"/>
              <a:t>RAW</a:t>
            </a:r>
            <a:r>
              <a:rPr lang="en-US" sz="2700" dirty="0" smtClean="0"/>
              <a:t> </a:t>
            </a:r>
            <a:r>
              <a:rPr lang="en-US" sz="2700" dirty="0"/>
              <a:t>CPUE </a:t>
            </a:r>
            <a:r>
              <a:rPr lang="en-US" sz="2700" dirty="0" smtClean="0"/>
              <a:t>– Longline </a:t>
            </a:r>
            <a:r>
              <a:rPr lang="en-US" sz="2700" dirty="0"/>
              <a:t>Fishery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32315" y="1991872"/>
            <a:ext cx="19012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Drop in longline CPUE for both the Southern and Northern Bering Sea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52" y="132686"/>
            <a:ext cx="1445617" cy="874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344" y="1872342"/>
            <a:ext cx="3613676" cy="4862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6013" y="1872342"/>
            <a:ext cx="3614919" cy="4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324994" y="611494"/>
            <a:ext cx="8493975" cy="1154244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324994" y="655929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/>
          </a:bodyPr>
          <a:lstStyle/>
          <a:p>
            <a:pPr>
              <a:buSzPts val="3600"/>
            </a:pPr>
            <a:r>
              <a:rPr lang="en-US" sz="2700" dirty="0" smtClean="0"/>
              <a:t>RAW</a:t>
            </a:r>
            <a:r>
              <a:rPr lang="en-US" sz="2700" dirty="0" smtClean="0"/>
              <a:t> </a:t>
            </a:r>
            <a:r>
              <a:rPr lang="en-US" sz="2700" dirty="0"/>
              <a:t>CPUE </a:t>
            </a:r>
            <a:r>
              <a:rPr lang="en-US" sz="2700" dirty="0" smtClean="0"/>
              <a:t>– Longline </a:t>
            </a:r>
            <a:r>
              <a:rPr lang="en-US" sz="2700" dirty="0"/>
              <a:t>Fishery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52" y="132686"/>
            <a:ext cx="1445617" cy="8743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614" y="1811484"/>
            <a:ext cx="3702424" cy="5054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6051" y="1792941"/>
            <a:ext cx="3703320" cy="50559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2315" y="1991872"/>
            <a:ext cx="17040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Longline shifting southward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Trawl and pot remaining the same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Lower variability in depth for longline in recent years.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02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324994" y="611494"/>
            <a:ext cx="8493975" cy="1154244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324994" y="655929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/>
          </a:bodyPr>
          <a:lstStyle/>
          <a:p>
            <a:pPr>
              <a:buSzPts val="3600"/>
            </a:pPr>
            <a:r>
              <a:rPr lang="en-US" sz="2700" dirty="0" smtClean="0"/>
              <a:t>Length Composition</a:t>
            </a:r>
            <a:r>
              <a:rPr lang="en-US" sz="2700" dirty="0" smtClean="0"/>
              <a:t>– Longline </a:t>
            </a:r>
            <a:r>
              <a:rPr lang="en-US" sz="2700" dirty="0"/>
              <a:t>Fishery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32315" y="1991872"/>
            <a:ext cx="19012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Northern Bering Sea looks similar between years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Small fish showing up on longline in southern Bering Sea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52" y="132686"/>
            <a:ext cx="1445617" cy="874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215" y="1810173"/>
            <a:ext cx="5088535" cy="504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7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324994" y="611494"/>
            <a:ext cx="8493975" cy="1154244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324994" y="655929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/>
          </a:bodyPr>
          <a:lstStyle/>
          <a:p>
            <a:pPr>
              <a:buSzPts val="3600"/>
            </a:pPr>
            <a:r>
              <a:rPr lang="en-US" sz="2700" dirty="0" smtClean="0"/>
              <a:t>Length Composition</a:t>
            </a:r>
            <a:r>
              <a:rPr lang="en-US" sz="2700" dirty="0" smtClean="0"/>
              <a:t>– Longline </a:t>
            </a:r>
            <a:r>
              <a:rPr lang="en-US" sz="2700" dirty="0"/>
              <a:t>Fishery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0" y="5532205"/>
            <a:ext cx="5155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Slightly smaller fish than previous 5 years in longline and trawl fisheries, relatively stable for the pot fishery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52" y="132686"/>
            <a:ext cx="1445617" cy="874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" y="1842114"/>
            <a:ext cx="4572000" cy="3379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81" y="3478039"/>
            <a:ext cx="4572000" cy="33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2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324994" y="652089"/>
            <a:ext cx="8493975" cy="1180741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7918725" y="5324353"/>
            <a:ext cx="1096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324994" y="652089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 fontScale="90000"/>
          </a:bodyPr>
          <a:lstStyle/>
          <a:p>
            <a:pPr>
              <a:buSzPts val="3600"/>
            </a:pPr>
            <a:r>
              <a:rPr lang="en-US" sz="2700" dirty="0"/>
              <a:t>Data changes</a:t>
            </a:r>
            <a:br>
              <a:rPr lang="en-US" sz="2700" dirty="0"/>
            </a:br>
            <a:r>
              <a:rPr lang="en-US" sz="2700" dirty="0"/>
              <a:t> Fishery Length Composition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98" y="652089"/>
            <a:ext cx="1807421" cy="1093198"/>
          </a:xfrm>
          <a:prstGeom prst="rect">
            <a:avLst/>
          </a:prstGeom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92" y="2235402"/>
            <a:ext cx="313961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384" y="2235402"/>
            <a:ext cx="313961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49" y="4114800"/>
            <a:ext cx="313961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384" y="4114800"/>
            <a:ext cx="313961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5" y="2077764"/>
            <a:ext cx="25662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New algorithm for constructing fishery length composition (described in September)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Data weighted by haul, vessel, gear, month, NMFS area, and year 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Resulted in shift to more small fish in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721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324994" y="585713"/>
            <a:ext cx="8493975" cy="1211556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7918725" y="5324353"/>
            <a:ext cx="1096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324994" y="652089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 fontScale="90000"/>
          </a:bodyPr>
          <a:lstStyle/>
          <a:p>
            <a:pPr>
              <a:buSzPts val="3600"/>
            </a:pPr>
            <a:r>
              <a:rPr lang="en-US" sz="2700" dirty="0"/>
              <a:t>Data changes –</a:t>
            </a:r>
            <a:br>
              <a:rPr lang="en-US" sz="2700" dirty="0"/>
            </a:br>
            <a:r>
              <a:rPr lang="en-US" sz="2700" dirty="0"/>
              <a:t>Annual Weight-at-Length Adjustments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378463" y="2014702"/>
            <a:ext cx="256625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Switch from linear Mathcad algorithm to GAM in 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mgcv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library (described in September)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Similar resulting trend in adjustments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23" y="2238134"/>
            <a:ext cx="2837114" cy="2743200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36" y="2245634"/>
            <a:ext cx="2837114" cy="27432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52" y="4800080"/>
            <a:ext cx="2711768" cy="16823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23" y="607132"/>
            <a:ext cx="1807421" cy="10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324994" y="631905"/>
            <a:ext cx="8493975" cy="1175874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12"/>
          </p:nvPr>
        </p:nvSpPr>
        <p:spPr>
          <a:xfrm>
            <a:off x="7918725" y="5324353"/>
            <a:ext cx="1096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324994" y="631905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 fontScale="90000"/>
          </a:bodyPr>
          <a:lstStyle/>
          <a:p>
            <a:pPr>
              <a:buSzPts val="3600"/>
            </a:pPr>
            <a:r>
              <a:rPr lang="en-US" sz="2700" dirty="0"/>
              <a:t>Catch – </a:t>
            </a:r>
            <a:br>
              <a:rPr lang="en-US" sz="2700" dirty="0"/>
            </a:br>
            <a:r>
              <a:rPr lang="en-US" sz="2700" dirty="0"/>
              <a:t>Fishery Sector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23" y="684456"/>
            <a:ext cx="1807421" cy="1093198"/>
          </a:xfrm>
          <a:prstGeom prst="rect">
            <a:avLst/>
          </a:prstGeom>
        </p:spPr>
      </p:pic>
      <p:pic>
        <p:nvPicPr>
          <p:cNvPr id="9" name="Google Shape;1054;p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665247"/>
            <a:ext cx="1607700" cy="215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55;p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5475" y="4718001"/>
            <a:ext cx="1609343" cy="215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056;p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0200" y="4727472"/>
            <a:ext cx="1609345" cy="21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057;p1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8509" y="1830204"/>
            <a:ext cx="6085491" cy="276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58;p1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397" y="1843189"/>
            <a:ext cx="2439749" cy="27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060;p135"/>
          <p:cNvSpPr txBox="1"/>
          <p:nvPr/>
        </p:nvSpPr>
        <p:spPr>
          <a:xfrm>
            <a:off x="5473900" y="4807849"/>
            <a:ext cx="34410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746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 Narrow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Southwestward shift in center of gravity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746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 Narrow"/>
              <a:buChar char="●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Low level of fishing in NBS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7875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324994" y="611494"/>
            <a:ext cx="8493975" cy="1154244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7918725" y="5324353"/>
            <a:ext cx="1096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324994" y="655929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/>
          </a:bodyPr>
          <a:lstStyle/>
          <a:p>
            <a:pPr>
              <a:buSzPts val="3600"/>
            </a:pPr>
            <a:r>
              <a:rPr lang="en-US" sz="2700" dirty="0"/>
              <a:t>VAST CPUE Index – Jan.-Feb. Longline Fishery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18" y="2244546"/>
            <a:ext cx="6097610" cy="372385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2316" y="1991872"/>
            <a:ext cx="2685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Difference in spatial extent resulted in overall inflation of index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Trend remains the same with high correlation between indices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15% Increase in 2022 from 2021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52" y="132686"/>
            <a:ext cx="1445617" cy="8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324994" y="613298"/>
            <a:ext cx="8493975" cy="1194481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7918725" y="5324353"/>
            <a:ext cx="1096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324994" y="679674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 fontScale="90000"/>
          </a:bodyPr>
          <a:lstStyle/>
          <a:p>
            <a:pPr>
              <a:buSzPts val="3600"/>
            </a:pPr>
            <a:r>
              <a:rPr lang="en-US" sz="2700" dirty="0"/>
              <a:t>VAST Survey Index – </a:t>
            </a:r>
            <a:br>
              <a:rPr lang="en-US" sz="2700" dirty="0"/>
            </a:br>
            <a:r>
              <a:rPr lang="en-US" sz="2700" dirty="0"/>
              <a:t>Bering Sea Shelf Bottom Trawl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23" y="616612"/>
            <a:ext cx="1807421" cy="1093198"/>
          </a:xfrm>
          <a:prstGeom prst="rect">
            <a:avLst/>
          </a:prstGeom>
        </p:spPr>
      </p:pic>
      <p:pic>
        <p:nvPicPr>
          <p:cNvPr id="9" name="Google Shape;1078;p137"/>
          <p:cNvPicPr preferRelativeResize="0"/>
          <p:nvPr/>
        </p:nvPicPr>
        <p:blipFill rotWithShape="1">
          <a:blip r:embed="rId5">
            <a:alphaModFix/>
          </a:blip>
          <a:srcRect l="34045"/>
          <a:stretch/>
        </p:blipFill>
        <p:spPr>
          <a:xfrm>
            <a:off x="135075" y="3548220"/>
            <a:ext cx="4426252" cy="2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80;p137"/>
          <p:cNvSpPr txBox="1"/>
          <p:nvPr/>
        </p:nvSpPr>
        <p:spPr>
          <a:xfrm>
            <a:off x="324994" y="1926874"/>
            <a:ext cx="70479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746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Arial Narrow"/>
                <a:cs typeface="Arial Narrow"/>
                <a:sym typeface="Arial Narrow"/>
              </a:rPr>
              <a:t>Southeastward shift in center of </a:t>
            </a: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Arial Narrow"/>
                <a:cs typeface="Arial Narrow"/>
                <a:sym typeface="Arial Narrow"/>
              </a:rPr>
              <a:t>gravity</a:t>
            </a:r>
          </a:p>
          <a:p>
            <a:pPr marL="457200" marR="0" lvl="0" indent="-3746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Small changes in time series from previous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years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Arial Narrow"/>
              <a:cs typeface="Arial Narrow"/>
              <a:sym typeface="Arial Narrow"/>
            </a:endParaRPr>
          </a:p>
          <a:p>
            <a:pPr marL="457200" marR="0" lvl="0" indent="-3746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Arial Narrow"/>
                <a:cs typeface="Arial Narrow"/>
                <a:sym typeface="Arial Narrow"/>
              </a:rPr>
              <a:t>Overall drop in abundance (VAST -8.9% from 2021)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" name="Google Shape;1081;p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1333" y="4221298"/>
            <a:ext cx="4579243" cy="260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92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/>
          <p:nvPr/>
        </p:nvSpPr>
        <p:spPr>
          <a:xfrm>
            <a:off x="324994" y="632098"/>
            <a:ext cx="8493975" cy="1159548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2" name="Google Shape;212;p24"/>
          <p:cNvSpPr txBox="1">
            <a:spLocks noGrp="1"/>
          </p:cNvSpPr>
          <p:nvPr>
            <p:ph type="sldNum" idx="12"/>
          </p:nvPr>
        </p:nvSpPr>
        <p:spPr>
          <a:xfrm>
            <a:off x="7918725" y="5324353"/>
            <a:ext cx="1096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324994" y="634105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/>
          </a:bodyPr>
          <a:lstStyle/>
          <a:p>
            <a:pPr>
              <a:buSzPts val="3600"/>
            </a:pPr>
            <a:r>
              <a:rPr lang="en-US" sz="2700" dirty="0"/>
              <a:t>Stock Assessment Models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23" y="653868"/>
            <a:ext cx="1807421" cy="1093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791" y="2255058"/>
            <a:ext cx="6718799" cy="335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994" y="2548890"/>
            <a:ext cx="2062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Diverse set of models over the past 22 years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Current base model is an ensemble of 4 models</a:t>
            </a:r>
          </a:p>
        </p:txBody>
      </p:sp>
    </p:spTree>
    <p:extLst>
      <p:ext uri="{BB962C8B-B14F-4D97-AF65-F5344CB8AC3E}">
        <p14:creationId xmlns:p14="http://schemas.microsoft.com/office/powerpoint/2010/main" val="20617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324995" y="603605"/>
            <a:ext cx="8493975" cy="1214685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7918725" y="5324353"/>
            <a:ext cx="1096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324995" y="610152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/>
          </a:bodyPr>
          <a:lstStyle/>
          <a:p>
            <a:pPr>
              <a:buSzPts val="3600"/>
            </a:pPr>
            <a:r>
              <a:rPr lang="en-US" sz="2700" dirty="0"/>
              <a:t>Model configurations</a:t>
            </a: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4994" y="2017771"/>
          <a:ext cx="8493976" cy="1553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2890">
                  <a:extLst>
                    <a:ext uri="{9D8B030D-6E8A-4147-A177-3AD203B41FA5}">
                      <a16:colId xmlns:a16="http://schemas.microsoft.com/office/drawing/2014/main" val="690471310"/>
                    </a:ext>
                  </a:extLst>
                </a:gridCol>
                <a:gridCol w="1041416">
                  <a:extLst>
                    <a:ext uri="{9D8B030D-6E8A-4147-A177-3AD203B41FA5}">
                      <a16:colId xmlns:a16="http://schemas.microsoft.com/office/drawing/2014/main" val="1401252028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829698446"/>
                    </a:ext>
                  </a:extLst>
                </a:gridCol>
                <a:gridCol w="1064045">
                  <a:extLst>
                    <a:ext uri="{9D8B030D-6E8A-4147-A177-3AD203B41FA5}">
                      <a16:colId xmlns:a16="http://schemas.microsoft.com/office/drawing/2014/main" val="884652232"/>
                    </a:ext>
                  </a:extLst>
                </a:gridCol>
                <a:gridCol w="798953">
                  <a:extLst>
                    <a:ext uri="{9D8B030D-6E8A-4147-A177-3AD203B41FA5}">
                      <a16:colId xmlns:a16="http://schemas.microsoft.com/office/drawing/2014/main" val="1284580381"/>
                    </a:ext>
                  </a:extLst>
                </a:gridCol>
              </a:tblGrid>
              <a:tr h="333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Thompson Series models     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 19.12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 19.12A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 21.1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M 21.2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417028435"/>
                  </a:ext>
                </a:extLst>
              </a:tr>
              <a:tr h="317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New Series models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 22.1</a:t>
                      </a:r>
                      <a:endParaRPr lang="en-US" sz="15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 22.2</a:t>
                      </a:r>
                      <a:endParaRPr lang="en-US" sz="15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 22.3</a:t>
                      </a:r>
                      <a:endParaRPr lang="en-US" sz="15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 22.4</a:t>
                      </a:r>
                      <a:endParaRPr lang="en-US" sz="15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438270"/>
                  </a:ext>
                </a:extLst>
              </a:tr>
              <a:tr h="317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Feature 1: Allow catchability to vary?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j-lt"/>
                          <a:ea typeface="+mn-ea"/>
                        </a:rPr>
                        <a:t>NO</a:t>
                      </a:r>
                      <a:endParaRPr lang="en-US" sz="15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NO</a:t>
                      </a:r>
                      <a:endParaRPr lang="en-US" sz="15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j-lt"/>
                          <a:ea typeface="+mn-ea"/>
                        </a:rPr>
                        <a:t>NO</a:t>
                      </a:r>
                      <a:endParaRPr lang="en-US" sz="15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65763"/>
                  </a:ext>
                </a:extLst>
              </a:tr>
              <a:tr h="2684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Feature 2:  Allow domed survey selectivity?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j-lt"/>
                          <a:ea typeface="+mn-ea"/>
                        </a:rPr>
                        <a:t>NO</a:t>
                      </a:r>
                      <a:endParaRPr lang="en-US" sz="15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j-lt"/>
                          <a:ea typeface="+mn-ea"/>
                        </a:rPr>
                        <a:t>NO</a:t>
                      </a:r>
                      <a:endParaRPr lang="en-US" sz="15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YES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j-lt"/>
                          <a:ea typeface="+mn-ea"/>
                        </a:rPr>
                        <a:t>NO</a:t>
                      </a:r>
                      <a:endParaRPr lang="en-US" sz="15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7184"/>
                  </a:ext>
                </a:extLst>
              </a:tr>
              <a:tr h="317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Feature 3: Use fishery CPUE?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j-lt"/>
                          <a:ea typeface="+mn-ea"/>
                        </a:rPr>
                        <a:t>NO</a:t>
                      </a:r>
                      <a:endParaRPr lang="en-US" sz="15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j-lt"/>
                          <a:ea typeface="+mn-ea"/>
                        </a:rPr>
                        <a:t>NO</a:t>
                      </a:r>
                      <a:endParaRPr lang="en-US" sz="15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j-lt"/>
                          <a:ea typeface="+mn-ea"/>
                        </a:rPr>
                        <a:t>NO</a:t>
                      </a:r>
                      <a:endParaRPr lang="en-US" sz="15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</a:rPr>
                        <a:t>YES</a:t>
                      </a:r>
                      <a:endParaRPr lang="en-US" sz="15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0603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5894" y="3830049"/>
            <a:ext cx="7482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0361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New Series models  - Same as Thompson Series models except</a:t>
            </a:r>
          </a:p>
          <a:p>
            <a:pPr marL="342900" marR="0" lvl="8" indent="-30361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Seasonally corrected annual weight-at-length adjustments removed</a:t>
            </a:r>
          </a:p>
          <a:p>
            <a:pPr marL="342900" marR="0" lvl="1" indent="-30361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813197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Post-2007 aging bias block removed</a:t>
            </a:r>
          </a:p>
          <a:p>
            <a:pPr marL="342900" marR="0" lvl="1" indent="-30361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813197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Although minor model changes, substantial changes in data processing resulting in model name changes for this year.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24" y="664348"/>
            <a:ext cx="1807421" cy="10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324968" y="631756"/>
            <a:ext cx="8493975" cy="1173226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7918725" y="5324353"/>
            <a:ext cx="1096425" cy="2738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324968" y="614567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rmAutofit/>
          </a:bodyPr>
          <a:lstStyle/>
          <a:p>
            <a:pPr>
              <a:buSzPts val="3600"/>
            </a:pPr>
            <a:r>
              <a:rPr lang="en-US" sz="2700" dirty="0"/>
              <a:t>Model Fits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97" y="704215"/>
            <a:ext cx="1807421" cy="1093198"/>
          </a:xfrm>
          <a:prstGeom prst="rect">
            <a:avLst/>
          </a:prstGeom>
        </p:spPr>
      </p:pic>
      <p:pic>
        <p:nvPicPr>
          <p:cNvPr id="8" name="Picture 7" descr="C:\Users\steve.barbeaux\Downloads\qrcode_afsc-assessments.github.io (14).pn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29" y="2293413"/>
            <a:ext cx="2600801" cy="260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24968" y="6055343"/>
            <a:ext cx="83600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5CBE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5"/>
              </a:rPr>
              <a:t>https://afsc-assessments.github.io/EBS_PCOD/2022_ASSESSMENT/NOVEMBER_MODELS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5"/>
              </a:rPr>
              <a:t>/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968" y="1942843"/>
            <a:ext cx="4678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Exploration of individual models and their fits can be found at the link provided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Model fits and results were nearly identical between the Thompson and New Series models</a:t>
            </a: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14313" marR="0" lvl="0" indent="-214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Largest  difference was the fit to the age composition data with a degraded fit due to the removal of the post-2007 aging bias</a:t>
            </a:r>
          </a:p>
        </p:txBody>
      </p:sp>
    </p:spTree>
    <p:extLst>
      <p:ext uri="{BB962C8B-B14F-4D97-AF65-F5344CB8AC3E}">
        <p14:creationId xmlns:p14="http://schemas.microsoft.com/office/powerpoint/2010/main" val="414900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744</Words>
  <Application>Microsoft Office PowerPoint</Application>
  <PresentationFormat>On-screen Show (4:3)</PresentationFormat>
  <Paragraphs>199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Narrow</vt:lpstr>
      <vt:lpstr>Calibri</vt:lpstr>
      <vt:lpstr>Corbel</vt:lpstr>
      <vt:lpstr>Gill Sans</vt:lpstr>
      <vt:lpstr>Gill Sans MT</vt:lpstr>
      <vt:lpstr>Times New Roman</vt:lpstr>
      <vt:lpstr>Wingdings</vt:lpstr>
      <vt:lpstr>Wingdings 2</vt:lpstr>
      <vt:lpstr>Dividend</vt:lpstr>
      <vt:lpstr>EBS Pacific cod</vt:lpstr>
      <vt:lpstr>Data changes  Fishery Length Composition</vt:lpstr>
      <vt:lpstr>Data changes – Annual Weight-at-Length Adjustments</vt:lpstr>
      <vt:lpstr>Catch –  Fishery Sector</vt:lpstr>
      <vt:lpstr>VAST CPUE Index – Jan.-Feb. Longline Fishery</vt:lpstr>
      <vt:lpstr>VAST Survey Index –  Bering Sea Shelf Bottom Trawl</vt:lpstr>
      <vt:lpstr>Stock Assessment Models</vt:lpstr>
      <vt:lpstr>Model configurations</vt:lpstr>
      <vt:lpstr>Model Fits</vt:lpstr>
      <vt:lpstr>New Series Results –  Female spawning biomass</vt:lpstr>
      <vt:lpstr>New Series Results –  Female spawning biomass</vt:lpstr>
      <vt:lpstr>New Series Results –  Age-0 recruitment</vt:lpstr>
      <vt:lpstr>New Series Results –  Apical fishing mortality</vt:lpstr>
      <vt:lpstr>Harvest Recommendation –  New Series Ensemble</vt:lpstr>
      <vt:lpstr>RAW CPUE – Jan.-Mar. All Fisheries</vt:lpstr>
      <vt:lpstr>RAW CPUE – Longline Fishery</vt:lpstr>
      <vt:lpstr>RAW CPUE – Longline Fishery</vt:lpstr>
      <vt:lpstr>Length Composition– Longline Fishery</vt:lpstr>
      <vt:lpstr>Length Composition– Longline Fishery</vt:lpstr>
    </vt:vector>
  </TitlesOfParts>
  <Company>NOAA - Alaska Fisheries Science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EBS Pacific cod</dc:title>
  <dc:creator>Steve Barbeaux</dc:creator>
  <cp:lastModifiedBy>Steve Barbeaux</cp:lastModifiedBy>
  <cp:revision>9</cp:revision>
  <dcterms:created xsi:type="dcterms:W3CDTF">2022-12-03T00:41:25Z</dcterms:created>
  <dcterms:modified xsi:type="dcterms:W3CDTF">2023-05-03T00:00:48Z</dcterms:modified>
</cp:coreProperties>
</file>