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58" r:id="rId5"/>
    <p:sldId id="259" r:id="rId6"/>
    <p:sldId id="266"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6B138-21AF-474C-A462-FA918E7D6A67}"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E3662-4602-4AF4-A784-B2EADBBE02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16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B138-21AF-474C-A462-FA918E7D6A67}"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283139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B138-21AF-474C-A462-FA918E7D6A67}"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165271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B138-21AF-474C-A462-FA918E7D6A67}"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147202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6B138-21AF-474C-A462-FA918E7D6A67}"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E3662-4602-4AF4-A784-B2EADBBE02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6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6B138-21AF-474C-A462-FA918E7D6A67}"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21152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6B138-21AF-474C-A462-FA918E7D6A67}"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103510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B6B138-21AF-474C-A462-FA918E7D6A67}"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178632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B6B138-21AF-474C-A462-FA918E7D6A67}" type="datetimeFigureOut">
              <a:rPr lang="en-US" smtClean="0"/>
              <a:t>9/12/2023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415105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B6B138-21AF-474C-A462-FA918E7D6A67}" type="datetimeFigureOut">
              <a:rPr lang="en-US" smtClean="0"/>
              <a:t>9/12/2023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DE3662-4602-4AF4-A784-B2EADBBE02B3}" type="slidenum">
              <a:rPr lang="en-US" smtClean="0"/>
              <a:t>‹#›</a:t>
            </a:fld>
            <a:endParaRPr lang="en-US"/>
          </a:p>
        </p:txBody>
      </p:sp>
    </p:spTree>
    <p:extLst>
      <p:ext uri="{BB962C8B-B14F-4D97-AF65-F5344CB8AC3E}">
        <p14:creationId xmlns:p14="http://schemas.microsoft.com/office/powerpoint/2010/main" val="18589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B6B138-21AF-474C-A462-FA918E7D6A67}"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E3662-4602-4AF4-A784-B2EADBBE02B3}" type="slidenum">
              <a:rPr lang="en-US" smtClean="0"/>
              <a:t>‹#›</a:t>
            </a:fld>
            <a:endParaRPr lang="en-US"/>
          </a:p>
        </p:txBody>
      </p:sp>
    </p:spTree>
    <p:extLst>
      <p:ext uri="{BB962C8B-B14F-4D97-AF65-F5344CB8AC3E}">
        <p14:creationId xmlns:p14="http://schemas.microsoft.com/office/powerpoint/2010/main" val="100249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B6B138-21AF-474C-A462-FA918E7D6A67}" type="datetimeFigureOut">
              <a:rPr lang="en-US" smtClean="0"/>
              <a:t>9/12/2023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DE3662-4602-4AF4-A784-B2EADBBE02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7415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272" y="345123"/>
            <a:ext cx="9144000" cy="2142045"/>
          </a:xfrm>
        </p:spPr>
        <p:txBody>
          <a:bodyPr>
            <a:normAutofit fontScale="90000"/>
          </a:bodyPr>
          <a:lstStyle/>
          <a:p>
            <a:pPr algn="l"/>
            <a:r>
              <a:rPr lang="en-US" sz="4400" b="1" dirty="0" smtClean="0"/>
              <a:t>Explorations of alternative stock assessment models for Eastern Bering Sea Pacific cod</a:t>
            </a:r>
            <a:br>
              <a:rPr lang="en-US" sz="4400" b="1" dirty="0" smtClean="0"/>
            </a:br>
            <a:r>
              <a:rPr lang="en-US" sz="4400" b="1" dirty="0" smtClean="0"/>
              <a:t/>
            </a:r>
            <a:br>
              <a:rPr lang="en-US" sz="4400" b="1" dirty="0" smtClean="0"/>
            </a:br>
            <a:r>
              <a:rPr lang="en-US" sz="3100" dirty="0" smtClean="0">
                <a:latin typeface="Arial"/>
                <a:ea typeface="Arial"/>
                <a:cs typeface="Arial"/>
                <a:sym typeface="Arial"/>
              </a:rPr>
              <a:t>BSAI </a:t>
            </a:r>
            <a:r>
              <a:rPr lang="en-US" sz="3100" dirty="0" err="1" smtClean="0">
                <a:latin typeface="Arial"/>
                <a:ea typeface="Arial"/>
                <a:cs typeface="Arial"/>
                <a:sym typeface="Arial"/>
              </a:rPr>
              <a:t>Groundfish</a:t>
            </a:r>
            <a:r>
              <a:rPr lang="en-US" sz="3100" dirty="0" smtClean="0">
                <a:latin typeface="Arial"/>
                <a:ea typeface="Arial"/>
                <a:cs typeface="Arial"/>
                <a:sym typeface="Arial"/>
              </a:rPr>
              <a:t> Plan Team - Septem</a:t>
            </a:r>
            <a:r>
              <a:rPr lang="en-US" sz="3100" dirty="0" smtClean="0">
                <a:latin typeface="Arial"/>
                <a:ea typeface="Arial"/>
                <a:cs typeface="Arial"/>
                <a:sym typeface="Arial"/>
              </a:rPr>
              <a:t>ber 2023.</a:t>
            </a:r>
            <a:endParaRPr lang="en-US" sz="3100" dirty="0"/>
          </a:p>
        </p:txBody>
      </p:sp>
      <p:sp>
        <p:nvSpPr>
          <p:cNvPr id="3" name="Subtitle 2"/>
          <p:cNvSpPr>
            <a:spLocks noGrp="1"/>
          </p:cNvSpPr>
          <p:nvPr>
            <p:ph type="subTitle" idx="1"/>
          </p:nvPr>
        </p:nvSpPr>
        <p:spPr>
          <a:xfrm>
            <a:off x="271272" y="2830609"/>
            <a:ext cx="9134610" cy="494474"/>
          </a:xfrm>
        </p:spPr>
        <p:txBody>
          <a:bodyPr>
            <a:normAutofit fontScale="77500" lnSpcReduction="20000"/>
          </a:bodyPr>
          <a:lstStyle/>
          <a:p>
            <a:pPr algn="l"/>
            <a:r>
              <a:rPr lang="en-US" dirty="0" smtClean="0"/>
              <a:t>Steven J. Barbeaux, Pete </a:t>
            </a:r>
            <a:r>
              <a:rPr lang="en-US" dirty="0" err="1" smtClean="0"/>
              <a:t>Hulson</a:t>
            </a:r>
            <a:r>
              <a:rPr lang="en-US" dirty="0" smtClean="0"/>
              <a:t>, Ingrid Spies, and James Thorson</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556" y="3626486"/>
            <a:ext cx="5599203" cy="338661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752" y="4562856"/>
            <a:ext cx="2295144" cy="2295144"/>
          </a:xfrm>
          <a:prstGeom prst="rect">
            <a:avLst/>
          </a:prstGeom>
        </p:spPr>
      </p:pic>
    </p:spTree>
    <p:extLst>
      <p:ext uri="{BB962C8B-B14F-4D97-AF65-F5344CB8AC3E}">
        <p14:creationId xmlns:p14="http://schemas.microsoft.com/office/powerpoint/2010/main" val="230176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smtClean="0"/>
              <a:t>Model 23.1.0.h </a:t>
            </a:r>
          </a:p>
          <a:p>
            <a:pPr marL="1041718" lvl="2" indent="-658813">
              <a:buFont typeface="Wingdings" panose="05000000000000000000" pitchFamily="2" charset="2"/>
              <a:buChar char="§"/>
            </a:pPr>
            <a:r>
              <a:rPr lang="en-US" sz="2400" dirty="0" smtClean="0"/>
              <a:t>Conditional age-at-length (CAAL)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94658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a:t>Annually varying growth</a:t>
            </a:r>
          </a:p>
          <a:p>
            <a:pPr marL="858838" lvl="1" indent="-658813">
              <a:buFont typeface="Wingdings" panose="05000000000000000000" pitchFamily="2" charset="2"/>
              <a:buChar char="§"/>
            </a:pPr>
            <a:r>
              <a:rPr lang="en-US" sz="2000" dirty="0" smtClean="0"/>
              <a:t>Annually varying growth</a:t>
            </a:r>
          </a:p>
          <a:p>
            <a:pPr marL="858838" lvl="1" indent="-658813">
              <a:buFont typeface="Wingdings" panose="05000000000000000000" pitchFamily="2" charset="2"/>
              <a:buChar char="§"/>
            </a:pPr>
            <a:r>
              <a:rPr lang="en-US" sz="2000" dirty="0" smtClean="0"/>
              <a:t>Annually varying selectivity</a:t>
            </a:r>
          </a:p>
          <a:p>
            <a:pPr marL="858838" lvl="1" indent="-658813">
              <a:buFont typeface="Wingdings" panose="05000000000000000000" pitchFamily="2" charset="2"/>
              <a:buChar char="§"/>
            </a:pPr>
            <a:r>
              <a:rPr lang="en-US" sz="2000" dirty="0" smtClean="0"/>
              <a:t>Change max age from 20 to 12</a:t>
            </a:r>
          </a:p>
          <a:p>
            <a:pPr marL="858838" lvl="1" indent="-658813">
              <a:buFont typeface="Wingdings" panose="05000000000000000000" pitchFamily="2" charset="2"/>
              <a:buChar char="§"/>
            </a:pPr>
            <a:r>
              <a:rPr lang="en-US" sz="2000" dirty="0" smtClean="0"/>
              <a:t>Catch back to 1964 and removal of regime parameter on recruitment</a:t>
            </a:r>
          </a:p>
          <a:p>
            <a:pPr marL="858838" lvl="1" indent="-658813">
              <a:buFont typeface="Wingdings" panose="05000000000000000000" pitchFamily="2" charset="2"/>
              <a:buChar char="§"/>
            </a:pPr>
            <a:r>
              <a:rPr lang="en-US" sz="2000" dirty="0" smtClean="0"/>
              <a:t>Conditional age-at-length (CAAL)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225688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a:t>Annually varying growth</a:t>
            </a:r>
          </a:p>
          <a:p>
            <a:pPr marL="858838" lvl="1" indent="-658813">
              <a:buFont typeface="Wingdings" panose="05000000000000000000" pitchFamily="2" charset="2"/>
              <a:buChar char="§"/>
            </a:pPr>
            <a:r>
              <a:rPr lang="en-US" sz="2000" dirty="0" smtClean="0"/>
              <a:t>Annually varying growth</a:t>
            </a:r>
          </a:p>
          <a:p>
            <a:pPr marL="858838" lvl="1" indent="-658813">
              <a:buFont typeface="Wingdings" panose="05000000000000000000" pitchFamily="2" charset="2"/>
              <a:buChar char="§"/>
            </a:pPr>
            <a:r>
              <a:rPr lang="en-US" sz="2000" dirty="0" smtClean="0"/>
              <a:t>Annually varying selectivity</a:t>
            </a:r>
          </a:p>
          <a:p>
            <a:pPr marL="858838" lvl="1" indent="-658813">
              <a:buFont typeface="Wingdings" panose="05000000000000000000" pitchFamily="2" charset="2"/>
              <a:buChar char="§"/>
            </a:pPr>
            <a:r>
              <a:rPr lang="en-US" sz="2000" dirty="0" smtClean="0"/>
              <a:t>Change max age from 20 to 12</a:t>
            </a:r>
          </a:p>
          <a:p>
            <a:pPr marL="858838" lvl="1" indent="-658813">
              <a:buFont typeface="Wingdings" panose="05000000000000000000" pitchFamily="2" charset="2"/>
              <a:buChar char="§"/>
            </a:pPr>
            <a:r>
              <a:rPr lang="en-US" sz="2000" dirty="0" smtClean="0"/>
              <a:t>Catch back to 1964 and removal of regime parameter on recruitment</a:t>
            </a:r>
          </a:p>
          <a:p>
            <a:pPr marL="858838" lvl="1" indent="-658813">
              <a:buFont typeface="Wingdings" panose="05000000000000000000" pitchFamily="2" charset="2"/>
              <a:buChar char="§"/>
            </a:pPr>
            <a:r>
              <a:rPr lang="en-US" sz="2000" dirty="0" smtClean="0"/>
              <a:t>Conditional age-at-length (CAAL)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250537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2022 ensemble models</a:t>
            </a:r>
            <a:endParaRPr lang="en-US"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
            </a:pPr>
            <a:r>
              <a:rPr lang="en-US" dirty="0" err="1" smtClean="0"/>
              <a:t>Dirichlet</a:t>
            </a:r>
            <a:r>
              <a:rPr lang="en-US" dirty="0" smtClean="0"/>
              <a:t> </a:t>
            </a:r>
            <a:r>
              <a:rPr lang="en-US" dirty="0"/>
              <a:t>multinomial </a:t>
            </a:r>
            <a:r>
              <a:rPr lang="en-US" dirty="0" smtClean="0"/>
              <a:t>log(</a:t>
            </a:r>
            <a:r>
              <a:rPr lang="el-GR" dirty="0" smtClean="0"/>
              <a:t>Θ</a:t>
            </a:r>
            <a:r>
              <a:rPr lang="en-US" dirty="0" smtClean="0"/>
              <a:t>) </a:t>
            </a:r>
            <a:r>
              <a:rPr lang="en-US" dirty="0"/>
              <a:t>values </a:t>
            </a:r>
            <a:r>
              <a:rPr lang="en-US" dirty="0" smtClean="0"/>
              <a:t>for length composition approach </a:t>
            </a:r>
            <a:r>
              <a:rPr lang="en-US" dirty="0"/>
              <a:t>the upper bound and </a:t>
            </a:r>
            <a:r>
              <a:rPr lang="en-US" dirty="0" smtClean="0"/>
              <a:t>were </a:t>
            </a:r>
            <a:r>
              <a:rPr lang="en-US" dirty="0"/>
              <a:t>fixed </a:t>
            </a:r>
            <a:r>
              <a:rPr lang="en-US" dirty="0" smtClean="0"/>
              <a:t>to ensure models convergence</a:t>
            </a:r>
          </a:p>
          <a:p>
            <a:pPr marL="457200" indent="-457200">
              <a:buFont typeface="Wingdings" panose="05000000000000000000" pitchFamily="2" charset="2"/>
              <a:buChar char="§"/>
            </a:pPr>
            <a:r>
              <a:rPr lang="en-US" dirty="0"/>
              <a:t>failing residual runs tests for length and age composition data in all ensembles indicating autocorrelation in the residuals pointing at poor residual </a:t>
            </a:r>
            <a:r>
              <a:rPr lang="en-US" dirty="0" smtClean="0"/>
              <a:t>behavior</a:t>
            </a:r>
          </a:p>
          <a:p>
            <a:pPr marL="457200" indent="-457200">
              <a:buFont typeface="Wingdings" panose="05000000000000000000" pitchFamily="2" charset="2"/>
              <a:buChar char="§"/>
            </a:pPr>
            <a:r>
              <a:rPr lang="en-US" dirty="0"/>
              <a:t>potential confounding of aging bias, annually varying growth, and annually varying selectivity result in the models being highly unstable with considerable tuning of the annual </a:t>
            </a:r>
            <a:r>
              <a:rPr lang="en-US" dirty="0" err="1"/>
              <a:t>devs</a:t>
            </a:r>
            <a:r>
              <a:rPr lang="en-US" dirty="0"/>
              <a:t>. on growth and selectivity required for model </a:t>
            </a:r>
            <a:r>
              <a:rPr lang="en-US" dirty="0" smtClean="0"/>
              <a:t>convergence</a:t>
            </a:r>
          </a:p>
          <a:p>
            <a:pPr marL="457200" indent="-457200">
              <a:buFont typeface="Wingdings" panose="05000000000000000000" pitchFamily="2" charset="2"/>
              <a:buChar char="§"/>
            </a:pPr>
            <a:r>
              <a:rPr lang="en-US" dirty="0"/>
              <a:t>the models are highly sensitive to changes in catchability and natural mortality with small changes in either resulting in substantial changes in management advice with only small changes in negative log likelihood</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19577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analyses for 2023</a:t>
            </a:r>
            <a:endParaRPr lang="en-US"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
            </a:pPr>
            <a:r>
              <a:rPr lang="en-US" sz="2800" dirty="0" smtClean="0"/>
              <a:t>Changing initial input sample size</a:t>
            </a:r>
          </a:p>
          <a:p>
            <a:pPr marL="457200" indent="-457200">
              <a:buFont typeface="Wingdings" panose="05000000000000000000" pitchFamily="2" charset="2"/>
              <a:buChar char="§"/>
            </a:pPr>
            <a:r>
              <a:rPr lang="en-US" sz="2800" dirty="0" smtClean="0"/>
              <a:t>A simplified model</a:t>
            </a:r>
          </a:p>
          <a:p>
            <a:pPr marL="457200" indent="-457200">
              <a:buFont typeface="Wingdings" panose="05000000000000000000" pitchFamily="2" charset="2"/>
              <a:buChar char="§"/>
            </a:pPr>
            <a:r>
              <a:rPr lang="en-US" sz="2800" dirty="0" smtClean="0"/>
              <a:t>Sequential analyses with added features to simplified model</a:t>
            </a:r>
          </a:p>
          <a:p>
            <a:pPr marL="858838" lvl="1" indent="-658813">
              <a:buFont typeface="Wingdings" panose="05000000000000000000" pitchFamily="2" charset="2"/>
              <a:buChar char="§"/>
            </a:pPr>
            <a:r>
              <a:rPr lang="en-US" sz="2000" dirty="0" smtClean="0"/>
              <a:t>Annually varying growth</a:t>
            </a:r>
          </a:p>
          <a:p>
            <a:pPr marL="858838" lvl="1" indent="-658813">
              <a:buFont typeface="Wingdings" panose="05000000000000000000" pitchFamily="2" charset="2"/>
              <a:buChar char="§"/>
            </a:pPr>
            <a:r>
              <a:rPr lang="en-US" sz="2000" dirty="0" smtClean="0"/>
              <a:t>Annually varying selectivity</a:t>
            </a:r>
          </a:p>
          <a:p>
            <a:pPr marL="858838" lvl="1" indent="-658813">
              <a:buFont typeface="Wingdings" panose="05000000000000000000" pitchFamily="2" charset="2"/>
              <a:buChar char="§"/>
            </a:pPr>
            <a:r>
              <a:rPr lang="en-US" sz="2000" dirty="0" smtClean="0"/>
              <a:t>Change max age from 20 to 12</a:t>
            </a:r>
          </a:p>
          <a:p>
            <a:pPr marL="858838" lvl="1" indent="-658813">
              <a:buFont typeface="Wingdings" panose="05000000000000000000" pitchFamily="2" charset="2"/>
              <a:buChar char="§"/>
            </a:pPr>
            <a:r>
              <a:rPr lang="en-US" sz="2000" dirty="0" smtClean="0"/>
              <a:t>Catch back to 1964 and removal of regime parameter on recruitment</a:t>
            </a:r>
          </a:p>
          <a:p>
            <a:pPr marL="858838" lvl="1" indent="-658813">
              <a:buFont typeface="Wingdings" panose="05000000000000000000" pitchFamily="2" charset="2"/>
              <a:buChar char="§"/>
            </a:pPr>
            <a:r>
              <a:rPr lang="en-US" sz="2000" dirty="0" smtClean="0"/>
              <a:t>Conditional age-at-length (CAAL)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208114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077200" y="4134796"/>
            <a:ext cx="4114800" cy="1957357"/>
          </a:xfrm>
          <a:prstGeom prst="rect">
            <a:avLst/>
          </a:prstGeom>
        </p:spPr>
      </p:pic>
      <p:sp>
        <p:nvSpPr>
          <p:cNvPr id="2" name="Title 1"/>
          <p:cNvSpPr>
            <a:spLocks noGrp="1"/>
          </p:cNvSpPr>
          <p:nvPr>
            <p:ph type="title"/>
          </p:nvPr>
        </p:nvSpPr>
        <p:spPr/>
        <p:txBody>
          <a:bodyPr/>
          <a:lstStyle/>
          <a:p>
            <a:r>
              <a:rPr lang="en-US" dirty="0" smtClean="0"/>
              <a:t>Changing initial input sample size</a:t>
            </a:r>
            <a:endParaRPr lang="en-US"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
            </a:pPr>
            <a:r>
              <a:rPr lang="en-US" sz="2800" dirty="0" smtClean="0"/>
              <a:t>Model 22.2 updated</a:t>
            </a:r>
          </a:p>
          <a:p>
            <a:pPr marL="749808" lvl="1" indent="-457200">
              <a:buFont typeface="Wingdings" panose="05000000000000000000" pitchFamily="2" charset="2"/>
              <a:buChar char="§"/>
            </a:pPr>
            <a:r>
              <a:rPr lang="en-US" sz="2400" dirty="0" smtClean="0"/>
              <a:t>Input sample size changed to bootstrap proposed by </a:t>
            </a:r>
            <a:r>
              <a:rPr lang="en-US" sz="2400" dirty="0" err="1" smtClean="0"/>
              <a:t>Hulson</a:t>
            </a:r>
            <a:r>
              <a:rPr lang="en-US" sz="2400" dirty="0" smtClean="0"/>
              <a:t> et al. (2023)</a:t>
            </a:r>
          </a:p>
          <a:p>
            <a:pPr marL="932688" lvl="2" indent="-457200">
              <a:buFont typeface="Wingdings" panose="05000000000000000000" pitchFamily="2" charset="2"/>
              <a:buChar char="§"/>
            </a:pPr>
            <a:r>
              <a:rPr lang="en-US" sz="2000" dirty="0" smtClean="0"/>
              <a:t>Survey size and age composition input sample size bootstrapped</a:t>
            </a:r>
          </a:p>
          <a:p>
            <a:pPr marL="932688" lvl="2" indent="-457200">
              <a:buFont typeface="Wingdings" panose="05000000000000000000" pitchFamily="2" charset="2"/>
              <a:buChar char="§"/>
            </a:pPr>
            <a:r>
              <a:rPr lang="en-US" sz="2000" dirty="0" smtClean="0"/>
              <a:t>Fishery size composition input sample size uses haul number standardized to the average bootstrapped survey size composition input sample size</a:t>
            </a:r>
          </a:p>
          <a:p>
            <a:pPr marL="932688" lvl="2" indent="-457200">
              <a:buFont typeface="Wingdings" panose="05000000000000000000" pitchFamily="2" charset="2"/>
              <a:buChar char="§"/>
            </a:pPr>
            <a:r>
              <a:rPr lang="en-US" sz="2000" dirty="0" smtClean="0"/>
              <a:t> </a:t>
            </a:r>
            <a:r>
              <a:rPr lang="en-US" sz="2000" dirty="0"/>
              <a:t>old </a:t>
            </a:r>
            <a:r>
              <a:rPr lang="en-US" sz="2000" dirty="0" smtClean="0"/>
              <a:t>mean for both </a:t>
            </a:r>
            <a:r>
              <a:rPr lang="en-US" sz="2000" dirty="0"/>
              <a:t>= </a:t>
            </a:r>
            <a:r>
              <a:rPr lang="en-US" sz="2000" dirty="0" smtClean="0"/>
              <a:t>369; length </a:t>
            </a:r>
            <a:r>
              <a:rPr lang="en-US" sz="2000" dirty="0"/>
              <a:t>new mean = 1623, age new mean = 250 </a:t>
            </a:r>
          </a:p>
          <a:p>
            <a:pPr marL="932688" lvl="2" indent="-457200">
              <a:buFont typeface="Wingdings" panose="05000000000000000000" pitchFamily="2" charset="2"/>
              <a:buChar char="§"/>
            </a:pPr>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
        <p:nvSpPr>
          <p:cNvPr id="5" name="TextBox 4"/>
          <p:cNvSpPr txBox="1"/>
          <p:nvPr/>
        </p:nvSpPr>
        <p:spPr>
          <a:xfrm>
            <a:off x="0" y="6396335"/>
            <a:ext cx="12097030" cy="646331"/>
          </a:xfrm>
          <a:prstGeom prst="rect">
            <a:avLst/>
          </a:prstGeom>
          <a:noFill/>
        </p:spPr>
        <p:txBody>
          <a:bodyPr wrap="none" rtlCol="0">
            <a:spAutoFit/>
          </a:bodyPr>
          <a:lstStyle/>
          <a:p>
            <a:r>
              <a:rPr lang="en-US" sz="1200" dirty="0" err="1"/>
              <a:t>Hulson</a:t>
            </a:r>
            <a:r>
              <a:rPr lang="en-US" sz="1200" dirty="0"/>
              <a:t>, P-J. F., B. C. Williams, M. R. </a:t>
            </a:r>
            <a:r>
              <a:rPr lang="en-US" sz="1200" dirty="0" err="1"/>
              <a:t>Siskey</a:t>
            </a:r>
            <a:r>
              <a:rPr lang="en-US" sz="1200" dirty="0"/>
              <a:t>, M. D. Bryan, and J. Conner. 2023. Bottom trawl survey age and length composition input sample sizes for stocks assessed with statistical </a:t>
            </a:r>
            <a:r>
              <a:rPr lang="en-US" sz="1200" dirty="0" smtClean="0"/>
              <a:t>catch-at-age</a:t>
            </a:r>
          </a:p>
          <a:p>
            <a:r>
              <a:rPr lang="en-US" sz="1200" dirty="0" smtClean="0"/>
              <a:t> </a:t>
            </a:r>
            <a:r>
              <a:rPr lang="en-US" sz="1200" dirty="0"/>
              <a:t>assessment models at the Alaska Fisheries Science Center. U.S. Dep. </a:t>
            </a:r>
            <a:r>
              <a:rPr lang="en-US" sz="1200" dirty="0" err="1"/>
              <a:t>Commer</a:t>
            </a:r>
            <a:r>
              <a:rPr lang="en-US" sz="1200" dirty="0"/>
              <a:t>., NOAA Tech. Memo.NMFS-AFSC-470, 38 p. </a:t>
            </a:r>
          </a:p>
          <a:p>
            <a:endParaRPr lang="en-US" sz="1200" dirty="0"/>
          </a:p>
        </p:txBody>
      </p:sp>
      <p:pic>
        <p:nvPicPr>
          <p:cNvPr id="14" name="Picture 13"/>
          <p:cNvPicPr>
            <a:picLocks noChangeAspect="1"/>
          </p:cNvPicPr>
          <p:nvPr/>
        </p:nvPicPr>
        <p:blipFill>
          <a:blip r:embed="rId4"/>
          <a:stretch>
            <a:fillRect/>
          </a:stretch>
        </p:blipFill>
        <p:spPr>
          <a:xfrm>
            <a:off x="0" y="4196917"/>
            <a:ext cx="4114800" cy="2118295"/>
          </a:xfrm>
          <a:prstGeom prst="rect">
            <a:avLst/>
          </a:prstGeom>
        </p:spPr>
      </p:pic>
      <p:pic>
        <p:nvPicPr>
          <p:cNvPr id="15" name="Picture 14"/>
          <p:cNvPicPr>
            <a:picLocks noChangeAspect="1"/>
          </p:cNvPicPr>
          <p:nvPr/>
        </p:nvPicPr>
        <p:blipFill>
          <a:blip r:embed="rId5"/>
          <a:stretch>
            <a:fillRect/>
          </a:stretch>
        </p:blipFill>
        <p:spPr>
          <a:xfrm>
            <a:off x="4114800" y="4142549"/>
            <a:ext cx="4114800" cy="1957357"/>
          </a:xfrm>
          <a:prstGeom prst="rect">
            <a:avLst/>
          </a:prstGeom>
        </p:spPr>
      </p:pic>
    </p:spTree>
    <p:extLst>
      <p:ext uri="{BB962C8B-B14F-4D97-AF65-F5344CB8AC3E}">
        <p14:creationId xmlns:p14="http://schemas.microsoft.com/office/powerpoint/2010/main" val="4067567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simplified </a:t>
            </a:r>
            <a:r>
              <a:rPr lang="en-US" dirty="0" smtClean="0"/>
              <a:t>model</a:t>
            </a:r>
            <a:endParaRPr lang="en-US"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
            </a:pPr>
            <a:r>
              <a:rPr lang="en-US" sz="2800" dirty="0" smtClean="0"/>
              <a:t>Model 23.1.0.a</a:t>
            </a:r>
          </a:p>
          <a:p>
            <a:pPr marL="749808" lvl="1" indent="-457200">
              <a:buFont typeface="Wingdings" panose="05000000000000000000" pitchFamily="2" charset="2"/>
              <a:buChar char="§"/>
            </a:pPr>
            <a:r>
              <a:rPr lang="en-US" sz="2600" dirty="0" smtClean="0"/>
              <a:t>Model 22.2 (Barbeaux et al. 2022) with the following changes</a:t>
            </a:r>
          </a:p>
          <a:p>
            <a:pPr marL="932688" lvl="2" indent="-457200">
              <a:buFont typeface="Wingdings" panose="05000000000000000000" pitchFamily="2" charset="2"/>
              <a:buChar char="§"/>
            </a:pPr>
            <a:r>
              <a:rPr lang="en-US" sz="2000" dirty="0" smtClean="0"/>
              <a:t>Removing </a:t>
            </a:r>
            <a:r>
              <a:rPr lang="en-US" sz="2000" dirty="0"/>
              <a:t>length composition data for years with age composition data (1994-2021</a:t>
            </a:r>
            <a:r>
              <a:rPr lang="en-US" sz="2000" dirty="0" smtClean="0"/>
              <a:t>)</a:t>
            </a:r>
          </a:p>
          <a:p>
            <a:pPr marL="932688" lvl="2" indent="-457200">
              <a:buFont typeface="Wingdings" panose="05000000000000000000" pitchFamily="2" charset="2"/>
              <a:buChar char="§"/>
            </a:pPr>
            <a:r>
              <a:rPr lang="en-US" sz="2000" dirty="0" smtClean="0"/>
              <a:t>No annual </a:t>
            </a:r>
            <a:r>
              <a:rPr lang="en-US" sz="2000" dirty="0" err="1" smtClean="0"/>
              <a:t>devs</a:t>
            </a:r>
            <a:r>
              <a:rPr lang="en-US" sz="2000" dirty="0" smtClean="0"/>
              <a:t> on survey or fishery selectivity</a:t>
            </a:r>
          </a:p>
          <a:p>
            <a:pPr marL="932688" lvl="2" indent="-457200">
              <a:buFont typeface="Wingdings" panose="05000000000000000000" pitchFamily="2" charset="2"/>
              <a:buChar char="§"/>
            </a:pPr>
            <a:r>
              <a:rPr lang="en-US" sz="2000" dirty="0" smtClean="0"/>
              <a:t>No annual </a:t>
            </a:r>
            <a:r>
              <a:rPr lang="en-US" sz="2000" dirty="0" err="1" smtClean="0"/>
              <a:t>devs</a:t>
            </a:r>
            <a:r>
              <a:rPr lang="en-US" sz="2000" dirty="0" smtClean="0"/>
              <a:t> on </a:t>
            </a:r>
            <a:r>
              <a:rPr lang="en-US" sz="2000" dirty="0" err="1" smtClean="0"/>
              <a:t>L</a:t>
            </a:r>
            <a:r>
              <a:rPr lang="en-US" sz="2000" baseline="-25000" dirty="0" err="1" smtClean="0"/>
              <a:t>min</a:t>
            </a:r>
            <a:endParaRPr lang="en-US" sz="2000" dirty="0" smtClean="0"/>
          </a:p>
          <a:p>
            <a:pPr marL="932688" lvl="2" indent="-457200">
              <a:buFont typeface="Wingdings" panose="05000000000000000000" pitchFamily="2" charset="2"/>
              <a:buChar char="§"/>
            </a:pPr>
            <a:r>
              <a:rPr lang="en-US" sz="2000" dirty="0" smtClean="0"/>
              <a:t>New survey </a:t>
            </a:r>
            <a:r>
              <a:rPr lang="en-US" sz="2000" dirty="0"/>
              <a:t>selectivity to estimate parameters 1-4 and using </a:t>
            </a:r>
            <a:r>
              <a:rPr lang="en-US" sz="2000" dirty="0" smtClean="0"/>
              <a:t>new option for p6</a:t>
            </a:r>
          </a:p>
          <a:p>
            <a:pPr marL="932688" lvl="2" indent="-457200">
              <a:buFont typeface="Wingdings" panose="05000000000000000000" pitchFamily="2" charset="2"/>
              <a:buChar char="§"/>
            </a:pPr>
            <a:r>
              <a:rPr lang="en-US" sz="2000" dirty="0" smtClean="0"/>
              <a:t>Fixing </a:t>
            </a:r>
            <a:r>
              <a:rPr lang="en-US" sz="2000" dirty="0"/>
              <a:t>pre-2007 bias to </a:t>
            </a:r>
            <a:r>
              <a:rPr lang="en-US" sz="2000" dirty="0" smtClean="0"/>
              <a:t>2022 Model </a:t>
            </a:r>
            <a:r>
              <a:rPr lang="en-US" sz="2000" dirty="0"/>
              <a:t>22.2 </a:t>
            </a:r>
            <a:r>
              <a:rPr lang="en-US" sz="2000" dirty="0" smtClean="0"/>
              <a:t>values</a:t>
            </a:r>
          </a:p>
          <a:p>
            <a:pPr marL="932688" lvl="2" indent="-457200">
              <a:buFont typeface="Wingdings" panose="05000000000000000000" pitchFamily="2" charset="2"/>
              <a:buChar char="§"/>
            </a:pPr>
            <a:r>
              <a:rPr lang="en-US" sz="2000" dirty="0" smtClean="0"/>
              <a:t>For </a:t>
            </a:r>
            <a:r>
              <a:rPr lang="en-US" sz="2000" dirty="0"/>
              <a:t>the growth model fixing CV at older ages at 0.06 and fixing CV at younger ages at </a:t>
            </a:r>
            <a:r>
              <a:rPr lang="en-US" sz="2000" dirty="0" smtClean="0"/>
              <a:t>0.2</a:t>
            </a:r>
          </a:p>
          <a:p>
            <a:pPr marL="932688" lvl="2" indent="-457200">
              <a:buFont typeface="Wingdings" panose="05000000000000000000" pitchFamily="2" charset="2"/>
              <a:buChar char="§"/>
            </a:pPr>
            <a:r>
              <a:rPr lang="en-US" sz="2000" dirty="0" smtClean="0"/>
              <a:t>Changing to </a:t>
            </a:r>
            <a:r>
              <a:rPr lang="en-US" sz="2000" dirty="0"/>
              <a:t>standard multinomial </a:t>
            </a:r>
            <a:r>
              <a:rPr lang="en-US" sz="2000" dirty="0" smtClean="0"/>
              <a:t>from DM for </a:t>
            </a:r>
            <a:r>
              <a:rPr lang="en-US" sz="2000" dirty="0"/>
              <a:t>length and age composition data </a:t>
            </a:r>
            <a:endParaRPr lang="en-US" sz="2000" dirty="0" smtClean="0"/>
          </a:p>
          <a:p>
            <a:pPr marL="932688" lvl="2" indent="-457200">
              <a:buFont typeface="Wingdings" panose="05000000000000000000" pitchFamily="2" charset="2"/>
              <a:buChar char="§"/>
            </a:pPr>
            <a:r>
              <a:rPr lang="en-US" sz="2000" dirty="0" smtClean="0"/>
              <a:t>Using </a:t>
            </a:r>
            <a:r>
              <a:rPr lang="en-US" sz="2000" dirty="0"/>
              <a:t>the iterative Francis TA1.8 weighting method to tune the model</a:t>
            </a:r>
          </a:p>
          <a:p>
            <a:pPr marL="749808" lvl="1" indent="-457200">
              <a:buFont typeface="Wingdings" panose="05000000000000000000" pitchFamily="2" charset="2"/>
              <a:buChar char="§"/>
            </a:pPr>
            <a:endParaRPr lang="en-US" sz="2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
        <p:nvSpPr>
          <p:cNvPr id="5" name="TextBox 4"/>
          <p:cNvSpPr txBox="1"/>
          <p:nvPr/>
        </p:nvSpPr>
        <p:spPr>
          <a:xfrm>
            <a:off x="1373" y="6396335"/>
            <a:ext cx="12250213" cy="461665"/>
          </a:xfrm>
          <a:prstGeom prst="rect">
            <a:avLst/>
          </a:prstGeom>
          <a:noFill/>
        </p:spPr>
        <p:txBody>
          <a:bodyPr wrap="none" rtlCol="0">
            <a:spAutoFit/>
          </a:bodyPr>
          <a:lstStyle/>
          <a:p>
            <a:r>
              <a:rPr lang="en-US" sz="1200" dirty="0"/>
              <a:t>Barbeaux, S.J., Barnett, L., Connor, J., Nielson, J., </a:t>
            </a:r>
            <a:r>
              <a:rPr lang="en-US" sz="1200" dirty="0" err="1"/>
              <a:t>Shotwell</a:t>
            </a:r>
            <a:r>
              <a:rPr lang="en-US" sz="1200" dirty="0"/>
              <a:t>, S.K., </a:t>
            </a:r>
            <a:r>
              <a:rPr lang="en-US" sz="1200" dirty="0" err="1"/>
              <a:t>Siddon</a:t>
            </a:r>
            <a:r>
              <a:rPr lang="en-US" sz="1200" dirty="0"/>
              <a:t>, E., Spies, I., </a:t>
            </a:r>
            <a:r>
              <a:rPr lang="en-US" sz="1200" dirty="0" err="1"/>
              <a:t>Ressler</a:t>
            </a:r>
            <a:r>
              <a:rPr lang="en-US" sz="1200" dirty="0"/>
              <a:t>, H.R., Rohan, S., Sweeney, K. and Thompson, G., 2022. 2. Assessment of the Pacific Cod </a:t>
            </a:r>
            <a:r>
              <a:rPr lang="en-US" sz="1200" dirty="0" smtClean="0"/>
              <a:t>Stock</a:t>
            </a:r>
          </a:p>
          <a:p>
            <a:r>
              <a:rPr lang="en-US" sz="1200" dirty="0" smtClean="0"/>
              <a:t> </a:t>
            </a:r>
            <a:r>
              <a:rPr lang="en-US" sz="1200" dirty="0"/>
              <a:t>in the Eastern Bering Sea. Stock Assessment and Fishery Evaluation Report for the </a:t>
            </a:r>
            <a:r>
              <a:rPr lang="en-US" sz="1200" dirty="0" err="1"/>
              <a:t>Groundfish</a:t>
            </a:r>
            <a:r>
              <a:rPr lang="en-US" sz="1200" dirty="0"/>
              <a:t> Resources of the Bering Sea and Aleutian Islands. North Pacific Fishery Management Council, 1007.</a:t>
            </a:r>
            <a:endParaRPr lang="en-US" sz="1200" dirty="0"/>
          </a:p>
        </p:txBody>
      </p:sp>
    </p:spTree>
    <p:extLst>
      <p:ext uri="{BB962C8B-B14F-4D97-AF65-F5344CB8AC3E}">
        <p14:creationId xmlns:p14="http://schemas.microsoft.com/office/powerpoint/2010/main" val="312203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445752" cy="1450757"/>
          </a:xfrm>
        </p:spPr>
        <p:txBody>
          <a:bodyPr/>
          <a:lstStyle/>
          <a:p>
            <a:r>
              <a:rPr lang="en-US" dirty="0"/>
              <a:t>Sequential analyses with added features to simplified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6333273"/>
              </p:ext>
            </p:extLst>
          </p:nvPr>
        </p:nvGraphicFramePr>
        <p:xfrm>
          <a:off x="1234442" y="2039112"/>
          <a:ext cx="9921239" cy="3559198"/>
        </p:xfrm>
        <a:graphic>
          <a:graphicData uri="http://schemas.openxmlformats.org/drawingml/2006/table">
            <a:tbl>
              <a:tblPr firstRow="1" firstCol="1" bandRow="1">
                <a:tableStyleId>{5C22544A-7EE6-4342-B048-85BDC9FD1C3A}</a:tableStyleId>
              </a:tblPr>
              <a:tblGrid>
                <a:gridCol w="1051014">
                  <a:extLst>
                    <a:ext uri="{9D8B030D-6E8A-4147-A177-3AD203B41FA5}">
                      <a16:colId xmlns:a16="http://schemas.microsoft.com/office/drawing/2014/main" val="1956758526"/>
                    </a:ext>
                  </a:extLst>
                </a:gridCol>
                <a:gridCol w="1051014">
                  <a:extLst>
                    <a:ext uri="{9D8B030D-6E8A-4147-A177-3AD203B41FA5}">
                      <a16:colId xmlns:a16="http://schemas.microsoft.com/office/drawing/2014/main" val="796455599"/>
                    </a:ext>
                  </a:extLst>
                </a:gridCol>
                <a:gridCol w="2148406">
                  <a:extLst>
                    <a:ext uri="{9D8B030D-6E8A-4147-A177-3AD203B41FA5}">
                      <a16:colId xmlns:a16="http://schemas.microsoft.com/office/drawing/2014/main" val="1036096146"/>
                    </a:ext>
                  </a:extLst>
                </a:gridCol>
                <a:gridCol w="2077212">
                  <a:extLst>
                    <a:ext uri="{9D8B030D-6E8A-4147-A177-3AD203B41FA5}">
                      <a16:colId xmlns:a16="http://schemas.microsoft.com/office/drawing/2014/main" val="2089467068"/>
                    </a:ext>
                  </a:extLst>
                </a:gridCol>
                <a:gridCol w="1491565">
                  <a:extLst>
                    <a:ext uri="{9D8B030D-6E8A-4147-A177-3AD203B41FA5}">
                      <a16:colId xmlns:a16="http://schemas.microsoft.com/office/drawing/2014/main" val="2695015861"/>
                    </a:ext>
                  </a:extLst>
                </a:gridCol>
                <a:gridCol w="1051014">
                  <a:extLst>
                    <a:ext uri="{9D8B030D-6E8A-4147-A177-3AD203B41FA5}">
                      <a16:colId xmlns:a16="http://schemas.microsoft.com/office/drawing/2014/main" val="2069932361"/>
                    </a:ext>
                  </a:extLst>
                </a:gridCol>
                <a:gridCol w="1051014">
                  <a:extLst>
                    <a:ext uri="{9D8B030D-6E8A-4147-A177-3AD203B41FA5}">
                      <a16:colId xmlns:a16="http://schemas.microsoft.com/office/drawing/2014/main" val="1035973653"/>
                    </a:ext>
                  </a:extLst>
                </a:gridCol>
              </a:tblGrid>
              <a:tr h="1115568">
                <a:tc>
                  <a:txBody>
                    <a:bodyPr/>
                    <a:lstStyle/>
                    <a:p>
                      <a:pPr marL="0" marR="0" algn="ctr">
                        <a:lnSpc>
                          <a:spcPct val="100000"/>
                        </a:lnSpc>
                        <a:spcBef>
                          <a:spcPts val="0"/>
                        </a:spcBef>
                        <a:spcAft>
                          <a:spcPts val="0"/>
                        </a:spcAft>
                      </a:pPr>
                      <a:r>
                        <a:rPr lang="en-US" sz="2000" dirty="0">
                          <a:effectLst/>
                        </a:rPr>
                        <a:t>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err="1">
                          <a:effectLst/>
                        </a:rPr>
                        <a:t>Npar</a:t>
                      </a:r>
                      <a:r>
                        <a:rPr lang="en-US" sz="2000" dirty="0">
                          <a:effectLst/>
                        </a:rPr>
                        <a:t>.</a:t>
                      </a:r>
                    </a:p>
                    <a:p>
                      <a:pPr marL="0" marR="0" algn="ctr">
                        <a:lnSpc>
                          <a:spcPct val="100000"/>
                        </a:lnSpc>
                        <a:spcBef>
                          <a:spcPts val="0"/>
                        </a:spcBef>
                        <a:spcAft>
                          <a:spcPts val="0"/>
                        </a:spcAft>
                      </a:pPr>
                      <a:r>
                        <a:rPr lang="en-US" sz="2000" dirty="0">
                          <a:effectLst/>
                        </a:rPr>
                        <a:t>+</a:t>
                      </a:r>
                      <a:r>
                        <a:rPr lang="en-US" sz="2000" dirty="0" err="1">
                          <a:effectLst/>
                        </a:rPr>
                        <a:t>Ndevs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Annually varying growth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Annually varying survey selectivity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Max age to 12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Catch to 1964 no regime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CAAL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6790197"/>
                  </a:ext>
                </a:extLst>
              </a:tr>
              <a:tr h="488726">
                <a:tc>
                  <a:txBody>
                    <a:bodyPr/>
                    <a:lstStyle/>
                    <a:p>
                      <a:pPr marL="0" marR="0">
                        <a:lnSpc>
                          <a:spcPct val="100000"/>
                        </a:lnSpc>
                        <a:spcBef>
                          <a:spcPts val="0"/>
                        </a:spcBef>
                        <a:spcAft>
                          <a:spcPts val="0"/>
                        </a:spcAft>
                      </a:pPr>
                      <a:r>
                        <a:rPr lang="en-US" sz="2000" dirty="0">
                          <a:effectLst/>
                        </a:rPr>
                        <a:t>23.1.0.a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000" dirty="0">
                          <a:effectLst/>
                        </a:rPr>
                        <a:t>82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639640"/>
                  </a:ext>
                </a:extLst>
              </a:tr>
              <a:tr h="488726">
                <a:tc>
                  <a:txBody>
                    <a:bodyPr/>
                    <a:lstStyle/>
                    <a:p>
                      <a:pPr marL="0" marR="0">
                        <a:lnSpc>
                          <a:spcPct val="100000"/>
                        </a:lnSpc>
                        <a:spcBef>
                          <a:spcPts val="0"/>
                        </a:spcBef>
                        <a:spcAft>
                          <a:spcPts val="0"/>
                        </a:spcAft>
                      </a:pPr>
                      <a:r>
                        <a:rPr lang="en-US" sz="2000">
                          <a:effectLst/>
                        </a:rPr>
                        <a:t>23.1.0.b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000">
                          <a:effectLst/>
                        </a:rPr>
                        <a:t>176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a:effectLst/>
                        </a:rPr>
                        <a:t> </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a:effectLst/>
                        </a:rPr>
                        <a:t> </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7245062"/>
                  </a:ext>
                </a:extLst>
              </a:tr>
              <a:tr h="488726">
                <a:tc>
                  <a:txBody>
                    <a:bodyPr/>
                    <a:lstStyle/>
                    <a:p>
                      <a:pPr marL="0" marR="0">
                        <a:lnSpc>
                          <a:spcPct val="100000"/>
                        </a:lnSpc>
                        <a:spcBef>
                          <a:spcPts val="0"/>
                        </a:spcBef>
                        <a:spcAft>
                          <a:spcPts val="0"/>
                        </a:spcAft>
                      </a:pPr>
                      <a:r>
                        <a:rPr lang="en-US" sz="2000">
                          <a:effectLst/>
                        </a:rPr>
                        <a:t>23.1.0.d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000">
                          <a:effectLst/>
                        </a:rPr>
                        <a:t>218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a:effectLst/>
                        </a:rPr>
                        <a:t> </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1338"/>
                  </a:ext>
                </a:extLst>
              </a:tr>
              <a:tr h="488726">
                <a:tc>
                  <a:txBody>
                    <a:bodyPr/>
                    <a:lstStyle/>
                    <a:p>
                      <a:pPr marL="0" marR="0">
                        <a:lnSpc>
                          <a:spcPct val="100000"/>
                        </a:lnSpc>
                        <a:spcBef>
                          <a:spcPts val="0"/>
                        </a:spcBef>
                        <a:spcAft>
                          <a:spcPts val="0"/>
                        </a:spcAft>
                      </a:pPr>
                      <a:r>
                        <a:rPr lang="en-US" sz="2000">
                          <a:effectLst/>
                        </a:rPr>
                        <a:t>23.1.0.g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000">
                          <a:effectLst/>
                        </a:rPr>
                        <a:t>217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680322"/>
                  </a:ext>
                </a:extLst>
              </a:tr>
              <a:tr h="488726">
                <a:tc>
                  <a:txBody>
                    <a:bodyPr/>
                    <a:lstStyle/>
                    <a:p>
                      <a:pPr marL="0" marR="0">
                        <a:lnSpc>
                          <a:spcPct val="100000"/>
                        </a:lnSpc>
                        <a:spcBef>
                          <a:spcPts val="0"/>
                        </a:spcBef>
                        <a:spcAft>
                          <a:spcPts val="0"/>
                        </a:spcAft>
                      </a:pPr>
                      <a:r>
                        <a:rPr lang="en-US" sz="2000">
                          <a:effectLst/>
                        </a:rPr>
                        <a:t>23.1.0.h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000">
                          <a:effectLst/>
                        </a:rPr>
                        <a:t>217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a:effectLst/>
                        </a:rPr>
                        <a:t>x</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800" b="1" dirty="0">
                          <a:effectLst/>
                        </a:rPr>
                        <a:t>x</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518586"/>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18278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smtClean="0"/>
              <a:t>Model 23.1.0.b</a:t>
            </a:r>
          </a:p>
          <a:p>
            <a:pPr marL="1041718" lvl="2" indent="-658813">
              <a:buFont typeface="Wingdings" panose="05000000000000000000" pitchFamily="2" charset="2"/>
              <a:buChar char="§"/>
            </a:pPr>
            <a:r>
              <a:rPr lang="en-US" sz="2400" dirty="0" smtClean="0"/>
              <a:t>Annually </a:t>
            </a:r>
            <a:r>
              <a:rPr lang="en-US" sz="2400" dirty="0"/>
              <a:t>varying </a:t>
            </a:r>
            <a:r>
              <a:rPr lang="en-US" sz="2400" dirty="0" smtClean="0"/>
              <a:t>growth</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411916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smtClean="0"/>
              <a:t>Model 23.1.0.d</a:t>
            </a:r>
          </a:p>
          <a:p>
            <a:pPr marL="1041718" lvl="2" indent="-658813">
              <a:buFont typeface="Wingdings" panose="05000000000000000000" pitchFamily="2" charset="2"/>
              <a:buChar char="§"/>
            </a:pPr>
            <a:r>
              <a:rPr lang="en-US" sz="2400" dirty="0" smtClean="0"/>
              <a:t>Annually </a:t>
            </a:r>
            <a:r>
              <a:rPr lang="en-US" sz="2400" dirty="0"/>
              <a:t>varying </a:t>
            </a:r>
            <a:r>
              <a:rPr lang="en-US" sz="2400" dirty="0" smtClean="0"/>
              <a:t>selectivity</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245737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92056" cy="1450757"/>
          </a:xfrm>
        </p:spPr>
        <p:txBody>
          <a:bodyPr/>
          <a:lstStyle/>
          <a:p>
            <a:r>
              <a:rPr lang="en-US" dirty="0"/>
              <a:t>Sequential analyses with added features to simplified model</a:t>
            </a:r>
          </a:p>
        </p:txBody>
      </p:sp>
      <p:sp>
        <p:nvSpPr>
          <p:cNvPr id="3" name="Content Placeholder 2"/>
          <p:cNvSpPr>
            <a:spLocks noGrp="1"/>
          </p:cNvSpPr>
          <p:nvPr>
            <p:ph idx="1"/>
          </p:nvPr>
        </p:nvSpPr>
        <p:spPr/>
        <p:txBody>
          <a:bodyPr>
            <a:normAutofit/>
          </a:bodyPr>
          <a:lstStyle/>
          <a:p>
            <a:pPr marL="858838" lvl="1" indent="-658813">
              <a:buFont typeface="Wingdings" panose="05000000000000000000" pitchFamily="2" charset="2"/>
              <a:buChar char="§"/>
            </a:pPr>
            <a:r>
              <a:rPr lang="en-US" sz="2800" dirty="0" smtClean="0"/>
              <a:t>Model 23.1.0.g</a:t>
            </a:r>
          </a:p>
          <a:p>
            <a:pPr marL="1041718" lvl="2" indent="-658813">
              <a:buFont typeface="Wingdings" panose="05000000000000000000" pitchFamily="2" charset="2"/>
              <a:buChar char="§"/>
            </a:pPr>
            <a:r>
              <a:rPr lang="en-US" sz="2400" dirty="0" smtClean="0"/>
              <a:t>Change </a:t>
            </a:r>
            <a:r>
              <a:rPr lang="en-US" sz="2400" dirty="0"/>
              <a:t>max age from 20 to 12</a:t>
            </a:r>
          </a:p>
          <a:p>
            <a:pPr marL="1041718" lvl="2" indent="-658813">
              <a:buFont typeface="Wingdings" panose="05000000000000000000" pitchFamily="2" charset="2"/>
              <a:buChar char="§"/>
            </a:pPr>
            <a:r>
              <a:rPr lang="en-US" sz="2400" dirty="0" smtClean="0"/>
              <a:t>Catch back to 1964 and removal of regime parameter on recruitment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92" y="178228"/>
            <a:ext cx="2613599" cy="1580805"/>
          </a:xfrm>
          <a:prstGeom prst="rect">
            <a:avLst/>
          </a:prstGeom>
        </p:spPr>
      </p:pic>
    </p:spTree>
    <p:extLst>
      <p:ext uri="{BB962C8B-B14F-4D97-AF65-F5344CB8AC3E}">
        <p14:creationId xmlns:p14="http://schemas.microsoft.com/office/powerpoint/2010/main" val="32043738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203</TotalTime>
  <Words>753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Explorations of alternative stock assessment models for Eastern Bering Sea Pacific cod  BSAI Groundfish Plan Team - September 2023.</vt:lpstr>
      <vt:lpstr>Issues with 2022 ensemble models</vt:lpstr>
      <vt:lpstr>New analyses for 2023</vt:lpstr>
      <vt:lpstr>Changing initial input sample size</vt:lpstr>
      <vt:lpstr>A simplified model</vt:lpstr>
      <vt:lpstr>Sequential analyses with added features to simplified model</vt:lpstr>
      <vt:lpstr>Sequential analyses with added features to simplified model</vt:lpstr>
      <vt:lpstr>Sequential analyses with added features to simplified model</vt:lpstr>
      <vt:lpstr>Sequential analyses with added features to simplified model</vt:lpstr>
      <vt:lpstr>Sequential analyses with added features to simplified model</vt:lpstr>
      <vt:lpstr>Sequential analyses with added features to simplified model</vt:lpstr>
      <vt:lpstr>Sequential analyses with added features to simplified model</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of alternative stock assessment models for Eastern Bering Sea Pacific cod  BSAI Groundfish Plan Team - September 2023.</dc:title>
  <dc:creator>Steve Barbeaux</dc:creator>
  <cp:lastModifiedBy>Steve Barbeaux</cp:lastModifiedBy>
  <cp:revision>7</cp:revision>
  <dcterms:created xsi:type="dcterms:W3CDTF">2023-09-12T19:32:52Z</dcterms:created>
  <dcterms:modified xsi:type="dcterms:W3CDTF">2023-09-12T22:56:33Z</dcterms:modified>
</cp:coreProperties>
</file>