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3" r:id="rId16"/>
    <p:sldId id="272" r:id="rId17"/>
    <p:sldId id="271" r:id="rId18"/>
    <p:sldId id="269" r:id="rId19"/>
    <p:sldId id="276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6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8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01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4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52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85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709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4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74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56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21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35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1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2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1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AFE4-1C76-43F1-83AD-EC6FDBB9507F}" type="datetimeFigureOut">
              <a:rPr lang="en-AU" smtClean="0"/>
              <a:t>13/06/2019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5C3590-74B6-47B3-93C4-F0EF726646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93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Battle of the Neighbourhoods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IBM Data Science Professional Certificate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55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>Data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first map </a:t>
            </a:r>
            <a:r>
              <a:rPr lang="en-AU" dirty="0" smtClean="0"/>
              <a:t>shows </a:t>
            </a:r>
            <a:r>
              <a:rPr lang="en-AU" dirty="0"/>
              <a:t>all the venues similar to XYZ’s proposed bar, a total of 20 venues were plotted. From </a:t>
            </a:r>
            <a:r>
              <a:rPr lang="en-AU" dirty="0" smtClean="0"/>
              <a:t>the map </a:t>
            </a:r>
            <a:r>
              <a:rPr lang="en-AU" dirty="0"/>
              <a:t>it is clear that there appears to be a cluster of venues located on the same street.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583" y="3140366"/>
            <a:ext cx="5170170" cy="31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>Data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19153" cy="3880773"/>
          </a:xfrm>
        </p:spPr>
        <p:txBody>
          <a:bodyPr/>
          <a:lstStyle/>
          <a:p>
            <a:r>
              <a:rPr lang="en-AU" dirty="0"/>
              <a:t>K-means clustering techniques were applied to the data to separate venues into two clusters. The first cluster </a:t>
            </a:r>
            <a:r>
              <a:rPr lang="en-AU" dirty="0" smtClean="0"/>
              <a:t>had </a:t>
            </a:r>
            <a:r>
              <a:rPr lang="en-AU" dirty="0"/>
              <a:t>venues that are located on Mitchell </a:t>
            </a:r>
            <a:r>
              <a:rPr lang="en-AU" dirty="0" smtClean="0"/>
              <a:t>Street, and the second consisted </a:t>
            </a:r>
            <a:r>
              <a:rPr lang="en-AU" dirty="0"/>
              <a:t>of venues that were not located on Mitchell Street.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73414" y="3192436"/>
            <a:ext cx="512699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0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Cluster 0: Venues on Mitchell </a:t>
            </a:r>
            <a:r>
              <a:rPr lang="en-AU" dirty="0" smtClean="0"/>
              <a:t>Street</a:t>
            </a:r>
          </a:p>
          <a:p>
            <a:pPr lvl="1"/>
            <a:r>
              <a:rPr lang="en-AU" dirty="0"/>
              <a:t>The fist cluster consisted of 13 venues out of a total 20 (65%). This clearly shows most venues are located on Mitchell Street.</a:t>
            </a:r>
          </a:p>
          <a:p>
            <a:r>
              <a:rPr lang="en-AU" dirty="0"/>
              <a:t>Cluster 1: Venues not on Mitchell Street</a:t>
            </a:r>
          </a:p>
          <a:p>
            <a:pPr lvl="1"/>
            <a:r>
              <a:rPr lang="en-AU" dirty="0"/>
              <a:t>The second cluster consisted of 7 venues out of a total 20 (35%). Not many venues in the Darwin CBD are outside of the main nightlife hotspot.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34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economic indicator was plotted in a line graph in order to visualise each indicator, and to see if there are any apparent trends heading into the future.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20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 – State Final Demand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f</a:t>
            </a:r>
            <a:r>
              <a:rPr lang="en-AU" dirty="0" smtClean="0"/>
              <a:t>igure shows </a:t>
            </a:r>
            <a:r>
              <a:rPr lang="en-AU" dirty="0"/>
              <a:t>SFD, which has declined and remain subdued in recent years. This indicates that the economy in the Northern Territory is weak.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313" t="3446" r="2202" b="2207"/>
          <a:stretch/>
        </p:blipFill>
        <p:spPr bwMode="auto">
          <a:xfrm>
            <a:off x="3123838" y="3095913"/>
            <a:ext cx="3703660" cy="2805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650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 – Unemployment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f</a:t>
            </a:r>
            <a:r>
              <a:rPr lang="en-AU" dirty="0" smtClean="0"/>
              <a:t>igure shows the unemployment rate, </a:t>
            </a:r>
            <a:r>
              <a:rPr lang="en-AU" dirty="0"/>
              <a:t>which has </a:t>
            </a:r>
            <a:r>
              <a:rPr lang="en-AU" dirty="0" smtClean="0"/>
              <a:t>increased </a:t>
            </a:r>
            <a:r>
              <a:rPr lang="en-AU" dirty="0"/>
              <a:t>in recent years. This indicates that the economy in the Northern Territory is weak.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93672" y="3086256"/>
            <a:ext cx="3563991" cy="28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 – Private Wage Growth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f</a:t>
            </a:r>
            <a:r>
              <a:rPr lang="en-AU" dirty="0" smtClean="0"/>
              <a:t>igure shows private wage growth, </a:t>
            </a:r>
            <a:r>
              <a:rPr lang="en-AU" dirty="0"/>
              <a:t>which has </a:t>
            </a:r>
            <a:r>
              <a:rPr lang="en-AU" dirty="0" smtClean="0"/>
              <a:t>declined significantly in </a:t>
            </a:r>
            <a:r>
              <a:rPr lang="en-AU" dirty="0"/>
              <a:t>recent years. This indicates that the economy in the Northern Territory is weak.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369" y="2981059"/>
            <a:ext cx="4084597" cy="30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 – Population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f</a:t>
            </a:r>
            <a:r>
              <a:rPr lang="en-AU" dirty="0" smtClean="0"/>
              <a:t>igure shows population, </a:t>
            </a:r>
            <a:r>
              <a:rPr lang="en-AU" dirty="0"/>
              <a:t>which has </a:t>
            </a:r>
            <a:r>
              <a:rPr lang="en-AU" dirty="0" smtClean="0"/>
              <a:t>flattened in </a:t>
            </a:r>
            <a:r>
              <a:rPr lang="en-AU" dirty="0"/>
              <a:t>recent years. This indicates that the economy in the Northern Territory is weak.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11409" y="2989754"/>
            <a:ext cx="4004170" cy="31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br>
              <a:rPr lang="en-AU" dirty="0"/>
            </a:br>
            <a:r>
              <a:rPr lang="en-AU" sz="2400" dirty="0"/>
              <a:t>Data 2 – </a:t>
            </a:r>
            <a:r>
              <a:rPr lang="en-AU" sz="2400" dirty="0" smtClean="0"/>
              <a:t>Pearson Coefficients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table </a:t>
            </a:r>
            <a:r>
              <a:rPr lang="en-AU" dirty="0"/>
              <a:t>shows the </a:t>
            </a:r>
            <a:r>
              <a:rPr lang="en-AU" dirty="0" smtClean="0"/>
              <a:t>Pearson </a:t>
            </a:r>
            <a:r>
              <a:rPr lang="en-AU" dirty="0"/>
              <a:t>coefficients between the variables. As it shows, a very strong relationship exists between SFD and population. </a:t>
            </a:r>
            <a:endParaRPr lang="en-AU" dirty="0" smtClean="0"/>
          </a:p>
          <a:p>
            <a:r>
              <a:rPr lang="en-AU" dirty="0"/>
              <a:t>A relationship does not exist between unemployment rate and private wage growth, this may be due to a large proportion of the labour force in Darwin being employed by the state government</a:t>
            </a:r>
            <a:r>
              <a:rPr lang="en-AU" dirty="0" smtClean="0"/>
              <a:t>.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09475"/>
              </p:ext>
            </p:extLst>
          </p:nvPr>
        </p:nvGraphicFramePr>
        <p:xfrm>
          <a:off x="1758873" y="4100975"/>
          <a:ext cx="6113780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890"/>
                <a:gridCol w="3056890"/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>
                          <a:effectLst/>
                        </a:rPr>
                        <a:t>Economic Indicators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100">
                          <a:effectLst/>
                        </a:rPr>
                        <a:t>Pearson Coefficient</a:t>
                      </a:r>
                      <a:endParaRPr lang="en-A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200"/>
                        </a:spcAft>
                        <a:tabLst>
                          <a:tab pos="1130300" algn="l"/>
                        </a:tabLs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&amp; SFD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AU" sz="1100" dirty="0">
                          <a:effectLst/>
                        </a:rPr>
                        <a:t>0.97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20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Unemployment Rate &amp; Private Wage Growth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AU" sz="1100" dirty="0">
                          <a:effectLst/>
                        </a:rPr>
                        <a:t>0.04</a:t>
                      </a:r>
                      <a:endParaRPr lang="en-A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From the results, it is clear that there is a nightlife hotspot on Mitchell Street in Darwin CBD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</a:t>
            </a:r>
            <a:r>
              <a:rPr lang="en-AU" dirty="0"/>
              <a:t>economic indicators all point to a stalling or possibly declining economy. The graphs al reflect a period of booming economic growth, this is now being followed by subdued growth and may lead to negative growth</a:t>
            </a:r>
            <a:r>
              <a:rPr lang="en-AU" dirty="0" smtClean="0"/>
              <a:t>.</a:t>
            </a:r>
          </a:p>
          <a:p>
            <a:r>
              <a:rPr lang="en-AU" dirty="0" smtClean="0"/>
              <a:t>My recommendation to XYZ is to not </a:t>
            </a:r>
            <a:r>
              <a:rPr lang="en-AU" dirty="0"/>
              <a:t>open a new bar at this point in </a:t>
            </a:r>
            <a:r>
              <a:rPr lang="en-AU" dirty="0" smtClean="0"/>
              <a:t>time.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576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Darwin city is located in the Northern Territory of Australia. Darwin is one of the most remote cities in </a:t>
            </a:r>
            <a:r>
              <a:rPr lang="en-AU" dirty="0" smtClean="0"/>
              <a:t>Australia.</a:t>
            </a:r>
          </a:p>
          <a:p>
            <a:r>
              <a:rPr lang="en-AU" dirty="0"/>
              <a:t>Since 2012, Darwin has seen significant growth due to a very large gas project which has seen the economy boom, however the project is ending very soon and the economy is seeing the worst effects of the </a:t>
            </a:r>
            <a:r>
              <a:rPr lang="en-AU" dirty="0" smtClean="0"/>
              <a:t>bust.</a:t>
            </a:r>
          </a:p>
          <a:p>
            <a:r>
              <a:rPr lang="en-AU" dirty="0"/>
              <a:t>Private investment is going to be crucial in helping Darwin and the Northern Territory transition into a new economic phase, and to soften the effects of the bust.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93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report considered locational data provided by Foursquare API of venues in the Darwin CBD, as well as economic indicators to give XYZ relevant information before making their investment decision. </a:t>
            </a:r>
            <a:endParaRPr lang="en-AU" dirty="0" smtClean="0"/>
          </a:p>
          <a:p>
            <a:r>
              <a:rPr lang="en-AU" dirty="0"/>
              <a:t>The data showed that a nightlife hotspot exists in Mitchell Street, and that the Northern Territory economy is in a period of bust or contraction. </a:t>
            </a:r>
            <a:endParaRPr lang="en-AU" dirty="0" smtClean="0"/>
          </a:p>
          <a:p>
            <a:r>
              <a:rPr lang="en-AU" dirty="0"/>
              <a:t>Therefore it is recommended that XYZ delay their investment of establishing a new bar until the economy rebounds.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40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Viewing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Presentation by Brett Totham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847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Company XYZ Ltd (XYZ) is considering whether to open a new bar in the Darwin CBD</a:t>
            </a:r>
            <a:r>
              <a:rPr lang="en-AU" dirty="0" smtClean="0"/>
              <a:t>.</a:t>
            </a:r>
          </a:p>
          <a:p>
            <a:r>
              <a:rPr lang="en-AU" dirty="0" smtClean="0"/>
              <a:t>XYZ </a:t>
            </a:r>
            <a:r>
              <a:rPr lang="en-AU" dirty="0"/>
              <a:t>is wondering whether right now is a good time to invest and open the bar considering the economic conditions</a:t>
            </a:r>
            <a:r>
              <a:rPr lang="en-AU" dirty="0" smtClean="0"/>
              <a:t>.</a:t>
            </a:r>
          </a:p>
          <a:p>
            <a:r>
              <a:rPr lang="en-AU" dirty="0"/>
              <a:t>Additionally, XYZ would like to know where in the Darwin CBD they should open the establishment if they choose to proceed.</a:t>
            </a:r>
          </a:p>
        </p:txBody>
      </p:sp>
    </p:spTree>
    <p:extLst>
      <p:ext uri="{BB962C8B-B14F-4D97-AF65-F5344CB8AC3E}">
        <p14:creationId xmlns:p14="http://schemas.microsoft.com/office/powerpoint/2010/main" val="312096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Target Audience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Target audience of this report is primarily XYZ, however any invest firm or individual thinking of opening a new nightlife establishment in Darwin CBD may be interested in this report.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97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Success Criteria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success of this report will be based on whether XYZ can make a decision about where and when to invest in a new bar in the Darwin CBD.</a:t>
            </a:r>
          </a:p>
        </p:txBody>
      </p:sp>
    </p:spTree>
    <p:extLst>
      <p:ext uri="{BB962C8B-B14F-4D97-AF65-F5344CB8AC3E}">
        <p14:creationId xmlns:p14="http://schemas.microsoft.com/office/powerpoint/2010/main" val="259130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Source</a:t>
            </a:r>
            <a:br>
              <a:rPr lang="en-AU" dirty="0" smtClean="0"/>
            </a:br>
            <a:r>
              <a:rPr lang="en-AU" sz="2400" dirty="0" smtClean="0"/>
              <a:t>Data 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Foursquare API </a:t>
            </a:r>
            <a:r>
              <a:rPr lang="en-AU" dirty="0"/>
              <a:t>to generate a list of nightlife spots in the Darwin </a:t>
            </a:r>
            <a:r>
              <a:rPr lang="en-AU" dirty="0" smtClean="0"/>
              <a:t>CBD</a:t>
            </a:r>
          </a:p>
          <a:p>
            <a:r>
              <a:rPr lang="en-AU" dirty="0"/>
              <a:t>This data will help visualise where potential competitors are located, as well as if there are any nightlife hotspots in the Darwin CBD or areas to avoid or target. </a:t>
            </a:r>
            <a:endParaRPr lang="en-AU" dirty="0" smtClean="0"/>
          </a:p>
          <a:p>
            <a:r>
              <a:rPr lang="en-AU" dirty="0"/>
              <a:t>This will help XYZ choose a desired location, and therefore solving the question as to where the new establishment would be if they choose to proceed.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07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Australian Bureau of Statistics (ABS) </a:t>
            </a:r>
            <a:r>
              <a:rPr lang="en-AU" dirty="0"/>
              <a:t>indicators of Darwin and the Northern Territory. Those key indicators Australian Bureau of Statistics (ABS) are</a:t>
            </a:r>
            <a:r>
              <a:rPr lang="en-AU" dirty="0" smtClean="0"/>
              <a:t>:</a:t>
            </a:r>
          </a:p>
          <a:p>
            <a:pPr lvl="1"/>
            <a:r>
              <a:rPr lang="en-AU" dirty="0"/>
              <a:t>State Final Demand (SFD) (How much the Northern Territory produces within a period excluding net exports)</a:t>
            </a:r>
          </a:p>
          <a:p>
            <a:pPr lvl="1"/>
            <a:r>
              <a:rPr lang="en-AU" dirty="0"/>
              <a:t>Unemployment Rate</a:t>
            </a:r>
          </a:p>
          <a:p>
            <a:pPr lvl="1"/>
            <a:r>
              <a:rPr lang="en-AU" dirty="0"/>
              <a:t>Private Wage Growth Rate</a:t>
            </a:r>
          </a:p>
          <a:p>
            <a:pPr lvl="1"/>
            <a:r>
              <a:rPr lang="en-AU" dirty="0" smtClean="0"/>
              <a:t>Population</a:t>
            </a:r>
          </a:p>
          <a:p>
            <a:r>
              <a:rPr lang="en-AU" dirty="0"/>
              <a:t>The data will give XYZ the opportunity to see trends and historical patterns to determine where the Darwin economy may go in the future</a:t>
            </a:r>
            <a:r>
              <a:rPr lang="en-AU" dirty="0" smtClean="0"/>
              <a:t>.</a:t>
            </a:r>
          </a:p>
          <a:p>
            <a:r>
              <a:rPr lang="en-AU" dirty="0"/>
              <a:t>This will give XYZ crucial information in deciding whether to invest in the economy to see if the economy is booming or heading into a bust period. </a:t>
            </a:r>
          </a:p>
        </p:txBody>
      </p:sp>
    </p:spTree>
    <p:extLst>
      <p:ext uri="{BB962C8B-B14F-4D97-AF65-F5344CB8AC3E}">
        <p14:creationId xmlns:p14="http://schemas.microsoft.com/office/powerpoint/2010/main" val="425238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/>
              <a:t>Data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first data source generated a list of nightlife hotspots from Foursquare API. The data was gathered by using the venues search method, and specified the category ID to only include nightlife spots</a:t>
            </a:r>
            <a:r>
              <a:rPr lang="en-AU" dirty="0" smtClean="0"/>
              <a:t>.</a:t>
            </a:r>
          </a:p>
          <a:p>
            <a:r>
              <a:rPr lang="en-AU" dirty="0"/>
              <a:t>The data was then filtered and cleaned to ensure only applicable establishments were included</a:t>
            </a:r>
            <a:r>
              <a:rPr lang="en-AU" dirty="0" smtClean="0"/>
              <a:t>. A map was then generated.</a:t>
            </a:r>
          </a:p>
          <a:p>
            <a:r>
              <a:rPr lang="en-AU" dirty="0"/>
              <a:t>To explore further, k-means clustering techniques were applied to the data to separate venues into two clusters</a:t>
            </a:r>
            <a:r>
              <a:rPr lang="en-AU" dirty="0" smtClean="0"/>
              <a:t>. A map was generated with these clusters to see if a nightlife hotspot existed in Darwin.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738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  <a:br>
              <a:rPr lang="en-AU" dirty="0"/>
            </a:br>
            <a:r>
              <a:rPr lang="en-AU" sz="2400" dirty="0"/>
              <a:t>Data </a:t>
            </a:r>
            <a:r>
              <a:rPr lang="en-AU" sz="2400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second data source was read from an excel file which contain all the information gathered from the ABS. </a:t>
            </a:r>
            <a:endParaRPr lang="en-AU" dirty="0" smtClean="0"/>
          </a:p>
          <a:p>
            <a:r>
              <a:rPr lang="en-AU" dirty="0"/>
              <a:t>Each economic indicator was then plot on a line graph, in order to visualise the data and see the trends </a:t>
            </a:r>
            <a:r>
              <a:rPr lang="en-AU" dirty="0" smtClean="0"/>
              <a:t>.</a:t>
            </a:r>
          </a:p>
          <a:p>
            <a:r>
              <a:rPr lang="en-AU" dirty="0"/>
              <a:t>Pearson correlation techniques </a:t>
            </a:r>
            <a:r>
              <a:rPr lang="en-AU" dirty="0" smtClean="0"/>
              <a:t>were </a:t>
            </a:r>
            <a:r>
              <a:rPr lang="en-AU" dirty="0"/>
              <a:t>used to see if any of the indicators were linked or moved </a:t>
            </a:r>
            <a:r>
              <a:rPr lang="en-AU" dirty="0" smtClean="0"/>
              <a:t>together.</a:t>
            </a:r>
          </a:p>
          <a:p>
            <a:r>
              <a:rPr lang="en-AU" dirty="0" smtClean="0"/>
              <a:t>The </a:t>
            </a:r>
            <a:r>
              <a:rPr lang="en-AU" dirty="0"/>
              <a:t>analysis showed a strong relationship existed between two of the variables, and that the relationship should be taken into consideration when making the investment </a:t>
            </a:r>
            <a:r>
              <a:rPr lang="en-AU" dirty="0" smtClean="0"/>
              <a:t>decision.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146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1136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Facet</vt:lpstr>
      <vt:lpstr>The Battle of the Neighbourhoods</vt:lpstr>
      <vt:lpstr>Problem Background</vt:lpstr>
      <vt:lpstr>Problem Description</vt:lpstr>
      <vt:lpstr>Target Audience</vt:lpstr>
      <vt:lpstr>Success Criteria</vt:lpstr>
      <vt:lpstr>Data Source Data 1</vt:lpstr>
      <vt:lpstr>Data Source Data 2</vt:lpstr>
      <vt:lpstr>Methodology Data 1</vt:lpstr>
      <vt:lpstr>Methodology Data 2</vt:lpstr>
      <vt:lpstr>Results Data 1</vt:lpstr>
      <vt:lpstr>Results Data 1</vt:lpstr>
      <vt:lpstr>Results Data 1</vt:lpstr>
      <vt:lpstr>Results Data 2</vt:lpstr>
      <vt:lpstr>Results Data 2 – State Final Demand</vt:lpstr>
      <vt:lpstr>Results Data 2 – Unemployment</vt:lpstr>
      <vt:lpstr>Results Data 2 – Private Wage Growth</vt:lpstr>
      <vt:lpstr>Results Data 2 – Population</vt:lpstr>
      <vt:lpstr>Results Data 2 – Pearson Coefficients</vt:lpstr>
      <vt:lpstr>Discussion</vt:lpstr>
      <vt:lpstr>Conclusion</vt:lpstr>
      <vt:lpstr>Thanks for Viewing</vt:lpstr>
    </vt:vector>
  </TitlesOfParts>
  <Company>NTG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Neighbourhoods</dc:title>
  <dc:creator>Brett Totham</dc:creator>
  <cp:lastModifiedBy>Brett Totham</cp:lastModifiedBy>
  <cp:revision>5</cp:revision>
  <dcterms:created xsi:type="dcterms:W3CDTF">2019-06-13T04:23:24Z</dcterms:created>
  <dcterms:modified xsi:type="dcterms:W3CDTF">2019-06-13T04:56:07Z</dcterms:modified>
</cp:coreProperties>
</file>