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19"/>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x="12192000" cy="6858000"/>
  <p:notesSz cx="6858000" cy="9144000"/>
  <p:embeddedFontLst>
    <p:embeddedFont>
      <p:font typeface="Century Gothic" panose="020B0502020202020204" pitchFamily="34" charset="0"/>
      <p:regular r:id="rId20"/>
      <p:bold r:id="rId21"/>
      <p:italic r:id="rId22"/>
      <p:boldItalic r:id="rId23"/>
    </p:embeddedFont>
  </p:embeddedFontLst>
  <p:custDataLst>
    <p:tags r:id="rId24"/>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5" roundtripDataSignature="AMtx7mhlYlCtF+airiOZksSy3UV5ad0g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02198C4-3087-4945-87E3-76CBB3509B7E}">
  <a:tblStyle styleId="{802198C4-3087-4945-87E3-76CBB3509B7E}"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9" d="100"/>
          <a:sy n="79" d="100"/>
        </p:scale>
        <p:origin x="821"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font" Target="fonts/font2.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customschemas.google.com/relationships/presentationmetadata" Target="meta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font" Target="fonts/font1.fntdata"/><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gs" Target="tags/tag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4.fntdata"/><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3.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63919653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7" name="Google Shape;20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4" name="Google Shape;21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1" name="Google Shape;2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8" name="Google Shape;22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5" name="Google Shape;23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9" name="Google Shape;14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7" name="Google Shape;15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5" name="Google Shape;16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2" name="Google Shape;17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9" name="Google Shape;17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6" name="Google Shape;18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0" name="Google Shape;20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pic>
        <p:nvPicPr>
          <p:cNvPr id="13" name="Google Shape;13;p1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4" name="Google Shape;14;p16"/>
          <p:cNvSpPr txBox="1">
            <a:spLocks noGrp="1"/>
          </p:cNvSpPr>
          <p:nvPr>
            <p:ph type="ctrTitle"/>
          </p:nvPr>
        </p:nvSpPr>
        <p:spPr>
          <a:xfrm>
            <a:off x="1371600" y="1803405"/>
            <a:ext cx="9448800" cy="182509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6"/>
          <p:cNvSpPr txBox="1">
            <a:spLocks noGrp="1"/>
          </p:cNvSpPr>
          <p:nvPr>
            <p:ph type="subTitle" idx="1"/>
          </p:nvPr>
        </p:nvSpPr>
        <p:spPr>
          <a:xfrm>
            <a:off x="1371600" y="3632201"/>
            <a:ext cx="9448800" cy="6858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6" name="Google Shape;16;p16"/>
          <p:cNvSpPr txBox="1">
            <a:spLocks noGrp="1"/>
          </p:cNvSpPr>
          <p:nvPr>
            <p:ph type="dt" idx="10"/>
          </p:nvPr>
        </p:nvSpPr>
        <p:spPr>
          <a:xfrm>
            <a:off x="7909561" y="4314328"/>
            <a:ext cx="2910840" cy="374642"/>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6"/>
          <p:cNvSpPr txBox="1">
            <a:spLocks noGrp="1"/>
          </p:cNvSpPr>
          <p:nvPr>
            <p:ph type="ftr" idx="11"/>
          </p:nvPr>
        </p:nvSpPr>
        <p:spPr>
          <a:xfrm>
            <a:off x="1371600" y="4323845"/>
            <a:ext cx="640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6"/>
          <p:cNvSpPr txBox="1">
            <a:spLocks noGrp="1"/>
          </p:cNvSpPr>
          <p:nvPr>
            <p:ph type="sldNum" idx="12"/>
          </p:nvPr>
        </p:nvSpPr>
        <p:spPr>
          <a:xfrm>
            <a:off x="8077200" y="1430866"/>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1"/>
        <p:cNvGrpSpPr/>
        <p:nvPr/>
      </p:nvGrpSpPr>
      <p:grpSpPr>
        <a:xfrm>
          <a:off x="0" y="0"/>
          <a:ext cx="0" cy="0"/>
          <a:chOff x="0" y="0"/>
          <a:chExt cx="0" cy="0"/>
        </a:xfrm>
      </p:grpSpPr>
      <p:sp>
        <p:nvSpPr>
          <p:cNvPr id="72" name="Google Shape;72;p25"/>
          <p:cNvSpPr txBox="1">
            <a:spLocks noGrp="1"/>
          </p:cNvSpPr>
          <p:nvPr>
            <p:ph type="title"/>
          </p:nvPr>
        </p:nvSpPr>
        <p:spPr>
          <a:xfrm>
            <a:off x="685777" y="4697360"/>
            <a:ext cx="10822034"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5"/>
          <p:cNvSpPr>
            <a:spLocks noGrp="1"/>
          </p:cNvSpPr>
          <p:nvPr>
            <p:ph type="pic" idx="2"/>
          </p:nvPr>
        </p:nvSpPr>
        <p:spPr>
          <a:xfrm>
            <a:off x="681727" y="941439"/>
            <a:ext cx="10821840" cy="347816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74" name="Google Shape;74;p25"/>
          <p:cNvSpPr txBox="1">
            <a:spLocks noGrp="1"/>
          </p:cNvSpPr>
          <p:nvPr>
            <p:ph type="body" idx="1"/>
          </p:nvPr>
        </p:nvSpPr>
        <p:spPr>
          <a:xfrm>
            <a:off x="685800" y="5516715"/>
            <a:ext cx="10820400" cy="70196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75" name="Google Shape;75;p2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78"/>
        <p:cNvGrpSpPr/>
        <p:nvPr/>
      </p:nvGrpSpPr>
      <p:grpSpPr>
        <a:xfrm>
          <a:off x="0" y="0"/>
          <a:ext cx="0" cy="0"/>
          <a:chOff x="0" y="0"/>
          <a:chExt cx="0" cy="0"/>
        </a:xfrm>
      </p:grpSpPr>
      <p:pic>
        <p:nvPicPr>
          <p:cNvPr id="79" name="Google Shape;79;p2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0" name="Google Shape;80;p26"/>
          <p:cNvSpPr txBox="1">
            <a:spLocks noGrp="1"/>
          </p:cNvSpPr>
          <p:nvPr>
            <p:ph type="title"/>
          </p:nvPr>
        </p:nvSpPr>
        <p:spPr>
          <a:xfrm>
            <a:off x="685800" y="753532"/>
            <a:ext cx="10820400" cy="280246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6"/>
          <p:cNvSpPr txBox="1">
            <a:spLocks noGrp="1"/>
          </p:cNvSpPr>
          <p:nvPr>
            <p:ph type="body" idx="1"/>
          </p:nvPr>
        </p:nvSpPr>
        <p:spPr>
          <a:xfrm>
            <a:off x="1024467" y="3649133"/>
            <a:ext cx="10130516" cy="99906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2" name="Google Shape;82;p26"/>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6"/>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6"/>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85"/>
        <p:cNvGrpSpPr/>
        <p:nvPr/>
      </p:nvGrpSpPr>
      <p:grpSpPr>
        <a:xfrm>
          <a:off x="0" y="0"/>
          <a:ext cx="0" cy="0"/>
          <a:chOff x="0" y="0"/>
          <a:chExt cx="0" cy="0"/>
        </a:xfrm>
      </p:grpSpPr>
      <p:pic>
        <p:nvPicPr>
          <p:cNvPr id="86" name="Google Shape;86;p27"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7" name="Google Shape;87;p27"/>
          <p:cNvSpPr txBox="1">
            <a:spLocks noGrp="1"/>
          </p:cNvSpPr>
          <p:nvPr>
            <p:ph type="title"/>
          </p:nvPr>
        </p:nvSpPr>
        <p:spPr>
          <a:xfrm>
            <a:off x="1024467" y="753533"/>
            <a:ext cx="10151533" cy="260449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27"/>
          <p:cNvSpPr txBox="1">
            <a:spLocks noGrp="1"/>
          </p:cNvSpPr>
          <p:nvPr>
            <p:ph type="body" idx="1"/>
          </p:nvPr>
        </p:nvSpPr>
        <p:spPr>
          <a:xfrm>
            <a:off x="1303865" y="3365556"/>
            <a:ext cx="9592736" cy="44444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9" name="Google Shape;89;p27"/>
          <p:cNvSpPr txBox="1">
            <a:spLocks noGrp="1"/>
          </p:cNvSpPr>
          <p:nvPr>
            <p:ph type="body" idx="2"/>
          </p:nvPr>
        </p:nvSpPr>
        <p:spPr>
          <a:xfrm>
            <a:off x="1024467" y="3959862"/>
            <a:ext cx="10151533" cy="679871"/>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0" name="Google Shape;90;p27"/>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27"/>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7"/>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
        <p:nvSpPr>
          <p:cNvPr id="93" name="Google Shape;93;p27"/>
          <p:cNvSpPr txBox="1"/>
          <p:nvPr/>
        </p:nvSpPr>
        <p:spPr>
          <a:xfrm>
            <a:off x="476250" y="933450"/>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
        <p:nvSpPr>
          <p:cNvPr id="94" name="Google Shape;94;p27"/>
          <p:cNvSpPr txBox="1"/>
          <p:nvPr/>
        </p:nvSpPr>
        <p:spPr>
          <a:xfrm>
            <a:off x="10984230" y="2701290"/>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95"/>
        <p:cNvGrpSpPr/>
        <p:nvPr/>
      </p:nvGrpSpPr>
      <p:grpSpPr>
        <a:xfrm>
          <a:off x="0" y="0"/>
          <a:ext cx="0" cy="0"/>
          <a:chOff x="0" y="0"/>
          <a:chExt cx="0" cy="0"/>
        </a:xfrm>
      </p:grpSpPr>
      <p:pic>
        <p:nvPicPr>
          <p:cNvPr id="96" name="Google Shape;96;p2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97" name="Google Shape;97;p28"/>
          <p:cNvSpPr txBox="1">
            <a:spLocks noGrp="1"/>
          </p:cNvSpPr>
          <p:nvPr>
            <p:ph type="title"/>
          </p:nvPr>
        </p:nvSpPr>
        <p:spPr>
          <a:xfrm>
            <a:off x="1024495" y="1124701"/>
            <a:ext cx="10146186"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8"/>
          <p:cNvSpPr txBox="1">
            <a:spLocks noGrp="1"/>
          </p:cNvSpPr>
          <p:nvPr>
            <p:ph type="body" idx="1"/>
          </p:nvPr>
        </p:nvSpPr>
        <p:spPr>
          <a:xfrm>
            <a:off x="1024467" y="3648315"/>
            <a:ext cx="10144654" cy="9998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9" name="Google Shape;99;p28"/>
          <p:cNvSpPr txBox="1">
            <a:spLocks noGrp="1"/>
          </p:cNvSpPr>
          <p:nvPr>
            <p:ph type="dt" idx="10"/>
          </p:nvPr>
        </p:nvSpPr>
        <p:spPr>
          <a:xfrm>
            <a:off x="7814452" y="378883"/>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8"/>
          <p:cNvSpPr txBox="1">
            <a:spLocks noGrp="1"/>
          </p:cNvSpPr>
          <p:nvPr>
            <p:ph type="ftr" idx="11"/>
          </p:nvPr>
        </p:nvSpPr>
        <p:spPr>
          <a:xfrm>
            <a:off x="685800" y="378883"/>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2"/>
        <p:cNvGrpSpPr/>
        <p:nvPr/>
      </p:nvGrpSpPr>
      <p:grpSpPr>
        <a:xfrm>
          <a:off x="0" y="0"/>
          <a:ext cx="0" cy="0"/>
          <a:chOff x="0" y="0"/>
          <a:chExt cx="0" cy="0"/>
        </a:xfrm>
      </p:grpSpPr>
      <p:sp>
        <p:nvSpPr>
          <p:cNvPr id="103" name="Google Shape;103;p29"/>
          <p:cNvSpPr txBox="1">
            <a:spLocks noGrp="1"/>
          </p:cNvSpPr>
          <p:nvPr>
            <p:ph type="title"/>
          </p:nvPr>
        </p:nvSpPr>
        <p:spPr>
          <a:xfrm>
            <a:off x="2895600" y="761999"/>
            <a:ext cx="8610599" cy="1303867"/>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29"/>
          <p:cNvSpPr txBox="1">
            <a:spLocks noGrp="1"/>
          </p:cNvSpPr>
          <p:nvPr>
            <p:ph type="body" idx="1"/>
          </p:nvPr>
        </p:nvSpPr>
        <p:spPr>
          <a:xfrm>
            <a:off x="685800" y="2202080"/>
            <a:ext cx="3456432" cy="61732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5" name="Google Shape;105;p29"/>
          <p:cNvSpPr txBox="1">
            <a:spLocks noGrp="1"/>
          </p:cNvSpPr>
          <p:nvPr>
            <p:ph type="body" idx="2"/>
          </p:nvPr>
        </p:nvSpPr>
        <p:spPr>
          <a:xfrm>
            <a:off x="685799"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6" name="Google Shape;106;p29"/>
          <p:cNvSpPr txBox="1">
            <a:spLocks noGrp="1"/>
          </p:cNvSpPr>
          <p:nvPr>
            <p:ph type="body" idx="3"/>
          </p:nvPr>
        </p:nvSpPr>
        <p:spPr>
          <a:xfrm>
            <a:off x="4368800" y="2201333"/>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7" name="Google Shape;107;p29"/>
          <p:cNvSpPr txBox="1">
            <a:spLocks noGrp="1"/>
          </p:cNvSpPr>
          <p:nvPr>
            <p:ph type="body" idx="4"/>
          </p:nvPr>
        </p:nvSpPr>
        <p:spPr>
          <a:xfrm>
            <a:off x="4366858" y="2904067"/>
            <a:ext cx="3456432" cy="331461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8" name="Google Shape;108;p29"/>
          <p:cNvSpPr txBox="1">
            <a:spLocks noGrp="1"/>
          </p:cNvSpPr>
          <p:nvPr>
            <p:ph type="body" idx="5"/>
          </p:nvPr>
        </p:nvSpPr>
        <p:spPr>
          <a:xfrm>
            <a:off x="8051800" y="2192866"/>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9" name="Google Shape;109;p29"/>
          <p:cNvSpPr txBox="1">
            <a:spLocks noGrp="1"/>
          </p:cNvSpPr>
          <p:nvPr>
            <p:ph type="body" idx="6"/>
          </p:nvPr>
        </p:nvSpPr>
        <p:spPr>
          <a:xfrm>
            <a:off x="8051801"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0" name="Google Shape;110;p2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2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2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3"/>
        <p:cNvGrpSpPr/>
        <p:nvPr/>
      </p:nvGrpSpPr>
      <p:grpSpPr>
        <a:xfrm>
          <a:off x="0" y="0"/>
          <a:ext cx="0" cy="0"/>
          <a:chOff x="0" y="0"/>
          <a:chExt cx="0" cy="0"/>
        </a:xfrm>
      </p:grpSpPr>
      <p:sp>
        <p:nvSpPr>
          <p:cNvPr id="114" name="Google Shape;114;p30"/>
          <p:cNvSpPr txBox="1">
            <a:spLocks noGrp="1"/>
          </p:cNvSpPr>
          <p:nvPr>
            <p:ph type="title"/>
          </p:nvPr>
        </p:nvSpPr>
        <p:spPr>
          <a:xfrm>
            <a:off x="2895600" y="762000"/>
            <a:ext cx="8610599"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30"/>
          <p:cNvSpPr txBox="1">
            <a:spLocks noGrp="1"/>
          </p:cNvSpPr>
          <p:nvPr>
            <p:ph type="body" idx="1"/>
          </p:nvPr>
        </p:nvSpPr>
        <p:spPr>
          <a:xfrm>
            <a:off x="688618" y="4191000"/>
            <a:ext cx="3451582"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6" name="Google Shape;116;p30"/>
          <p:cNvSpPr>
            <a:spLocks noGrp="1"/>
          </p:cNvSpPr>
          <p:nvPr>
            <p:ph type="pic" idx="2"/>
          </p:nvPr>
        </p:nvSpPr>
        <p:spPr>
          <a:xfrm>
            <a:off x="688618" y="2362200"/>
            <a:ext cx="3451582"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17" name="Google Shape;117;p30"/>
          <p:cNvSpPr txBox="1">
            <a:spLocks noGrp="1"/>
          </p:cNvSpPr>
          <p:nvPr>
            <p:ph type="body" idx="3"/>
          </p:nvPr>
        </p:nvSpPr>
        <p:spPr>
          <a:xfrm>
            <a:off x="688618" y="4873764"/>
            <a:ext cx="3451582"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8" name="Google Shape;118;p30"/>
          <p:cNvSpPr txBox="1">
            <a:spLocks noGrp="1"/>
          </p:cNvSpPr>
          <p:nvPr>
            <p:ph type="body" idx="4"/>
          </p:nvPr>
        </p:nvSpPr>
        <p:spPr>
          <a:xfrm>
            <a:off x="4374263" y="4191000"/>
            <a:ext cx="3448935"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9" name="Google Shape;119;p30"/>
          <p:cNvSpPr>
            <a:spLocks noGrp="1"/>
          </p:cNvSpPr>
          <p:nvPr>
            <p:ph type="pic" idx="5"/>
          </p:nvPr>
        </p:nvSpPr>
        <p:spPr>
          <a:xfrm>
            <a:off x="4374263" y="2362200"/>
            <a:ext cx="3448936"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0" name="Google Shape;120;p30"/>
          <p:cNvSpPr txBox="1">
            <a:spLocks noGrp="1"/>
          </p:cNvSpPr>
          <p:nvPr>
            <p:ph type="body" idx="6"/>
          </p:nvPr>
        </p:nvSpPr>
        <p:spPr>
          <a:xfrm>
            <a:off x="4374264" y="4873763"/>
            <a:ext cx="344893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1" name="Google Shape;121;p30"/>
          <p:cNvSpPr txBox="1">
            <a:spLocks noGrp="1"/>
          </p:cNvSpPr>
          <p:nvPr>
            <p:ph type="body" idx="7"/>
          </p:nvPr>
        </p:nvSpPr>
        <p:spPr>
          <a:xfrm>
            <a:off x="8049731" y="4191000"/>
            <a:ext cx="3456469"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22" name="Google Shape;122;p30"/>
          <p:cNvSpPr>
            <a:spLocks noGrp="1"/>
          </p:cNvSpPr>
          <p:nvPr>
            <p:ph type="pic" idx="8"/>
          </p:nvPr>
        </p:nvSpPr>
        <p:spPr>
          <a:xfrm>
            <a:off x="8049855" y="2362200"/>
            <a:ext cx="3447878"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3" name="Google Shape;123;p30"/>
          <p:cNvSpPr txBox="1">
            <a:spLocks noGrp="1"/>
          </p:cNvSpPr>
          <p:nvPr>
            <p:ph type="body" idx="9"/>
          </p:nvPr>
        </p:nvSpPr>
        <p:spPr>
          <a:xfrm>
            <a:off x="8049731" y="4873761"/>
            <a:ext cx="345244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4" name="Google Shape;124;p3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3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3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3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31"/>
          <p:cNvSpPr txBox="1">
            <a:spLocks noGrp="1"/>
          </p:cNvSpPr>
          <p:nvPr>
            <p:ph type="body" idx="1"/>
          </p:nvPr>
        </p:nvSpPr>
        <p:spPr>
          <a:xfrm rot="5400000">
            <a:off x="4083937" y="-1203579"/>
            <a:ext cx="4024125" cy="10820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0" name="Google Shape;130;p3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3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33"/>
        <p:cNvGrpSpPr/>
        <p:nvPr/>
      </p:nvGrpSpPr>
      <p:grpSpPr>
        <a:xfrm>
          <a:off x="0" y="0"/>
          <a:ext cx="0" cy="0"/>
          <a:chOff x="0" y="0"/>
          <a:chExt cx="0" cy="0"/>
        </a:xfrm>
      </p:grpSpPr>
      <p:pic>
        <p:nvPicPr>
          <p:cNvPr id="134" name="Google Shape;134;p32"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35" name="Google Shape;135;p32"/>
          <p:cNvSpPr txBox="1">
            <a:spLocks noGrp="1"/>
          </p:cNvSpPr>
          <p:nvPr>
            <p:ph type="title"/>
          </p:nvPr>
        </p:nvSpPr>
        <p:spPr>
          <a:xfrm rot="5400000">
            <a:off x="8525933" y="1667933"/>
            <a:ext cx="3903133" cy="20574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32"/>
          <p:cNvSpPr txBox="1">
            <a:spLocks noGrp="1"/>
          </p:cNvSpPr>
          <p:nvPr>
            <p:ph type="body" idx="1"/>
          </p:nvPr>
        </p:nvSpPr>
        <p:spPr>
          <a:xfrm rot="5400000">
            <a:off x="3175000" y="-1405467"/>
            <a:ext cx="3903133" cy="820420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7" name="Google Shape;137;p32"/>
          <p:cNvSpPr txBox="1">
            <a:spLocks noGrp="1"/>
          </p:cNvSpPr>
          <p:nvPr>
            <p:ph type="dt" idx="10"/>
          </p:nvPr>
        </p:nvSpPr>
        <p:spPr>
          <a:xfrm>
            <a:off x="7814452" y="379941"/>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32"/>
          <p:cNvSpPr txBox="1">
            <a:spLocks noGrp="1"/>
          </p:cNvSpPr>
          <p:nvPr>
            <p:ph type="ftr" idx="11"/>
          </p:nvPr>
        </p:nvSpPr>
        <p:spPr>
          <a:xfrm>
            <a:off x="685800" y="381000"/>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32"/>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1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2" name="Google Shape;22;p17"/>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7"/>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7"/>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5"/>
        <p:cNvGrpSpPr/>
        <p:nvPr/>
      </p:nvGrpSpPr>
      <p:grpSpPr>
        <a:xfrm>
          <a:off x="0" y="0"/>
          <a:ext cx="0" cy="0"/>
          <a:chOff x="0" y="0"/>
          <a:chExt cx="0" cy="0"/>
        </a:xfrm>
      </p:grpSpPr>
      <p:pic>
        <p:nvPicPr>
          <p:cNvPr id="26" name="Google Shape;26;p1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27" name="Google Shape;27;p18"/>
          <p:cNvSpPr txBox="1">
            <a:spLocks noGrp="1"/>
          </p:cNvSpPr>
          <p:nvPr>
            <p:ph type="title"/>
          </p:nvPr>
        </p:nvSpPr>
        <p:spPr>
          <a:xfrm>
            <a:off x="685800" y="753533"/>
            <a:ext cx="10820399" cy="2801935"/>
          </a:xfrm>
          <a:prstGeom prst="rect">
            <a:avLst/>
          </a:prstGeom>
          <a:noFill/>
          <a:ln>
            <a:noFill/>
          </a:ln>
        </p:spPr>
        <p:txBody>
          <a:bodyPr spcFirstLastPara="1" wrap="square" lIns="91425" tIns="45700" rIns="91425" bIns="45700" anchor="b" anchorCtr="0">
            <a:normAutofit/>
          </a:bodyPr>
          <a:lstStyle>
            <a:lvl1pPr lvl="0" algn="r">
              <a:lnSpc>
                <a:spcPct val="90000"/>
              </a:lnSpc>
              <a:spcBef>
                <a:spcPts val="0"/>
              </a:spcBef>
              <a:spcAft>
                <a:spcPts val="0"/>
              </a:spcAft>
              <a:buClr>
                <a:schemeClr val="lt1"/>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8"/>
          <p:cNvSpPr txBox="1">
            <a:spLocks noGrp="1"/>
          </p:cNvSpPr>
          <p:nvPr>
            <p:ph type="body" idx="1"/>
          </p:nvPr>
        </p:nvSpPr>
        <p:spPr>
          <a:xfrm>
            <a:off x="1024467" y="3641725"/>
            <a:ext cx="10490200" cy="955675"/>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lt1"/>
              </a:buClr>
              <a:buSzPts val="2200"/>
              <a:buNone/>
              <a:defRPr sz="22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29" name="Google Shape;29;p18"/>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8"/>
          <p:cNvSpPr txBox="1">
            <a:spLocks noGrp="1"/>
          </p:cNvSpPr>
          <p:nvPr>
            <p:ph type="ftr" idx="11"/>
          </p:nvPr>
        </p:nvSpPr>
        <p:spPr>
          <a:xfrm>
            <a:off x="685800" y="381001"/>
            <a:ext cx="6991492" cy="36406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1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9"/>
          <p:cNvSpPr txBox="1">
            <a:spLocks noGrp="1"/>
          </p:cNvSpPr>
          <p:nvPr>
            <p:ph type="body" idx="1"/>
          </p:nvPr>
        </p:nvSpPr>
        <p:spPr>
          <a:xfrm>
            <a:off x="6858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5" name="Google Shape;35;p19"/>
          <p:cNvSpPr txBox="1">
            <a:spLocks noGrp="1"/>
          </p:cNvSpPr>
          <p:nvPr>
            <p:ph type="body" idx="2"/>
          </p:nvPr>
        </p:nvSpPr>
        <p:spPr>
          <a:xfrm>
            <a:off x="61722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6" name="Google Shape;36;p1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9"/>
        <p:cNvGrpSpPr/>
        <p:nvPr/>
      </p:nvGrpSpPr>
      <p:grpSpPr>
        <a:xfrm>
          <a:off x="0" y="0"/>
          <a:ext cx="0" cy="0"/>
          <a:chOff x="0" y="0"/>
          <a:chExt cx="0" cy="0"/>
        </a:xfrm>
      </p:grpSpPr>
      <p:sp>
        <p:nvSpPr>
          <p:cNvPr id="40" name="Google Shape;40;p20"/>
          <p:cNvSpPr txBox="1">
            <a:spLocks noGrp="1"/>
          </p:cNvSpPr>
          <p:nvPr>
            <p:ph type="title"/>
          </p:nvPr>
        </p:nvSpPr>
        <p:spPr>
          <a:xfrm>
            <a:off x="2895600" y="762000"/>
            <a:ext cx="8610600"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0"/>
          <p:cNvSpPr txBox="1">
            <a:spLocks noGrp="1"/>
          </p:cNvSpPr>
          <p:nvPr>
            <p:ph type="body" idx="1"/>
          </p:nvPr>
        </p:nvSpPr>
        <p:spPr>
          <a:xfrm>
            <a:off x="914409" y="2183802"/>
            <a:ext cx="50799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2" name="Google Shape;42;p20"/>
          <p:cNvSpPr txBox="1">
            <a:spLocks noGrp="1"/>
          </p:cNvSpPr>
          <p:nvPr>
            <p:ph type="body" idx="2"/>
          </p:nvPr>
        </p:nvSpPr>
        <p:spPr>
          <a:xfrm>
            <a:off x="685800" y="3132666"/>
            <a:ext cx="5311775"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3" name="Google Shape;43;p20"/>
          <p:cNvSpPr txBox="1">
            <a:spLocks noGrp="1"/>
          </p:cNvSpPr>
          <p:nvPr>
            <p:ph type="body" idx="3"/>
          </p:nvPr>
        </p:nvSpPr>
        <p:spPr>
          <a:xfrm>
            <a:off x="6400800" y="2183802"/>
            <a:ext cx="510540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4" name="Google Shape;44;p20"/>
          <p:cNvSpPr txBox="1">
            <a:spLocks noGrp="1"/>
          </p:cNvSpPr>
          <p:nvPr>
            <p:ph type="body" idx="4"/>
          </p:nvPr>
        </p:nvSpPr>
        <p:spPr>
          <a:xfrm>
            <a:off x="6172200" y="3132666"/>
            <a:ext cx="5334000"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2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2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22"/>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2"/>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2"/>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23"/>
          <p:cNvSpPr txBox="1">
            <a:spLocks noGrp="1"/>
          </p:cNvSpPr>
          <p:nvPr>
            <p:ph type="title"/>
          </p:nvPr>
        </p:nvSpPr>
        <p:spPr>
          <a:xfrm>
            <a:off x="685800" y="1524000"/>
            <a:ext cx="41148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3"/>
          <p:cNvSpPr txBox="1">
            <a:spLocks noGrp="1"/>
          </p:cNvSpPr>
          <p:nvPr>
            <p:ph type="body" idx="1"/>
          </p:nvPr>
        </p:nvSpPr>
        <p:spPr>
          <a:xfrm>
            <a:off x="4995582" y="746759"/>
            <a:ext cx="6510618" cy="5471925"/>
          </a:xfrm>
          <a:prstGeom prst="rect">
            <a:avLst/>
          </a:prstGeom>
          <a:noFill/>
          <a:ln>
            <a:noFill/>
          </a:ln>
        </p:spPr>
        <p:txBody>
          <a:bodyPr spcFirstLastPara="1" wrap="square" lIns="91425" tIns="45700" rIns="91425" bIns="45700" anchor="ctr"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0" name="Google Shape;60;p23"/>
          <p:cNvSpPr txBox="1">
            <a:spLocks noGrp="1"/>
          </p:cNvSpPr>
          <p:nvPr>
            <p:ph type="body" idx="2"/>
          </p:nvPr>
        </p:nvSpPr>
        <p:spPr>
          <a:xfrm>
            <a:off x="685800" y="3124199"/>
            <a:ext cx="411480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1" name="Google Shape;61;p23"/>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3"/>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3"/>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24"/>
          <p:cNvSpPr txBox="1">
            <a:spLocks noGrp="1"/>
          </p:cNvSpPr>
          <p:nvPr>
            <p:ph type="title"/>
          </p:nvPr>
        </p:nvSpPr>
        <p:spPr>
          <a:xfrm>
            <a:off x="685800" y="1524000"/>
            <a:ext cx="687324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4"/>
          <p:cNvSpPr>
            <a:spLocks noGrp="1"/>
          </p:cNvSpPr>
          <p:nvPr>
            <p:ph type="pic" idx="2"/>
          </p:nvPr>
        </p:nvSpPr>
        <p:spPr>
          <a:xfrm>
            <a:off x="7861238" y="751241"/>
            <a:ext cx="3644962" cy="546744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67" name="Google Shape;67;p24"/>
          <p:cNvSpPr txBox="1">
            <a:spLocks noGrp="1"/>
          </p:cNvSpPr>
          <p:nvPr>
            <p:ph type="body" idx="1"/>
          </p:nvPr>
        </p:nvSpPr>
        <p:spPr>
          <a:xfrm>
            <a:off x="685800" y="3124199"/>
            <a:ext cx="687324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8" name="Google Shape;68;p24"/>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4"/>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4"/>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pic>
        <p:nvPicPr>
          <p:cNvPr id="6" name="Google Shape;6;p15" descr="C0-HD-TOP.png"/>
          <p:cNvPicPr preferRelativeResize="0"/>
          <p:nvPr/>
        </p:nvPicPr>
        <p:blipFill rotWithShape="1">
          <a:blip r:embed="rId19">
            <a:alphaModFix/>
          </a:blip>
          <a:srcRect/>
          <a:stretch/>
        </p:blipFill>
        <p:spPr>
          <a:xfrm>
            <a:off x="0" y="0"/>
            <a:ext cx="12192000" cy="1441450"/>
          </a:xfrm>
          <a:prstGeom prst="rect">
            <a:avLst/>
          </a:prstGeom>
          <a:noFill/>
          <a:ln>
            <a:noFill/>
          </a:ln>
        </p:spPr>
      </p:pic>
      <p:sp>
        <p:nvSpPr>
          <p:cNvPr id="7" name="Google Shape;7;p1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marR="0" lvl="0" algn="r" rtl="0">
              <a:lnSpc>
                <a:spcPct val="90000"/>
              </a:lnSpc>
              <a:spcBef>
                <a:spcPts val="0"/>
              </a:spcBef>
              <a:spcAft>
                <a:spcPts val="0"/>
              </a:spcAft>
              <a:buClr>
                <a:schemeClr val="lt1"/>
              </a:buClr>
              <a:buSzPts val="4000"/>
              <a:buFont typeface="Century Gothic"/>
              <a:buNone/>
              <a:defRPr sz="4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marR="0" lvl="0" indent="-368300" algn="l" rtl="0">
              <a:lnSpc>
                <a:spcPct val="90000"/>
              </a:lnSpc>
              <a:spcBef>
                <a:spcPts val="1000"/>
              </a:spcBef>
              <a:spcAft>
                <a:spcPts val="0"/>
              </a:spcAft>
              <a:buClr>
                <a:schemeClr val="lt1"/>
              </a:buClr>
              <a:buSzPts val="22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9" name="Google Shape;9;p1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 name="Google Shape;10;p1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1" name="Google Shape;11;p1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5.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 Id="rId5" Type="http://schemas.openxmlformats.org/officeDocument/2006/relationships/image" Target="../media/image5.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 Id="rId5" Type="http://schemas.openxmlformats.org/officeDocument/2006/relationships/image" Target="../media/image3.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
          <p:cNvSpPr txBox="1">
            <a:spLocks noGrp="1"/>
          </p:cNvSpPr>
          <p:nvPr>
            <p:ph type="ctrTitle"/>
          </p:nvPr>
        </p:nvSpPr>
        <p:spPr>
          <a:xfrm>
            <a:off x="1371600" y="1790153"/>
            <a:ext cx="9448800" cy="1825096"/>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6000"/>
              <a:buFont typeface="Century Gothic"/>
              <a:buNone/>
            </a:pPr>
            <a:r>
              <a:rPr lang="en-US"/>
              <a:t>Green Pace</a:t>
            </a:r>
            <a:endParaRPr/>
          </a:p>
        </p:txBody>
      </p:sp>
      <p:sp>
        <p:nvSpPr>
          <p:cNvPr id="145" name="Google Shape;145;p1"/>
          <p:cNvSpPr txBox="1">
            <a:spLocks noGrp="1"/>
          </p:cNvSpPr>
          <p:nvPr>
            <p:ph type="subTitle" idx="1"/>
          </p:nvPr>
        </p:nvSpPr>
        <p:spPr>
          <a:xfrm>
            <a:off x="1371600" y="3632200"/>
            <a:ext cx="9448800" cy="1561592"/>
          </a:xfrm>
          <a:prstGeom prst="rect">
            <a:avLst/>
          </a:prstGeom>
          <a:noFill/>
          <a:ln>
            <a:noFill/>
          </a:ln>
        </p:spPr>
        <p:txBody>
          <a:bodyPr spcFirstLastPara="1" wrap="square" lIns="91425" tIns="45700" rIns="91425" bIns="45700" anchor="t" anchorCtr="0">
            <a:normAutofit/>
          </a:bodyPr>
          <a:lstStyle/>
          <a:p>
            <a:pPr marL="0" lvl="0" indent="0" algn="l" rtl="0">
              <a:lnSpc>
                <a:spcPct val="70000"/>
              </a:lnSpc>
              <a:spcBef>
                <a:spcPts val="0"/>
              </a:spcBef>
              <a:spcAft>
                <a:spcPts val="0"/>
              </a:spcAft>
              <a:buClr>
                <a:schemeClr val="lt1"/>
              </a:buClr>
              <a:buSzPts val="1850"/>
              <a:buNone/>
            </a:pPr>
            <a:r>
              <a:rPr lang="en-US" sz="1850" dirty="0"/>
              <a:t>Security Policy Presentation</a:t>
            </a:r>
            <a:endParaRPr dirty="0"/>
          </a:p>
          <a:p>
            <a:pPr marL="0" lvl="0" indent="0" algn="l" rtl="0">
              <a:lnSpc>
                <a:spcPct val="70000"/>
              </a:lnSpc>
              <a:spcBef>
                <a:spcPts val="1000"/>
              </a:spcBef>
              <a:spcAft>
                <a:spcPts val="0"/>
              </a:spcAft>
              <a:buClr>
                <a:schemeClr val="lt1"/>
              </a:buClr>
              <a:buSzPts val="1850"/>
              <a:buNone/>
            </a:pPr>
            <a:r>
              <a:rPr lang="en-US" sz="1850" dirty="0"/>
              <a:t>Developer: </a:t>
            </a:r>
            <a:r>
              <a:rPr lang="en-US" sz="1850" i="1" dirty="0"/>
              <a:t>Brett Barker</a:t>
            </a:r>
            <a:endParaRPr dirty="0"/>
          </a:p>
          <a:p>
            <a:pPr marL="0" lvl="0" indent="0" algn="l" rtl="0">
              <a:lnSpc>
                <a:spcPct val="70000"/>
              </a:lnSpc>
              <a:spcBef>
                <a:spcPts val="1000"/>
              </a:spcBef>
              <a:spcAft>
                <a:spcPts val="0"/>
              </a:spcAft>
              <a:buClr>
                <a:schemeClr val="lt1"/>
              </a:buClr>
              <a:buSzPts val="1850"/>
              <a:buNone/>
            </a:pPr>
            <a:endParaRPr sz="1850" i="1" dirty="0"/>
          </a:p>
          <a:p>
            <a:pPr marL="0" lvl="0" indent="0" algn="l" rtl="0">
              <a:lnSpc>
                <a:spcPct val="70000"/>
              </a:lnSpc>
              <a:spcBef>
                <a:spcPts val="1000"/>
              </a:spcBef>
              <a:spcAft>
                <a:spcPts val="0"/>
              </a:spcAft>
              <a:buSzPts val="1850"/>
              <a:buNone/>
            </a:pPr>
            <a:r>
              <a:rPr lang="en-US" dirty="0"/>
              <a:t>This presentation will inform you about software security standards, principles, and practices. </a:t>
            </a:r>
            <a:endParaRPr i="1" dirty="0"/>
          </a:p>
        </p:txBody>
      </p:sp>
      <p:pic>
        <p:nvPicPr>
          <p:cNvPr id="146" name="Google Shape;146;p1" descr="Green Pace logo"/>
          <p:cNvPicPr preferRelativeResize="0"/>
          <p:nvPr/>
        </p:nvPicPr>
        <p:blipFill>
          <a:blip r:embed="rId4">
            <a:alphaModFix/>
          </a:blip>
          <a:stretch>
            <a:fillRect/>
          </a:stretch>
        </p:blipFill>
        <p:spPr>
          <a:xfrm>
            <a:off x="7440774" y="659854"/>
            <a:ext cx="2921424" cy="3786772"/>
          </a:xfrm>
          <a:prstGeom prst="rect">
            <a:avLst/>
          </a:prstGeom>
          <a:noFill/>
          <a:ln>
            <a:noFill/>
          </a:ln>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0"/>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TOOLS</a:t>
            </a:r>
            <a:endParaRPr dirty="0"/>
          </a:p>
        </p:txBody>
      </p:sp>
      <p:sp>
        <p:nvSpPr>
          <p:cNvPr id="210" name="Google Shape;210;p10"/>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685800" lvl="1" indent="-228600" algn="l" rtl="0">
              <a:lnSpc>
                <a:spcPct val="90000"/>
              </a:lnSpc>
              <a:spcBef>
                <a:spcPts val="0"/>
              </a:spcBef>
              <a:spcAft>
                <a:spcPts val="0"/>
              </a:spcAft>
              <a:buClr>
                <a:schemeClr val="lt1"/>
              </a:buClr>
              <a:buSzPts val="2000"/>
              <a:buChar char="•"/>
            </a:pPr>
            <a:r>
              <a:rPr lang="en-US" dirty="0"/>
              <a:t>A </a:t>
            </a:r>
            <a:r>
              <a:rPr lang="en-US" dirty="0" err="1"/>
              <a:t>DevSecOps</a:t>
            </a:r>
            <a:r>
              <a:rPr lang="en-US" dirty="0"/>
              <a:t> pipeline is the process of integrating security practices into your software development. When using this pipeline, you will be able to build and test your software more efficiently. </a:t>
            </a:r>
            <a:endParaRPr sz="1600" dirty="0"/>
          </a:p>
          <a:p>
            <a:pPr marL="685800" lvl="1" indent="-228600" algn="l" rtl="0">
              <a:lnSpc>
                <a:spcPct val="90000"/>
              </a:lnSpc>
              <a:spcBef>
                <a:spcPts val="500"/>
              </a:spcBef>
              <a:spcAft>
                <a:spcPts val="0"/>
              </a:spcAft>
              <a:buClr>
                <a:schemeClr val="lt1"/>
              </a:buClr>
              <a:buSzPts val="2000"/>
              <a:buChar char="•"/>
            </a:pPr>
            <a:r>
              <a:rPr lang="en-US" dirty="0"/>
              <a:t>The layout of the </a:t>
            </a:r>
            <a:r>
              <a:rPr lang="en-US" dirty="0" err="1"/>
              <a:t>DevSecOps</a:t>
            </a:r>
            <a:r>
              <a:rPr lang="en-US" dirty="0"/>
              <a:t> pipeline in the previous slide is put together well. It has pre-production and the production laid out clearly. We can easily follow along with the steps without confusion. It is important to keep defense in depth in mind when starting a project. It is a great practice to test early and frequently. This will help you catch vulnerabilities early and will make it easier to find a solution. </a:t>
            </a:r>
            <a:endParaRPr sz="1600" dirty="0"/>
          </a:p>
        </p:txBody>
      </p:sp>
      <p:pic>
        <p:nvPicPr>
          <p:cNvPr id="211" name="Google Shape;211;p1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RISKS AND BENEFITS</a:t>
            </a:r>
            <a:endParaRPr dirty="0"/>
          </a:p>
        </p:txBody>
      </p:sp>
      <p:sp>
        <p:nvSpPr>
          <p:cNvPr id="217" name="Google Shape;217;p11"/>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000"/>
              <a:buChar char="•"/>
            </a:pPr>
            <a:r>
              <a:rPr lang="en-US" sz="2000" dirty="0"/>
              <a:t>There will always be risks involved within the software development life cycle. Technology continues to progress and fast pace. It will be important to make updates and fixes as time progresses to fit the current technology we have at hand. When involving security, it is the best idea to always act now and do not wait. It is much easier to prevent a problem from happening than trying to fix it once it has been exploited. Security should be the highest measure for a developer, and it is a high priority for almost any user. If you decide to wait to implement your security measures, you are only doing a disservice to yourself and the users. There is almost no benefit gained from not implementing security from the start. </a:t>
            </a:r>
            <a:endParaRPr dirty="0"/>
          </a:p>
        </p:txBody>
      </p:sp>
      <p:pic>
        <p:nvPicPr>
          <p:cNvPr id="218" name="Google Shape;218;p11"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2"/>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RECOMMENDATIONS</a:t>
            </a:r>
            <a:endParaRPr/>
          </a:p>
        </p:txBody>
      </p:sp>
      <p:sp>
        <p:nvSpPr>
          <p:cNvPr id="224" name="Google Shape;224;p12"/>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1143000" lvl="2" indent="-228600" algn="l" rtl="0">
              <a:lnSpc>
                <a:spcPct val="90000"/>
              </a:lnSpc>
              <a:spcBef>
                <a:spcPts val="0"/>
              </a:spcBef>
              <a:spcAft>
                <a:spcPts val="0"/>
              </a:spcAft>
              <a:buClr>
                <a:schemeClr val="lt1"/>
              </a:buClr>
              <a:buSzPts val="1800"/>
              <a:buChar char="•"/>
            </a:pPr>
            <a:r>
              <a:rPr lang="en-US" sz="2000" dirty="0"/>
              <a:t>I believe that the largest security gap in software security is not keeping up with current trends and technology. A large portion of security breaches come from outdated systems that haven’t been improved for current times. Not staying current on security measures is a great way to get exploited. My recommendation would be continuing to educate yourself on improvements that can be made to match the current technology. </a:t>
            </a:r>
            <a:endParaRPr sz="2000" dirty="0"/>
          </a:p>
        </p:txBody>
      </p:sp>
      <p:pic>
        <p:nvPicPr>
          <p:cNvPr id="225" name="Google Shape;225;p12"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CONCLUSIONS</a:t>
            </a:r>
            <a:endParaRPr/>
          </a:p>
        </p:txBody>
      </p:sp>
      <p:sp>
        <p:nvSpPr>
          <p:cNvPr id="231" name="Google Shape;231;p1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200"/>
              <a:buChar char="•"/>
            </a:pPr>
            <a:r>
              <a:rPr lang="en-US" sz="2800" dirty="0"/>
              <a:t>In conclusion, with the standards and principles shown here today, we can conclude that we covered the topics to help us create and maintain secure and functioning code. It is important to apply the things explained here today to make sure you provide quality product to the client, while they can rely on the security of it. </a:t>
            </a:r>
            <a:endParaRPr sz="2800" dirty="0"/>
          </a:p>
          <a:p>
            <a:pPr marL="228600" lvl="0" indent="-88900" algn="l" rtl="0">
              <a:lnSpc>
                <a:spcPct val="90000"/>
              </a:lnSpc>
              <a:spcBef>
                <a:spcPts val="1000"/>
              </a:spcBef>
              <a:spcAft>
                <a:spcPts val="0"/>
              </a:spcAft>
              <a:buClr>
                <a:schemeClr val="lt1"/>
              </a:buClr>
              <a:buSzPts val="2200"/>
              <a:buNone/>
            </a:pPr>
            <a:endParaRPr dirty="0"/>
          </a:p>
        </p:txBody>
      </p:sp>
      <p:pic>
        <p:nvPicPr>
          <p:cNvPr id="232" name="Google Shape;232;p13"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REFERENCES</a:t>
            </a:r>
            <a:endParaRPr/>
          </a:p>
        </p:txBody>
      </p:sp>
      <p:sp>
        <p:nvSpPr>
          <p:cNvPr id="238" name="Google Shape;238;p14"/>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indent="-228600">
              <a:spcBef>
                <a:spcPts val="0"/>
              </a:spcBef>
              <a:buSzPts val="2200"/>
            </a:pPr>
            <a:r>
              <a:rPr lang="en-US" i="1" dirty="0">
                <a:effectLst/>
              </a:rPr>
              <a:t>Sei cert C++ coding standard</a:t>
            </a:r>
            <a:r>
              <a:rPr lang="en-US" dirty="0">
                <a:effectLst/>
              </a:rPr>
              <a:t>. SEI CERT C++ Coding Standard - SEI CERT C++ Coding Standard - Confluence. (2020, May 29). Retrieved June 13, 2022, from https://wiki.sei.cmu.edu/confluence/pages/viewpage.action?pageId=88046682 </a:t>
            </a:r>
          </a:p>
          <a:p>
            <a:pPr marL="228600" lvl="0" indent="-228600" algn="l" rtl="0">
              <a:lnSpc>
                <a:spcPct val="90000"/>
              </a:lnSpc>
              <a:spcBef>
                <a:spcPts val="0"/>
              </a:spcBef>
              <a:spcAft>
                <a:spcPts val="0"/>
              </a:spcAft>
              <a:buClr>
                <a:schemeClr val="lt1"/>
              </a:buClr>
              <a:buSzPts val="2200"/>
              <a:buChar char="•"/>
            </a:pPr>
            <a:endParaRPr lang="en-US" dirty="0"/>
          </a:p>
          <a:p>
            <a:pPr marL="228600" lvl="0" indent="-228600" algn="l" rtl="0">
              <a:lnSpc>
                <a:spcPct val="90000"/>
              </a:lnSpc>
              <a:spcBef>
                <a:spcPts val="0"/>
              </a:spcBef>
              <a:spcAft>
                <a:spcPts val="0"/>
              </a:spcAft>
              <a:buClr>
                <a:schemeClr val="lt1"/>
              </a:buClr>
              <a:buSzPts val="2200"/>
              <a:buChar char="•"/>
            </a:pPr>
            <a:endParaRPr dirty="0"/>
          </a:p>
        </p:txBody>
      </p:sp>
      <p:pic>
        <p:nvPicPr>
          <p:cNvPr id="239" name="Google Shape;239;p1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OVERVIEW: DEFENSE IN DEPTH</a:t>
            </a:r>
            <a:endParaRPr/>
          </a:p>
        </p:txBody>
      </p:sp>
      <p:sp>
        <p:nvSpPr>
          <p:cNvPr id="152" name="Google Shape;152;p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685800" lvl="0" indent="0" algn="l" rtl="0">
              <a:lnSpc>
                <a:spcPct val="90000"/>
              </a:lnSpc>
              <a:spcBef>
                <a:spcPts val="0"/>
              </a:spcBef>
              <a:spcAft>
                <a:spcPts val="0"/>
              </a:spcAft>
              <a:buSzPts val="1800"/>
              <a:buNone/>
            </a:pPr>
            <a:r>
              <a:rPr lang="en-US" dirty="0"/>
              <a:t>This model gives us an overview of the defenses used within software development. This can help us maintain and produce secure software.</a:t>
            </a:r>
            <a:endParaRPr sz="1600" dirty="0"/>
          </a:p>
          <a:p>
            <a:pPr marL="0" lvl="0" indent="0" algn="l" rtl="0">
              <a:lnSpc>
                <a:spcPct val="90000"/>
              </a:lnSpc>
              <a:spcBef>
                <a:spcPts val="1000"/>
              </a:spcBef>
              <a:spcAft>
                <a:spcPts val="0"/>
              </a:spcAft>
              <a:buClr>
                <a:schemeClr val="lt1"/>
              </a:buClr>
              <a:buSzPts val="2200"/>
              <a:buNone/>
            </a:pPr>
            <a:endParaRPr dirty="0"/>
          </a:p>
        </p:txBody>
      </p:sp>
      <p:pic>
        <p:nvPicPr>
          <p:cNvPr id="153" name="Google Shape;153;p3" descr="NHS (Healthcare) Defense in Depth – Shaun Van Niekerk&#10;Screenshot of defense-in-depth best practice of layered security.  This illustration provides a visual representation of the defense-in-depth best practice of layered security.&#10;Shows the following layers of developer defense: Physical security, Cloud security, Perimeter security, network security, Host security, Endpoint security, APP security and critical assets, systems, and data security."/>
          <p:cNvPicPr preferRelativeResize="0"/>
          <p:nvPr/>
        </p:nvPicPr>
        <p:blipFill rotWithShape="1">
          <a:blip r:embed="rId4">
            <a:alphaModFix/>
          </a:blip>
          <a:srcRect/>
          <a:stretch/>
        </p:blipFill>
        <p:spPr>
          <a:xfrm>
            <a:off x="3160643" y="2839411"/>
            <a:ext cx="6453257" cy="3797196"/>
          </a:xfrm>
          <a:prstGeom prst="rect">
            <a:avLst/>
          </a:prstGeom>
          <a:noFill/>
          <a:ln>
            <a:noFill/>
          </a:ln>
        </p:spPr>
      </p:pic>
      <p:pic>
        <p:nvPicPr>
          <p:cNvPr id="154" name="Google Shape;154;p3"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THREATS MATRIX</a:t>
            </a:r>
            <a:endParaRPr/>
          </a:p>
        </p:txBody>
      </p:sp>
      <p:sp>
        <p:nvSpPr>
          <p:cNvPr id="160" name="Google Shape;160;p4"/>
          <p:cNvSpPr txBox="1">
            <a:spLocks noGrp="1"/>
          </p:cNvSpPr>
          <p:nvPr>
            <p:ph type="body" idx="1"/>
          </p:nvPr>
        </p:nvSpPr>
        <p:spPr>
          <a:xfrm>
            <a:off x="685800" y="2194550"/>
            <a:ext cx="2486100" cy="4024200"/>
          </a:xfrm>
          <a:prstGeom prst="rect">
            <a:avLst/>
          </a:prstGeom>
          <a:noFill/>
          <a:ln>
            <a:noFill/>
          </a:ln>
        </p:spPr>
        <p:txBody>
          <a:bodyPr spcFirstLastPara="1" wrap="square" lIns="91425" tIns="45700" rIns="91425" bIns="45700" anchor="t" anchorCtr="0">
            <a:normAutofit/>
          </a:bodyPr>
          <a:lstStyle/>
          <a:p>
            <a:pPr marL="228600" lvl="0" indent="0" algn="l" rtl="0">
              <a:lnSpc>
                <a:spcPct val="107916"/>
              </a:lnSpc>
              <a:spcBef>
                <a:spcPts val="0"/>
              </a:spcBef>
              <a:spcAft>
                <a:spcPts val="0"/>
              </a:spcAft>
              <a:buSzPts val="1800"/>
              <a:buNone/>
            </a:pPr>
            <a:r>
              <a:rPr lang="en-US" sz="2000" dirty="0">
                <a:solidFill>
                  <a:srgbClr val="FFFFFF"/>
                </a:solidFill>
              </a:rPr>
              <a:t>This threats matrix table outlines levels of vulnerability. This can help measure the impacts of standards. </a:t>
            </a:r>
            <a:endParaRPr sz="2000" dirty="0"/>
          </a:p>
          <a:p>
            <a:pPr marL="228600" lvl="0" indent="-88900" algn="l" rtl="0">
              <a:lnSpc>
                <a:spcPct val="90000"/>
              </a:lnSpc>
              <a:spcBef>
                <a:spcPts val="1000"/>
              </a:spcBef>
              <a:spcAft>
                <a:spcPts val="0"/>
              </a:spcAft>
              <a:buClr>
                <a:schemeClr val="lt1"/>
              </a:buClr>
              <a:buSzPts val="2200"/>
              <a:buNone/>
            </a:pPr>
            <a:endParaRPr dirty="0"/>
          </a:p>
        </p:txBody>
      </p:sp>
      <p:graphicFrame>
        <p:nvGraphicFramePr>
          <p:cNvPr id="161" name="Google Shape;161;p4" descr="Alt text required"/>
          <p:cNvGraphicFramePr/>
          <p:nvPr>
            <p:extLst>
              <p:ext uri="{D42A27DB-BD31-4B8C-83A1-F6EECF244321}">
                <p14:modId xmlns:p14="http://schemas.microsoft.com/office/powerpoint/2010/main" val="1194412539"/>
              </p:ext>
            </p:extLst>
          </p:nvPr>
        </p:nvGraphicFramePr>
        <p:xfrm>
          <a:off x="3171900" y="2561050"/>
          <a:ext cx="7835225" cy="4206180"/>
        </p:xfrm>
        <a:graphic>
          <a:graphicData uri="http://schemas.openxmlformats.org/drawingml/2006/table">
            <a:tbl>
              <a:tblPr firstRow="1" firstCol="1">
                <a:noFill/>
                <a:tableStyleId>{802198C4-3087-4945-87E3-76CBB3509B7E}</a:tableStyleId>
              </a:tblPr>
              <a:tblGrid>
                <a:gridCol w="4030425">
                  <a:extLst>
                    <a:ext uri="{9D8B030D-6E8A-4147-A177-3AD203B41FA5}">
                      <a16:colId xmlns:a16="http://schemas.microsoft.com/office/drawing/2014/main" val="20000"/>
                    </a:ext>
                  </a:extLst>
                </a:gridCol>
                <a:gridCol w="3804800">
                  <a:extLst>
                    <a:ext uri="{9D8B030D-6E8A-4147-A177-3AD203B41FA5}">
                      <a16:colId xmlns:a16="http://schemas.microsoft.com/office/drawing/2014/main" val="20001"/>
                    </a:ext>
                  </a:extLst>
                </a:gridCol>
              </a:tblGrid>
              <a:tr h="1769325">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Likely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Threats that are likely to happen.</a:t>
                      </a:r>
                      <a:endParaRPr sz="3600" u="none" strike="noStrike" cap="none" dirty="0">
                        <a:solidFill>
                          <a:srgbClr val="FFD966"/>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Priority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High relevancy standard.</a:t>
                      </a:r>
                      <a:endParaRPr sz="14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0"/>
                  </a:ext>
                </a:extLst>
              </a:tr>
              <a:tr h="1769325">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Low priority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Low relevancy standard. </a:t>
                      </a:r>
                      <a:endParaRPr sz="14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Unlikely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Threats that are likely to not happen.</a:t>
                      </a:r>
                      <a:endParaRPr sz="14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1"/>
                  </a:ext>
                </a:extLst>
              </a:tr>
            </a:tbl>
          </a:graphicData>
        </a:graphic>
      </p:graphicFrame>
      <p:pic>
        <p:nvPicPr>
          <p:cNvPr id="162" name="Google Shape;162;p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10 PRINCIPLES</a:t>
            </a:r>
            <a:endParaRPr dirty="0"/>
          </a:p>
        </p:txBody>
      </p:sp>
      <p:sp>
        <p:nvSpPr>
          <p:cNvPr id="168" name="Google Shape;168;p5"/>
          <p:cNvSpPr txBox="1">
            <a:spLocks noGrp="1"/>
          </p:cNvSpPr>
          <p:nvPr>
            <p:ph type="body" idx="1"/>
          </p:nvPr>
        </p:nvSpPr>
        <p:spPr>
          <a:xfrm>
            <a:off x="685800" y="2194560"/>
            <a:ext cx="10820400" cy="4235423"/>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chemeClr val="lt1"/>
              </a:buClr>
              <a:buSzPts val="2200"/>
              <a:buChar char="•"/>
            </a:pPr>
            <a:r>
              <a:rPr lang="en-US" dirty="0"/>
              <a:t>1) Validate input data.</a:t>
            </a:r>
          </a:p>
          <a:p>
            <a:pPr marL="228600" lvl="0" indent="-228600" algn="l" rtl="0">
              <a:lnSpc>
                <a:spcPct val="90000"/>
              </a:lnSpc>
              <a:spcBef>
                <a:spcPts val="0"/>
              </a:spcBef>
              <a:spcAft>
                <a:spcPts val="0"/>
              </a:spcAft>
              <a:buClr>
                <a:schemeClr val="lt1"/>
              </a:buClr>
              <a:buSzPts val="2200"/>
              <a:buChar char="•"/>
            </a:pPr>
            <a:r>
              <a:rPr lang="en-US" dirty="0"/>
              <a:t>2) Heed compiler warnings.</a:t>
            </a:r>
          </a:p>
          <a:p>
            <a:pPr marL="228600" lvl="0" indent="-228600" algn="l" rtl="0">
              <a:lnSpc>
                <a:spcPct val="90000"/>
              </a:lnSpc>
              <a:spcBef>
                <a:spcPts val="0"/>
              </a:spcBef>
              <a:spcAft>
                <a:spcPts val="0"/>
              </a:spcAft>
              <a:buClr>
                <a:schemeClr val="lt1"/>
              </a:buClr>
              <a:buSzPts val="2200"/>
              <a:buChar char="•"/>
            </a:pPr>
            <a:r>
              <a:rPr lang="en-US" dirty="0"/>
              <a:t>3) Design and architect for security policies. </a:t>
            </a:r>
          </a:p>
          <a:p>
            <a:pPr marL="228600" lvl="0" indent="-228600" algn="l" rtl="0">
              <a:lnSpc>
                <a:spcPct val="90000"/>
              </a:lnSpc>
              <a:spcBef>
                <a:spcPts val="0"/>
              </a:spcBef>
              <a:spcAft>
                <a:spcPts val="0"/>
              </a:spcAft>
              <a:buClr>
                <a:schemeClr val="lt1"/>
              </a:buClr>
              <a:buSzPts val="2200"/>
              <a:buChar char="•"/>
            </a:pPr>
            <a:r>
              <a:rPr lang="en-US" dirty="0"/>
              <a:t>4) Keep it simple</a:t>
            </a:r>
          </a:p>
          <a:p>
            <a:pPr marL="228600" lvl="0" indent="-228600" algn="l" rtl="0">
              <a:lnSpc>
                <a:spcPct val="90000"/>
              </a:lnSpc>
              <a:spcBef>
                <a:spcPts val="0"/>
              </a:spcBef>
              <a:spcAft>
                <a:spcPts val="0"/>
              </a:spcAft>
              <a:buClr>
                <a:schemeClr val="lt1"/>
              </a:buClr>
              <a:buSzPts val="2200"/>
              <a:buChar char="•"/>
            </a:pPr>
            <a:r>
              <a:rPr lang="en-US" dirty="0"/>
              <a:t>5) Default deny. </a:t>
            </a:r>
          </a:p>
          <a:p>
            <a:pPr marL="228600" lvl="0" indent="-228600" algn="l" rtl="0">
              <a:lnSpc>
                <a:spcPct val="90000"/>
              </a:lnSpc>
              <a:spcBef>
                <a:spcPts val="0"/>
              </a:spcBef>
              <a:spcAft>
                <a:spcPts val="0"/>
              </a:spcAft>
              <a:buClr>
                <a:schemeClr val="lt1"/>
              </a:buClr>
              <a:buSzPts val="2200"/>
              <a:buChar char="•"/>
            </a:pPr>
            <a:r>
              <a:rPr lang="en-US" dirty="0"/>
              <a:t>6) Adhere to the principle of least privilege.</a:t>
            </a:r>
          </a:p>
          <a:p>
            <a:pPr marL="228600" lvl="0" indent="-228600" algn="l" rtl="0">
              <a:lnSpc>
                <a:spcPct val="90000"/>
              </a:lnSpc>
              <a:spcBef>
                <a:spcPts val="0"/>
              </a:spcBef>
              <a:spcAft>
                <a:spcPts val="0"/>
              </a:spcAft>
              <a:buClr>
                <a:schemeClr val="lt1"/>
              </a:buClr>
              <a:buSzPts val="2200"/>
              <a:buChar char="•"/>
            </a:pPr>
            <a:r>
              <a:rPr lang="en-US" dirty="0"/>
              <a:t>7) Sanitize data sent to other systems.</a:t>
            </a:r>
          </a:p>
          <a:p>
            <a:pPr marL="228600" lvl="0" indent="-228600" algn="l" rtl="0">
              <a:lnSpc>
                <a:spcPct val="90000"/>
              </a:lnSpc>
              <a:spcBef>
                <a:spcPts val="0"/>
              </a:spcBef>
              <a:spcAft>
                <a:spcPts val="0"/>
              </a:spcAft>
              <a:buClr>
                <a:schemeClr val="lt1"/>
              </a:buClr>
              <a:buSzPts val="2200"/>
              <a:buChar char="•"/>
            </a:pPr>
            <a:r>
              <a:rPr lang="en-US" dirty="0"/>
              <a:t>8) Practice defense in depth.</a:t>
            </a:r>
          </a:p>
          <a:p>
            <a:pPr marL="228600" lvl="0" indent="-228600" algn="l" rtl="0">
              <a:lnSpc>
                <a:spcPct val="90000"/>
              </a:lnSpc>
              <a:spcBef>
                <a:spcPts val="0"/>
              </a:spcBef>
              <a:spcAft>
                <a:spcPts val="0"/>
              </a:spcAft>
              <a:buClr>
                <a:schemeClr val="lt1"/>
              </a:buClr>
              <a:buSzPts val="2200"/>
              <a:buChar char="•"/>
            </a:pPr>
            <a:r>
              <a:rPr lang="en-US" dirty="0"/>
              <a:t>9) Use effective quality assurance techniques. </a:t>
            </a:r>
          </a:p>
          <a:p>
            <a:pPr marL="228600" lvl="0" indent="-228600" algn="l" rtl="0">
              <a:lnSpc>
                <a:spcPct val="90000"/>
              </a:lnSpc>
              <a:spcBef>
                <a:spcPts val="0"/>
              </a:spcBef>
              <a:spcAft>
                <a:spcPts val="0"/>
              </a:spcAft>
              <a:buClr>
                <a:schemeClr val="lt1"/>
              </a:buClr>
              <a:buSzPts val="2200"/>
              <a:buChar char="•"/>
            </a:pPr>
            <a:r>
              <a:rPr lang="en-US" dirty="0"/>
              <a:t>10) Adopt a secure coding standard. </a:t>
            </a:r>
          </a:p>
          <a:p>
            <a:pPr marL="228600" lvl="0" indent="-228600" algn="l" rtl="0">
              <a:lnSpc>
                <a:spcPct val="90000"/>
              </a:lnSpc>
              <a:spcBef>
                <a:spcPts val="0"/>
              </a:spcBef>
              <a:spcAft>
                <a:spcPts val="0"/>
              </a:spcAft>
              <a:buClr>
                <a:schemeClr val="lt1"/>
              </a:buClr>
              <a:buSzPts val="2200"/>
              <a:buChar char="•"/>
            </a:pPr>
            <a:endParaRPr lang="en-US" dirty="0"/>
          </a:p>
          <a:p>
            <a:pPr marL="0" lvl="0" indent="0" algn="l" rtl="0">
              <a:lnSpc>
                <a:spcPct val="90000"/>
              </a:lnSpc>
              <a:spcBef>
                <a:spcPts val="0"/>
              </a:spcBef>
              <a:spcAft>
                <a:spcPts val="0"/>
              </a:spcAft>
              <a:buClr>
                <a:schemeClr val="lt1"/>
              </a:buClr>
              <a:buSzPts val="2200"/>
              <a:buNone/>
            </a:pPr>
            <a:r>
              <a:rPr lang="en-US" dirty="0"/>
              <a:t>Bonus Principles:</a:t>
            </a:r>
          </a:p>
          <a:p>
            <a:pPr marL="342900">
              <a:spcBef>
                <a:spcPts val="0"/>
              </a:spcBef>
              <a:buSzPts val="2200"/>
            </a:pPr>
            <a:r>
              <a:rPr lang="en-US" dirty="0"/>
              <a:t>Define security requirements</a:t>
            </a:r>
          </a:p>
          <a:p>
            <a:pPr marL="342900">
              <a:spcBef>
                <a:spcPts val="0"/>
              </a:spcBef>
              <a:buSzPts val="2200"/>
            </a:pPr>
            <a:r>
              <a:rPr lang="en-US" dirty="0"/>
              <a:t>Model threats.</a:t>
            </a:r>
          </a:p>
          <a:p>
            <a:pPr marL="228600" lvl="0" indent="-228600" algn="l" rtl="0">
              <a:lnSpc>
                <a:spcPct val="90000"/>
              </a:lnSpc>
              <a:spcBef>
                <a:spcPts val="0"/>
              </a:spcBef>
              <a:spcAft>
                <a:spcPts val="0"/>
              </a:spcAft>
              <a:buClr>
                <a:schemeClr val="lt1"/>
              </a:buClr>
              <a:buSzPts val="2200"/>
              <a:buChar char="•"/>
            </a:pPr>
            <a:endParaRPr dirty="0"/>
          </a:p>
        </p:txBody>
      </p:sp>
      <p:pic>
        <p:nvPicPr>
          <p:cNvPr id="169" name="Google Shape;169;p5"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6"/>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CODING STANDARDS</a:t>
            </a:r>
            <a:endParaRPr/>
          </a:p>
        </p:txBody>
      </p:sp>
      <p:sp>
        <p:nvSpPr>
          <p:cNvPr id="175" name="Google Shape;175;p6"/>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000"/>
              <a:buChar char="•"/>
            </a:pPr>
            <a:r>
              <a:rPr lang="en-US" sz="2000" dirty="0"/>
              <a:t>Do not depend on the order of evaluation for side effects. </a:t>
            </a:r>
          </a:p>
          <a:p>
            <a:pPr marL="228600" lvl="0" indent="-228600" algn="l" rtl="0">
              <a:lnSpc>
                <a:spcPct val="90000"/>
              </a:lnSpc>
              <a:spcBef>
                <a:spcPts val="0"/>
              </a:spcBef>
              <a:spcAft>
                <a:spcPts val="0"/>
              </a:spcAft>
              <a:buClr>
                <a:schemeClr val="lt1"/>
              </a:buClr>
              <a:buSzPts val="2000"/>
              <a:buChar char="•"/>
            </a:pPr>
            <a:r>
              <a:rPr lang="en-US" sz="2000" dirty="0"/>
              <a:t>Do not define a c style variadic functions.</a:t>
            </a:r>
          </a:p>
          <a:p>
            <a:pPr marL="228600" lvl="0" indent="-228600" algn="l" rtl="0">
              <a:lnSpc>
                <a:spcPct val="90000"/>
              </a:lnSpc>
              <a:spcBef>
                <a:spcPts val="0"/>
              </a:spcBef>
              <a:spcAft>
                <a:spcPts val="0"/>
              </a:spcAft>
              <a:buClr>
                <a:schemeClr val="lt1"/>
              </a:buClr>
              <a:buSzPts val="2000"/>
              <a:buChar char="•"/>
            </a:pPr>
            <a:r>
              <a:rPr lang="en-US" sz="2000" dirty="0"/>
              <a:t>Do not cast an out-of-range enumeration value.</a:t>
            </a:r>
          </a:p>
          <a:p>
            <a:pPr marL="228600" lvl="0" indent="-228600" algn="l" rtl="0">
              <a:lnSpc>
                <a:spcPct val="90000"/>
              </a:lnSpc>
              <a:spcBef>
                <a:spcPts val="0"/>
              </a:spcBef>
              <a:spcAft>
                <a:spcPts val="0"/>
              </a:spcAft>
              <a:buClr>
                <a:schemeClr val="lt1"/>
              </a:buClr>
              <a:buSzPts val="2000"/>
              <a:buChar char="•"/>
            </a:pPr>
            <a:r>
              <a:rPr lang="en-US" sz="2000" dirty="0"/>
              <a:t>Guarantee that indices and indicators are within valid range.</a:t>
            </a:r>
          </a:p>
          <a:p>
            <a:pPr marL="228600" lvl="0" indent="-228600" algn="l" rtl="0">
              <a:lnSpc>
                <a:spcPct val="90000"/>
              </a:lnSpc>
              <a:spcBef>
                <a:spcPts val="0"/>
              </a:spcBef>
              <a:spcAft>
                <a:spcPts val="0"/>
              </a:spcAft>
              <a:buClr>
                <a:schemeClr val="lt1"/>
              </a:buClr>
              <a:buSzPts val="2000"/>
              <a:buChar char="•"/>
            </a:pPr>
            <a:r>
              <a:rPr lang="en-US" sz="2000" dirty="0"/>
              <a:t>Do not attempt to create an std::string from a null pointer.</a:t>
            </a:r>
          </a:p>
          <a:p>
            <a:pPr marL="228600" lvl="0" indent="-228600" algn="l" rtl="0">
              <a:lnSpc>
                <a:spcPct val="90000"/>
              </a:lnSpc>
              <a:spcBef>
                <a:spcPts val="0"/>
              </a:spcBef>
              <a:spcAft>
                <a:spcPts val="0"/>
              </a:spcAft>
              <a:buClr>
                <a:schemeClr val="lt1"/>
              </a:buClr>
              <a:buSzPts val="2000"/>
              <a:buChar char="•"/>
            </a:pPr>
            <a:r>
              <a:rPr lang="en-US" sz="2000" dirty="0"/>
              <a:t>Do not access freed memory.</a:t>
            </a:r>
          </a:p>
          <a:p>
            <a:pPr marL="228600" lvl="0" indent="-228600" algn="l" rtl="0">
              <a:lnSpc>
                <a:spcPct val="90000"/>
              </a:lnSpc>
              <a:spcBef>
                <a:spcPts val="0"/>
              </a:spcBef>
              <a:spcAft>
                <a:spcPts val="0"/>
              </a:spcAft>
              <a:buClr>
                <a:schemeClr val="lt1"/>
              </a:buClr>
              <a:buSzPts val="2000"/>
              <a:buChar char="•"/>
            </a:pPr>
            <a:r>
              <a:rPr lang="en-US" sz="2000" dirty="0"/>
              <a:t>Close all files after they are no longer needed.</a:t>
            </a:r>
          </a:p>
          <a:p>
            <a:pPr marL="228600" lvl="0" indent="-228600" algn="l" rtl="0">
              <a:lnSpc>
                <a:spcPct val="90000"/>
              </a:lnSpc>
              <a:spcBef>
                <a:spcPts val="0"/>
              </a:spcBef>
              <a:spcAft>
                <a:spcPts val="0"/>
              </a:spcAft>
              <a:buClr>
                <a:schemeClr val="lt1"/>
              </a:buClr>
              <a:buSzPts val="2000"/>
              <a:buChar char="•"/>
            </a:pPr>
            <a:r>
              <a:rPr lang="en-US" sz="2000" dirty="0"/>
              <a:t>Do not abruptly terminate the program.</a:t>
            </a:r>
          </a:p>
          <a:p>
            <a:pPr marL="228600" lvl="0" indent="-228600" algn="l" rtl="0">
              <a:lnSpc>
                <a:spcPct val="90000"/>
              </a:lnSpc>
              <a:spcBef>
                <a:spcPts val="0"/>
              </a:spcBef>
              <a:spcAft>
                <a:spcPts val="0"/>
              </a:spcAft>
              <a:buClr>
                <a:schemeClr val="lt1"/>
              </a:buClr>
              <a:buSzPts val="2000"/>
              <a:buChar char="•"/>
            </a:pPr>
            <a:r>
              <a:rPr lang="en-US" sz="2000" dirty="0"/>
              <a:t>Honor replacement handler requirements. </a:t>
            </a:r>
          </a:p>
          <a:p>
            <a:pPr marL="228600" lvl="0" indent="-228600" algn="l" rtl="0">
              <a:lnSpc>
                <a:spcPct val="90000"/>
              </a:lnSpc>
              <a:spcBef>
                <a:spcPts val="0"/>
              </a:spcBef>
              <a:spcAft>
                <a:spcPts val="0"/>
              </a:spcAft>
              <a:buClr>
                <a:schemeClr val="lt1"/>
              </a:buClr>
              <a:buSzPts val="2000"/>
              <a:buChar char="•"/>
            </a:pPr>
            <a:r>
              <a:rPr lang="en-US" sz="2000" dirty="0"/>
              <a:t>Do not destroy a mutex while it is locked.</a:t>
            </a:r>
          </a:p>
        </p:txBody>
      </p:sp>
      <p:pic>
        <p:nvPicPr>
          <p:cNvPr id="176" name="Google Shape;176;p6"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ENCRYPTION POLICIES</a:t>
            </a:r>
            <a:endParaRPr/>
          </a:p>
        </p:txBody>
      </p:sp>
      <p:sp>
        <p:nvSpPr>
          <p:cNvPr id="182" name="Google Shape;182;p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000"/>
              <a:buChar char="•"/>
            </a:pPr>
            <a:r>
              <a:rPr lang="en-US" sz="2000" dirty="0"/>
              <a:t>The three encryption policies are encryption at rest, encryption at flight, and encryption in use.</a:t>
            </a:r>
          </a:p>
          <a:p>
            <a:pPr marL="228600" lvl="0" indent="-228600" algn="l" rtl="0">
              <a:lnSpc>
                <a:spcPct val="90000"/>
              </a:lnSpc>
              <a:spcBef>
                <a:spcPts val="0"/>
              </a:spcBef>
              <a:spcAft>
                <a:spcPts val="0"/>
              </a:spcAft>
              <a:buClr>
                <a:schemeClr val="lt1"/>
              </a:buClr>
              <a:buSzPts val="2000"/>
              <a:buChar char="•"/>
            </a:pPr>
            <a:endParaRPr lang="en-US" sz="2000" dirty="0"/>
          </a:p>
          <a:p>
            <a:pPr marL="228600" lvl="0" indent="-228600" algn="l" rtl="0">
              <a:lnSpc>
                <a:spcPct val="90000"/>
              </a:lnSpc>
              <a:spcBef>
                <a:spcPts val="0"/>
              </a:spcBef>
              <a:spcAft>
                <a:spcPts val="0"/>
              </a:spcAft>
              <a:buClr>
                <a:schemeClr val="lt1"/>
              </a:buClr>
              <a:buSzPts val="2000"/>
              <a:buChar char="•"/>
            </a:pPr>
            <a:r>
              <a:rPr lang="en-US" sz="2000" dirty="0">
                <a:effectLst/>
                <a:latin typeface="Century Gothic" panose="020B0502020202020204" pitchFamily="34" charset="0"/>
                <a:ea typeface="Calibri" panose="020F0502020204030204" pitchFamily="34" charset="0"/>
              </a:rPr>
              <a:t>Encryption at rest is to prevent attackers to access data that is unencrypted. This is done by making the sure they data is encrypted when on a disk. This will then require access keys.</a:t>
            </a:r>
          </a:p>
          <a:p>
            <a:pPr marL="228600" lvl="0" indent="-228600" algn="l" rtl="0">
              <a:lnSpc>
                <a:spcPct val="90000"/>
              </a:lnSpc>
              <a:spcBef>
                <a:spcPts val="0"/>
              </a:spcBef>
              <a:spcAft>
                <a:spcPts val="0"/>
              </a:spcAft>
              <a:buClr>
                <a:schemeClr val="lt1"/>
              </a:buClr>
              <a:buSzPts val="2000"/>
              <a:buChar char="•"/>
            </a:pPr>
            <a:endParaRPr lang="en-US" sz="2000" dirty="0">
              <a:latin typeface="Century Gothic" panose="020B0502020202020204" pitchFamily="34" charset="0"/>
            </a:endParaRPr>
          </a:p>
          <a:p>
            <a:pPr marL="228600" lvl="0" indent="-228600" algn="l" rtl="0">
              <a:lnSpc>
                <a:spcPct val="90000"/>
              </a:lnSpc>
              <a:spcBef>
                <a:spcPts val="0"/>
              </a:spcBef>
              <a:spcAft>
                <a:spcPts val="0"/>
              </a:spcAft>
              <a:buClr>
                <a:schemeClr val="lt1"/>
              </a:buClr>
              <a:buSzPts val="2000"/>
              <a:buChar char="•"/>
            </a:pPr>
            <a:r>
              <a:rPr lang="en-US" sz="2000" dirty="0">
                <a:latin typeface="Century Gothic" panose="020B0502020202020204" pitchFamily="34" charset="0"/>
                <a:ea typeface="Calibri" panose="020F0502020204030204" pitchFamily="34" charset="0"/>
              </a:rPr>
              <a:t>Encryption at flight </a:t>
            </a:r>
            <a:r>
              <a:rPr lang="en-US" sz="2000" dirty="0">
                <a:effectLst/>
                <a:latin typeface="Century Gothic" panose="020B0502020202020204" pitchFamily="34" charset="0"/>
                <a:ea typeface="Calibri" panose="020F0502020204030204" pitchFamily="34" charset="0"/>
              </a:rPr>
              <a:t>is the process of encrypting data while it is being transported. This happens when data is unencrypted while resting but needs to be encrypted upon transportation. </a:t>
            </a:r>
          </a:p>
          <a:p>
            <a:pPr marL="228600" lvl="0" indent="-228600" algn="l" rtl="0">
              <a:lnSpc>
                <a:spcPct val="90000"/>
              </a:lnSpc>
              <a:spcBef>
                <a:spcPts val="0"/>
              </a:spcBef>
              <a:spcAft>
                <a:spcPts val="0"/>
              </a:spcAft>
              <a:buClr>
                <a:schemeClr val="lt1"/>
              </a:buClr>
              <a:buSzPts val="2000"/>
              <a:buChar char="•"/>
            </a:pPr>
            <a:endParaRPr lang="en-US" sz="2000" dirty="0">
              <a:latin typeface="Century Gothic" panose="020B0502020202020204" pitchFamily="34" charset="0"/>
            </a:endParaRPr>
          </a:p>
          <a:p>
            <a:pPr marL="228600" lvl="0" indent="-228600" algn="l" rtl="0">
              <a:lnSpc>
                <a:spcPct val="90000"/>
              </a:lnSpc>
              <a:spcBef>
                <a:spcPts val="0"/>
              </a:spcBef>
              <a:spcAft>
                <a:spcPts val="0"/>
              </a:spcAft>
              <a:buClr>
                <a:schemeClr val="lt1"/>
              </a:buClr>
              <a:buSzPts val="2000"/>
              <a:buChar char="•"/>
            </a:pPr>
            <a:r>
              <a:rPr lang="en-US" sz="2000" dirty="0">
                <a:latin typeface="Century Gothic" panose="020B0502020202020204" pitchFamily="34" charset="0"/>
                <a:ea typeface="Calibri" panose="020F0502020204030204" pitchFamily="34" charset="0"/>
              </a:rPr>
              <a:t>Encryption is use is the practice of</a:t>
            </a:r>
            <a:r>
              <a:rPr lang="en-US" sz="2000" dirty="0">
                <a:effectLst/>
                <a:latin typeface="Century Gothic" panose="020B0502020202020204" pitchFamily="34" charset="0"/>
                <a:ea typeface="Calibri" panose="020F0502020204030204" pitchFamily="34" charset="0"/>
              </a:rPr>
              <a:t> encrypting data that is at rest or in flight. This ensures sensitive data is never left unsecured. </a:t>
            </a:r>
            <a:endParaRPr sz="2000" dirty="0">
              <a:latin typeface="Century Gothic" panose="020B0502020202020204" pitchFamily="34" charset="0"/>
            </a:endParaRPr>
          </a:p>
          <a:p>
            <a:pPr marL="0" lvl="0" indent="0" algn="l" rtl="0">
              <a:lnSpc>
                <a:spcPct val="90000"/>
              </a:lnSpc>
              <a:spcBef>
                <a:spcPts val="1000"/>
              </a:spcBef>
              <a:spcAft>
                <a:spcPts val="0"/>
              </a:spcAft>
              <a:buClr>
                <a:schemeClr val="lt1"/>
              </a:buClr>
              <a:buSzPts val="1600"/>
              <a:buNone/>
            </a:pPr>
            <a:endParaRPr sz="1600" dirty="0"/>
          </a:p>
          <a:p>
            <a:pPr marL="228600" lvl="0" indent="-88900" algn="l" rtl="0">
              <a:lnSpc>
                <a:spcPct val="90000"/>
              </a:lnSpc>
              <a:spcBef>
                <a:spcPts val="1000"/>
              </a:spcBef>
              <a:spcAft>
                <a:spcPts val="0"/>
              </a:spcAft>
              <a:buClr>
                <a:schemeClr val="lt1"/>
              </a:buClr>
              <a:buSzPts val="2200"/>
              <a:buNone/>
            </a:pPr>
            <a:endParaRPr dirty="0"/>
          </a:p>
        </p:txBody>
      </p:sp>
      <p:pic>
        <p:nvPicPr>
          <p:cNvPr id="183" name="Google Shape;183;p7"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8"/>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TRIPLE-A POLICIES</a:t>
            </a:r>
            <a:endParaRPr/>
          </a:p>
        </p:txBody>
      </p:sp>
      <p:sp>
        <p:nvSpPr>
          <p:cNvPr id="189" name="Google Shape;189;p8"/>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400"/>
              <a:buChar char="•"/>
            </a:pPr>
            <a:r>
              <a:rPr lang="en-US" sz="2400" dirty="0"/>
              <a:t>The three Triple-A consists of authentication, authorization, and accounting.</a:t>
            </a:r>
          </a:p>
          <a:p>
            <a:pPr marL="228600" lvl="0" indent="-228600" algn="l" rtl="0">
              <a:lnSpc>
                <a:spcPct val="90000"/>
              </a:lnSpc>
              <a:spcBef>
                <a:spcPts val="0"/>
              </a:spcBef>
              <a:spcAft>
                <a:spcPts val="0"/>
              </a:spcAft>
              <a:buClr>
                <a:schemeClr val="lt1"/>
              </a:buClr>
              <a:buSzPts val="2400"/>
              <a:buChar char="•"/>
            </a:pPr>
            <a:endParaRPr lang="en-US" sz="2400" dirty="0"/>
          </a:p>
          <a:p>
            <a:pPr marL="228600" lvl="0" indent="-228600" algn="l" rtl="0">
              <a:lnSpc>
                <a:spcPct val="90000"/>
              </a:lnSpc>
              <a:spcBef>
                <a:spcPts val="0"/>
              </a:spcBef>
              <a:spcAft>
                <a:spcPts val="0"/>
              </a:spcAft>
              <a:buClr>
                <a:schemeClr val="lt1"/>
              </a:buClr>
              <a:buSzPts val="2400"/>
              <a:buChar char="•"/>
            </a:pPr>
            <a:r>
              <a:rPr lang="en-US" sz="2000" dirty="0">
                <a:latin typeface="Century Gothic" panose="020B0502020202020204" pitchFamily="34" charset="0"/>
                <a:ea typeface="Calibri" panose="020F0502020204030204" pitchFamily="34" charset="0"/>
              </a:rPr>
              <a:t>Authentication </a:t>
            </a:r>
            <a:r>
              <a:rPr lang="en-US" sz="2000" dirty="0">
                <a:effectLst/>
                <a:latin typeface="Century Gothic" panose="020B0502020202020204" pitchFamily="34" charset="0"/>
                <a:ea typeface="Calibri" panose="020F0502020204030204" pitchFamily="34" charset="0"/>
              </a:rPr>
              <a:t>is used to make sure the user is who they claim to be. Some methods used are two factor authentication and multi-tier authentication. </a:t>
            </a:r>
          </a:p>
          <a:p>
            <a:pPr marL="228600" lvl="0" indent="-228600" algn="l" rtl="0">
              <a:lnSpc>
                <a:spcPct val="90000"/>
              </a:lnSpc>
              <a:spcBef>
                <a:spcPts val="0"/>
              </a:spcBef>
              <a:spcAft>
                <a:spcPts val="0"/>
              </a:spcAft>
              <a:buClr>
                <a:schemeClr val="lt1"/>
              </a:buClr>
              <a:buSzPts val="2400"/>
              <a:buChar char="•"/>
            </a:pPr>
            <a:endParaRPr lang="en-US" sz="2000" dirty="0">
              <a:latin typeface="Century Gothic" panose="020B0502020202020204" pitchFamily="34" charset="0"/>
            </a:endParaRPr>
          </a:p>
          <a:p>
            <a:pPr marL="228600" lvl="0" indent="-228600" algn="l" rtl="0">
              <a:lnSpc>
                <a:spcPct val="90000"/>
              </a:lnSpc>
              <a:spcBef>
                <a:spcPts val="0"/>
              </a:spcBef>
              <a:spcAft>
                <a:spcPts val="0"/>
              </a:spcAft>
              <a:buClr>
                <a:schemeClr val="lt1"/>
              </a:buClr>
              <a:buSzPts val="2400"/>
              <a:buChar char="•"/>
            </a:pPr>
            <a:r>
              <a:rPr lang="en-US" sz="2000" dirty="0">
                <a:latin typeface="Century Gothic" panose="020B0502020202020204" pitchFamily="34" charset="0"/>
                <a:ea typeface="Calibri" panose="020F0502020204030204" pitchFamily="34" charset="0"/>
              </a:rPr>
              <a:t>Authorization </a:t>
            </a:r>
            <a:r>
              <a:rPr lang="en-US" sz="2000" dirty="0">
                <a:effectLst/>
                <a:latin typeface="Century Gothic" panose="020B0502020202020204" pitchFamily="34" charset="0"/>
                <a:ea typeface="Calibri" panose="020F0502020204030204" pitchFamily="34" charset="0"/>
              </a:rPr>
              <a:t>is used to grant the users to certain permissions and access to what they are using. This could allow some user to delete file and other to just read/write. </a:t>
            </a:r>
          </a:p>
          <a:p>
            <a:pPr marL="228600" lvl="0" indent="-228600" algn="l" rtl="0">
              <a:lnSpc>
                <a:spcPct val="90000"/>
              </a:lnSpc>
              <a:spcBef>
                <a:spcPts val="0"/>
              </a:spcBef>
              <a:spcAft>
                <a:spcPts val="0"/>
              </a:spcAft>
              <a:buClr>
                <a:schemeClr val="lt1"/>
              </a:buClr>
              <a:buSzPts val="2400"/>
              <a:buChar char="•"/>
            </a:pPr>
            <a:endParaRPr lang="en-US" sz="2000" dirty="0">
              <a:latin typeface="Century Gothic" panose="020B0502020202020204" pitchFamily="34" charset="0"/>
            </a:endParaRPr>
          </a:p>
          <a:p>
            <a:pPr marL="228600" lvl="0" indent="-228600" algn="l" rtl="0">
              <a:lnSpc>
                <a:spcPct val="90000"/>
              </a:lnSpc>
              <a:spcBef>
                <a:spcPts val="0"/>
              </a:spcBef>
              <a:spcAft>
                <a:spcPts val="0"/>
              </a:spcAft>
              <a:buClr>
                <a:schemeClr val="lt1"/>
              </a:buClr>
              <a:buSzPts val="2400"/>
              <a:buChar char="•"/>
            </a:pPr>
            <a:r>
              <a:rPr lang="en-US" sz="2000" dirty="0">
                <a:effectLst/>
                <a:latin typeface="Century Gothic" panose="020B0502020202020204" pitchFamily="34" charset="0"/>
                <a:ea typeface="Calibri" panose="020F0502020204030204" pitchFamily="34" charset="0"/>
              </a:rPr>
              <a:t>Accounting is used to monitor the user of what they are doing with the access they have been given. This helps track what was done to databases and creates accountability. </a:t>
            </a:r>
            <a:endParaRPr sz="2000" dirty="0">
              <a:latin typeface="Century Gothic" panose="020B0502020202020204" pitchFamily="34" charset="0"/>
            </a:endParaRPr>
          </a:p>
        </p:txBody>
      </p:sp>
      <p:pic>
        <p:nvPicPr>
          <p:cNvPr id="190" name="Google Shape;190;p8"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dirty="0"/>
              <a:t>Unit Testing</a:t>
            </a:r>
            <a:endParaRPr dirty="0"/>
          </a:p>
        </p:txBody>
      </p:sp>
      <p:sp>
        <p:nvSpPr>
          <p:cNvPr id="196" name="Google Shape;196;g9504e29505_0_0"/>
          <p:cNvSpPr txBox="1">
            <a:spLocks noGrp="1"/>
          </p:cNvSpPr>
          <p:nvPr>
            <p:ph type="body" idx="1"/>
          </p:nvPr>
        </p:nvSpPr>
        <p:spPr>
          <a:xfrm>
            <a:off x="149268" y="1706775"/>
            <a:ext cx="2963584" cy="4961464"/>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dirty="0"/>
              <a:t>Applying unit test early and often throughout your development will help ensure your code is functioning and secure. </a:t>
            </a:r>
            <a:endParaRPr dirty="0"/>
          </a:p>
        </p:txBody>
      </p:sp>
      <p:pic>
        <p:nvPicPr>
          <p:cNvPr id="197" name="Google Shape;197;g9504e29505_0_0" descr="Green Pace logo"/>
          <p:cNvPicPr preferRelativeResize="0"/>
          <p:nvPr/>
        </p:nvPicPr>
        <p:blipFill>
          <a:blip r:embed="rId4">
            <a:alphaModFix/>
          </a:blip>
          <a:stretch>
            <a:fillRect/>
          </a:stretch>
        </p:blipFill>
        <p:spPr>
          <a:xfrm>
            <a:off x="11156132" y="5519014"/>
            <a:ext cx="886601" cy="1149225"/>
          </a:xfrm>
          <a:prstGeom prst="rect">
            <a:avLst/>
          </a:prstGeom>
          <a:noFill/>
          <a:ln>
            <a:noFill/>
          </a:ln>
        </p:spPr>
      </p:pic>
      <p:pic>
        <p:nvPicPr>
          <p:cNvPr id="3" name="Picture 2" descr="A screenshot of a computer&#10;&#10;Description automatically generated with medium confidence">
            <a:extLst>
              <a:ext uri="{FF2B5EF4-FFF2-40B4-BE49-F238E27FC236}">
                <a16:creationId xmlns:a16="http://schemas.microsoft.com/office/drawing/2014/main" id="{389E9BF6-7C4C-317D-3359-024A97485288}"/>
              </a:ext>
            </a:extLst>
          </p:cNvPr>
          <p:cNvPicPr>
            <a:picLocks noChangeAspect="1"/>
          </p:cNvPicPr>
          <p:nvPr/>
        </p:nvPicPr>
        <p:blipFill>
          <a:blip r:embed="rId5"/>
          <a:stretch>
            <a:fillRect/>
          </a:stretch>
        </p:blipFill>
        <p:spPr>
          <a:xfrm>
            <a:off x="3339939" y="1706775"/>
            <a:ext cx="8702794" cy="5037257"/>
          </a:xfrm>
          <a:prstGeom prst="rect">
            <a:avLst/>
          </a:prstGeom>
        </p:spPr>
      </p:pic>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AUTOMATION SUMMARY</a:t>
            </a:r>
            <a:endParaRPr/>
          </a:p>
        </p:txBody>
      </p:sp>
      <p:pic>
        <p:nvPicPr>
          <p:cNvPr id="203" name="Google Shape;203;p9" descr="DevSec Ops Toolchain Diagram&#10;Graphical representation of the automation process used in the enforcement and compliance of the Security Policy Standards.&#10;The illustration shows a figure eight or infinity symbol to illustrate that the cycle of development is continuous. It starts with assessing and planning, to designing and building with DevSecOps in the center of the continuous loop to maintain system integrity and then make additional changes to make it more secure."/>
          <p:cNvPicPr preferRelativeResize="0">
            <a:picLocks noGrp="1"/>
          </p:cNvPicPr>
          <p:nvPr>
            <p:ph type="body" idx="1"/>
          </p:nvPr>
        </p:nvPicPr>
        <p:blipFill rotWithShape="1">
          <a:blip r:embed="rId4">
            <a:alphaModFix/>
          </a:blip>
          <a:srcRect/>
          <a:stretch/>
        </p:blipFill>
        <p:spPr>
          <a:xfrm>
            <a:off x="2127250" y="2199481"/>
            <a:ext cx="7937500" cy="4013200"/>
          </a:xfrm>
          <a:prstGeom prst="rect">
            <a:avLst/>
          </a:prstGeom>
          <a:noFill/>
          <a:ln>
            <a:noFill/>
          </a:ln>
        </p:spPr>
      </p:pic>
      <p:pic>
        <p:nvPicPr>
          <p:cNvPr id="204" name="Google Shape;204;p9"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9267F6D1A260A4394C18F5AF72445EA" ma:contentTypeVersion="3" ma:contentTypeDescription="Create a new document." ma:contentTypeScope="" ma:versionID="d6a723735a0ade9a92961b83aee31dda">
  <xsd:schema xmlns:xsd="http://www.w3.org/2001/XMLSchema" xmlns:xs="http://www.w3.org/2001/XMLSchema" xmlns:p="http://schemas.microsoft.com/office/2006/metadata/properties" targetNamespace="http://schemas.microsoft.com/office/2006/metadata/properties" ma:root="true" ma:fieldsID="e345bd7673956a623930e5662e321f3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DB4D054-FC38-43E0-B24C-8E3420B75B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3E9B35DD-16B6-4415-A905-CDACA4FC6DBE}">
  <ds:schemaRefs>
    <ds:schemaRef ds:uri="http://schemas.openxmlformats.org/package/2006/metadata/core-properties"/>
    <ds:schemaRef ds:uri="http://www.w3.org/XML/1998/namespace"/>
    <ds:schemaRef ds:uri="http://schemas.microsoft.com/office/2006/documentManagement/types"/>
    <ds:schemaRef ds:uri="http://purl.org/dc/elements/1.1/"/>
    <ds:schemaRef ds:uri="http://purl.org/dc/dcmitype/"/>
    <ds:schemaRef ds:uri="http://schemas.microsoft.com/office/2006/metadata/properties"/>
    <ds:schemaRef ds:uri="http://schemas.microsoft.com/office/infopath/2007/PartnerControls"/>
    <ds:schemaRef ds:uri="http://purl.org/dc/terms/"/>
  </ds:schemaRefs>
</ds:datastoreItem>
</file>

<file path=customXml/itemProps3.xml><?xml version="1.0" encoding="utf-8"?>
<ds:datastoreItem xmlns:ds="http://schemas.openxmlformats.org/officeDocument/2006/customXml" ds:itemID="{F398236C-7FA9-40C9-B456-AA158A506A3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2585</TotalTime>
  <Words>971</Words>
  <Application>Microsoft Office PowerPoint</Application>
  <PresentationFormat>Widescreen</PresentationFormat>
  <Paragraphs>73</Paragraphs>
  <Slides>14</Slides>
  <Notes>14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Century Gothic</vt:lpstr>
      <vt:lpstr>Arial</vt:lpstr>
      <vt:lpstr>Vapor Trail</vt:lpstr>
      <vt:lpstr>Green Pace</vt:lpstr>
      <vt:lpstr>OVERVIEW: DEFENSE IN DEPTH</vt:lpstr>
      <vt:lpstr>THREATS MATRIX</vt:lpstr>
      <vt:lpstr>10 PRINCIPLES</vt:lpstr>
      <vt:lpstr>CODING STANDARDS</vt:lpstr>
      <vt:lpstr>ENCRYPTION POLICIES</vt:lpstr>
      <vt:lpstr>TRIPLE-A POLICIES</vt:lpstr>
      <vt:lpstr>Unit Testing</vt:lpstr>
      <vt:lpstr>AUTOMATION SUMMARY</vt:lpstr>
      <vt:lpstr>TOOLS</vt:lpstr>
      <vt:lpstr>RISKS AND BENEFITS</vt:lpstr>
      <vt:lpstr>RECOMMENDATIONS</vt:lpstr>
      <vt:lpstr>CONCLUSIONS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405 Project Two Presentation Template</dc:title>
  <dc:creator>Kathy Shields</dc:creator>
  <cp:lastModifiedBy>Barker, Brett</cp:lastModifiedBy>
  <cp:revision>14</cp:revision>
  <dcterms:created xsi:type="dcterms:W3CDTF">2020-08-19T17:59:24Z</dcterms:created>
  <dcterms:modified xsi:type="dcterms:W3CDTF">2022-06-20T00:06:41Z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DA78308B-55B0-44AB-B406-C6A80F5E53EB</vt:lpwstr>
  </property>
  <property fmtid="{D5CDD505-2E9C-101B-9397-08002B2CF9AE}" pid="3" name="ArticulatePath">
    <vt:lpwstr>CS 405 P2 Presentation Template</vt:lpwstr>
  </property>
  <property fmtid="{D5CDD505-2E9C-101B-9397-08002B2CF9AE}" pid="4" name="ContentTypeId">
    <vt:lpwstr>0x01010019267F6D1A260A4394C18F5AF72445EA</vt:lpwstr>
  </property>
</Properties>
</file>