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3891200" cy="32918400"/>
  <p:notesSz cx="6938963" cy="9236075"/>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E54"/>
    <a:srgbClr val="131F33"/>
    <a:srgbClr val="F76900"/>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5" autoAdjust="0"/>
    <p:restoredTop sz="86350" autoAdjust="0"/>
  </p:normalViewPr>
  <p:slideViewPr>
    <p:cSldViewPr snapToObjects="1">
      <p:cViewPr>
        <p:scale>
          <a:sx n="30" d="100"/>
          <a:sy n="30" d="100"/>
        </p:scale>
        <p:origin x="1184" y="-162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6884" cy="461804"/>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930473" y="0"/>
            <a:ext cx="3006884" cy="461804"/>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4/28/24</a:t>
            </a:fld>
            <a:endParaRPr lang="en-US"/>
          </a:p>
        </p:txBody>
      </p:sp>
      <p:sp>
        <p:nvSpPr>
          <p:cNvPr id="4" name="Slide Image Placeholder 3"/>
          <p:cNvSpPr>
            <a:spLocks noGrp="1" noRot="1" noChangeAspect="1"/>
          </p:cNvSpPr>
          <p:nvPr>
            <p:ph type="sldImg" idx="2"/>
          </p:nvPr>
        </p:nvSpPr>
        <p:spPr>
          <a:xfrm>
            <a:off x="1160463" y="692150"/>
            <a:ext cx="4618037" cy="34639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93897" y="4387136"/>
            <a:ext cx="5551170" cy="415623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8"/>
            <a:ext cx="3006884" cy="461804"/>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930473" y="8772668"/>
            <a:ext cx="3006884" cy="461804"/>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72FF227-20E3-6C4F-8C56-249F9EE6D58F}" type="slidenum">
              <a:rPr lang="en-US" smtClean="0"/>
              <a:pPr>
                <a:defRPr/>
              </a:pPr>
              <a:t>1</a:t>
            </a:fld>
            <a:endParaRPr lang="en-US"/>
          </a:p>
        </p:txBody>
      </p:sp>
    </p:spTree>
    <p:extLst>
      <p:ext uri="{BB962C8B-B14F-4D97-AF65-F5344CB8AC3E}">
        <p14:creationId xmlns:p14="http://schemas.microsoft.com/office/powerpoint/2010/main" val="93210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4/28/24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4/28/24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4/28/24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4/28/24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4/28/24</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4/28/24</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4/28/24</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4/28/24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4/28/24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sults"/>
          <p:cNvSpPr>
            <a:spLocks noChangeArrowheads="1"/>
          </p:cNvSpPr>
          <p:nvPr/>
        </p:nvSpPr>
        <p:spPr bwMode="auto">
          <a:xfrm>
            <a:off x="21828189" y="4779278"/>
            <a:ext cx="9829800" cy="2733092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00E54"/>
                </a:solidFill>
              </a:rPr>
              <a:t>Markov Chain Results</a:t>
            </a:r>
          </a:p>
          <a:p>
            <a:pPr>
              <a:spcBef>
                <a:spcPct val="50000"/>
              </a:spcBef>
            </a:pPr>
            <a:endParaRPr lang="en-GB" sz="4000" b="1" u="sng" dirty="0">
              <a:solidFill>
                <a:srgbClr val="000E54"/>
              </a:solidFill>
            </a:endParaRPr>
          </a:p>
          <a:p>
            <a:pPr>
              <a:spcBef>
                <a:spcPct val="50000"/>
              </a:spcBef>
            </a:pPr>
            <a:endParaRPr lang="en-GB" sz="4000" b="1" u="sng" dirty="0">
              <a:solidFill>
                <a:srgbClr val="000E54"/>
              </a:solidFill>
            </a:endParaRPr>
          </a:p>
          <a:p>
            <a:pPr>
              <a:spcBef>
                <a:spcPct val="50000"/>
              </a:spcBef>
            </a:pP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spcBef>
                <a:spcPct val="50000"/>
              </a:spcBef>
            </a:pP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spcBef>
                <a:spcPct val="50000"/>
              </a:spcBef>
            </a:pPr>
            <a:r>
              <a:rPr lang="en-US" sz="3600" dirty="0">
                <a:effectLst/>
                <a:latin typeface="Calibri" panose="020F0502020204030204" pitchFamily="34" charset="0"/>
                <a:ea typeface="Calibri" panose="020F0502020204030204" pitchFamily="34" charset="0"/>
                <a:cs typeface="Times New Roman" panose="02020603050405020304" pitchFamily="18" charset="0"/>
              </a:rPr>
              <a:t>Low out situations with runners in scoring position are the highest expected run totals, with playoff teams scoring at just a .06 higher RE margin. In total, postseason teams consistently make more out of the positions with runners in scoring position than non-playoff teams.</a:t>
            </a:r>
            <a:r>
              <a:rPr lang="en-US" sz="3600" dirty="0">
                <a:effectLst/>
              </a:rPr>
              <a:t> </a:t>
            </a:r>
            <a:r>
              <a:rPr lang="en-US" sz="4000" b="1" dirty="0">
                <a:effectLst/>
                <a:latin typeface="+mj-lt"/>
                <a:ea typeface="Calibri" panose="020F0502020204030204" pitchFamily="34" charset="0"/>
                <a:cs typeface="Times New Roman" panose="02020603050405020304" pitchFamily="18" charset="0"/>
              </a:rPr>
              <a:t>Postseason Prediction Results</a:t>
            </a:r>
          </a:p>
          <a:p>
            <a:pPr>
              <a:spcBef>
                <a:spcPct val="50000"/>
              </a:spcBef>
            </a:pP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spcBef>
                <a:spcPct val="50000"/>
              </a:spcBef>
            </a:pP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spcBef>
                <a:spcPct val="50000"/>
              </a:spcBef>
            </a:pP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spcBef>
                <a:spcPct val="50000"/>
              </a:spcBef>
            </a:pP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spcBef>
                <a:spcPct val="50000"/>
              </a:spcBef>
            </a:pPr>
            <a:r>
              <a:rPr lang="en-US" sz="4000" b="1" dirty="0">
                <a:latin typeface="Calibri" panose="020F0502020204030204" pitchFamily="34" charset="0"/>
                <a:ea typeface="Calibri" panose="020F0502020204030204" pitchFamily="34" charset="0"/>
                <a:cs typeface="Times New Roman" panose="02020603050405020304" pitchFamily="18" charset="0"/>
              </a:rPr>
              <a:t>Adjusted R-squared: .912                          </a:t>
            </a:r>
            <a:r>
              <a:rPr lang="en-US" sz="3600" dirty="0">
                <a:effectLst/>
                <a:latin typeface="Calibri" panose="020F0502020204030204" pitchFamily="34" charset="0"/>
                <a:ea typeface="Calibri" panose="020F0502020204030204" pitchFamily="34" charset="0"/>
                <a:cs typeface="Times New Roman" panose="02020603050405020304" pitchFamily="18" charset="0"/>
              </a:rPr>
              <a:t>Only metrics used for transition states are used in linear regression for complete independence of batting outcomes on runs scored. The coefficient of the Postseason variable indicates that a unit increase of making the postseason leads to a 14 unit increase in runs scored. Given the length of the season, the difference between being in and out in terms of the postseason as far as efficient run production can be extremel</a:t>
            </a:r>
            <a:r>
              <a:rPr lang="en-US" sz="3600" dirty="0">
                <a:latin typeface="Calibri" panose="020F0502020204030204" pitchFamily="34" charset="0"/>
                <a:ea typeface="Calibri" panose="020F0502020204030204" pitchFamily="34" charset="0"/>
                <a:cs typeface="Times New Roman" panose="02020603050405020304" pitchFamily="18" charset="0"/>
              </a:rPr>
              <a:t>y slim (~14 runs)</a:t>
            </a:r>
            <a:r>
              <a:rPr lang="en-US" sz="3600" dirty="0">
                <a:effectLst/>
                <a:latin typeface="Calibri" panose="020F0502020204030204" pitchFamily="34" charset="0"/>
                <a:ea typeface="Calibri" panose="020F0502020204030204" pitchFamily="34" charset="0"/>
                <a:cs typeface="Times New Roman" panose="02020603050405020304" pitchFamily="18" charset="0"/>
              </a:rPr>
              <a:t>.</a:t>
            </a:r>
          </a:p>
          <a:p>
            <a:pPr>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a:spcBef>
                <a:spcPct val="50000"/>
              </a:spcBef>
            </a:pPr>
            <a:endParaRPr lang="en-GB" sz="4000" b="1" dirty="0">
              <a:solidFill>
                <a:srgbClr val="000E54"/>
              </a:solidFill>
            </a:endParaRPr>
          </a:p>
          <a:p>
            <a:endParaRPr lang="en-US" sz="2800" dirty="0">
              <a:solidFill>
                <a:srgbClr val="000E54"/>
              </a:solidFill>
              <a:latin typeface="Georgia" charset="0"/>
              <a:cs typeface="Georgia" charset="0"/>
            </a:endParaRPr>
          </a:p>
          <a:p>
            <a:endParaRPr lang="en-US" sz="2800" dirty="0">
              <a:solidFill>
                <a:srgbClr val="000E54"/>
              </a:solidFill>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pPr>
              <a:spcBef>
                <a:spcPct val="50000"/>
              </a:spcBef>
            </a:pPr>
            <a:endParaRPr lang="en-US" sz="4000" b="1" dirty="0">
              <a:solidFill>
                <a:srgbClr val="CC3300"/>
              </a:solidFill>
            </a:endParaRPr>
          </a:p>
          <a:p>
            <a:pPr>
              <a:spcBef>
                <a:spcPct val="50000"/>
              </a:spcBef>
            </a:pPr>
            <a:endParaRPr lang="en-US" sz="4000" b="1" dirty="0">
              <a:solidFill>
                <a:srgbClr val="CC3300"/>
              </a:solidFill>
            </a:endParaRPr>
          </a:p>
          <a:p>
            <a:pPr>
              <a:spcBef>
                <a:spcPct val="50000"/>
              </a:spcBef>
            </a:pPr>
            <a:r>
              <a:rPr lang="en-US" sz="3600" dirty="0">
                <a:latin typeface="Calibri" panose="020F0502020204030204" pitchFamily="34" charset="0"/>
                <a:cs typeface="Calibri" panose="020F0502020204030204" pitchFamily="34" charset="0"/>
              </a:rPr>
              <a:t>A decision tree identifies the best split of the highest IG on our features towards making the postseason. In </a:t>
            </a:r>
            <a:r>
              <a:rPr lang="en-US" sz="3600" dirty="0" err="1">
                <a:latin typeface="Calibri" panose="020F0502020204030204" pitchFamily="34" charset="0"/>
                <a:cs typeface="Calibri" panose="020F0502020204030204" pitchFamily="34" charset="0"/>
              </a:rPr>
              <a:t>XGBoost</a:t>
            </a:r>
            <a:r>
              <a:rPr lang="en-US" sz="3600" dirty="0">
                <a:latin typeface="Calibri" panose="020F0502020204030204" pitchFamily="34" charset="0"/>
                <a:cs typeface="Calibri" panose="020F0502020204030204" pitchFamily="34" charset="0"/>
              </a:rPr>
              <a:t>, the errors from previous decision trees help the model’s training(Ensemble learning).</a:t>
            </a:r>
          </a:p>
          <a:p>
            <a:pPr>
              <a:spcBef>
                <a:spcPct val="50000"/>
              </a:spcBef>
            </a:pPr>
            <a:endParaRPr lang="en-US" sz="4000" b="1" dirty="0">
              <a:solidFill>
                <a:srgbClr val="CC3300"/>
              </a:solidFill>
            </a:endParaRPr>
          </a:p>
        </p:txBody>
      </p:sp>
      <p:pic>
        <p:nvPicPr>
          <p:cNvPr id="21" name="Picture 20" descr="A table with numbers and letters&#10;&#10;Description automatically generated">
            <a:extLst>
              <a:ext uri="{FF2B5EF4-FFF2-40B4-BE49-F238E27FC236}">
                <a16:creationId xmlns:a16="http://schemas.microsoft.com/office/drawing/2014/main" id="{2E69EA38-0EA3-6642-9D5C-B40BA6EFD78E}"/>
              </a:ext>
            </a:extLst>
          </p:cNvPr>
          <p:cNvPicPr/>
          <p:nvPr/>
        </p:nvPicPr>
        <p:blipFill>
          <a:blip r:embed="rId3"/>
          <a:stretch>
            <a:fillRect/>
          </a:stretch>
        </p:blipFill>
        <p:spPr>
          <a:xfrm>
            <a:off x="21919205" y="6093947"/>
            <a:ext cx="9647768" cy="3574384"/>
          </a:xfrm>
          <a:prstGeom prst="rect">
            <a:avLst/>
          </a:prstGeom>
        </p:spPr>
      </p:pic>
      <p:pic>
        <p:nvPicPr>
          <p:cNvPr id="13" name="Picture 12" descr="A blue table with numbers and letters&#10;&#10;Description automatically generated">
            <a:extLst>
              <a:ext uri="{FF2B5EF4-FFF2-40B4-BE49-F238E27FC236}">
                <a16:creationId xmlns:a16="http://schemas.microsoft.com/office/drawing/2014/main" id="{09E4AD3F-6E93-2643-B22A-AC21126ABDC5}"/>
              </a:ext>
            </a:extLst>
          </p:cNvPr>
          <p:cNvPicPr>
            <a:picLocks noChangeAspect="1"/>
          </p:cNvPicPr>
          <p:nvPr/>
        </p:nvPicPr>
        <p:blipFill>
          <a:blip r:embed="rId4"/>
          <a:stretch>
            <a:fillRect/>
          </a:stretch>
        </p:blipFill>
        <p:spPr>
          <a:xfrm>
            <a:off x="22503415" y="13649650"/>
            <a:ext cx="8281385" cy="4017247"/>
          </a:xfrm>
          <a:prstGeom prst="rect">
            <a:avLst/>
          </a:prstGeom>
        </p:spPr>
      </p:pic>
      <p:pic>
        <p:nvPicPr>
          <p:cNvPr id="16" name="Picture 15">
            <a:extLst>
              <a:ext uri="{FF2B5EF4-FFF2-40B4-BE49-F238E27FC236}">
                <a16:creationId xmlns:a16="http://schemas.microsoft.com/office/drawing/2014/main" id="{058DC53C-C61B-514E-A974-E88BB79C556F}"/>
              </a:ext>
            </a:extLst>
          </p:cNvPr>
          <p:cNvPicPr>
            <a:picLocks noChangeAspect="1"/>
          </p:cNvPicPr>
          <p:nvPr/>
        </p:nvPicPr>
        <p:blipFill>
          <a:blip r:embed="rId5"/>
          <a:stretch>
            <a:fillRect/>
          </a:stretch>
        </p:blipFill>
        <p:spPr>
          <a:xfrm>
            <a:off x="21946056" y="24036236"/>
            <a:ext cx="9661394" cy="4802113"/>
          </a:xfrm>
          <a:prstGeom prst="rect">
            <a:avLst/>
          </a:prstGeom>
        </p:spPr>
      </p:pic>
      <p:sp>
        <p:nvSpPr>
          <p:cNvPr id="2" name="Title">
            <a:extLst>
              <a:ext uri="{FF2B5EF4-FFF2-40B4-BE49-F238E27FC236}">
                <a16:creationId xmlns:a16="http://schemas.microsoft.com/office/drawing/2014/main" id="{8C4CE05F-14EC-4C21-B764-CD32179F33B9}"/>
              </a:ext>
            </a:extLst>
          </p:cNvPr>
          <p:cNvSpPr>
            <a:spLocks noGrp="1"/>
          </p:cNvSpPr>
          <p:nvPr>
            <p:ph type="title" idx="4294967295"/>
          </p:nvPr>
        </p:nvSpPr>
        <p:spPr>
          <a:xfrm>
            <a:off x="1118616" y="405873"/>
            <a:ext cx="29184600" cy="1909762"/>
          </a:xfrm>
          <a:prstGeom prst="rect">
            <a:avLst/>
          </a:prstGeom>
        </p:spPr>
        <p:txBody>
          <a:bodyPr/>
          <a:lstStyle/>
          <a:p>
            <a:pPr algn="l" rtl="0" eaLnBrk="1" fontAlgn="base" hangingPunct="1"/>
            <a:r>
              <a:rPr lang="en-US" sz="6000" dirty="0">
                <a:solidFill>
                  <a:srgbClr val="000E54"/>
                </a:solidFill>
                <a:latin typeface="Arial Black" panose="020B0A04020102020204" pitchFamily="34" charset="0"/>
                <a:ea typeface="ＭＳ Ｐゴシック" panose="020B0600070205080204" pitchFamily="34" charset="-128"/>
              </a:rPr>
              <a:t>Evaluating Run Scoring Efficiency in MLB Through Markov Chain and Machine Learning Processes</a:t>
            </a:r>
            <a:endParaRPr lang="en-US" sz="6000" dirty="0">
              <a:solidFill>
                <a:srgbClr val="000E54"/>
              </a:solidFill>
              <a:effectLst/>
            </a:endParaRPr>
          </a:p>
        </p:txBody>
      </p:sp>
      <p:sp>
        <p:nvSpPr>
          <p:cNvPr id="15361" name="Presenter"/>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solidFill>
                  <a:srgbClr val="F76900"/>
                </a:solidFill>
                <a:latin typeface="Georgia" charset="0"/>
                <a:cs typeface="Georgia" charset="0"/>
              </a:rPr>
              <a:t>Brett </a:t>
            </a:r>
            <a:r>
              <a:rPr lang="en-US" sz="5000" b="1" dirty="0" err="1">
                <a:solidFill>
                  <a:srgbClr val="F76900"/>
                </a:solidFill>
                <a:latin typeface="Georgia" charset="0"/>
                <a:cs typeface="Georgia" charset="0"/>
              </a:rPr>
              <a:t>Gustin</a:t>
            </a:r>
            <a:br>
              <a:rPr lang="en-US" sz="4800" b="1" dirty="0">
                <a:solidFill>
                  <a:srgbClr val="F76900"/>
                </a:solidFill>
                <a:latin typeface="Georgia" charset="0"/>
                <a:cs typeface="Georgia" charset="0"/>
              </a:rPr>
            </a:br>
            <a:r>
              <a:rPr lang="en-US" sz="2800" b="1" dirty="0">
                <a:solidFill>
                  <a:srgbClr val="F76900"/>
                </a:solidFill>
                <a:latin typeface="Georgia" charset="0"/>
                <a:cs typeface="Georgia" charset="0"/>
              </a:rPr>
              <a:t>Department of Sport Analytics, Falk College of Sport, Syracuse University</a:t>
            </a:r>
          </a:p>
        </p:txBody>
      </p:sp>
      <p:pic>
        <p:nvPicPr>
          <p:cNvPr id="3" name="Falk Logo" descr="Text&#10;&#10;Description automatically generated">
            <a:extLst>
              <a:ext uri="{FF2B5EF4-FFF2-40B4-BE49-F238E27FC236}">
                <a16:creationId xmlns:a16="http://schemas.microsoft.com/office/drawing/2014/main" id="{4F19F5A8-0EC4-471E-AE74-DDC763DC171D}"/>
              </a:ext>
            </a:extLst>
          </p:cNvPr>
          <p:cNvPicPr>
            <a:picLocks noChangeAspect="1"/>
          </p:cNvPicPr>
          <p:nvPr/>
        </p:nvPicPr>
        <p:blipFill>
          <a:blip r:embed="rId6"/>
          <a:stretch>
            <a:fillRect/>
          </a:stretch>
        </p:blipFill>
        <p:spPr>
          <a:xfrm>
            <a:off x="32846580" y="438151"/>
            <a:ext cx="9898572" cy="2915184"/>
          </a:xfrm>
          <a:prstGeom prst="rect">
            <a:avLst/>
          </a:prstGeom>
        </p:spPr>
      </p:pic>
      <p:sp>
        <p:nvSpPr>
          <p:cNvPr id="15365" name="Abstract"/>
          <p:cNvSpPr>
            <a:spLocks noChangeArrowheads="1"/>
          </p:cNvSpPr>
          <p:nvPr/>
        </p:nvSpPr>
        <p:spPr bwMode="auto">
          <a:xfrm>
            <a:off x="585361" y="4779278"/>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00E54"/>
                </a:solidFill>
              </a:rPr>
              <a:t>Abstract</a:t>
            </a:r>
          </a:p>
          <a:p>
            <a:r>
              <a:rPr lang="en-US" sz="3600" dirty="0">
                <a:effectLst/>
                <a:latin typeface="Calibri" panose="020F0502020204030204" pitchFamily="34" charset="0"/>
                <a:ea typeface="Calibri" panose="020F0502020204030204" pitchFamily="34" charset="0"/>
                <a:cs typeface="Times New Roman" panose="02020603050405020304" pitchFamily="18" charset="0"/>
              </a:rPr>
              <a:t>Baseball’s unique aspect of a 162-game season is part of what makes the sport so special. The durability needed for a Major League Baseball year is hard to compare to any other sport. The length of the regular season leads to believe that the best teams are the ones that can come out on top in the standings after an enduring battle all year. However, once in the playoffs in baseball, anything can happen. In the past nine years, five wild card teams have made it to the World Series with three of them being crowned champions. If it is all about making it to the dance, then the goal is to perform with consistency in the regular season. Doing so over the long course of a season will set you up as a team for playoff standing. The goal of this research work is to quantify how teams set themselves up for playoff contention in terms of scoring runs efficiently. Through various modelling processes including Markov Chain simulation, understanding how previous teams succeed through consistent run production allows for accurate prediction for teams to come.</a:t>
            </a:r>
            <a:endParaRPr lang="en-US" sz="3600" dirty="0">
              <a:solidFill>
                <a:srgbClr val="000E54"/>
              </a:solidFill>
              <a:latin typeface="Georgia" charset="0"/>
              <a:cs typeface="Georgia" charset="0"/>
            </a:endParaRPr>
          </a:p>
          <a:p>
            <a:endParaRPr lang="en-US" sz="2800" dirty="0">
              <a:solidFill>
                <a:srgbClr val="000E54"/>
              </a:solidFill>
              <a:latin typeface="Georgia" charset="0"/>
              <a:cs typeface="Georgia" charset="0"/>
            </a:endParaRPr>
          </a:p>
          <a:p>
            <a:endParaRPr lang="en-US" sz="2800" dirty="0">
              <a:latin typeface="Georgia" charset="0"/>
              <a:cs typeface="Georgia" charset="0"/>
            </a:endParaRPr>
          </a:p>
          <a:p>
            <a:endParaRPr lang="en-US" sz="2800" dirty="0"/>
          </a:p>
        </p:txBody>
      </p:sp>
      <p:sp>
        <p:nvSpPr>
          <p:cNvPr id="15364" name="Introduction"/>
          <p:cNvSpPr>
            <a:spLocks noChangeArrowheads="1"/>
          </p:cNvSpPr>
          <p:nvPr/>
        </p:nvSpPr>
        <p:spPr bwMode="auto">
          <a:xfrm>
            <a:off x="585361" y="19887041"/>
            <a:ext cx="9829800" cy="1209092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00E54"/>
                </a:solidFill>
              </a:rPr>
              <a:t>Introduction</a:t>
            </a:r>
            <a:endParaRPr lang="en-GB" sz="4000" b="1" dirty="0">
              <a:solidFill>
                <a:srgbClr val="000E54"/>
              </a:solidFill>
            </a:endParaRPr>
          </a:p>
          <a:p>
            <a:r>
              <a:rPr lang="en-US" sz="3200" dirty="0">
                <a:solidFill>
                  <a:srgbClr val="000E54"/>
                </a:solidFill>
              </a:rPr>
              <a:t> </a:t>
            </a:r>
          </a:p>
          <a:p>
            <a:r>
              <a:rPr lang="en-US" sz="3600" dirty="0">
                <a:effectLst/>
                <a:latin typeface="Calibri" panose="020F0502020204030204" pitchFamily="34" charset="0"/>
                <a:ea typeface="Calibri" panose="020F0502020204030204" pitchFamily="34" charset="0"/>
                <a:cs typeface="Times New Roman" panose="02020603050405020304" pitchFamily="18" charset="0"/>
              </a:rPr>
              <a:t>In order to implement a simulation process for run efficiency, proper data collection of batting outcome events is needed. By turning the game into transition states, every moment in a baseball game is at a current state and has a probability to move </a:t>
            </a:r>
            <a:r>
              <a:rPr lang="en-US" sz="3600" dirty="0">
                <a:latin typeface="Calibri" panose="020F0502020204030204" pitchFamily="34" charset="0"/>
                <a:ea typeface="Calibri" panose="020F0502020204030204" pitchFamily="34" charset="0"/>
                <a:cs typeface="Times New Roman" panose="02020603050405020304" pitchFamily="18" charset="0"/>
              </a:rPr>
              <a:t>to a succeeding state</a:t>
            </a:r>
            <a:r>
              <a:rPr lang="en-US" sz="3600" dirty="0">
                <a:effectLst/>
                <a:latin typeface="Calibri" panose="020F0502020204030204" pitchFamily="34" charset="0"/>
                <a:ea typeface="Calibri" panose="020F0502020204030204" pitchFamily="34" charset="0"/>
                <a:cs typeface="Times New Roman" panose="02020603050405020304" pitchFamily="18" charset="0"/>
              </a:rPr>
              <a:t>. Moving through transition states is defined through a probability of how frequent that outcome or move to another part of the game can occur. The probabilities necessary to define this movement can be obtained through batting outcome events at the team level. Data is collected from over seven years of MLB team offensive statistics and their postseason success, excluding the pandemic season.</a:t>
            </a:r>
            <a:endParaRPr lang="en-AU" sz="3600" dirty="0">
              <a:latin typeface="Georgia" charset="0"/>
              <a:cs typeface="Georgia" charset="0"/>
            </a:endParaRPr>
          </a:p>
        </p:txBody>
      </p:sp>
      <p:sp>
        <p:nvSpPr>
          <p:cNvPr id="15366" name="Method"/>
          <p:cNvSpPr>
            <a:spLocks noChangeArrowheads="1"/>
          </p:cNvSpPr>
          <p:nvPr/>
        </p:nvSpPr>
        <p:spPr bwMode="auto">
          <a:xfrm>
            <a:off x="11194583" y="4779278"/>
            <a:ext cx="9829800" cy="2733092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rgbClr val="000E54"/>
                </a:solidFill>
              </a:rPr>
              <a:t>Methodology</a:t>
            </a:r>
          </a:p>
          <a:p>
            <a:pPr marL="381000" indent="-381000">
              <a:spcBef>
                <a:spcPct val="50000"/>
              </a:spcBef>
            </a:pPr>
            <a:r>
              <a:rPr lang="en-US" sz="3600" dirty="0">
                <a:effectLst/>
                <a:latin typeface="Calibri" panose="020F0502020204030204" pitchFamily="34" charset="0"/>
                <a:ea typeface="Calibri" panose="020F0502020204030204" pitchFamily="34" charset="0"/>
                <a:cs typeface="Times New Roman" panose="02020603050405020304" pitchFamily="18" charset="0"/>
              </a:rPr>
              <a:t>	Using probabilities to determine base state combinations allows for movement through transitions in the chain. For instance, a movement from (0,0) to (1,0) is a runner on first and still no one out. Therefore, that transition is the probability of a single, hit by pitch, walk, or error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Asaro</a:t>
            </a:r>
            <a:r>
              <a:rPr lang="en-US" sz="3600" dirty="0">
                <a:effectLst/>
                <a:latin typeface="Calibri" panose="020F0502020204030204" pitchFamily="34" charset="0"/>
                <a:ea typeface="Calibri" panose="020F0502020204030204" pitchFamily="34" charset="0"/>
                <a:cs typeface="Times New Roman" panose="02020603050405020304" pitchFamily="18" charset="0"/>
              </a:rPr>
              <a:t>, 2015). </a:t>
            </a:r>
            <a:r>
              <a:rPr lang="en-US" sz="3600" dirty="0">
                <a:effectLst/>
                <a:latin typeface="Calibri" panose="020F0502020204030204" pitchFamily="34" charset="0"/>
                <a:ea typeface="Times New Roman" panose="02020603050405020304" pitchFamily="18" charset="0"/>
                <a:cs typeface="Times New Roman" panose="02020603050405020304" pitchFamily="18" charset="0"/>
              </a:rPr>
              <a:t>The key to a Markov chain simulation is to determine the summation of runs one can expect a team to get at any state of the half-inning, </a:t>
            </a:r>
            <a:r>
              <a:rPr lang="en-US" sz="3600" b="1" dirty="0">
                <a:effectLst/>
                <a:latin typeface="Calibri" panose="020F0502020204030204" pitchFamily="34" charset="0"/>
                <a:ea typeface="Times New Roman" panose="02020603050405020304" pitchFamily="18" charset="0"/>
                <a:cs typeface="Times New Roman" panose="02020603050405020304" pitchFamily="18" charset="0"/>
              </a:rPr>
              <a:t>given the average run expectancy matrix at that state.</a:t>
            </a:r>
            <a:r>
              <a:rPr lang="en-US" sz="3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GB" sz="4000" b="1" u="sng" dirty="0">
              <a:solidFill>
                <a:srgbClr val="000E54"/>
              </a:solidFill>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r>
              <a:rPr lang="en-US" sz="3600" dirty="0">
                <a:latin typeface="Calibri" panose="020F0502020204030204" pitchFamily="34" charset="0"/>
                <a:ea typeface="Calibri" panose="020F0502020204030204" pitchFamily="34" charset="0"/>
                <a:cs typeface="Times New Roman" panose="02020603050405020304" pitchFamily="18" charset="0"/>
              </a:rPr>
              <a:t>	Modelling through linear regression of team statistics on runs scored gains insight into the most influential variables that separate successful teams through the run scoring process. Then, </a:t>
            </a:r>
            <a:r>
              <a:rPr lang="en-US" sz="3600" dirty="0" err="1">
                <a:latin typeface="Calibri" panose="020F0502020204030204" pitchFamily="34" charset="0"/>
                <a:ea typeface="Calibri" panose="020F0502020204030204" pitchFamily="34" charset="0"/>
                <a:cs typeface="Times New Roman" panose="02020603050405020304" pitchFamily="18" charset="0"/>
              </a:rPr>
              <a:t>XGBoost</a:t>
            </a:r>
            <a:r>
              <a:rPr lang="en-US" sz="3600" dirty="0">
                <a:latin typeface="Calibri" panose="020F0502020204030204" pitchFamily="34" charset="0"/>
                <a:ea typeface="Calibri" panose="020F0502020204030204" pitchFamily="34" charset="0"/>
                <a:cs typeface="Times New Roman" panose="02020603050405020304" pitchFamily="18" charset="0"/>
              </a:rPr>
              <a:t> allows for machine learning classification to identify the strengths of postseason teams. These results create a glimpse into what is defined as most significant towards run efficiency.</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ct val="50000"/>
              </a:spcBef>
            </a:pPr>
            <a:endParaRPr lang="en-GB" sz="3600" b="1" dirty="0">
              <a:solidFill>
                <a:srgbClr val="000E54"/>
              </a:solidFill>
            </a:endParaRPr>
          </a:p>
        </p:txBody>
      </p:sp>
      <p:sp>
        <p:nvSpPr>
          <p:cNvPr id="15368" name="Conclusions"/>
          <p:cNvSpPr>
            <a:spLocks noChangeArrowheads="1"/>
          </p:cNvSpPr>
          <p:nvPr/>
        </p:nvSpPr>
        <p:spPr bwMode="auto">
          <a:xfrm>
            <a:off x="32168731" y="14817195"/>
            <a:ext cx="11269509" cy="819150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00E54"/>
                </a:solidFill>
                <a:latin typeface="+mn-lt"/>
              </a:rPr>
              <a:t>Conclusions</a:t>
            </a:r>
          </a:p>
          <a:p>
            <a:r>
              <a:rPr lang="en-US" sz="3600" dirty="0">
                <a:effectLst/>
                <a:latin typeface="Calibri" panose="020F0502020204030204" pitchFamily="34" charset="0"/>
                <a:ea typeface="Calibri" panose="020F0502020204030204" pitchFamily="34" charset="0"/>
                <a:cs typeface="Times New Roman" panose="02020603050405020304" pitchFamily="18" charset="0"/>
              </a:rPr>
              <a:t>Our research question regarding scoring production was analyzed to create an interpretation of run efficiency in the modern-day MLB. This was done </a:t>
            </a:r>
            <a:r>
              <a:rPr lang="en-US" sz="3600" dirty="0">
                <a:latin typeface="Calibri" panose="020F0502020204030204" pitchFamily="34" charset="0"/>
                <a:ea typeface="Calibri" panose="020F0502020204030204" pitchFamily="34" charset="0"/>
                <a:cs typeface="Times New Roman" panose="02020603050405020304" pitchFamily="18" charset="0"/>
              </a:rPr>
              <a:t>with Markov Chain modelling which identified all the specific states playoff teams performed better in.</a:t>
            </a:r>
            <a:r>
              <a:rPr lang="en-US" sz="3600" dirty="0">
                <a:effectLst/>
                <a:latin typeface="Calibri" panose="020F0502020204030204" pitchFamily="34" charset="0"/>
                <a:ea typeface="Calibri" panose="020F0502020204030204" pitchFamily="34" charset="0"/>
                <a:cs typeface="Times New Roman" panose="02020603050405020304" pitchFamily="18" charset="0"/>
              </a:rPr>
              <a:t> This was often in high stake situations with less outs so more opportunities to consistently put up runs.</a:t>
            </a:r>
            <a:r>
              <a:rPr lang="en-US" sz="3600" dirty="0">
                <a:latin typeface="Calibri" panose="020F0502020204030204" pitchFamily="34" charset="0"/>
                <a:ea typeface="Calibri" panose="020F0502020204030204" pitchFamily="34" charset="0"/>
                <a:cs typeface="Times New Roman" panose="02020603050405020304" pitchFamily="18" charset="0"/>
              </a:rPr>
              <a:t> </a:t>
            </a:r>
            <a:r>
              <a:rPr lang="en-US" sz="3600" dirty="0">
                <a:effectLst/>
                <a:latin typeface="Calibri" panose="020F0502020204030204" pitchFamily="34" charset="0"/>
                <a:ea typeface="Calibri" panose="020F0502020204030204" pitchFamily="34" charset="0"/>
                <a:cs typeface="Times New Roman" panose="02020603050405020304" pitchFamily="18" charset="0"/>
              </a:rPr>
              <a:t>Classification and Regression </a:t>
            </a:r>
            <a:r>
              <a:rPr lang="en-US" sz="3600" dirty="0">
                <a:latin typeface="Calibri" panose="020F0502020204030204" pitchFamily="34" charset="0"/>
                <a:ea typeface="Calibri" panose="020F0502020204030204" pitchFamily="34" charset="0"/>
                <a:cs typeface="Times New Roman" panose="02020603050405020304" pitchFamily="18" charset="0"/>
              </a:rPr>
              <a:t>techniques helped </a:t>
            </a:r>
            <a:r>
              <a:rPr lang="en-US" sz="3600" dirty="0">
                <a:effectLst/>
                <a:latin typeface="Calibri" panose="020F0502020204030204" pitchFamily="34" charset="0"/>
                <a:ea typeface="Calibri" panose="020F0502020204030204" pitchFamily="34" charset="0"/>
                <a:cs typeface="Times New Roman" panose="02020603050405020304" pitchFamily="18" charset="0"/>
              </a:rPr>
              <a:t>model which stats playoff teams differentiate themselves with. Understanding how the run scoring process operates at its highest efficiency helps lead to predictive analysis for future teams to model their performance on.</a:t>
            </a:r>
          </a:p>
          <a:p>
            <a:endParaRPr lang="en-US" sz="2800" dirty="0"/>
          </a:p>
        </p:txBody>
      </p:sp>
      <p:sp>
        <p:nvSpPr>
          <p:cNvPr id="15370" name="References"/>
          <p:cNvSpPr>
            <a:spLocks noChangeArrowheads="1"/>
          </p:cNvSpPr>
          <p:nvPr/>
        </p:nvSpPr>
        <p:spPr bwMode="auto">
          <a:xfrm>
            <a:off x="32234788" y="23315360"/>
            <a:ext cx="11203451" cy="552298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00E54"/>
                </a:solidFill>
              </a:rPr>
              <a:t>References</a:t>
            </a:r>
          </a:p>
          <a:p>
            <a:pPr marL="360045" marR="0" indent="-360045"/>
            <a:r>
              <a:rPr lang="en-US" sz="2000" dirty="0">
                <a:effectLst/>
                <a:latin typeface="Calibri" panose="020F0502020204030204" pitchFamily="34" charset="0"/>
                <a:ea typeface="Times New Roman" panose="02020603050405020304" pitchFamily="18" charset="0"/>
              </a:rPr>
              <a:t>Albert, J., &amp; Hu, J. (2020, July 30). </a:t>
            </a:r>
            <a:r>
              <a:rPr lang="en-US" sz="2000" i="1" dirty="0">
                <a:effectLst/>
                <a:latin typeface="Calibri" panose="020F0502020204030204" pitchFamily="34" charset="0"/>
                <a:ea typeface="Times New Roman" panose="02020603050405020304" pitchFamily="18" charset="0"/>
              </a:rPr>
              <a:t>Probability and Bayesian Modeling</a:t>
            </a:r>
            <a:r>
              <a:rPr lang="en-US" sz="2000" dirty="0">
                <a:effectLst/>
                <a:latin typeface="Calibri" panose="020F0502020204030204" pitchFamily="34" charset="0"/>
                <a:ea typeface="Times New Roman" panose="02020603050405020304" pitchFamily="18" charset="0"/>
              </a:rPr>
              <a:t>. Retrieved April 15, 2023, from https://</a:t>
            </a:r>
            <a:r>
              <a:rPr lang="en-US" sz="2000" dirty="0" err="1">
                <a:effectLst/>
                <a:latin typeface="Calibri" panose="020F0502020204030204" pitchFamily="34" charset="0"/>
                <a:ea typeface="Times New Roman" panose="02020603050405020304" pitchFamily="18" charset="0"/>
              </a:rPr>
              <a:t>bayesball.github.io</a:t>
            </a:r>
            <a:r>
              <a:rPr lang="en-US" sz="2000" dirty="0">
                <a:effectLst/>
                <a:latin typeface="Calibri" panose="020F0502020204030204" pitchFamily="34" charset="0"/>
                <a:ea typeface="Times New Roman" panose="02020603050405020304" pitchFamily="18" charset="0"/>
              </a:rPr>
              <a:t>/BOOK/probability-a-measurement-of-</a:t>
            </a:r>
            <a:r>
              <a:rPr lang="en-US" sz="2000" dirty="0" err="1">
                <a:effectLst/>
                <a:latin typeface="Calibri" panose="020F0502020204030204" pitchFamily="34" charset="0"/>
                <a:ea typeface="Times New Roman" panose="02020603050405020304" pitchFamily="18" charset="0"/>
              </a:rPr>
              <a:t>uncertainty.html</a:t>
            </a:r>
            <a:r>
              <a:rPr lang="en-US" sz="2000" dirty="0">
                <a:effectLst/>
                <a:latin typeface="Calibri" panose="020F050202020403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60045" marR="0" indent="-360045"/>
            <a:r>
              <a:rPr lang="en-US" sz="2000" dirty="0" err="1">
                <a:effectLst/>
                <a:latin typeface="Calibri" panose="020F0502020204030204" pitchFamily="34" charset="0"/>
                <a:ea typeface="Times New Roman" panose="02020603050405020304" pitchFamily="18" charset="0"/>
              </a:rPr>
              <a:t>Asaro</a:t>
            </a:r>
            <a:r>
              <a:rPr lang="en-US" sz="2000" dirty="0">
                <a:effectLst/>
                <a:latin typeface="Calibri" panose="020F0502020204030204" pitchFamily="34" charset="0"/>
                <a:ea typeface="Times New Roman" panose="02020603050405020304" pitchFamily="18" charset="0"/>
              </a:rPr>
              <a:t> , V. J. (2015). </a:t>
            </a:r>
            <a:r>
              <a:rPr lang="en-US" sz="2000" i="1" dirty="0">
                <a:effectLst/>
                <a:latin typeface="Calibri" panose="020F0502020204030204" pitchFamily="34" charset="0"/>
                <a:ea typeface="Times New Roman" panose="02020603050405020304" pitchFamily="18" charset="0"/>
              </a:rPr>
              <a:t>Markov League Baseball: Baseball Analysis using Markov chains</a:t>
            </a:r>
            <a:r>
              <a:rPr lang="en-US" sz="2000" dirty="0">
                <a:effectLst/>
                <a:latin typeface="Calibri" panose="020F0502020204030204" pitchFamily="34" charset="0"/>
                <a:ea typeface="Times New Roman" panose="02020603050405020304" pitchFamily="18" charset="0"/>
              </a:rPr>
              <a:t>. Cal Poly. Retrieved April 16, 2023, from https://</a:t>
            </a:r>
            <a:r>
              <a:rPr lang="en-US" sz="2000" dirty="0" err="1">
                <a:effectLst/>
                <a:latin typeface="Calibri" panose="020F0502020204030204" pitchFamily="34" charset="0"/>
                <a:ea typeface="Times New Roman" panose="02020603050405020304" pitchFamily="18" charset="0"/>
              </a:rPr>
              <a:t>digitalcommons.calpoly.edu</a:t>
            </a:r>
            <a:r>
              <a:rPr lang="en-US" sz="2000" dirty="0">
                <a:effectLst/>
                <a:latin typeface="Calibri" panose="020F0502020204030204" pitchFamily="34" charset="0"/>
                <a:ea typeface="Times New Roman" panose="02020603050405020304" pitchFamily="18" charset="0"/>
              </a:rPr>
              <a:t>/</a:t>
            </a:r>
            <a:r>
              <a:rPr lang="en-US" sz="2000" dirty="0" err="1">
                <a:effectLst/>
                <a:latin typeface="Calibri" panose="020F0502020204030204" pitchFamily="34" charset="0"/>
                <a:ea typeface="Times New Roman" panose="02020603050405020304" pitchFamily="18" charset="0"/>
              </a:rPr>
              <a:t>cgi</a:t>
            </a:r>
            <a:r>
              <a:rPr lang="en-US" sz="2000" dirty="0">
                <a:effectLst/>
                <a:latin typeface="Calibri" panose="020F0502020204030204" pitchFamily="34" charset="0"/>
                <a:ea typeface="Times New Roman" panose="02020603050405020304" pitchFamily="18" charset="0"/>
              </a:rPr>
              <a:t>/</a:t>
            </a:r>
            <a:r>
              <a:rPr lang="en-US" sz="2000" dirty="0" err="1">
                <a:effectLst/>
                <a:latin typeface="Calibri" panose="020F0502020204030204" pitchFamily="34" charset="0"/>
                <a:ea typeface="Times New Roman" panose="02020603050405020304" pitchFamily="18" charset="0"/>
              </a:rPr>
              <a:t>viewcontent.cgi?article</a:t>
            </a:r>
            <a:r>
              <a:rPr lang="en-US" sz="2000" dirty="0">
                <a:effectLst/>
                <a:latin typeface="Calibri" panose="020F0502020204030204" pitchFamily="34" charset="0"/>
                <a:ea typeface="Times New Roman" panose="02020603050405020304" pitchFamily="18" charset="0"/>
              </a:rPr>
              <a:t>=1063&amp;context=</a:t>
            </a:r>
            <a:r>
              <a:rPr lang="en-US" sz="2000" dirty="0" err="1">
                <a:effectLst/>
                <a:latin typeface="Calibri" panose="020F0502020204030204" pitchFamily="34" charset="0"/>
                <a:ea typeface="Times New Roman" panose="02020603050405020304" pitchFamily="18" charset="0"/>
              </a:rPr>
              <a:t>statsp</a:t>
            </a:r>
            <a:r>
              <a:rPr lang="en-US" sz="2000" dirty="0">
                <a:effectLst/>
                <a:latin typeface="Calibri" panose="020F050202020403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60045" marR="0" indent="-360045"/>
            <a:r>
              <a:rPr lang="en-US" sz="2000" dirty="0" err="1">
                <a:effectLst/>
                <a:latin typeface="Calibri" panose="020F0502020204030204" pitchFamily="34" charset="0"/>
                <a:ea typeface="Times New Roman" panose="02020603050405020304" pitchFamily="18" charset="0"/>
              </a:rPr>
              <a:t>Beyder</a:t>
            </a:r>
            <a:r>
              <a:rPr lang="en-US" sz="2000" dirty="0">
                <a:effectLst/>
                <a:latin typeface="Calibri" panose="020F0502020204030204" pitchFamily="34" charset="0"/>
                <a:ea typeface="Times New Roman" panose="02020603050405020304" pitchFamily="18" charset="0"/>
              </a:rPr>
              <a:t>, E. (2015, June). </a:t>
            </a:r>
            <a:r>
              <a:rPr lang="en-US" sz="2000" i="1" dirty="0">
                <a:effectLst/>
                <a:latin typeface="Calibri" panose="020F0502020204030204" pitchFamily="34" charset="0"/>
                <a:ea typeface="Times New Roman" panose="02020603050405020304" pitchFamily="18" charset="0"/>
              </a:rPr>
              <a:t>Simulation model using standardized lineup to evaluate player offensive player </a:t>
            </a:r>
            <a:r>
              <a:rPr lang="en-US" sz="2000" dirty="0">
                <a:effectLst/>
                <a:latin typeface="Calibri" panose="020F0502020204030204" pitchFamily="34" charset="0"/>
                <a:ea typeface="Times New Roman" panose="02020603050405020304" pitchFamily="18" charset="0"/>
              </a:rPr>
              <a:t>. Retrieved April 15, 2023, from https://</a:t>
            </a:r>
            <a:r>
              <a:rPr lang="en-US" sz="2000" dirty="0" err="1">
                <a:effectLst/>
                <a:latin typeface="Calibri" panose="020F0502020204030204" pitchFamily="34" charset="0"/>
                <a:ea typeface="Times New Roman" panose="02020603050405020304" pitchFamily="18" charset="0"/>
              </a:rPr>
              <a:t>core.ac.uk</a:t>
            </a:r>
            <a:r>
              <a:rPr lang="en-US" sz="2000" dirty="0">
                <a:effectLst/>
                <a:latin typeface="Calibri" panose="020F0502020204030204" pitchFamily="34" charset="0"/>
                <a:ea typeface="Times New Roman" panose="02020603050405020304" pitchFamily="18" charset="0"/>
              </a:rPr>
              <a:t>/download/pdf/48501665.pdf </a:t>
            </a:r>
            <a:endParaRPr lang="en-US" sz="2000" dirty="0">
              <a:effectLst/>
              <a:latin typeface="Times New Roman" panose="02020603050405020304" pitchFamily="18" charset="0"/>
              <a:ea typeface="Times New Roman" panose="02020603050405020304" pitchFamily="18" charset="0"/>
            </a:endParaRPr>
          </a:p>
          <a:p>
            <a:pPr marL="360045" marR="0" indent="-360045"/>
            <a:r>
              <a:rPr lang="en-US" sz="2000" dirty="0" err="1">
                <a:effectLst/>
                <a:latin typeface="Calibri" panose="020F0502020204030204" pitchFamily="34" charset="0"/>
                <a:ea typeface="Times New Roman" panose="02020603050405020304" pitchFamily="18" charset="0"/>
              </a:rPr>
              <a:t>Bukiet</a:t>
            </a:r>
            <a:r>
              <a:rPr lang="en-US" sz="2000" dirty="0">
                <a:effectLst/>
                <a:latin typeface="Calibri" panose="020F0502020204030204" pitchFamily="34" charset="0"/>
                <a:ea typeface="Times New Roman" panose="02020603050405020304" pitchFamily="18" charset="0"/>
              </a:rPr>
              <a:t>, B. (n.d.). </a:t>
            </a:r>
            <a:r>
              <a:rPr lang="en-US" sz="2000" i="1" dirty="0">
                <a:effectLst/>
                <a:latin typeface="Calibri" panose="020F0502020204030204" pitchFamily="34" charset="0"/>
                <a:ea typeface="Times New Roman" panose="02020603050405020304" pitchFamily="18" charset="0"/>
              </a:rPr>
              <a:t>A Markov Chain Approach to Baseball</a:t>
            </a:r>
            <a:r>
              <a:rPr lang="en-US" sz="2000" dirty="0">
                <a:effectLst/>
                <a:latin typeface="Calibri" panose="020F0502020204030204" pitchFamily="34" charset="0"/>
                <a:ea typeface="Times New Roman" panose="02020603050405020304" pitchFamily="18" charset="0"/>
              </a:rPr>
              <a:t>. Retrieved April 14, 2023, from https://</a:t>
            </a:r>
            <a:r>
              <a:rPr lang="en-US" sz="2000" dirty="0" err="1">
                <a:effectLst/>
                <a:latin typeface="Calibri" panose="020F0502020204030204" pitchFamily="34" charset="0"/>
                <a:ea typeface="Times New Roman" panose="02020603050405020304" pitchFamily="18" charset="0"/>
              </a:rPr>
              <a:t>web.njit.edu</a:t>
            </a:r>
            <a:r>
              <a:rPr lang="en-US" sz="2000" dirty="0">
                <a:effectLst/>
                <a:latin typeface="Calibri" panose="020F0502020204030204" pitchFamily="34" charset="0"/>
                <a:ea typeface="Times New Roman" panose="02020603050405020304" pitchFamily="18" charset="0"/>
              </a:rPr>
              <a:t>/~</a:t>
            </a:r>
            <a:r>
              <a:rPr lang="en-US" sz="2000" dirty="0" err="1">
                <a:effectLst/>
                <a:latin typeface="Calibri" panose="020F0502020204030204" pitchFamily="34" charset="0"/>
                <a:ea typeface="Times New Roman" panose="02020603050405020304" pitchFamily="18" charset="0"/>
              </a:rPr>
              <a:t>bukiet</a:t>
            </a:r>
            <a:r>
              <a:rPr lang="en-US" sz="2000" dirty="0">
                <a:effectLst/>
                <a:latin typeface="Calibri" panose="020F0502020204030204" pitchFamily="34" charset="0"/>
                <a:ea typeface="Times New Roman" panose="02020603050405020304" pitchFamily="18" charset="0"/>
              </a:rPr>
              <a:t>/Papers/</a:t>
            </a:r>
            <a:r>
              <a:rPr lang="en-US" sz="2000" dirty="0" err="1">
                <a:effectLst/>
                <a:latin typeface="Calibri" panose="020F0502020204030204" pitchFamily="34" charset="0"/>
                <a:ea typeface="Times New Roman" panose="02020603050405020304" pitchFamily="18" charset="0"/>
              </a:rPr>
              <a:t>ball.pdf</a:t>
            </a:r>
            <a:r>
              <a:rPr lang="en-US" sz="2000" dirty="0">
                <a:effectLst/>
                <a:latin typeface="Calibri" panose="020F050202020403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60045" marR="0" indent="-360045"/>
            <a:r>
              <a:rPr lang="en-US" sz="2000" dirty="0" err="1">
                <a:effectLst/>
                <a:latin typeface="Calibri" panose="020F0502020204030204" pitchFamily="34" charset="0"/>
                <a:ea typeface="Times New Roman" panose="02020603050405020304" pitchFamily="18" charset="0"/>
              </a:rPr>
              <a:t>Calestini</a:t>
            </a:r>
            <a:r>
              <a:rPr lang="en-US" sz="2000" dirty="0">
                <a:effectLst/>
                <a:latin typeface="Calibri" panose="020F0502020204030204" pitchFamily="34" charset="0"/>
                <a:ea typeface="Times New Roman" panose="02020603050405020304" pitchFamily="18" charset="0"/>
              </a:rPr>
              <a:t>, L. (2018, September 10). </a:t>
            </a:r>
            <a:r>
              <a:rPr lang="en-US" sz="2000" i="1" dirty="0">
                <a:effectLst/>
                <a:latin typeface="Calibri" panose="020F0502020204030204" pitchFamily="34" charset="0"/>
                <a:ea typeface="Times New Roman" panose="02020603050405020304" pitchFamily="18" charset="0"/>
              </a:rPr>
              <a:t>The Elegance of Markov Chains in Baseball</a:t>
            </a:r>
            <a:r>
              <a:rPr lang="en-US" sz="2000" dirty="0">
                <a:effectLst/>
                <a:latin typeface="Calibri" panose="020F0502020204030204" pitchFamily="34" charset="0"/>
                <a:ea typeface="Times New Roman" panose="02020603050405020304" pitchFamily="18" charset="0"/>
              </a:rPr>
              <a:t>. Medium. Retrieved April 15, 2023, from https://</a:t>
            </a:r>
            <a:r>
              <a:rPr lang="en-US" sz="2000" dirty="0" err="1">
                <a:effectLst/>
                <a:latin typeface="Calibri" panose="020F0502020204030204" pitchFamily="34" charset="0"/>
                <a:ea typeface="Times New Roman" panose="02020603050405020304" pitchFamily="18" charset="0"/>
              </a:rPr>
              <a:t>medium.com</a:t>
            </a:r>
            <a:r>
              <a:rPr lang="en-US" sz="2000" dirty="0">
                <a:effectLst/>
                <a:latin typeface="Calibri" panose="020F0502020204030204" pitchFamily="34" charset="0"/>
                <a:ea typeface="Times New Roman" panose="02020603050405020304" pitchFamily="18" charset="0"/>
              </a:rPr>
              <a:t>/sports-analytics/the-elegance-of-markov-chains-in-baseball-f0e8e02e7ac4 </a:t>
            </a:r>
            <a:endParaRPr lang="en-US" sz="2000" dirty="0">
              <a:effectLst/>
              <a:latin typeface="Times New Roman" panose="02020603050405020304" pitchFamily="18" charset="0"/>
              <a:ea typeface="Times New Roman" panose="02020603050405020304" pitchFamily="18" charset="0"/>
            </a:endParaRPr>
          </a:p>
          <a:p>
            <a:pPr marL="360045" marR="0" indent="-360045"/>
            <a:r>
              <a:rPr lang="en-US" sz="2000" dirty="0" err="1">
                <a:effectLst/>
                <a:latin typeface="Calibri" panose="020F0502020204030204" pitchFamily="34" charset="0"/>
                <a:ea typeface="Times New Roman" panose="02020603050405020304" pitchFamily="18" charset="0"/>
              </a:rPr>
              <a:t>Cella</a:t>
            </a:r>
            <a:r>
              <a:rPr lang="en-US" sz="2000" dirty="0">
                <a:effectLst/>
                <a:latin typeface="Calibri" panose="020F0502020204030204" pitchFamily="34" charset="0"/>
                <a:ea typeface="Times New Roman" panose="02020603050405020304" pitchFamily="18" charset="0"/>
              </a:rPr>
              <a:t>, S. (n.d.). </a:t>
            </a:r>
            <a:r>
              <a:rPr lang="en-US" sz="2000" i="1" dirty="0">
                <a:effectLst/>
                <a:latin typeface="Calibri" panose="020F0502020204030204" pitchFamily="34" charset="0"/>
                <a:ea typeface="Times New Roman" panose="02020603050405020304" pitchFamily="18" charset="0"/>
              </a:rPr>
              <a:t>Markov Chain Baseball</a:t>
            </a:r>
            <a:r>
              <a:rPr lang="en-US" sz="2000" dirty="0">
                <a:effectLst/>
                <a:latin typeface="Calibri" panose="020F0502020204030204" pitchFamily="34" charset="0"/>
                <a:ea typeface="Times New Roman" panose="02020603050405020304" pitchFamily="18" charset="0"/>
              </a:rPr>
              <a:t>. Retrieved from https://</a:t>
            </a:r>
            <a:r>
              <a:rPr lang="en-US" sz="2000" dirty="0" err="1">
                <a:effectLst/>
                <a:latin typeface="Calibri" panose="020F0502020204030204" pitchFamily="34" charset="0"/>
                <a:ea typeface="Times New Roman" panose="02020603050405020304" pitchFamily="18" charset="0"/>
              </a:rPr>
              <a:t>www.lmtsd.org</a:t>
            </a:r>
            <a:r>
              <a:rPr lang="en-US" sz="2000" dirty="0">
                <a:effectLst/>
                <a:latin typeface="Calibri" panose="020F0502020204030204" pitchFamily="34" charset="0"/>
                <a:ea typeface="Times New Roman" panose="02020603050405020304" pitchFamily="18" charset="0"/>
              </a:rPr>
              <a:t>/</a:t>
            </a:r>
            <a:r>
              <a:rPr lang="en-US" sz="2000" dirty="0" err="1">
                <a:effectLst/>
                <a:latin typeface="Calibri" panose="020F0502020204030204" pitchFamily="34" charset="0"/>
                <a:ea typeface="Times New Roman" panose="02020603050405020304" pitchFamily="18" charset="0"/>
              </a:rPr>
              <a:t>cms</a:t>
            </a:r>
            <a:r>
              <a:rPr lang="en-US" sz="2000" dirty="0">
                <a:effectLst/>
                <a:latin typeface="Calibri" panose="020F0502020204030204" pitchFamily="34" charset="0"/>
                <a:ea typeface="Times New Roman" panose="02020603050405020304" pitchFamily="18" charset="0"/>
              </a:rPr>
              <a:t>/lib/PA01000427/Centricity/Domain/172/Markov%20Chain%20Baseball.pdf </a:t>
            </a:r>
            <a:endParaRPr lang="en-US" sz="2000" dirty="0">
              <a:effectLst/>
              <a:latin typeface="Times New Roman" panose="02020603050405020304" pitchFamily="18" charset="0"/>
              <a:ea typeface="Times New Roman" panose="02020603050405020304" pitchFamily="18" charset="0"/>
            </a:endParaRPr>
          </a:p>
        </p:txBody>
      </p:sp>
      <p:sp>
        <p:nvSpPr>
          <p:cNvPr id="15363" name="Acknowledgements"/>
          <p:cNvSpPr>
            <a:spLocks noChangeArrowheads="1"/>
          </p:cNvSpPr>
          <p:nvPr/>
        </p:nvSpPr>
        <p:spPr bwMode="auto">
          <a:xfrm>
            <a:off x="32168731" y="29364307"/>
            <a:ext cx="11269508" cy="26289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00E54"/>
                </a:solidFill>
              </a:rPr>
              <a:t>Acknowledgments</a:t>
            </a:r>
            <a:endParaRPr lang="en-GB" sz="4000" b="1" dirty="0">
              <a:solidFill>
                <a:srgbClr val="000E54"/>
              </a:solidFill>
            </a:endParaRPr>
          </a:p>
          <a:p>
            <a:endParaRPr lang="en-US" sz="2800" dirty="0">
              <a:solidFill>
                <a:srgbClr val="000E54"/>
              </a:solidFill>
            </a:endParaRPr>
          </a:p>
          <a:p>
            <a:r>
              <a:rPr lang="en-US" sz="3200" dirty="0">
                <a:solidFill>
                  <a:srgbClr val="000E54"/>
                </a:solidFill>
                <a:latin typeface="Calibri" panose="020F0502020204030204" pitchFamily="34" charset="0"/>
                <a:cs typeface="Calibri" panose="020F0502020204030204" pitchFamily="34" charset="0"/>
              </a:rPr>
              <a:t>I would like to thank Dr. Paul for all the help during my research endeavors.</a:t>
            </a:r>
          </a:p>
        </p:txBody>
      </p:sp>
      <p:pic>
        <p:nvPicPr>
          <p:cNvPr id="17" name="Picture 16" descr="A graph showing different logos&#10;&#10;Description automatically generated">
            <a:extLst>
              <a:ext uri="{FF2B5EF4-FFF2-40B4-BE49-F238E27FC236}">
                <a16:creationId xmlns:a16="http://schemas.microsoft.com/office/drawing/2014/main" id="{F806FE95-9044-7E49-ABE6-025B7BFE3A65}"/>
              </a:ext>
            </a:extLst>
          </p:cNvPr>
          <p:cNvPicPr/>
          <p:nvPr/>
        </p:nvPicPr>
        <p:blipFill>
          <a:blip r:embed="rId7"/>
          <a:stretch>
            <a:fillRect/>
          </a:stretch>
        </p:blipFill>
        <p:spPr>
          <a:xfrm>
            <a:off x="11694373" y="23315360"/>
            <a:ext cx="9099550" cy="8308827"/>
          </a:xfrm>
          <a:prstGeom prst="rect">
            <a:avLst/>
          </a:prstGeom>
        </p:spPr>
      </p:pic>
      <p:pic>
        <p:nvPicPr>
          <p:cNvPr id="19" name="Picture 18" descr="A picture containing text, electronics, clipart&#10;&#10;Description automatically generated">
            <a:extLst>
              <a:ext uri="{FF2B5EF4-FFF2-40B4-BE49-F238E27FC236}">
                <a16:creationId xmlns:a16="http://schemas.microsoft.com/office/drawing/2014/main" id="{C06AE398-16F9-FE4F-B57A-EE074ED4B01F}"/>
              </a:ext>
            </a:extLst>
          </p:cNvPr>
          <p:cNvPicPr/>
          <p:nvPr/>
        </p:nvPicPr>
        <p:blipFill>
          <a:blip r:embed="rId8"/>
          <a:stretch>
            <a:fillRect/>
          </a:stretch>
        </p:blipFill>
        <p:spPr>
          <a:xfrm>
            <a:off x="11761049" y="12018278"/>
            <a:ext cx="9032874" cy="5820833"/>
          </a:xfrm>
          <a:prstGeom prst="rect">
            <a:avLst/>
          </a:prstGeom>
        </p:spPr>
      </p:pic>
      <p:pic>
        <p:nvPicPr>
          <p:cNvPr id="25" name="Picture 24" descr="A graph with numbers and a bar&#10;&#10;Description automatically generated">
            <a:extLst>
              <a:ext uri="{FF2B5EF4-FFF2-40B4-BE49-F238E27FC236}">
                <a16:creationId xmlns:a16="http://schemas.microsoft.com/office/drawing/2014/main" id="{126EB3BF-3DFC-D547-A31A-1B9D24E028C2}"/>
              </a:ext>
            </a:extLst>
          </p:cNvPr>
          <p:cNvPicPr>
            <a:picLocks noChangeAspect="1"/>
          </p:cNvPicPr>
          <p:nvPr/>
        </p:nvPicPr>
        <p:blipFill>
          <a:blip r:embed="rId9"/>
          <a:stretch>
            <a:fillRect/>
          </a:stretch>
        </p:blipFill>
        <p:spPr>
          <a:xfrm>
            <a:off x="32153491" y="7217758"/>
            <a:ext cx="11284749" cy="7336458"/>
          </a:xfrm>
          <a:prstGeom prst="rect">
            <a:avLst/>
          </a:prstGeom>
        </p:spPr>
      </p:pic>
      <p:pic>
        <p:nvPicPr>
          <p:cNvPr id="30" name="Picture 29">
            <a:extLst>
              <a:ext uri="{FF2B5EF4-FFF2-40B4-BE49-F238E27FC236}">
                <a16:creationId xmlns:a16="http://schemas.microsoft.com/office/drawing/2014/main" id="{914346DB-4E29-F74C-9B56-9C3CDE445699}"/>
              </a:ext>
            </a:extLst>
          </p:cNvPr>
          <p:cNvPicPr>
            <a:picLocks noChangeAspect="1"/>
          </p:cNvPicPr>
          <p:nvPr/>
        </p:nvPicPr>
        <p:blipFill rotWithShape="1">
          <a:blip r:embed="rId10"/>
          <a:srcRect l="481" t="4791"/>
          <a:stretch/>
        </p:blipFill>
        <p:spPr>
          <a:xfrm>
            <a:off x="32191315" y="5505034"/>
            <a:ext cx="11009346" cy="1621522"/>
          </a:xfrm>
          <a:prstGeom prst="rect">
            <a:avLst/>
          </a:prstGeom>
        </p:spPr>
      </p:pic>
      <p:sp>
        <p:nvSpPr>
          <p:cNvPr id="31" name="TextBox 30">
            <a:extLst>
              <a:ext uri="{FF2B5EF4-FFF2-40B4-BE49-F238E27FC236}">
                <a16:creationId xmlns:a16="http://schemas.microsoft.com/office/drawing/2014/main" id="{F7A4038B-523D-534D-AEB0-E88BDB4E9A63}"/>
              </a:ext>
            </a:extLst>
          </p:cNvPr>
          <p:cNvSpPr txBox="1"/>
          <p:nvPr/>
        </p:nvSpPr>
        <p:spPr>
          <a:xfrm>
            <a:off x="33942528" y="6729984"/>
            <a:ext cx="184731" cy="1415772"/>
          </a:xfrm>
          <a:prstGeom prst="rect">
            <a:avLst/>
          </a:prstGeom>
          <a:noFill/>
        </p:spPr>
        <p:txBody>
          <a:bodyPr wrap="none" rtlCol="0">
            <a:spAutoFit/>
          </a:bodyPr>
          <a:lstStyle/>
          <a:p>
            <a:endParaRPr lang="en-US" dirty="0"/>
          </a:p>
        </p:txBody>
      </p:sp>
      <p:sp>
        <p:nvSpPr>
          <p:cNvPr id="32" name="TextBox 31">
            <a:extLst>
              <a:ext uri="{FF2B5EF4-FFF2-40B4-BE49-F238E27FC236}">
                <a16:creationId xmlns:a16="http://schemas.microsoft.com/office/drawing/2014/main" id="{52B98787-5E3E-0F48-8CA8-B7C56467362B}"/>
              </a:ext>
            </a:extLst>
          </p:cNvPr>
          <p:cNvSpPr txBox="1"/>
          <p:nvPr/>
        </p:nvSpPr>
        <p:spPr>
          <a:xfrm>
            <a:off x="32191315" y="4794522"/>
            <a:ext cx="10553837" cy="646331"/>
          </a:xfrm>
          <a:prstGeom prst="rect">
            <a:avLst/>
          </a:prstGeom>
          <a:noFill/>
        </p:spPr>
        <p:txBody>
          <a:bodyPr wrap="square" rtlCol="0">
            <a:spAutoFit/>
          </a:bodyPr>
          <a:lstStyle/>
          <a:p>
            <a:r>
              <a:rPr lang="en-US" sz="3600" b="1" dirty="0" err="1"/>
              <a:t>XGBoost</a:t>
            </a:r>
            <a:r>
              <a:rPr lang="en-US" sz="3600" b="1" dirty="0"/>
              <a:t> Model Weighted Accuracy: 72%</a:t>
            </a:r>
          </a:p>
        </p:txBody>
      </p:sp>
    </p:spTree>
  </p:cSld>
  <p:clrMapOvr>
    <a:masterClrMapping/>
  </p:clrMapOvr>
</p:sld>
</file>

<file path=ppt/theme/theme1.xml><?xml version="1.0" encoding="utf-8"?>
<a:theme xmlns:a="http://schemas.openxmlformats.org/drawingml/2006/main" name="Office Theme">
  <a:themeElements>
    <a:clrScheme name="Custom 5">
      <a:dk1>
        <a:srgbClr val="000E54"/>
      </a:dk1>
      <a:lt1>
        <a:srgbClr val="FFFFFF"/>
      </a:lt1>
      <a:dk2>
        <a:srgbClr val="F76900"/>
      </a:dk2>
      <a:lt2>
        <a:srgbClr val="FAFAFA"/>
      </a:lt2>
      <a:accent1>
        <a:srgbClr val="000E54"/>
      </a:accent1>
      <a:accent2>
        <a:srgbClr val="F76900"/>
      </a:accent2>
      <a:accent3>
        <a:srgbClr val="191919"/>
      </a:accent3>
      <a:accent4>
        <a:srgbClr val="191919"/>
      </a:accent4>
      <a:accent5>
        <a:srgbClr val="000E54"/>
      </a:accent5>
      <a:accent6>
        <a:srgbClr val="F76900"/>
      </a:accent6>
      <a:hlink>
        <a:srgbClr val="191919"/>
      </a:hlink>
      <a:folHlink>
        <a:srgbClr val="19191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2004</TotalTime>
  <Words>1060</Words>
  <Application>Microsoft Macintosh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Times New Roman</vt:lpstr>
      <vt:lpstr>Office Theme</vt:lpstr>
      <vt:lpstr>Evaluating Run Scoring Efficiency in MLB Through Markov Chain and Machine Learning Processes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Jessica Garay Redmond</dc:creator>
  <cp:keywords/>
  <dc:description/>
  <cp:lastModifiedBy>Brett Lennon Gustin</cp:lastModifiedBy>
  <cp:revision>70</cp:revision>
  <cp:lastPrinted>2019-12-10T17:22:37Z</cp:lastPrinted>
  <dcterms:created xsi:type="dcterms:W3CDTF">2019-12-10T17:02:27Z</dcterms:created>
  <dcterms:modified xsi:type="dcterms:W3CDTF">2024-04-30T04:13:11Z</dcterms:modified>
  <cp:category/>
</cp:coreProperties>
</file>