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31" r:id="rId2"/>
    <p:sldId id="332" r:id="rId3"/>
    <p:sldId id="265" r:id="rId4"/>
    <p:sldId id="320" r:id="rId5"/>
    <p:sldId id="310" r:id="rId6"/>
    <p:sldId id="321" r:id="rId7"/>
    <p:sldId id="323" r:id="rId8"/>
    <p:sldId id="324" r:id="rId9"/>
    <p:sldId id="325" r:id="rId10"/>
    <p:sldId id="326" r:id="rId11"/>
    <p:sldId id="327" r:id="rId12"/>
    <p:sldId id="328" r:id="rId13"/>
    <p:sldId id="329" r:id="rId14"/>
    <p:sldId id="330" r:id="rId15"/>
    <p:sldId id="311" r:id="rId16"/>
    <p:sldId id="322" r:id="rId17"/>
    <p:sldId id="333" r:id="rId18"/>
  </p:sldIdLst>
  <p:sldSz cx="12188825"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29" autoAdjust="0"/>
  </p:normalViewPr>
  <p:slideViewPr>
    <p:cSldViewPr showGuides="1">
      <p:cViewPr varScale="1">
        <p:scale>
          <a:sx n="114" d="100"/>
          <a:sy n="114" d="100"/>
        </p:scale>
        <p:origin x="360" y="10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8/6/2020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8/6/2020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8/6/2020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8/6/2020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8/6/2020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8/6/2020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8/6/2020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8/6/2020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8/6/2020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8/6/2020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8/6/2020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8/6/2020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8/6/2020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jasonsamuel.com/the-how-to-build-a-windows-virtual-desktop-vdi-experience-properly-cheat-sheet/" TargetMode="External"/><Relationship Id="rId2" Type="http://schemas.openxmlformats.org/officeDocument/2006/relationships/hyperlink" Target="https://www.getfilecloud.com/blog/2019/03/5-ways-vdi-can-help-your-company-to-cut-costs/" TargetMode="External"/><Relationship Id="rId1" Type="http://schemas.openxmlformats.org/officeDocument/2006/relationships/slideLayout" Target="../slideLayouts/slideLayout2.xml"/><Relationship Id="rId5" Type="http://schemas.openxmlformats.org/officeDocument/2006/relationships/hyperlink" Target="https://tseed.com/windows-virtual-desktop-wvd/" TargetMode="External"/><Relationship Id="rId4" Type="http://schemas.openxmlformats.org/officeDocument/2006/relationships/hyperlink" Target="https://ausum.cloud/en/blog/desktop-service/2019/virtual-desktop-advantages-uploading-your-virtual-desktop-cloud"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lightedways.com/2019/03/virtual-desktop-infrastructure.html" TargetMode="External"/><Relationship Id="rId7" Type="http://schemas.openxmlformats.org/officeDocument/2006/relationships/hyperlink" Target="https://www.gallup.com/workplace/236372/manage-employees-rarely.aspx?g_source=link_newsv9&amp;g_campaign=item_207539&amp;g_medium=copy" TargetMode="External"/><Relationship Id="rId2" Type="http://schemas.openxmlformats.org/officeDocument/2006/relationships/hyperlink" Target="https://searchsecurity.techtarget.com/tip/Security-benefits-of-virtual-desktop-infrastructures" TargetMode="External"/><Relationship Id="rId1" Type="http://schemas.openxmlformats.org/officeDocument/2006/relationships/slideLayout" Target="../slideLayouts/slideLayout2.xml"/><Relationship Id="rId6" Type="http://schemas.openxmlformats.org/officeDocument/2006/relationships/hyperlink" Target="https://www.acecloudhosting.com/blog/benefits-hosted-virtual-desktops/" TargetMode="External"/><Relationship Id="rId5" Type="http://schemas.openxmlformats.org/officeDocument/2006/relationships/hyperlink" Target="https://www.ezcomputersolutions.com/blog/the-pros-cons-of-byod/" TargetMode="External"/><Relationship Id="rId4" Type="http://schemas.openxmlformats.org/officeDocument/2006/relationships/hyperlink" Target="https://www.wework.com/ideas/worklife/benefits-of-working-remotel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65C7-EBA5-4F91-A49D-372DE2861319}"/>
              </a:ext>
            </a:extLst>
          </p:cNvPr>
          <p:cNvSpPr>
            <a:spLocks noGrp="1"/>
          </p:cNvSpPr>
          <p:nvPr>
            <p:ph type="ctrTitle"/>
          </p:nvPr>
        </p:nvSpPr>
        <p:spPr>
          <a:xfrm>
            <a:off x="1522412" y="2471928"/>
            <a:ext cx="8229599" cy="990600"/>
          </a:xfrm>
        </p:spPr>
        <p:txBody>
          <a:bodyPr>
            <a:normAutofit/>
          </a:bodyPr>
          <a:lstStyle/>
          <a:p>
            <a:r>
              <a:rPr lang="en-US" sz="4800" dirty="0"/>
              <a:t>Windows as a Virtual Desktop</a:t>
            </a:r>
          </a:p>
        </p:txBody>
      </p:sp>
      <p:sp>
        <p:nvSpPr>
          <p:cNvPr id="4" name="TextBox 3">
            <a:extLst>
              <a:ext uri="{FF2B5EF4-FFF2-40B4-BE49-F238E27FC236}">
                <a16:creationId xmlns:a16="http://schemas.microsoft.com/office/drawing/2014/main" id="{8AD5AB50-054D-4428-BF58-0150329BAB76}"/>
              </a:ext>
            </a:extLst>
          </p:cNvPr>
          <p:cNvSpPr txBox="1"/>
          <p:nvPr/>
        </p:nvSpPr>
        <p:spPr>
          <a:xfrm>
            <a:off x="455612" y="5257800"/>
            <a:ext cx="4572000" cy="646331"/>
          </a:xfrm>
          <a:prstGeom prst="rect">
            <a:avLst/>
          </a:prstGeom>
          <a:noFill/>
        </p:spPr>
        <p:txBody>
          <a:bodyPr wrap="square" rtlCol="0">
            <a:spAutoFit/>
          </a:bodyPr>
          <a:lstStyle/>
          <a:p>
            <a:r>
              <a:rPr lang="en-US" dirty="0"/>
              <a:t>Brett Gagnon, 7/20/2020</a:t>
            </a:r>
          </a:p>
          <a:p>
            <a:r>
              <a:rPr lang="en-US" dirty="0"/>
              <a:t>INFO.4800 Project Based Information Systems</a:t>
            </a:r>
          </a:p>
        </p:txBody>
      </p:sp>
    </p:spTree>
    <p:extLst>
      <p:ext uri="{BB962C8B-B14F-4D97-AF65-F5344CB8AC3E}">
        <p14:creationId xmlns:p14="http://schemas.microsoft.com/office/powerpoint/2010/main" val="95248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855001-6109-4323-9BE1-C48FA62B11C3}"/>
              </a:ext>
            </a:extLst>
          </p:cNvPr>
          <p:cNvSpPr txBox="1"/>
          <p:nvPr/>
        </p:nvSpPr>
        <p:spPr>
          <a:xfrm>
            <a:off x="379412" y="228600"/>
            <a:ext cx="5029200" cy="400110"/>
          </a:xfrm>
          <a:prstGeom prst="rect">
            <a:avLst/>
          </a:prstGeom>
          <a:noFill/>
        </p:spPr>
        <p:txBody>
          <a:bodyPr wrap="square" rtlCol="0">
            <a:spAutoFit/>
          </a:bodyPr>
          <a:lstStyle/>
          <a:p>
            <a:r>
              <a:rPr lang="en-US" sz="2000" spc="300" dirty="0">
                <a:solidFill>
                  <a:schemeClr val="tx2">
                    <a:lumMod val="50000"/>
                  </a:schemeClr>
                </a:solidFill>
              </a:rPr>
              <a:t>3. IMPROVE SECURITY</a:t>
            </a:r>
          </a:p>
        </p:txBody>
      </p:sp>
      <p:sp>
        <p:nvSpPr>
          <p:cNvPr id="3" name="Content Placeholder 2">
            <a:extLst>
              <a:ext uri="{FF2B5EF4-FFF2-40B4-BE49-F238E27FC236}">
                <a16:creationId xmlns:a16="http://schemas.microsoft.com/office/drawing/2014/main" id="{61918D66-A325-4813-BFE0-41F973FA0D86}"/>
              </a:ext>
            </a:extLst>
          </p:cNvPr>
          <p:cNvSpPr>
            <a:spLocks noGrp="1"/>
          </p:cNvSpPr>
          <p:nvPr>
            <p:ph idx="1"/>
          </p:nvPr>
        </p:nvSpPr>
        <p:spPr>
          <a:xfrm>
            <a:off x="265112" y="914400"/>
            <a:ext cx="10629900" cy="990600"/>
          </a:xfrm>
        </p:spPr>
        <p:txBody>
          <a:bodyPr>
            <a:normAutofit/>
          </a:bodyPr>
          <a:lstStyle/>
          <a:p>
            <a:pPr marL="0" indent="0">
              <a:buNone/>
            </a:pPr>
            <a:r>
              <a:rPr lang="en-US" sz="3200" dirty="0"/>
              <a:t>Having Windows as a Virtual Desktop Lowers Cost of Disaster Recovery and Business Continuity</a:t>
            </a:r>
          </a:p>
        </p:txBody>
      </p:sp>
      <p:sp>
        <p:nvSpPr>
          <p:cNvPr id="2" name="TextBox 1">
            <a:extLst>
              <a:ext uri="{FF2B5EF4-FFF2-40B4-BE49-F238E27FC236}">
                <a16:creationId xmlns:a16="http://schemas.microsoft.com/office/drawing/2014/main" id="{7C126877-4EE8-4489-9385-4993A7BD7266}"/>
              </a:ext>
            </a:extLst>
          </p:cNvPr>
          <p:cNvSpPr txBox="1"/>
          <p:nvPr/>
        </p:nvSpPr>
        <p:spPr>
          <a:xfrm>
            <a:off x="379412" y="2133600"/>
            <a:ext cx="10363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Financial enterprises cannot afford significant business disruptions</a:t>
            </a:r>
          </a:p>
          <a:p>
            <a:pPr marL="285750" indent="-285750">
              <a:buFont typeface="Arial" panose="020B0604020202020204" pitchFamily="34" charset="0"/>
              <a:buChar char="•"/>
            </a:pPr>
            <a:r>
              <a:rPr lang="en-US" dirty="0"/>
              <a:t>Eliminates office infrastructure unavailability</a:t>
            </a:r>
          </a:p>
          <a:p>
            <a:pPr marL="285750" indent="-285750">
              <a:buFont typeface="Arial" panose="020B0604020202020204" pitchFamily="34" charset="0"/>
              <a:buChar char="•"/>
            </a:pPr>
            <a:r>
              <a:rPr lang="en-US" dirty="0"/>
              <a:t>Reduces drops in employee productivity caused by security incidents</a:t>
            </a:r>
          </a:p>
          <a:p>
            <a:pPr marL="285750" indent="-285750">
              <a:buFont typeface="Arial" panose="020B0604020202020204" pitchFamily="34" charset="0"/>
              <a:buChar char="•"/>
            </a:pPr>
            <a:r>
              <a:rPr lang="en-US" dirty="0"/>
              <a:t>Provides ability to work from home during an event like Coronavirus</a:t>
            </a:r>
          </a:p>
          <a:p>
            <a:pPr marL="285750" indent="-285750">
              <a:buFont typeface="Arial" panose="020B0604020202020204" pitchFamily="34" charset="0"/>
              <a:buChar char="•"/>
            </a:pPr>
            <a:r>
              <a:rPr lang="en-US" dirty="0"/>
              <a:t>Sensitive Data remains in the data center where security can protect against leaks</a:t>
            </a:r>
          </a:p>
          <a:p>
            <a:pPr marL="285750" indent="-285750">
              <a:buFont typeface="Arial" panose="020B0604020202020204" pitchFamily="34" charset="0"/>
              <a:buChar char="•"/>
            </a:pPr>
            <a:r>
              <a:rPr lang="en-US" dirty="0"/>
              <a:t>Virtual workspaces secure remote user access to the network by isolating VPN clients and browsers on the endpoint</a:t>
            </a:r>
          </a:p>
        </p:txBody>
      </p:sp>
      <p:sp>
        <p:nvSpPr>
          <p:cNvPr id="4" name="TextBox 3">
            <a:extLst>
              <a:ext uri="{FF2B5EF4-FFF2-40B4-BE49-F238E27FC236}">
                <a16:creationId xmlns:a16="http://schemas.microsoft.com/office/drawing/2014/main" id="{E0686EF8-98F2-4B38-A8CD-82317BA8AAB0}"/>
              </a:ext>
            </a:extLst>
          </p:cNvPr>
          <p:cNvSpPr txBox="1"/>
          <p:nvPr/>
        </p:nvSpPr>
        <p:spPr>
          <a:xfrm>
            <a:off x="608012" y="4495800"/>
            <a:ext cx="10744200" cy="1200329"/>
          </a:xfrm>
          <a:prstGeom prst="rect">
            <a:avLst/>
          </a:prstGeom>
          <a:noFill/>
        </p:spPr>
        <p:txBody>
          <a:bodyPr wrap="square" rtlCol="0">
            <a:spAutoFit/>
          </a:bodyPr>
          <a:lstStyle/>
          <a:p>
            <a:r>
              <a:rPr lang="en-US" dirty="0"/>
              <a:t>“The security benefits of VDI in the data center are clear: IT controls software configurations, assuring that users execute software with the latest patches and upgrades applied; sensitive data remains in the data center where security teams can protect against theft and easily audit the infrastructure; and operations can more easily control a security incident.” [6]                                                      -Eric </a:t>
            </a:r>
            <a:r>
              <a:rPr lang="en-US" dirty="0" err="1"/>
              <a:t>Ogren</a:t>
            </a:r>
            <a:r>
              <a:rPr lang="en-US" dirty="0"/>
              <a:t>, The </a:t>
            </a:r>
            <a:r>
              <a:rPr lang="en-US" dirty="0" err="1"/>
              <a:t>Ogren</a:t>
            </a:r>
            <a:r>
              <a:rPr lang="en-US" dirty="0"/>
              <a:t> Group</a:t>
            </a:r>
          </a:p>
        </p:txBody>
      </p:sp>
    </p:spTree>
    <p:extLst>
      <p:ext uri="{BB962C8B-B14F-4D97-AF65-F5344CB8AC3E}">
        <p14:creationId xmlns:p14="http://schemas.microsoft.com/office/powerpoint/2010/main" val="52099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855001-6109-4323-9BE1-C48FA62B11C3}"/>
              </a:ext>
            </a:extLst>
          </p:cNvPr>
          <p:cNvSpPr txBox="1"/>
          <p:nvPr/>
        </p:nvSpPr>
        <p:spPr>
          <a:xfrm>
            <a:off x="379412" y="228600"/>
            <a:ext cx="7391400" cy="400110"/>
          </a:xfrm>
          <a:prstGeom prst="rect">
            <a:avLst/>
          </a:prstGeom>
          <a:noFill/>
        </p:spPr>
        <p:txBody>
          <a:bodyPr wrap="square" rtlCol="0">
            <a:spAutoFit/>
          </a:bodyPr>
          <a:lstStyle/>
          <a:p>
            <a:r>
              <a:rPr lang="en-US" sz="2000" spc="300" dirty="0">
                <a:solidFill>
                  <a:schemeClr val="tx2">
                    <a:lumMod val="50000"/>
                  </a:schemeClr>
                </a:solidFill>
              </a:rPr>
              <a:t>4. INCREASE FLEXIBILITY FOR REMOTE WORK</a:t>
            </a:r>
          </a:p>
        </p:txBody>
      </p:sp>
      <p:sp>
        <p:nvSpPr>
          <p:cNvPr id="3" name="Content Placeholder 2">
            <a:extLst>
              <a:ext uri="{FF2B5EF4-FFF2-40B4-BE49-F238E27FC236}">
                <a16:creationId xmlns:a16="http://schemas.microsoft.com/office/drawing/2014/main" id="{8A993A54-82AF-4553-B9DB-8DD64661EEBC}"/>
              </a:ext>
            </a:extLst>
          </p:cNvPr>
          <p:cNvSpPr>
            <a:spLocks noGrp="1"/>
          </p:cNvSpPr>
          <p:nvPr>
            <p:ph idx="1"/>
          </p:nvPr>
        </p:nvSpPr>
        <p:spPr>
          <a:xfrm>
            <a:off x="265112" y="914400"/>
            <a:ext cx="10629900" cy="990600"/>
          </a:xfrm>
        </p:spPr>
        <p:txBody>
          <a:bodyPr>
            <a:normAutofit/>
          </a:bodyPr>
          <a:lstStyle/>
          <a:p>
            <a:pPr marL="0" indent="0">
              <a:buNone/>
            </a:pPr>
            <a:r>
              <a:rPr lang="en-US" sz="3200" dirty="0"/>
              <a:t>Having Windows as a Virtual Desktop Promotes Employee Health and Productivity</a:t>
            </a:r>
          </a:p>
        </p:txBody>
      </p:sp>
      <p:sp>
        <p:nvSpPr>
          <p:cNvPr id="2" name="TextBox 1">
            <a:extLst>
              <a:ext uri="{FF2B5EF4-FFF2-40B4-BE49-F238E27FC236}">
                <a16:creationId xmlns:a16="http://schemas.microsoft.com/office/drawing/2014/main" id="{9B27659A-7E39-42B2-B7EB-4EF6A08B1015}"/>
              </a:ext>
            </a:extLst>
          </p:cNvPr>
          <p:cNvSpPr txBox="1"/>
          <p:nvPr/>
        </p:nvSpPr>
        <p:spPr>
          <a:xfrm>
            <a:off x="379412" y="2133600"/>
            <a:ext cx="111252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Stanford Study shows that with remote workers, there was a work productivity boost equal to a full day’s work</a:t>
            </a:r>
          </a:p>
          <a:p>
            <a:pPr marL="285750" indent="-285750">
              <a:buFont typeface="Arial" panose="020B0604020202020204" pitchFamily="34" charset="0"/>
              <a:buChar char="•"/>
            </a:pPr>
            <a:r>
              <a:rPr lang="en-US" dirty="0"/>
              <a:t>Remote workers take fewer sick days</a:t>
            </a:r>
          </a:p>
          <a:p>
            <a:pPr marL="285750" indent="-285750">
              <a:buFont typeface="Arial" panose="020B0604020202020204" pitchFamily="34" charset="0"/>
              <a:buChar char="•"/>
            </a:pPr>
            <a:r>
              <a:rPr lang="en-US" dirty="0"/>
              <a:t>50% decrease in employee attrition</a:t>
            </a:r>
          </a:p>
          <a:p>
            <a:pPr marL="285750" indent="-285750">
              <a:buFont typeface="Arial" panose="020B0604020202020204" pitchFamily="34" charset="0"/>
              <a:buChar char="•"/>
            </a:pPr>
            <a:r>
              <a:rPr lang="en-US" dirty="0"/>
              <a:t>Working remotely eliminates commuting, lunch rushes, long hours in the office</a:t>
            </a:r>
          </a:p>
          <a:p>
            <a:pPr marL="285750" indent="-285750">
              <a:buFont typeface="Arial" panose="020B0604020202020204" pitchFamily="34" charset="0"/>
              <a:buChar char="•"/>
            </a:pPr>
            <a:r>
              <a:rPr lang="en-US" dirty="0"/>
              <a:t>Limits exposure to potentially sick co-workers</a:t>
            </a:r>
          </a:p>
          <a:p>
            <a:pPr marL="285750" indent="-285750">
              <a:buFont typeface="Arial" panose="020B0604020202020204" pitchFamily="34" charset="0"/>
              <a:buChar char="•"/>
            </a:pPr>
            <a:r>
              <a:rPr lang="en-US" dirty="0"/>
              <a:t>Creates a better work-life balance and allows for more time for Family</a:t>
            </a:r>
          </a:p>
        </p:txBody>
      </p:sp>
      <p:sp>
        <p:nvSpPr>
          <p:cNvPr id="4" name="TextBox 3">
            <a:extLst>
              <a:ext uri="{FF2B5EF4-FFF2-40B4-BE49-F238E27FC236}">
                <a16:creationId xmlns:a16="http://schemas.microsoft.com/office/drawing/2014/main" id="{C42481AD-63F8-44DB-95A8-1FE02C362C9B}"/>
              </a:ext>
            </a:extLst>
          </p:cNvPr>
          <p:cNvSpPr txBox="1"/>
          <p:nvPr/>
        </p:nvSpPr>
        <p:spPr>
          <a:xfrm>
            <a:off x="379412" y="4267200"/>
            <a:ext cx="10972800" cy="1200329"/>
          </a:xfrm>
          <a:prstGeom prst="rect">
            <a:avLst/>
          </a:prstGeom>
          <a:noFill/>
        </p:spPr>
        <p:txBody>
          <a:bodyPr wrap="square" rtlCol="0">
            <a:spAutoFit/>
          </a:bodyPr>
          <a:lstStyle/>
          <a:p>
            <a:r>
              <a:rPr lang="en-US" dirty="0"/>
              <a:t>“With no commute, no lunch rush, and no long hours in the office away from family or friends, working remotely can improve the health and wellness of employees by reducing stress—and limiting exposure to potentially sick coworkers… It’s clear that the advantages of remote work help keep employees happy, engaged, and fulfilled.” [8]</a:t>
            </a:r>
          </a:p>
          <a:p>
            <a:r>
              <a:rPr lang="en-US" dirty="0"/>
              <a:t>                                      - </a:t>
            </a:r>
            <a:r>
              <a:rPr lang="en-US" dirty="0" err="1"/>
              <a:t>WeWork</a:t>
            </a:r>
            <a:endParaRPr lang="en-US" dirty="0"/>
          </a:p>
        </p:txBody>
      </p:sp>
    </p:spTree>
    <p:extLst>
      <p:ext uri="{BB962C8B-B14F-4D97-AF65-F5344CB8AC3E}">
        <p14:creationId xmlns:p14="http://schemas.microsoft.com/office/powerpoint/2010/main" val="5473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855001-6109-4323-9BE1-C48FA62B11C3}"/>
              </a:ext>
            </a:extLst>
          </p:cNvPr>
          <p:cNvSpPr txBox="1"/>
          <p:nvPr/>
        </p:nvSpPr>
        <p:spPr>
          <a:xfrm>
            <a:off x="379412" y="228600"/>
            <a:ext cx="6781800" cy="400110"/>
          </a:xfrm>
          <a:prstGeom prst="rect">
            <a:avLst/>
          </a:prstGeom>
          <a:noFill/>
        </p:spPr>
        <p:txBody>
          <a:bodyPr wrap="square" rtlCol="0">
            <a:spAutoFit/>
          </a:bodyPr>
          <a:lstStyle/>
          <a:p>
            <a:r>
              <a:rPr lang="en-US" sz="2000" spc="300" dirty="0">
                <a:solidFill>
                  <a:schemeClr val="tx2">
                    <a:lumMod val="50000"/>
                  </a:schemeClr>
                </a:solidFill>
              </a:rPr>
              <a:t>4. INCREASE FLEXIBILITY FOR REMOTE WORK</a:t>
            </a:r>
          </a:p>
        </p:txBody>
      </p:sp>
      <p:sp>
        <p:nvSpPr>
          <p:cNvPr id="3" name="Content Placeholder 2">
            <a:extLst>
              <a:ext uri="{FF2B5EF4-FFF2-40B4-BE49-F238E27FC236}">
                <a16:creationId xmlns:a16="http://schemas.microsoft.com/office/drawing/2014/main" id="{BF9CF679-B98D-487A-B68A-D9260CE83825}"/>
              </a:ext>
            </a:extLst>
          </p:cNvPr>
          <p:cNvSpPr>
            <a:spLocks noGrp="1"/>
          </p:cNvSpPr>
          <p:nvPr>
            <p:ph idx="1"/>
          </p:nvPr>
        </p:nvSpPr>
        <p:spPr>
          <a:xfrm>
            <a:off x="265112" y="914400"/>
            <a:ext cx="10629900" cy="990600"/>
          </a:xfrm>
        </p:spPr>
        <p:txBody>
          <a:bodyPr>
            <a:normAutofit/>
          </a:bodyPr>
          <a:lstStyle/>
          <a:p>
            <a:pPr marL="0" indent="0">
              <a:buNone/>
            </a:pPr>
            <a:r>
              <a:rPr lang="en-US" sz="3200" dirty="0"/>
              <a:t>Having Windows as a Virtual Desktop Increases Business Competitiveness</a:t>
            </a:r>
          </a:p>
        </p:txBody>
      </p:sp>
      <p:sp>
        <p:nvSpPr>
          <p:cNvPr id="2" name="TextBox 1">
            <a:extLst>
              <a:ext uri="{FF2B5EF4-FFF2-40B4-BE49-F238E27FC236}">
                <a16:creationId xmlns:a16="http://schemas.microsoft.com/office/drawing/2014/main" id="{14F471DD-BE3F-4D35-ABF9-317043DC70A7}"/>
              </a:ext>
            </a:extLst>
          </p:cNvPr>
          <p:cNvSpPr txBox="1"/>
          <p:nvPr/>
        </p:nvSpPr>
        <p:spPr>
          <a:xfrm>
            <a:off x="350392" y="1981200"/>
            <a:ext cx="1115422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Helps a business’s ability to attract and retain top talent</a:t>
            </a:r>
          </a:p>
          <a:p>
            <a:pPr marL="285750" indent="-285750">
              <a:buFont typeface="Arial" panose="020B0604020202020204" pitchFamily="34" charset="0"/>
              <a:buChar char="•"/>
            </a:pPr>
            <a:r>
              <a:rPr lang="en-US" dirty="0"/>
              <a:t>Remote work can play a positive role in offering a sense of personal recognition between employer and employee</a:t>
            </a:r>
          </a:p>
          <a:p>
            <a:pPr marL="285750" indent="-285750">
              <a:buFont typeface="Arial" panose="020B0604020202020204" pitchFamily="34" charset="0"/>
              <a:buChar char="•"/>
            </a:pPr>
            <a:r>
              <a:rPr lang="en-US" dirty="0"/>
              <a:t>35% of employees would change jobs if it meant the ability to work off-site full-time</a:t>
            </a:r>
          </a:p>
          <a:p>
            <a:pPr marL="285750" indent="-285750">
              <a:buFont typeface="Arial" panose="020B0604020202020204" pitchFamily="34" charset="0"/>
              <a:buChar char="•"/>
            </a:pPr>
            <a:r>
              <a:rPr lang="en-US" dirty="0"/>
              <a:t>Up to 43% of U.S. employees spend at least some of their time working outside of the office</a:t>
            </a:r>
          </a:p>
          <a:p>
            <a:pPr marL="285750" indent="-285750">
              <a:buFont typeface="Arial" panose="020B0604020202020204" pitchFamily="34" charset="0"/>
              <a:buChar char="•"/>
            </a:pPr>
            <a:r>
              <a:rPr lang="en-US" dirty="0"/>
              <a:t>Stanford study shows that remote workers allowed the participating company to save nearly 2000$ per employee on its office space rent costs</a:t>
            </a:r>
          </a:p>
        </p:txBody>
      </p:sp>
      <p:sp>
        <p:nvSpPr>
          <p:cNvPr id="4" name="TextBox 3">
            <a:extLst>
              <a:ext uri="{FF2B5EF4-FFF2-40B4-BE49-F238E27FC236}">
                <a16:creationId xmlns:a16="http://schemas.microsoft.com/office/drawing/2014/main" id="{4F7BBA93-DDF9-43F6-9D7E-4397E19D5B04}"/>
              </a:ext>
            </a:extLst>
          </p:cNvPr>
          <p:cNvSpPr txBox="1"/>
          <p:nvPr/>
        </p:nvSpPr>
        <p:spPr>
          <a:xfrm>
            <a:off x="455612" y="3886200"/>
            <a:ext cx="10744200" cy="1477328"/>
          </a:xfrm>
          <a:prstGeom prst="rect">
            <a:avLst/>
          </a:prstGeom>
          <a:noFill/>
        </p:spPr>
        <p:txBody>
          <a:bodyPr wrap="square" rtlCol="0">
            <a:spAutoFit/>
          </a:bodyPr>
          <a:lstStyle/>
          <a:p>
            <a:r>
              <a:rPr lang="en-US" dirty="0"/>
              <a:t>“According to an estimate in Forbes, in 2018, 50 percent of the U.S. workforce was projected to be remote; across the pond, Europe’s remote workers have grown from 7.7 percent to 9.8 percent in the past decade. Providing employees with the flexibility to work where and when they want cuts across all industries and company sizes. In fact, many of today’s top companies offer full, half, or partial remote work.” [8]</a:t>
            </a:r>
          </a:p>
          <a:p>
            <a:r>
              <a:rPr lang="en-US" dirty="0"/>
              <a:t>		- </a:t>
            </a:r>
            <a:r>
              <a:rPr lang="en-US" dirty="0" err="1"/>
              <a:t>WeWork</a:t>
            </a:r>
            <a:endParaRPr lang="en-US" dirty="0"/>
          </a:p>
        </p:txBody>
      </p:sp>
    </p:spTree>
    <p:extLst>
      <p:ext uri="{BB962C8B-B14F-4D97-AF65-F5344CB8AC3E}">
        <p14:creationId xmlns:p14="http://schemas.microsoft.com/office/powerpoint/2010/main" val="170361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855001-6109-4323-9BE1-C48FA62B11C3}"/>
              </a:ext>
            </a:extLst>
          </p:cNvPr>
          <p:cNvSpPr txBox="1"/>
          <p:nvPr/>
        </p:nvSpPr>
        <p:spPr>
          <a:xfrm>
            <a:off x="379412" y="228600"/>
            <a:ext cx="5029200" cy="400110"/>
          </a:xfrm>
          <a:prstGeom prst="rect">
            <a:avLst/>
          </a:prstGeom>
          <a:noFill/>
        </p:spPr>
        <p:txBody>
          <a:bodyPr wrap="square" rtlCol="0">
            <a:spAutoFit/>
          </a:bodyPr>
          <a:lstStyle/>
          <a:p>
            <a:r>
              <a:rPr lang="en-US" sz="2000" spc="300" dirty="0">
                <a:solidFill>
                  <a:schemeClr val="tx2">
                    <a:lumMod val="50000"/>
                  </a:schemeClr>
                </a:solidFill>
              </a:rPr>
              <a:t>5. SIMPLIFY MANAGEMENT</a:t>
            </a:r>
          </a:p>
        </p:txBody>
      </p:sp>
      <p:sp>
        <p:nvSpPr>
          <p:cNvPr id="3" name="Content Placeholder 2">
            <a:extLst>
              <a:ext uri="{FF2B5EF4-FFF2-40B4-BE49-F238E27FC236}">
                <a16:creationId xmlns:a16="http://schemas.microsoft.com/office/drawing/2014/main" id="{70072872-35AD-4143-B513-49A15AB55BA0}"/>
              </a:ext>
            </a:extLst>
          </p:cNvPr>
          <p:cNvSpPr>
            <a:spLocks noGrp="1"/>
          </p:cNvSpPr>
          <p:nvPr>
            <p:ph idx="1"/>
          </p:nvPr>
        </p:nvSpPr>
        <p:spPr>
          <a:xfrm>
            <a:off x="265112" y="914400"/>
            <a:ext cx="10629900" cy="990600"/>
          </a:xfrm>
        </p:spPr>
        <p:txBody>
          <a:bodyPr>
            <a:normAutofit/>
          </a:bodyPr>
          <a:lstStyle/>
          <a:p>
            <a:pPr marL="0" indent="0">
              <a:buNone/>
            </a:pPr>
            <a:r>
              <a:rPr lang="en-US" sz="3200" dirty="0"/>
              <a:t>Having Windows as a Virtual Desktop Provides Automatic Updates</a:t>
            </a:r>
          </a:p>
        </p:txBody>
      </p:sp>
      <p:sp>
        <p:nvSpPr>
          <p:cNvPr id="2" name="TextBox 1">
            <a:extLst>
              <a:ext uri="{FF2B5EF4-FFF2-40B4-BE49-F238E27FC236}">
                <a16:creationId xmlns:a16="http://schemas.microsoft.com/office/drawing/2014/main" id="{E2C1DAEC-99B9-4BA1-8A90-E84857AE039C}"/>
              </a:ext>
            </a:extLst>
          </p:cNvPr>
          <p:cNvSpPr txBox="1"/>
          <p:nvPr/>
        </p:nvSpPr>
        <p:spPr>
          <a:xfrm>
            <a:off x="379412" y="2133600"/>
            <a:ext cx="9753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With a Virtual Desktop everything is centrally managed, stored, and secured</a:t>
            </a:r>
          </a:p>
          <a:p>
            <a:pPr marL="285750" indent="-285750">
              <a:buFont typeface="Arial" panose="020B0604020202020204" pitchFamily="34" charset="0"/>
              <a:buChar char="•"/>
            </a:pPr>
            <a:r>
              <a:rPr lang="en-US" dirty="0"/>
              <a:t>Eliminates the need for Application Installations, Updates, Patches, Backing up Files, Scanning for Viruses, and Maintaining and Upgrading Hardware</a:t>
            </a:r>
          </a:p>
          <a:p>
            <a:pPr marL="285750" indent="-285750">
              <a:buFont typeface="Arial" panose="020B0604020202020204" pitchFamily="34" charset="0"/>
              <a:buChar char="•"/>
            </a:pPr>
            <a:r>
              <a:rPr lang="en-US" dirty="0"/>
              <a:t>Desktop virtualization helps to streamline management of software assets</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0B3BCCF9-A427-4D68-B9E7-F97DA6AD4E36}"/>
              </a:ext>
            </a:extLst>
          </p:cNvPr>
          <p:cNvSpPr txBox="1"/>
          <p:nvPr/>
        </p:nvSpPr>
        <p:spPr>
          <a:xfrm>
            <a:off x="455612" y="3839528"/>
            <a:ext cx="8229600" cy="1754326"/>
          </a:xfrm>
          <a:prstGeom prst="rect">
            <a:avLst/>
          </a:prstGeom>
          <a:noFill/>
        </p:spPr>
        <p:txBody>
          <a:bodyPr wrap="square" rtlCol="0">
            <a:spAutoFit/>
          </a:bodyPr>
          <a:lstStyle/>
          <a:p>
            <a:r>
              <a:rPr lang="en-US" dirty="0"/>
              <a:t>“Since everything is centrally managed, stored and secured, virtual desktops eliminate the need to install, update and patch applications, back up files and scan for viruses on individual client devices. Desktop virtualization also helps to streamline management of software assets.” [1]                             -NH Learning Solutions</a:t>
            </a:r>
          </a:p>
          <a:p>
            <a:endParaRPr lang="en-US" dirty="0"/>
          </a:p>
          <a:p>
            <a:endParaRPr lang="en-US" dirty="0"/>
          </a:p>
        </p:txBody>
      </p:sp>
    </p:spTree>
    <p:extLst>
      <p:ext uri="{BB962C8B-B14F-4D97-AF65-F5344CB8AC3E}">
        <p14:creationId xmlns:p14="http://schemas.microsoft.com/office/powerpoint/2010/main" val="33308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855001-6109-4323-9BE1-C48FA62B11C3}"/>
              </a:ext>
            </a:extLst>
          </p:cNvPr>
          <p:cNvSpPr txBox="1"/>
          <p:nvPr/>
        </p:nvSpPr>
        <p:spPr>
          <a:xfrm>
            <a:off x="379412" y="228600"/>
            <a:ext cx="5029200" cy="400110"/>
          </a:xfrm>
          <a:prstGeom prst="rect">
            <a:avLst/>
          </a:prstGeom>
          <a:noFill/>
        </p:spPr>
        <p:txBody>
          <a:bodyPr wrap="square" rtlCol="0">
            <a:spAutoFit/>
          </a:bodyPr>
          <a:lstStyle/>
          <a:p>
            <a:r>
              <a:rPr lang="en-US" sz="2000" spc="300" dirty="0">
                <a:solidFill>
                  <a:schemeClr val="tx2">
                    <a:lumMod val="50000"/>
                  </a:schemeClr>
                </a:solidFill>
              </a:rPr>
              <a:t>5. SIMPLIFY MANAGEMENT</a:t>
            </a:r>
          </a:p>
        </p:txBody>
      </p:sp>
      <p:sp>
        <p:nvSpPr>
          <p:cNvPr id="3" name="Content Placeholder 2">
            <a:extLst>
              <a:ext uri="{FF2B5EF4-FFF2-40B4-BE49-F238E27FC236}">
                <a16:creationId xmlns:a16="http://schemas.microsoft.com/office/drawing/2014/main" id="{FC51AA82-B19B-4EEB-89BF-0A970D673F47}"/>
              </a:ext>
            </a:extLst>
          </p:cNvPr>
          <p:cNvSpPr>
            <a:spLocks noGrp="1"/>
          </p:cNvSpPr>
          <p:nvPr>
            <p:ph idx="1"/>
          </p:nvPr>
        </p:nvSpPr>
        <p:spPr>
          <a:xfrm>
            <a:off x="265112" y="914400"/>
            <a:ext cx="10629900" cy="990600"/>
          </a:xfrm>
        </p:spPr>
        <p:txBody>
          <a:bodyPr>
            <a:normAutofit/>
          </a:bodyPr>
          <a:lstStyle/>
          <a:p>
            <a:pPr marL="0" indent="0">
              <a:buNone/>
            </a:pPr>
            <a:r>
              <a:rPr lang="en-US" sz="3200" dirty="0"/>
              <a:t>Having Windows as a Virtual Desktop Provides Workability from Numerous Devices</a:t>
            </a:r>
          </a:p>
        </p:txBody>
      </p:sp>
      <p:sp>
        <p:nvSpPr>
          <p:cNvPr id="2" name="TextBox 1">
            <a:extLst>
              <a:ext uri="{FF2B5EF4-FFF2-40B4-BE49-F238E27FC236}">
                <a16:creationId xmlns:a16="http://schemas.microsoft.com/office/drawing/2014/main" id="{DEB1B679-CBF3-4B2D-B2C4-CF808292AD8A}"/>
              </a:ext>
            </a:extLst>
          </p:cNvPr>
          <p:cNvSpPr txBox="1"/>
          <p:nvPr/>
        </p:nvSpPr>
        <p:spPr>
          <a:xfrm>
            <a:off x="379412" y="2057400"/>
            <a:ext cx="541020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Removes hardware limitations because hardware is centralized</a:t>
            </a:r>
          </a:p>
          <a:p>
            <a:pPr marL="285750" indent="-285750">
              <a:buFont typeface="Arial" panose="020B0604020202020204" pitchFamily="34" charset="0"/>
              <a:buChar char="•"/>
            </a:pPr>
            <a:r>
              <a:rPr lang="en-US" dirty="0"/>
              <a:t>Employees can access applications or documents from multiple devices</a:t>
            </a:r>
          </a:p>
          <a:p>
            <a:pPr marL="285750" indent="-285750">
              <a:buFont typeface="Arial" panose="020B0604020202020204" pitchFamily="34" charset="0"/>
              <a:buChar char="•"/>
            </a:pPr>
            <a:r>
              <a:rPr lang="en-US" dirty="0"/>
              <a:t>Allows for necessary data to be accessed from anywhere</a:t>
            </a:r>
          </a:p>
          <a:p>
            <a:pPr marL="285750" indent="-285750">
              <a:buFont typeface="Arial" panose="020B0604020202020204" pitchFamily="34" charset="0"/>
              <a:buChar char="•"/>
            </a:pPr>
            <a:r>
              <a:rPr lang="en-US" dirty="0"/>
              <a:t>Eliminates the risk of a defective device prohibiting work</a:t>
            </a:r>
          </a:p>
          <a:p>
            <a:pPr marL="285750" indent="-285750">
              <a:buFont typeface="Arial" panose="020B0604020202020204" pitchFamily="34" charset="0"/>
              <a:buChar char="•"/>
            </a:pPr>
            <a:r>
              <a:rPr lang="en-US" dirty="0"/>
              <a:t>Allows workers using thin-clients to complete work requiring hardware their devices may not have</a:t>
            </a:r>
          </a:p>
          <a:p>
            <a:pPr marL="285750" indent="-285750">
              <a:buFont typeface="Arial" panose="020B0604020202020204" pitchFamily="34" charset="0"/>
              <a:buChar char="•"/>
            </a:pPr>
            <a:r>
              <a:rPr lang="en-US" dirty="0"/>
              <a:t>Allows business to take advantage of the BYOD trend</a:t>
            </a:r>
          </a:p>
        </p:txBody>
      </p:sp>
      <p:pic>
        <p:nvPicPr>
          <p:cNvPr id="4" name="Picture 3">
            <a:extLst>
              <a:ext uri="{FF2B5EF4-FFF2-40B4-BE49-F238E27FC236}">
                <a16:creationId xmlns:a16="http://schemas.microsoft.com/office/drawing/2014/main" id="{F0730226-9688-4B86-87E3-0A944FC6A78A}"/>
              </a:ext>
            </a:extLst>
          </p:cNvPr>
          <p:cNvPicPr>
            <a:picLocks noChangeAspect="1"/>
          </p:cNvPicPr>
          <p:nvPr/>
        </p:nvPicPr>
        <p:blipFill>
          <a:blip r:embed="rId2"/>
          <a:stretch>
            <a:fillRect/>
          </a:stretch>
        </p:blipFill>
        <p:spPr>
          <a:xfrm>
            <a:off x="6094412" y="1864478"/>
            <a:ext cx="5338762" cy="4412966"/>
          </a:xfrm>
          <a:prstGeom prst="rect">
            <a:avLst/>
          </a:prstGeom>
        </p:spPr>
      </p:pic>
      <p:sp>
        <p:nvSpPr>
          <p:cNvPr id="7" name="TextBox 6">
            <a:extLst>
              <a:ext uri="{FF2B5EF4-FFF2-40B4-BE49-F238E27FC236}">
                <a16:creationId xmlns:a16="http://schemas.microsoft.com/office/drawing/2014/main" id="{583E76BD-503E-4C00-ABB4-4C493924CED0}"/>
              </a:ext>
            </a:extLst>
          </p:cNvPr>
          <p:cNvSpPr txBox="1"/>
          <p:nvPr/>
        </p:nvSpPr>
        <p:spPr>
          <a:xfrm>
            <a:off x="10818812" y="6400800"/>
            <a:ext cx="614362" cy="369332"/>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3329725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497E8DD-9E1F-453E-88C4-041D2A0B7975}"/>
              </a:ext>
            </a:extLst>
          </p:cNvPr>
          <p:cNvSpPr txBox="1"/>
          <p:nvPr/>
        </p:nvSpPr>
        <p:spPr>
          <a:xfrm>
            <a:off x="303212" y="304800"/>
            <a:ext cx="6477000" cy="400110"/>
          </a:xfrm>
          <a:prstGeom prst="rect">
            <a:avLst/>
          </a:prstGeom>
          <a:noFill/>
        </p:spPr>
        <p:txBody>
          <a:bodyPr wrap="square" rtlCol="0">
            <a:spAutoFit/>
          </a:bodyPr>
          <a:lstStyle/>
          <a:p>
            <a:r>
              <a:rPr lang="en-US" sz="2000" spc="300" dirty="0">
                <a:solidFill>
                  <a:schemeClr val="tx2">
                    <a:lumMod val="50000"/>
                  </a:schemeClr>
                </a:solidFill>
              </a:rPr>
              <a:t>CONCLUSION:</a:t>
            </a:r>
          </a:p>
        </p:txBody>
      </p:sp>
      <p:sp>
        <p:nvSpPr>
          <p:cNvPr id="9" name="Content Placeholder 2">
            <a:extLst>
              <a:ext uri="{FF2B5EF4-FFF2-40B4-BE49-F238E27FC236}">
                <a16:creationId xmlns:a16="http://schemas.microsoft.com/office/drawing/2014/main" id="{FDF3AC97-63C0-42CC-802E-4E99233F3187}"/>
              </a:ext>
            </a:extLst>
          </p:cNvPr>
          <p:cNvSpPr>
            <a:spLocks noGrp="1"/>
          </p:cNvSpPr>
          <p:nvPr>
            <p:ph idx="1"/>
          </p:nvPr>
        </p:nvSpPr>
        <p:spPr>
          <a:xfrm>
            <a:off x="303212" y="762000"/>
            <a:ext cx="9134391" cy="1143001"/>
          </a:xfrm>
        </p:spPr>
        <p:txBody>
          <a:bodyPr>
            <a:normAutofit/>
          </a:bodyPr>
          <a:lstStyle/>
          <a:p>
            <a:pPr marL="0" indent="0">
              <a:buNone/>
            </a:pPr>
            <a:r>
              <a:rPr lang="en-US" sz="3200" dirty="0"/>
              <a:t>Transitioning Windows into a Virtual Desktop is best for our organization, because of:</a:t>
            </a:r>
          </a:p>
        </p:txBody>
      </p:sp>
      <p:sp>
        <p:nvSpPr>
          <p:cNvPr id="8" name="TextBox 7">
            <a:extLst>
              <a:ext uri="{FF2B5EF4-FFF2-40B4-BE49-F238E27FC236}">
                <a16:creationId xmlns:a16="http://schemas.microsoft.com/office/drawing/2014/main" id="{1291FA99-B72F-492C-B51C-E5D09269732F}"/>
              </a:ext>
            </a:extLst>
          </p:cNvPr>
          <p:cNvSpPr txBox="1"/>
          <p:nvPr/>
        </p:nvSpPr>
        <p:spPr>
          <a:xfrm>
            <a:off x="1141412" y="2209800"/>
            <a:ext cx="876300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Reductions in cost, risk, and time spent creating new infrastructure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Improved Data Management and Security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Increased Flexibility for Remote Work and Easier Outsourcing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More Simplified Overall Management</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77C948-8A45-452D-97B0-CD1B5FE7752B}"/>
              </a:ext>
            </a:extLst>
          </p:cNvPr>
          <p:cNvSpPr txBox="1"/>
          <p:nvPr/>
        </p:nvSpPr>
        <p:spPr>
          <a:xfrm>
            <a:off x="379412" y="304800"/>
            <a:ext cx="4953000" cy="400110"/>
          </a:xfrm>
          <a:prstGeom prst="rect">
            <a:avLst/>
          </a:prstGeom>
          <a:noFill/>
        </p:spPr>
        <p:txBody>
          <a:bodyPr wrap="square" rtlCol="0">
            <a:spAutoFit/>
          </a:bodyPr>
          <a:lstStyle/>
          <a:p>
            <a:r>
              <a:rPr lang="en-US" sz="2000" spc="300" dirty="0">
                <a:solidFill>
                  <a:schemeClr val="tx2">
                    <a:lumMod val="50000"/>
                  </a:schemeClr>
                </a:solidFill>
              </a:rPr>
              <a:t>SOURCES</a:t>
            </a:r>
          </a:p>
        </p:txBody>
      </p:sp>
      <p:sp>
        <p:nvSpPr>
          <p:cNvPr id="6" name="TextBox 5">
            <a:extLst>
              <a:ext uri="{FF2B5EF4-FFF2-40B4-BE49-F238E27FC236}">
                <a16:creationId xmlns:a16="http://schemas.microsoft.com/office/drawing/2014/main" id="{584BA5C5-2B5C-41E3-A93B-FEBD9E312097}"/>
              </a:ext>
            </a:extLst>
          </p:cNvPr>
          <p:cNvSpPr txBox="1"/>
          <p:nvPr/>
        </p:nvSpPr>
        <p:spPr>
          <a:xfrm>
            <a:off x="455612" y="762000"/>
            <a:ext cx="7696200" cy="6463308"/>
          </a:xfrm>
          <a:prstGeom prst="rect">
            <a:avLst/>
          </a:prstGeom>
          <a:noFill/>
        </p:spPr>
        <p:txBody>
          <a:bodyPr wrap="square" rtlCol="0">
            <a:spAutoFit/>
          </a:bodyPr>
          <a:lstStyle/>
          <a:p>
            <a:pPr marL="342900" indent="-342900">
              <a:buFont typeface="+mj-lt"/>
              <a:buAutoNum type="arabicPeriod"/>
            </a:pPr>
            <a:r>
              <a:rPr lang="en-US" dirty="0"/>
              <a:t>NH Learning Solutions, Feb. 2017, “4 Key Benefits of Desktop Virtualization” &lt;https://nhlearningsolutions.com/blog/4-key-benefits-of-desktop-virtualization/&gt;</a:t>
            </a:r>
          </a:p>
          <a:p>
            <a:pPr marL="342900" indent="-342900">
              <a:buFont typeface="+mj-lt"/>
              <a:buAutoNum type="arabicPeriod"/>
            </a:pPr>
            <a:endParaRPr lang="en-US" dirty="0"/>
          </a:p>
          <a:p>
            <a:pPr marL="342900" indent="-342900">
              <a:buFont typeface="+mj-lt"/>
              <a:buAutoNum type="arabicPeriod"/>
            </a:pPr>
            <a:r>
              <a:rPr lang="en-US" dirty="0"/>
              <a:t>File Cloud Blog, Mar. 2019, “5 Ways VDI Can Help Your Company to Cut Costs” &lt;</a:t>
            </a:r>
            <a:r>
              <a:rPr lang="en-US" dirty="0">
                <a:hlinkClick r:id="rId2"/>
              </a:rPr>
              <a:t>https://www.getfilecloud.com/blog/2019/03/5-ways-vdi-can-help-your-company-to-cut-costs/</a:t>
            </a:r>
            <a:r>
              <a:rPr lang="en-US" dirty="0"/>
              <a:t>&gt;</a:t>
            </a:r>
          </a:p>
          <a:p>
            <a:pPr marL="342900" indent="-342900">
              <a:buFont typeface="+mj-lt"/>
              <a:buAutoNum type="arabicPeriod"/>
            </a:pPr>
            <a:endParaRPr lang="en-US" dirty="0"/>
          </a:p>
          <a:p>
            <a:pPr marL="342900" indent="-342900">
              <a:buFont typeface="+mj-lt"/>
              <a:buAutoNum type="arabicPeriod"/>
            </a:pPr>
            <a:r>
              <a:rPr lang="en-US" dirty="0"/>
              <a:t>Jason Samuel, May 2019, “The How to Build A Windows Virtual Desktop (VDI) Experience Properly Cheat Sheet” </a:t>
            </a:r>
            <a:r>
              <a:rPr lang="en-US" dirty="0">
                <a:hlinkClick r:id="rId3"/>
              </a:rPr>
              <a:t>https://www.jasonsamuel.com/the-how-to-build-a-windows-virtual-desktop-vdi-experience-properly-cheat-sheet/</a:t>
            </a:r>
            <a:endParaRPr lang="en-US" dirty="0"/>
          </a:p>
          <a:p>
            <a:pPr marL="342900" indent="-342900">
              <a:buFont typeface="+mj-lt"/>
              <a:buAutoNum type="arabicPeriod"/>
            </a:pPr>
            <a:endParaRPr lang="en-US" dirty="0"/>
          </a:p>
          <a:p>
            <a:pPr marL="342900" indent="-342900">
              <a:buFont typeface="+mj-lt"/>
              <a:buAutoNum type="arabicPeriod"/>
            </a:pPr>
            <a:r>
              <a:rPr lang="en-US" dirty="0"/>
              <a:t>Jose Tobias, </a:t>
            </a:r>
            <a:r>
              <a:rPr lang="en-US" dirty="0" err="1"/>
              <a:t>Ausum</a:t>
            </a:r>
            <a:r>
              <a:rPr lang="en-US" dirty="0"/>
              <a:t> Cloud, Mar. 2019, “Virtual desktop: 6 advantages of uploading your virtual desktop to the cloud” </a:t>
            </a:r>
            <a:r>
              <a:rPr lang="en-US" dirty="0">
                <a:hlinkClick r:id="rId4"/>
              </a:rPr>
              <a:t>https://ausum.cloud/en/blog/desktop-service/2019/virtual-desktop-advantages-uploading-your-virtual-desktop-cloud</a:t>
            </a:r>
            <a:endParaRPr lang="en-US" dirty="0"/>
          </a:p>
          <a:p>
            <a:pPr marL="342900" indent="-342900">
              <a:buFont typeface="+mj-lt"/>
              <a:buAutoNum type="arabicPeriod"/>
            </a:pPr>
            <a:endParaRPr lang="en-US" dirty="0"/>
          </a:p>
          <a:p>
            <a:pPr marL="342900" indent="-342900">
              <a:buFont typeface="+mj-lt"/>
              <a:buAutoNum type="arabicPeriod"/>
            </a:pPr>
            <a:r>
              <a:rPr lang="en-US" dirty="0"/>
              <a:t>Technology Seed, Feb. 2020, “Windows Virtual Desktop”</a:t>
            </a:r>
          </a:p>
          <a:p>
            <a:r>
              <a:rPr lang="en-US" dirty="0"/>
              <a:t>        </a:t>
            </a:r>
            <a:r>
              <a:rPr lang="en-US" dirty="0">
                <a:hlinkClick r:id="rId5"/>
              </a:rPr>
              <a:t>https://tseed.com/windows-virtual-desktop-wvd/</a:t>
            </a: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36034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925B56-46FF-47EB-B53C-B50AF8551F62}"/>
              </a:ext>
            </a:extLst>
          </p:cNvPr>
          <p:cNvSpPr txBox="1"/>
          <p:nvPr/>
        </p:nvSpPr>
        <p:spPr>
          <a:xfrm>
            <a:off x="379412" y="304800"/>
            <a:ext cx="4953000" cy="400110"/>
          </a:xfrm>
          <a:prstGeom prst="rect">
            <a:avLst/>
          </a:prstGeom>
          <a:noFill/>
        </p:spPr>
        <p:txBody>
          <a:bodyPr wrap="square" rtlCol="0">
            <a:spAutoFit/>
          </a:bodyPr>
          <a:lstStyle/>
          <a:p>
            <a:r>
              <a:rPr lang="en-US" sz="2000" spc="300" dirty="0">
                <a:solidFill>
                  <a:schemeClr val="tx2">
                    <a:lumMod val="50000"/>
                  </a:schemeClr>
                </a:solidFill>
              </a:rPr>
              <a:t>SOURCES</a:t>
            </a:r>
          </a:p>
        </p:txBody>
      </p:sp>
      <p:sp>
        <p:nvSpPr>
          <p:cNvPr id="6" name="TextBox 5">
            <a:extLst>
              <a:ext uri="{FF2B5EF4-FFF2-40B4-BE49-F238E27FC236}">
                <a16:creationId xmlns:a16="http://schemas.microsoft.com/office/drawing/2014/main" id="{0D08EBD1-F707-4BC6-B815-12EBE00EFDDA}"/>
              </a:ext>
            </a:extLst>
          </p:cNvPr>
          <p:cNvSpPr txBox="1"/>
          <p:nvPr/>
        </p:nvSpPr>
        <p:spPr>
          <a:xfrm>
            <a:off x="150812" y="914400"/>
            <a:ext cx="11125200" cy="6186309"/>
          </a:xfrm>
          <a:prstGeom prst="rect">
            <a:avLst/>
          </a:prstGeom>
          <a:noFill/>
        </p:spPr>
        <p:txBody>
          <a:bodyPr wrap="square" rtlCol="0">
            <a:spAutoFit/>
          </a:bodyPr>
          <a:lstStyle/>
          <a:p>
            <a:pPr marL="342900" indent="-342900">
              <a:buAutoNum type="arabicPeriod" startAt="6"/>
            </a:pPr>
            <a:r>
              <a:rPr lang="en-US" sz="1800" dirty="0">
                <a:effectLst/>
                <a:latin typeface="Times New Roman" panose="02020603050405020304" pitchFamily="18" charset="0"/>
                <a:ea typeface="Times New Roman" panose="02020603050405020304" pitchFamily="18" charset="0"/>
              </a:rPr>
              <a:t>Eric </a:t>
            </a:r>
            <a:r>
              <a:rPr lang="en-US" sz="1800" dirty="0" err="1">
                <a:effectLst/>
                <a:latin typeface="Times New Roman" panose="02020603050405020304" pitchFamily="18" charset="0"/>
                <a:ea typeface="Times New Roman" panose="02020603050405020304" pitchFamily="18" charset="0"/>
              </a:rPr>
              <a:t>Ogren</a:t>
            </a:r>
            <a:r>
              <a:rPr lang="en-US" sz="1800" dirty="0">
                <a:effectLst/>
                <a:latin typeface="Times New Roman" panose="02020603050405020304" pitchFamily="18" charset="0"/>
                <a:ea typeface="Times New Roman" panose="02020603050405020304" pitchFamily="18" charset="0"/>
              </a:rPr>
              <a:t>, TechTarget, Nov. 2009, “Security benefits of virtual desktop infrastructures”</a:t>
            </a:r>
          </a:p>
          <a:p>
            <a:r>
              <a:rPr lang="en-US" sz="1800" dirty="0">
                <a:effectLst/>
                <a:latin typeface="Times New Roman" panose="02020603050405020304" pitchFamily="18" charset="0"/>
                <a:ea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hlinkClick r:id="rId2"/>
              </a:rPr>
              <a:t>https://searchsecurity.techtarget.com/tip/Security-benefits-of-virtual-desktop-infrastructures</a:t>
            </a:r>
            <a:endParaRPr lang="en-US" sz="1800" u="sng" dirty="0">
              <a:solidFill>
                <a:srgbClr val="0563C1"/>
              </a:solidFill>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pPr marL="342900" indent="-342900">
              <a:buAutoNum type="arabicPeriod" startAt="7"/>
            </a:pPr>
            <a:r>
              <a:rPr lang="en-US" dirty="0">
                <a:latin typeface="Times New Roman" panose="02020603050405020304" pitchFamily="18" charset="0"/>
                <a:ea typeface="Times New Roman" panose="02020603050405020304" pitchFamily="18" charset="0"/>
              </a:rPr>
              <a:t>Benefits of VDI image </a:t>
            </a:r>
          </a:p>
          <a:p>
            <a:r>
              <a:rPr lang="en-US" dirty="0">
                <a:latin typeface="Times New Roman" panose="02020603050405020304" pitchFamily="18" charset="0"/>
              </a:rPr>
              <a:t>      </a:t>
            </a:r>
            <a:r>
              <a:rPr lang="en-US" dirty="0">
                <a:hlinkClick r:id="rId3"/>
              </a:rPr>
              <a:t>https://www.lightedways.com/2019/03/virtual-desktop-infrastructure.html</a:t>
            </a:r>
            <a:endParaRPr lang="en-US" dirty="0"/>
          </a:p>
          <a:p>
            <a:endParaRPr lang="en-US" dirty="0"/>
          </a:p>
          <a:p>
            <a:pPr marL="342900" indent="-342900">
              <a:buAutoNum type="arabicPeriod" startAt="8"/>
            </a:pPr>
            <a:r>
              <a:rPr lang="en-US" dirty="0" err="1"/>
              <a:t>WeWork</a:t>
            </a:r>
            <a:r>
              <a:rPr lang="en-US" dirty="0"/>
              <a:t>, May 2020, “The benefits of remote work for both employees and managers”    </a:t>
            </a:r>
          </a:p>
          <a:p>
            <a:r>
              <a:rPr lang="en-US" dirty="0"/>
              <a:t>        </a:t>
            </a:r>
            <a:r>
              <a:rPr lang="en-US" sz="1800" u="sng" dirty="0">
                <a:solidFill>
                  <a:srgbClr val="0563C1"/>
                </a:solidFill>
                <a:effectLst/>
                <a:latin typeface="Times New Roman" panose="02020603050405020304" pitchFamily="18" charset="0"/>
                <a:ea typeface="Times New Roman" panose="02020603050405020304" pitchFamily="18" charset="0"/>
                <a:hlinkClick r:id="rId4"/>
              </a:rPr>
              <a:t>https://www.wework.com/ideas/worklife/benefits-of-working-remotely</a:t>
            </a:r>
            <a:endParaRPr lang="en-US" u="sng" dirty="0">
              <a:solidFill>
                <a:srgbClr val="0563C1"/>
              </a:solidFill>
              <a:latin typeface="Times New Roman" panose="02020603050405020304" pitchFamily="18" charset="0"/>
              <a:ea typeface="Times New Roman" panose="02020603050405020304" pitchFamily="18" charset="0"/>
            </a:endParaRPr>
          </a:p>
          <a:p>
            <a:endParaRPr lang="en-US" u="sng" dirty="0">
              <a:solidFill>
                <a:srgbClr val="0563C1"/>
              </a:solidFill>
              <a:latin typeface="Times New Roman" panose="02020603050405020304" pitchFamily="18" charset="0"/>
              <a:ea typeface="Times New Roman" panose="02020603050405020304" pitchFamily="18" charset="0"/>
            </a:endParaRPr>
          </a:p>
          <a:p>
            <a:pPr marL="342900" indent="-342900">
              <a:buAutoNum type="arabicPeriod" startAt="9"/>
            </a:pPr>
            <a:r>
              <a:rPr lang="en-US" sz="1800" dirty="0">
                <a:effectLst/>
                <a:latin typeface="Times New Roman" panose="02020603050405020304" pitchFamily="18" charset="0"/>
                <a:ea typeface="Times New Roman" panose="02020603050405020304" pitchFamily="18" charset="0"/>
              </a:rPr>
              <a:t>BYOD image</a:t>
            </a:r>
          </a:p>
          <a:p>
            <a:r>
              <a:rPr lang="en-US" dirty="0">
                <a:latin typeface="Times New Roman" panose="02020603050405020304" pitchFamily="18" charset="0"/>
                <a:ea typeface="Times New Roman" panose="02020603050405020304" pitchFamily="18" charset="0"/>
              </a:rPr>
              <a:t>      </a:t>
            </a:r>
            <a:r>
              <a:rPr lang="en-US" dirty="0">
                <a:hlinkClick r:id="rId5"/>
              </a:rPr>
              <a:t>https://www.ezcomputersolutions.com/blog/the-pros-cons-of-byod/</a:t>
            </a:r>
            <a:endParaRPr lang="en-US" dirty="0">
              <a:latin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10. </a:t>
            </a:r>
            <a:r>
              <a:rPr lang="en-US" sz="1800" dirty="0" err="1">
                <a:effectLst/>
                <a:latin typeface="Times New Roman" panose="02020603050405020304" pitchFamily="18" charset="0"/>
                <a:ea typeface="Times New Roman" panose="02020603050405020304" pitchFamily="18" charset="0"/>
              </a:rPr>
              <a:t>Taranpreet</a:t>
            </a:r>
            <a:r>
              <a:rPr lang="en-US" sz="1800" dirty="0">
                <a:effectLst/>
                <a:latin typeface="Times New Roman" panose="02020603050405020304" pitchFamily="18" charset="0"/>
                <a:ea typeface="Times New Roman" panose="02020603050405020304" pitchFamily="18" charset="0"/>
              </a:rPr>
              <a:t> Singh, Ace Cloud Hosting, May 2019, “5 Key Benefits of Hosted Virtual Desktops for Your Business” </a:t>
            </a:r>
          </a:p>
          <a:p>
            <a:r>
              <a:rPr lang="en-US" dirty="0">
                <a:latin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hlinkClick r:id="rId6"/>
              </a:rPr>
              <a:t>https://www.acecloudhosting.com/blog/benefits-hosted-virtual-desktops/</a:t>
            </a:r>
            <a:r>
              <a:rPr lang="en-US" dirty="0"/>
              <a:t>      </a:t>
            </a:r>
          </a:p>
          <a:p>
            <a:endParaRPr lang="en-US" dirty="0"/>
          </a:p>
          <a:p>
            <a:r>
              <a:rPr lang="en-US" dirty="0"/>
              <a:t>11. Adam Hickman, Junko Sasaki, Gallup, Apr. 2017, “Can You Manage Employees You Rarely See?”   </a:t>
            </a:r>
          </a:p>
          <a:p>
            <a:r>
              <a:rPr lang="en-US" dirty="0"/>
              <a:t>      </a:t>
            </a:r>
            <a:r>
              <a:rPr lang="en-US" sz="1800" u="sng" dirty="0">
                <a:solidFill>
                  <a:srgbClr val="0563C1"/>
                </a:solidFill>
                <a:effectLst/>
                <a:latin typeface="Times New Roman" panose="02020603050405020304" pitchFamily="18" charset="0"/>
                <a:ea typeface="Times New Roman" panose="02020603050405020304" pitchFamily="18" charset="0"/>
                <a:hlinkClick r:id="rId7"/>
              </a:rPr>
              <a:t>https://www.gallup.com/workplace/236372/manage-employees </a:t>
            </a:r>
            <a:r>
              <a:rPr lang="en-US" sz="1800" u="sng" dirty="0" err="1">
                <a:solidFill>
                  <a:srgbClr val="0563C1"/>
                </a:solidFill>
                <a:effectLst/>
                <a:latin typeface="Times New Roman" panose="02020603050405020304" pitchFamily="18" charset="0"/>
                <a:ea typeface="Times New Roman" panose="02020603050405020304" pitchFamily="18" charset="0"/>
                <a:hlinkClick r:id="rId7"/>
              </a:rPr>
              <a:t>rarely.aspx?g_source</a:t>
            </a:r>
            <a:r>
              <a:rPr lang="en-US" sz="1800" u="sng" dirty="0">
                <a:solidFill>
                  <a:srgbClr val="0563C1"/>
                </a:solidFill>
                <a:effectLst/>
                <a:latin typeface="Times New Roman" panose="02020603050405020304" pitchFamily="18" charset="0"/>
                <a:ea typeface="Times New Roman" panose="02020603050405020304" pitchFamily="18" charset="0"/>
                <a:hlinkClick r:id="rId7"/>
              </a:rPr>
              <a:t>=link_newsv9&amp;g_campaign=item_207539&amp;g_medium=copy</a:t>
            </a:r>
            <a:endParaRPr lang="en-US" sz="1800" dirty="0">
              <a:effectLst/>
              <a:latin typeface="Times New Roman" panose="02020603050405020304" pitchFamily="18" charset="0"/>
              <a:ea typeface="Times New Roman" panose="02020603050405020304" pitchFamily="18" charset="0"/>
            </a:endParaRPr>
          </a:p>
          <a:p>
            <a:endParaRPr lang="en-US" dirty="0"/>
          </a:p>
          <a:p>
            <a:r>
              <a:rPr lang="en-US" dirty="0"/>
              <a:t>                                                                                                   </a:t>
            </a:r>
          </a:p>
          <a:p>
            <a:endParaRPr lang="en-US" dirty="0">
              <a:latin typeface="Times New Roman" panose="02020603050405020304" pitchFamily="18" charset="0"/>
              <a:ea typeface="Times New Roman" panose="02020603050405020304" pitchFamily="18" charset="0"/>
            </a:endParaRPr>
          </a:p>
          <a:p>
            <a:endParaRPr lang="en-US" u="sng" dirty="0">
              <a:solidFill>
                <a:srgbClr val="0563C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1262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855001-6109-4323-9BE1-C48FA62B11C3}"/>
              </a:ext>
            </a:extLst>
          </p:cNvPr>
          <p:cNvSpPr txBox="1"/>
          <p:nvPr/>
        </p:nvSpPr>
        <p:spPr>
          <a:xfrm>
            <a:off x="531812" y="304800"/>
            <a:ext cx="5029200" cy="400110"/>
          </a:xfrm>
          <a:prstGeom prst="rect">
            <a:avLst/>
          </a:prstGeom>
          <a:noFill/>
        </p:spPr>
        <p:txBody>
          <a:bodyPr wrap="square" rtlCol="0">
            <a:spAutoFit/>
          </a:bodyPr>
          <a:lstStyle/>
          <a:p>
            <a:r>
              <a:rPr lang="en-US" sz="2000" spc="300" dirty="0">
                <a:solidFill>
                  <a:schemeClr val="tx2">
                    <a:lumMod val="50000"/>
                  </a:schemeClr>
                </a:solidFill>
              </a:rPr>
              <a:t>AGENDA</a:t>
            </a:r>
          </a:p>
        </p:txBody>
      </p:sp>
      <p:sp>
        <p:nvSpPr>
          <p:cNvPr id="2" name="TextBox 1">
            <a:extLst>
              <a:ext uri="{FF2B5EF4-FFF2-40B4-BE49-F238E27FC236}">
                <a16:creationId xmlns:a16="http://schemas.microsoft.com/office/drawing/2014/main" id="{A24B6127-9A1D-4FB1-953F-E8DF907A8EF0}"/>
              </a:ext>
            </a:extLst>
          </p:cNvPr>
          <p:cNvSpPr txBox="1"/>
          <p:nvPr/>
        </p:nvSpPr>
        <p:spPr>
          <a:xfrm>
            <a:off x="836612" y="1143000"/>
            <a:ext cx="5715000"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Controversy</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Recommendation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Benefits and Evidence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Conclusion</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Sources</a:t>
            </a:r>
          </a:p>
        </p:txBody>
      </p:sp>
    </p:spTree>
    <p:extLst>
      <p:ext uri="{BB962C8B-B14F-4D97-AF65-F5344CB8AC3E}">
        <p14:creationId xmlns:p14="http://schemas.microsoft.com/office/powerpoint/2010/main" val="723753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79412" y="675904"/>
            <a:ext cx="9067800" cy="990600"/>
          </a:xfrm>
        </p:spPr>
        <p:txBody>
          <a:bodyPr>
            <a:normAutofit/>
          </a:bodyPr>
          <a:lstStyle/>
          <a:p>
            <a:r>
              <a:rPr lang="en-US" sz="3200" dirty="0">
                <a:effectLst/>
                <a:latin typeface="Times New Roman" panose="02020603050405020304" pitchFamily="18" charset="0"/>
                <a:ea typeface="Times New Roman" panose="02020603050405020304" pitchFamily="18" charset="0"/>
              </a:rPr>
              <a:t>Should Windows replace their standard operating system for the Windows Virtual Desktop?</a:t>
            </a:r>
            <a:endParaRPr lang="en-US" sz="3200" dirty="0"/>
          </a:p>
        </p:txBody>
      </p:sp>
      <p:sp>
        <p:nvSpPr>
          <p:cNvPr id="4" name="Subtitle 3"/>
          <p:cNvSpPr>
            <a:spLocks noGrp="1"/>
          </p:cNvSpPr>
          <p:nvPr>
            <p:ph type="subTitle" idx="1"/>
          </p:nvPr>
        </p:nvSpPr>
        <p:spPr>
          <a:xfrm>
            <a:off x="303212" y="304800"/>
            <a:ext cx="2285999" cy="381000"/>
          </a:xfrm>
        </p:spPr>
        <p:txBody>
          <a:bodyPr/>
          <a:lstStyle/>
          <a:p>
            <a:r>
              <a:rPr lang="it-IT" dirty="0">
                <a:solidFill>
                  <a:schemeClr val="tx2">
                    <a:lumMod val="50000"/>
                  </a:schemeClr>
                </a:solidFill>
              </a:rPr>
              <a:t>CONTROVERSY</a:t>
            </a:r>
            <a:r>
              <a:rPr lang="it-IT" dirty="0"/>
              <a:t>:</a:t>
            </a:r>
          </a:p>
        </p:txBody>
      </p:sp>
      <p:sp>
        <p:nvSpPr>
          <p:cNvPr id="2" name="TextBox 1">
            <a:extLst>
              <a:ext uri="{FF2B5EF4-FFF2-40B4-BE49-F238E27FC236}">
                <a16:creationId xmlns:a16="http://schemas.microsoft.com/office/drawing/2014/main" id="{E53E260D-ADAB-4EFE-9D8C-342026A494D3}"/>
              </a:ext>
            </a:extLst>
          </p:cNvPr>
          <p:cNvSpPr txBox="1"/>
          <p:nvPr/>
        </p:nvSpPr>
        <p:spPr>
          <a:xfrm>
            <a:off x="608012" y="2057400"/>
            <a:ext cx="6019800" cy="1354217"/>
          </a:xfrm>
          <a:prstGeom prst="rect">
            <a:avLst/>
          </a:prstGeom>
          <a:noFill/>
        </p:spPr>
        <p:txBody>
          <a:bodyPr wrap="square" rtlCol="0">
            <a:spAutoFit/>
          </a:bodyPr>
          <a:lstStyle/>
          <a:p>
            <a:r>
              <a:rPr lang="en-US" sz="2400" dirty="0"/>
              <a:t>Pros:</a:t>
            </a:r>
          </a:p>
          <a:p>
            <a:endParaRPr lang="en-US" dirty="0"/>
          </a:p>
          <a:p>
            <a:pPr marL="285750" indent="-285750">
              <a:buFont typeface="Arial" panose="020B0604020202020204" pitchFamily="34" charset="0"/>
              <a:buChar char="•"/>
            </a:pPr>
            <a:r>
              <a:rPr lang="en-US" sz="2000" dirty="0"/>
              <a:t>Offers the windows desktop experience to a much larger audience</a:t>
            </a:r>
          </a:p>
        </p:txBody>
      </p:sp>
      <p:sp>
        <p:nvSpPr>
          <p:cNvPr id="5" name="TextBox 4">
            <a:extLst>
              <a:ext uri="{FF2B5EF4-FFF2-40B4-BE49-F238E27FC236}">
                <a16:creationId xmlns:a16="http://schemas.microsoft.com/office/drawing/2014/main" id="{87F6045F-5892-48C6-B61D-8108F2A8886A}"/>
              </a:ext>
            </a:extLst>
          </p:cNvPr>
          <p:cNvSpPr txBox="1"/>
          <p:nvPr/>
        </p:nvSpPr>
        <p:spPr>
          <a:xfrm>
            <a:off x="608012" y="4061937"/>
            <a:ext cx="6400800" cy="1384995"/>
          </a:xfrm>
          <a:prstGeom prst="rect">
            <a:avLst/>
          </a:prstGeom>
          <a:noFill/>
        </p:spPr>
        <p:txBody>
          <a:bodyPr wrap="square" rtlCol="0">
            <a:spAutoFit/>
          </a:bodyPr>
          <a:lstStyle/>
          <a:p>
            <a:r>
              <a:rPr lang="en-US" sz="2400" dirty="0"/>
              <a:t>Cons:</a:t>
            </a:r>
          </a:p>
          <a:p>
            <a:endParaRPr lang="en-US" sz="2000" dirty="0"/>
          </a:p>
          <a:p>
            <a:pPr marL="342900" indent="-342900">
              <a:buFont typeface="Arial" panose="020B0604020202020204" pitchFamily="34" charset="0"/>
              <a:buChar char="•"/>
            </a:pPr>
            <a:r>
              <a:rPr lang="en-US" sz="2000" dirty="0"/>
              <a:t>Performance concerns with limited power of a host machine &amp; Security concerns</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3A8EC4-FDC4-465A-8753-346E889CA501}"/>
              </a:ext>
            </a:extLst>
          </p:cNvPr>
          <p:cNvSpPr>
            <a:spLocks noGrp="1"/>
          </p:cNvSpPr>
          <p:nvPr>
            <p:ph idx="1"/>
          </p:nvPr>
        </p:nvSpPr>
        <p:spPr>
          <a:xfrm>
            <a:off x="303212" y="628710"/>
            <a:ext cx="9134391" cy="1143001"/>
          </a:xfrm>
        </p:spPr>
        <p:txBody>
          <a:bodyPr>
            <a:normAutofit/>
          </a:bodyPr>
          <a:lstStyle/>
          <a:p>
            <a:pPr marL="0" indent="0">
              <a:buNone/>
            </a:pPr>
            <a:r>
              <a:rPr lang="en-US" sz="3200" dirty="0"/>
              <a:t>Windows should transition their traditional OS into a Virtual Desktop</a:t>
            </a:r>
          </a:p>
        </p:txBody>
      </p:sp>
      <p:sp>
        <p:nvSpPr>
          <p:cNvPr id="7" name="TextBox 6">
            <a:extLst>
              <a:ext uri="{FF2B5EF4-FFF2-40B4-BE49-F238E27FC236}">
                <a16:creationId xmlns:a16="http://schemas.microsoft.com/office/drawing/2014/main" id="{6564991C-03EB-4E23-B73A-937455FEF399}"/>
              </a:ext>
            </a:extLst>
          </p:cNvPr>
          <p:cNvSpPr txBox="1"/>
          <p:nvPr/>
        </p:nvSpPr>
        <p:spPr>
          <a:xfrm>
            <a:off x="303212" y="228600"/>
            <a:ext cx="4953000" cy="400110"/>
          </a:xfrm>
          <a:prstGeom prst="rect">
            <a:avLst/>
          </a:prstGeom>
          <a:noFill/>
        </p:spPr>
        <p:txBody>
          <a:bodyPr wrap="square" rtlCol="0">
            <a:spAutoFit/>
          </a:bodyPr>
          <a:lstStyle/>
          <a:p>
            <a:r>
              <a:rPr lang="en-US" sz="2000" spc="300" dirty="0">
                <a:solidFill>
                  <a:schemeClr val="tx2">
                    <a:lumMod val="50000"/>
                  </a:schemeClr>
                </a:solidFill>
              </a:rPr>
              <a:t>RECOMMENDATION:</a:t>
            </a:r>
          </a:p>
        </p:txBody>
      </p:sp>
      <p:sp>
        <p:nvSpPr>
          <p:cNvPr id="10" name="TextBox 9">
            <a:extLst>
              <a:ext uri="{FF2B5EF4-FFF2-40B4-BE49-F238E27FC236}">
                <a16:creationId xmlns:a16="http://schemas.microsoft.com/office/drawing/2014/main" id="{83A1A652-BA4B-4427-B5FA-FB8026AFBBE2}"/>
              </a:ext>
            </a:extLst>
          </p:cNvPr>
          <p:cNvSpPr txBox="1"/>
          <p:nvPr/>
        </p:nvSpPr>
        <p:spPr>
          <a:xfrm>
            <a:off x="1522412" y="1981200"/>
            <a:ext cx="10210800" cy="3416320"/>
          </a:xfrm>
          <a:prstGeom prst="rect">
            <a:avLst/>
          </a:prstGeom>
          <a:noFill/>
        </p:spPr>
        <p:txBody>
          <a:bodyPr wrap="square" rtlCol="0">
            <a:spAutoFit/>
          </a:bodyPr>
          <a:lstStyle/>
          <a:p>
            <a:pPr marL="342900" indent="-342900">
              <a:buFont typeface="+mj-lt"/>
              <a:buAutoNum type="arabicPeriod"/>
            </a:pPr>
            <a:r>
              <a:rPr lang="en-US" sz="2400" dirty="0"/>
              <a:t>Increase Cost Efficiency</a:t>
            </a:r>
          </a:p>
          <a:p>
            <a:pPr marL="342900" indent="-342900">
              <a:buFont typeface="+mj-lt"/>
              <a:buAutoNum type="arabicPeriod"/>
            </a:pPr>
            <a:endParaRPr lang="en-US" sz="2400" dirty="0"/>
          </a:p>
          <a:p>
            <a:pPr marL="342900" indent="-342900">
              <a:buFont typeface="+mj-lt"/>
              <a:buAutoNum type="arabicPeriod"/>
            </a:pPr>
            <a:r>
              <a:rPr lang="en-US" sz="2400" dirty="0"/>
              <a:t>Improve Data Management</a:t>
            </a:r>
          </a:p>
          <a:p>
            <a:pPr marL="342900" indent="-342900">
              <a:buFont typeface="+mj-lt"/>
              <a:buAutoNum type="arabicPeriod"/>
            </a:pPr>
            <a:endParaRPr lang="en-US" sz="2400" dirty="0"/>
          </a:p>
          <a:p>
            <a:pPr marL="342900" indent="-342900">
              <a:buFont typeface="+mj-lt"/>
              <a:buAutoNum type="arabicPeriod"/>
            </a:pPr>
            <a:r>
              <a:rPr lang="en-US" sz="2400" dirty="0"/>
              <a:t>Improve Security</a:t>
            </a:r>
          </a:p>
          <a:p>
            <a:pPr marL="342900" indent="-342900">
              <a:buFont typeface="+mj-lt"/>
              <a:buAutoNum type="arabicPeriod"/>
            </a:pPr>
            <a:endParaRPr lang="en-US" sz="2400" dirty="0"/>
          </a:p>
          <a:p>
            <a:pPr marL="342900" indent="-342900">
              <a:buFont typeface="+mj-lt"/>
              <a:buAutoNum type="arabicPeriod"/>
            </a:pPr>
            <a:r>
              <a:rPr lang="en-US" sz="2400" dirty="0"/>
              <a:t>Increase Flexibility for Remote Work</a:t>
            </a:r>
          </a:p>
          <a:p>
            <a:pPr marL="342900" indent="-342900">
              <a:buFont typeface="+mj-lt"/>
              <a:buAutoNum type="arabicPeriod"/>
            </a:pPr>
            <a:endParaRPr lang="en-US" sz="2400" dirty="0"/>
          </a:p>
          <a:p>
            <a:pPr marL="342900" indent="-342900">
              <a:buFont typeface="+mj-lt"/>
              <a:buAutoNum type="arabicPeriod"/>
            </a:pPr>
            <a:r>
              <a:rPr lang="en-US" sz="2400" dirty="0"/>
              <a:t>Simplify Management</a:t>
            </a:r>
          </a:p>
        </p:txBody>
      </p:sp>
    </p:spTree>
    <p:extLst>
      <p:ext uri="{BB962C8B-B14F-4D97-AF65-F5344CB8AC3E}">
        <p14:creationId xmlns:p14="http://schemas.microsoft.com/office/powerpoint/2010/main" val="199236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855001-6109-4323-9BE1-C48FA62B11C3}"/>
              </a:ext>
            </a:extLst>
          </p:cNvPr>
          <p:cNvSpPr txBox="1"/>
          <p:nvPr/>
        </p:nvSpPr>
        <p:spPr>
          <a:xfrm>
            <a:off x="379412" y="228600"/>
            <a:ext cx="5029200" cy="400110"/>
          </a:xfrm>
          <a:prstGeom prst="rect">
            <a:avLst/>
          </a:prstGeom>
          <a:noFill/>
        </p:spPr>
        <p:txBody>
          <a:bodyPr wrap="square" rtlCol="0">
            <a:spAutoFit/>
          </a:bodyPr>
          <a:lstStyle/>
          <a:p>
            <a:r>
              <a:rPr lang="en-US" sz="2000" spc="300" dirty="0">
                <a:solidFill>
                  <a:schemeClr val="tx2">
                    <a:lumMod val="50000"/>
                  </a:schemeClr>
                </a:solidFill>
              </a:rPr>
              <a:t>1. INCREASE COST EFFICIENCY</a:t>
            </a:r>
          </a:p>
        </p:txBody>
      </p:sp>
      <p:sp>
        <p:nvSpPr>
          <p:cNvPr id="9" name="Content Placeholder 2">
            <a:extLst>
              <a:ext uri="{FF2B5EF4-FFF2-40B4-BE49-F238E27FC236}">
                <a16:creationId xmlns:a16="http://schemas.microsoft.com/office/drawing/2014/main" id="{2E45E95A-7554-4088-B596-BC57A47193A0}"/>
              </a:ext>
            </a:extLst>
          </p:cNvPr>
          <p:cNvSpPr>
            <a:spLocks noGrp="1"/>
          </p:cNvSpPr>
          <p:nvPr>
            <p:ph idx="1"/>
          </p:nvPr>
        </p:nvSpPr>
        <p:spPr>
          <a:xfrm>
            <a:off x="303212" y="628710"/>
            <a:ext cx="9134391" cy="1143001"/>
          </a:xfrm>
        </p:spPr>
        <p:txBody>
          <a:bodyPr>
            <a:normAutofit fontScale="92500"/>
          </a:bodyPr>
          <a:lstStyle/>
          <a:p>
            <a:pPr marL="0" indent="0">
              <a:buNone/>
            </a:pPr>
            <a:r>
              <a:rPr lang="en-US" sz="3200" dirty="0"/>
              <a:t>Having Windows as a Virtual Desktop reduces Desktop Management, Infrastructure and Support Costs</a:t>
            </a:r>
          </a:p>
        </p:txBody>
      </p:sp>
      <p:sp>
        <p:nvSpPr>
          <p:cNvPr id="7" name="TextBox 6">
            <a:extLst>
              <a:ext uri="{FF2B5EF4-FFF2-40B4-BE49-F238E27FC236}">
                <a16:creationId xmlns:a16="http://schemas.microsoft.com/office/drawing/2014/main" id="{288F0466-A7C6-40F8-BBD8-4395F8A6CFE1}"/>
              </a:ext>
            </a:extLst>
          </p:cNvPr>
          <p:cNvSpPr txBox="1"/>
          <p:nvPr/>
        </p:nvSpPr>
        <p:spPr>
          <a:xfrm>
            <a:off x="531812" y="3599374"/>
            <a:ext cx="9753600" cy="1477328"/>
          </a:xfrm>
          <a:prstGeom prst="rect">
            <a:avLst/>
          </a:prstGeom>
          <a:noFill/>
        </p:spPr>
        <p:txBody>
          <a:bodyPr wrap="square" rtlCol="0">
            <a:spAutoFit/>
          </a:bodyPr>
          <a:lstStyle/>
          <a:p>
            <a:r>
              <a:rPr lang="en-US" dirty="0"/>
              <a:t>“From an IT perspective, virtual desktops help reduce the time it takes to provision new desktops, and they also help to decrease desktop management and support costs. Experts estimate that maintaining and managing PC hardware and software accounts for 50-70% percent of the total cost of ownership of a typical PC. Companies often turn to virtual desktops to cut these IT labor costs.” [1]</a:t>
            </a:r>
          </a:p>
          <a:p>
            <a:r>
              <a:rPr lang="en-US" dirty="0"/>
              <a:t>						- New Horizons Learning Solutions</a:t>
            </a:r>
          </a:p>
        </p:txBody>
      </p:sp>
      <p:sp>
        <p:nvSpPr>
          <p:cNvPr id="8" name="TextBox 7">
            <a:extLst>
              <a:ext uri="{FF2B5EF4-FFF2-40B4-BE49-F238E27FC236}">
                <a16:creationId xmlns:a16="http://schemas.microsoft.com/office/drawing/2014/main" id="{ACFD3277-E5BD-41FE-948B-BF3D578EDFDE}"/>
              </a:ext>
            </a:extLst>
          </p:cNvPr>
          <p:cNvSpPr txBox="1"/>
          <p:nvPr/>
        </p:nvSpPr>
        <p:spPr>
          <a:xfrm>
            <a:off x="488907" y="1981200"/>
            <a:ext cx="8763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Managing and upkeeping PC’s is expensive</a:t>
            </a:r>
          </a:p>
          <a:p>
            <a:pPr marL="285750" indent="-285750">
              <a:buFont typeface="Arial" panose="020B0604020202020204" pitchFamily="34" charset="0"/>
              <a:buChar char="•"/>
            </a:pPr>
            <a:r>
              <a:rPr lang="en-US" dirty="0"/>
              <a:t>It’s much cheaper to provide an employee with a thin client than a new computer</a:t>
            </a:r>
          </a:p>
          <a:p>
            <a:pPr marL="285750" indent="-285750">
              <a:buFont typeface="Arial" panose="020B0604020202020204" pitchFamily="34" charset="0"/>
              <a:buChar char="•"/>
            </a:pPr>
            <a:r>
              <a:rPr lang="en-US" dirty="0"/>
              <a:t>Lowers risk of needing to replace a device</a:t>
            </a:r>
          </a:p>
          <a:p>
            <a:pPr marL="285750" indent="-285750">
              <a:buFont typeface="Arial" panose="020B0604020202020204" pitchFamily="34" charset="0"/>
              <a:buChar char="•"/>
            </a:pPr>
            <a:r>
              <a:rPr lang="en-US" dirty="0"/>
              <a:t>Offers flexibility such as a BYOD policy</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7AAF7F-DC52-4D04-83B6-271E7E1A89DD}"/>
              </a:ext>
            </a:extLst>
          </p:cNvPr>
          <p:cNvSpPr txBox="1"/>
          <p:nvPr/>
        </p:nvSpPr>
        <p:spPr>
          <a:xfrm>
            <a:off x="379412" y="228600"/>
            <a:ext cx="5029200" cy="400110"/>
          </a:xfrm>
          <a:prstGeom prst="rect">
            <a:avLst/>
          </a:prstGeom>
          <a:noFill/>
        </p:spPr>
        <p:txBody>
          <a:bodyPr wrap="square" rtlCol="0">
            <a:spAutoFit/>
          </a:bodyPr>
          <a:lstStyle/>
          <a:p>
            <a:r>
              <a:rPr lang="en-US" sz="2000" spc="300" dirty="0">
                <a:solidFill>
                  <a:schemeClr val="tx2">
                    <a:lumMod val="50000"/>
                  </a:schemeClr>
                </a:solidFill>
              </a:rPr>
              <a:t>1. INCREASE COST EFFICIENCY</a:t>
            </a:r>
          </a:p>
        </p:txBody>
      </p:sp>
      <p:sp>
        <p:nvSpPr>
          <p:cNvPr id="6" name="Content Placeholder 2">
            <a:extLst>
              <a:ext uri="{FF2B5EF4-FFF2-40B4-BE49-F238E27FC236}">
                <a16:creationId xmlns:a16="http://schemas.microsoft.com/office/drawing/2014/main" id="{2B7F3133-119C-48DA-A010-216F6ECFF35C}"/>
              </a:ext>
            </a:extLst>
          </p:cNvPr>
          <p:cNvSpPr>
            <a:spLocks noGrp="1"/>
          </p:cNvSpPr>
          <p:nvPr>
            <p:ph idx="1"/>
          </p:nvPr>
        </p:nvSpPr>
        <p:spPr>
          <a:xfrm>
            <a:off x="303212" y="628711"/>
            <a:ext cx="10287000" cy="742890"/>
          </a:xfrm>
        </p:spPr>
        <p:txBody>
          <a:bodyPr>
            <a:normAutofit/>
          </a:bodyPr>
          <a:lstStyle/>
          <a:p>
            <a:pPr marL="0" indent="0">
              <a:buNone/>
            </a:pPr>
            <a:r>
              <a:rPr lang="en-US" sz="3200" dirty="0"/>
              <a:t>Having Windows as a Virtual Desktop Simplifies Outsourcing</a:t>
            </a:r>
          </a:p>
        </p:txBody>
      </p:sp>
      <p:sp>
        <p:nvSpPr>
          <p:cNvPr id="8" name="TextBox 7">
            <a:extLst>
              <a:ext uri="{FF2B5EF4-FFF2-40B4-BE49-F238E27FC236}">
                <a16:creationId xmlns:a16="http://schemas.microsoft.com/office/drawing/2014/main" id="{184D80E6-CB0E-4BD9-98B4-FD6A6E283CDB}"/>
              </a:ext>
            </a:extLst>
          </p:cNvPr>
          <p:cNvSpPr txBox="1"/>
          <p:nvPr/>
        </p:nvSpPr>
        <p:spPr>
          <a:xfrm>
            <a:off x="303212" y="1752600"/>
            <a:ext cx="6096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Remote workers can access the WVD from any device</a:t>
            </a:r>
          </a:p>
          <a:p>
            <a:pPr marL="285750" indent="-285750">
              <a:buFont typeface="Arial" panose="020B0604020202020204" pitchFamily="34" charset="0"/>
              <a:buChar char="•"/>
            </a:pPr>
            <a:r>
              <a:rPr lang="en-US" dirty="0"/>
              <a:t>Removes the process of setting up and shipping out PC’s to employees</a:t>
            </a:r>
          </a:p>
          <a:p>
            <a:pPr marL="285750" indent="-285750">
              <a:buFont typeface="Arial" panose="020B0604020202020204" pitchFamily="34" charset="0"/>
              <a:buChar char="•"/>
            </a:pPr>
            <a:r>
              <a:rPr lang="en-US" dirty="0"/>
              <a:t>Saves Time &amp; Mailing Fees</a:t>
            </a:r>
          </a:p>
          <a:p>
            <a:pPr marL="285750" indent="-285750">
              <a:buFont typeface="Arial" panose="020B0604020202020204" pitchFamily="34" charset="0"/>
              <a:buChar char="•"/>
            </a:pPr>
            <a:r>
              <a:rPr lang="en-US" dirty="0"/>
              <a:t>Avoids Security loopholes</a:t>
            </a:r>
          </a:p>
        </p:txBody>
      </p:sp>
      <p:sp>
        <p:nvSpPr>
          <p:cNvPr id="9" name="TextBox 8">
            <a:extLst>
              <a:ext uri="{FF2B5EF4-FFF2-40B4-BE49-F238E27FC236}">
                <a16:creationId xmlns:a16="http://schemas.microsoft.com/office/drawing/2014/main" id="{253C2447-7AB6-4BF4-9D99-F1A74FCB4FE6}"/>
              </a:ext>
            </a:extLst>
          </p:cNvPr>
          <p:cNvSpPr txBox="1"/>
          <p:nvPr/>
        </p:nvSpPr>
        <p:spPr>
          <a:xfrm>
            <a:off x="303212" y="4038600"/>
            <a:ext cx="6705600" cy="1754326"/>
          </a:xfrm>
          <a:prstGeom prst="rect">
            <a:avLst/>
          </a:prstGeom>
          <a:noFill/>
        </p:spPr>
        <p:txBody>
          <a:bodyPr wrap="square" rtlCol="0">
            <a:spAutoFit/>
          </a:bodyPr>
          <a:lstStyle/>
          <a:p>
            <a:r>
              <a:rPr lang="en-US" dirty="0"/>
              <a:t>“With Virtual Desktop Infrastructure, outsourcing is a straightforward process. You can have your remote workers access your company’s virtual desktop with any device. The best part is that this wouldn’t create any security loopholes and you can determine the level of access that each person has on your VDI platform.” [2]             </a:t>
            </a:r>
          </a:p>
          <a:p>
            <a:r>
              <a:rPr lang="en-US" dirty="0"/>
              <a:t> - File Cloud</a:t>
            </a:r>
          </a:p>
        </p:txBody>
      </p:sp>
      <p:pic>
        <p:nvPicPr>
          <p:cNvPr id="2050" name="Picture 2">
            <a:extLst>
              <a:ext uri="{FF2B5EF4-FFF2-40B4-BE49-F238E27FC236}">
                <a16:creationId xmlns:a16="http://schemas.microsoft.com/office/drawing/2014/main" id="{ADFEDAF7-32F9-423F-986F-7238D9613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912" y="1784080"/>
            <a:ext cx="5105400" cy="34716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BC49B0B-E26E-4F3D-B9F5-2A0D9B2C42C6}"/>
              </a:ext>
            </a:extLst>
          </p:cNvPr>
          <p:cNvSpPr txBox="1"/>
          <p:nvPr/>
        </p:nvSpPr>
        <p:spPr>
          <a:xfrm>
            <a:off x="10971212" y="4267200"/>
            <a:ext cx="609600" cy="369332"/>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134401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855001-6109-4323-9BE1-C48FA62B11C3}"/>
              </a:ext>
            </a:extLst>
          </p:cNvPr>
          <p:cNvSpPr txBox="1"/>
          <p:nvPr/>
        </p:nvSpPr>
        <p:spPr>
          <a:xfrm>
            <a:off x="379412" y="228600"/>
            <a:ext cx="5029200" cy="400110"/>
          </a:xfrm>
          <a:prstGeom prst="rect">
            <a:avLst/>
          </a:prstGeom>
          <a:noFill/>
        </p:spPr>
        <p:txBody>
          <a:bodyPr wrap="square" rtlCol="0">
            <a:spAutoFit/>
          </a:bodyPr>
          <a:lstStyle/>
          <a:p>
            <a:r>
              <a:rPr lang="en-US" sz="2000" spc="300" dirty="0">
                <a:solidFill>
                  <a:schemeClr val="tx2">
                    <a:lumMod val="50000"/>
                  </a:schemeClr>
                </a:solidFill>
              </a:rPr>
              <a:t>2. IMPROVE DATA MANAGEMENT</a:t>
            </a:r>
          </a:p>
        </p:txBody>
      </p:sp>
      <p:sp>
        <p:nvSpPr>
          <p:cNvPr id="10" name="Content Placeholder 2">
            <a:extLst>
              <a:ext uri="{FF2B5EF4-FFF2-40B4-BE49-F238E27FC236}">
                <a16:creationId xmlns:a16="http://schemas.microsoft.com/office/drawing/2014/main" id="{4C64297F-65BF-4C3F-88C5-696CB28D304A}"/>
              </a:ext>
            </a:extLst>
          </p:cNvPr>
          <p:cNvSpPr>
            <a:spLocks noGrp="1"/>
          </p:cNvSpPr>
          <p:nvPr>
            <p:ph idx="1"/>
          </p:nvPr>
        </p:nvSpPr>
        <p:spPr>
          <a:xfrm>
            <a:off x="303212" y="628710"/>
            <a:ext cx="9134391" cy="1143001"/>
          </a:xfrm>
        </p:spPr>
        <p:txBody>
          <a:bodyPr>
            <a:normAutofit/>
          </a:bodyPr>
          <a:lstStyle/>
          <a:p>
            <a:pPr marL="0" indent="0">
              <a:buNone/>
            </a:pPr>
            <a:r>
              <a:rPr lang="en-US" sz="3200" dirty="0"/>
              <a:t>Having Windows as a Virtual Desktop Provides Access to Much Larger Storage Space</a:t>
            </a:r>
          </a:p>
        </p:txBody>
      </p:sp>
      <p:sp>
        <p:nvSpPr>
          <p:cNvPr id="4" name="TextBox 3">
            <a:extLst>
              <a:ext uri="{FF2B5EF4-FFF2-40B4-BE49-F238E27FC236}">
                <a16:creationId xmlns:a16="http://schemas.microsoft.com/office/drawing/2014/main" id="{58037374-3869-43E4-9E9F-2E281B8430E6}"/>
              </a:ext>
            </a:extLst>
          </p:cNvPr>
          <p:cNvSpPr txBox="1"/>
          <p:nvPr/>
        </p:nvSpPr>
        <p:spPr>
          <a:xfrm>
            <a:off x="303212" y="1933384"/>
            <a:ext cx="76200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cloud offers a much larger capacity than hard drives</a:t>
            </a:r>
          </a:p>
          <a:p>
            <a:pPr marL="285750" indent="-285750">
              <a:buFont typeface="Arial" panose="020B0604020202020204" pitchFamily="34" charset="0"/>
              <a:buChar char="•"/>
            </a:pPr>
            <a:r>
              <a:rPr lang="en-US" dirty="0"/>
              <a:t>Data is always backed up and available on the cloud</a:t>
            </a:r>
          </a:p>
          <a:p>
            <a:pPr marL="285750" indent="-285750">
              <a:buFont typeface="Arial" panose="020B0604020202020204" pitchFamily="34" charset="0"/>
              <a:buChar char="•"/>
            </a:pPr>
            <a:r>
              <a:rPr lang="en-US" dirty="0"/>
              <a:t>Eliminates accessibility issues</a:t>
            </a:r>
          </a:p>
          <a:p>
            <a:pPr marL="285750" indent="-285750">
              <a:buFont typeface="Arial" panose="020B0604020202020204" pitchFamily="34" charset="0"/>
              <a:buChar char="•"/>
            </a:pPr>
            <a:r>
              <a:rPr lang="en-US" dirty="0"/>
              <a:t>Particularly helpful for work involving mobile devices which tend to have smaller storage capabilities</a:t>
            </a:r>
          </a:p>
        </p:txBody>
      </p:sp>
      <p:pic>
        <p:nvPicPr>
          <p:cNvPr id="1026" name="Picture 2">
            <a:extLst>
              <a:ext uri="{FF2B5EF4-FFF2-40B4-BE49-F238E27FC236}">
                <a16:creationId xmlns:a16="http://schemas.microsoft.com/office/drawing/2014/main" id="{E48EBDB5-99EA-4011-B106-7503E47D2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4212" y="2362200"/>
            <a:ext cx="3162301" cy="22548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95B0CE2-3748-41B8-9949-B162A4DF7969}"/>
              </a:ext>
            </a:extLst>
          </p:cNvPr>
          <p:cNvSpPr txBox="1"/>
          <p:nvPr/>
        </p:nvSpPr>
        <p:spPr>
          <a:xfrm>
            <a:off x="455612" y="3962400"/>
            <a:ext cx="7696200" cy="1754326"/>
          </a:xfrm>
          <a:prstGeom prst="rect">
            <a:avLst/>
          </a:prstGeom>
          <a:noFill/>
        </p:spPr>
        <p:txBody>
          <a:bodyPr wrap="square" rtlCol="0">
            <a:spAutoFit/>
          </a:bodyPr>
          <a:lstStyle/>
          <a:p>
            <a:r>
              <a:rPr lang="en-US" dirty="0"/>
              <a:t>“The cloud’s capacity isn’t infinite, but it’s close. By using virtual desktop technology, each user will have access to a much greater storage space for applications and files than they would have on a hard drive on their device.  This is particularly important if you work with mobile devices, such as smartphones or tablets, as they don’t tend to have large storage capabilities” [4]</a:t>
            </a:r>
          </a:p>
          <a:p>
            <a:r>
              <a:rPr lang="en-US" dirty="0"/>
              <a:t>		-Jose Tobias, </a:t>
            </a:r>
            <a:r>
              <a:rPr lang="en-US" dirty="0" err="1"/>
              <a:t>AusumCloud</a:t>
            </a:r>
            <a:endParaRPr lang="en-US" dirty="0"/>
          </a:p>
        </p:txBody>
      </p:sp>
      <p:sp>
        <p:nvSpPr>
          <p:cNvPr id="12" name="TextBox 11">
            <a:extLst>
              <a:ext uri="{FF2B5EF4-FFF2-40B4-BE49-F238E27FC236}">
                <a16:creationId xmlns:a16="http://schemas.microsoft.com/office/drawing/2014/main" id="{6813DBE8-A55F-4FA3-A300-9B25A2ACA56A}"/>
              </a:ext>
            </a:extLst>
          </p:cNvPr>
          <p:cNvSpPr txBox="1"/>
          <p:nvPr/>
        </p:nvSpPr>
        <p:spPr>
          <a:xfrm>
            <a:off x="10133012" y="4724400"/>
            <a:ext cx="685800" cy="381000"/>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318861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855001-6109-4323-9BE1-C48FA62B11C3}"/>
              </a:ext>
            </a:extLst>
          </p:cNvPr>
          <p:cNvSpPr txBox="1"/>
          <p:nvPr/>
        </p:nvSpPr>
        <p:spPr>
          <a:xfrm>
            <a:off x="379412" y="228600"/>
            <a:ext cx="5029200" cy="400110"/>
          </a:xfrm>
          <a:prstGeom prst="rect">
            <a:avLst/>
          </a:prstGeom>
          <a:noFill/>
        </p:spPr>
        <p:txBody>
          <a:bodyPr wrap="square" rtlCol="0">
            <a:spAutoFit/>
          </a:bodyPr>
          <a:lstStyle/>
          <a:p>
            <a:r>
              <a:rPr lang="en-US" sz="2000" spc="300" dirty="0">
                <a:solidFill>
                  <a:schemeClr val="tx2">
                    <a:lumMod val="50000"/>
                  </a:schemeClr>
                </a:solidFill>
              </a:rPr>
              <a:t>2. IMPROVE DATA MANAGEMENT</a:t>
            </a:r>
          </a:p>
        </p:txBody>
      </p:sp>
      <p:sp>
        <p:nvSpPr>
          <p:cNvPr id="3" name="Content Placeholder 2">
            <a:extLst>
              <a:ext uri="{FF2B5EF4-FFF2-40B4-BE49-F238E27FC236}">
                <a16:creationId xmlns:a16="http://schemas.microsoft.com/office/drawing/2014/main" id="{9A5BBFF0-2609-4B34-96BC-71C570F8F7A5}"/>
              </a:ext>
            </a:extLst>
          </p:cNvPr>
          <p:cNvSpPr>
            <a:spLocks noGrp="1"/>
          </p:cNvSpPr>
          <p:nvPr>
            <p:ph idx="1"/>
          </p:nvPr>
        </p:nvSpPr>
        <p:spPr>
          <a:xfrm>
            <a:off x="265112" y="914400"/>
            <a:ext cx="10287000" cy="742890"/>
          </a:xfrm>
        </p:spPr>
        <p:txBody>
          <a:bodyPr>
            <a:normAutofit fontScale="92500"/>
          </a:bodyPr>
          <a:lstStyle/>
          <a:p>
            <a:pPr marL="0" indent="0">
              <a:buNone/>
            </a:pPr>
            <a:r>
              <a:rPr lang="en-US" sz="3200" dirty="0"/>
              <a:t>Having Windows as a Virtual Desktop Simplifies Maintenance</a:t>
            </a:r>
          </a:p>
        </p:txBody>
      </p:sp>
      <p:sp>
        <p:nvSpPr>
          <p:cNvPr id="2" name="TextBox 1">
            <a:extLst>
              <a:ext uri="{FF2B5EF4-FFF2-40B4-BE49-F238E27FC236}">
                <a16:creationId xmlns:a16="http://schemas.microsoft.com/office/drawing/2014/main" id="{56C7DEB2-794C-4492-9F4E-F284C158127A}"/>
              </a:ext>
            </a:extLst>
          </p:cNvPr>
          <p:cNvSpPr txBox="1"/>
          <p:nvPr/>
        </p:nvSpPr>
        <p:spPr>
          <a:xfrm>
            <a:off x="455612" y="1752600"/>
            <a:ext cx="96774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Removes the need to maintain hardware</a:t>
            </a:r>
          </a:p>
          <a:p>
            <a:pPr marL="285750" indent="-285750">
              <a:buFont typeface="Arial" panose="020B0604020202020204" pitchFamily="34" charset="0"/>
              <a:buChar char="•"/>
            </a:pPr>
            <a:r>
              <a:rPr lang="en-US" dirty="0"/>
              <a:t>Saves space</a:t>
            </a:r>
          </a:p>
          <a:p>
            <a:pPr marL="285750" indent="-285750">
              <a:buFont typeface="Arial" panose="020B0604020202020204" pitchFamily="34" charset="0"/>
              <a:buChar char="•"/>
            </a:pPr>
            <a:r>
              <a:rPr lang="en-US" dirty="0"/>
              <a:t>Saves power consumption</a:t>
            </a:r>
          </a:p>
          <a:p>
            <a:pPr marL="285750" indent="-285750">
              <a:buFont typeface="Arial" panose="020B0604020202020204" pitchFamily="34" charset="0"/>
              <a:buChar char="•"/>
            </a:pPr>
            <a:r>
              <a:rPr lang="en-US" dirty="0"/>
              <a:t>Eliminates lost or corrupted files</a:t>
            </a:r>
          </a:p>
          <a:p>
            <a:pPr marL="285750" indent="-285750">
              <a:buFont typeface="Arial" panose="020B0604020202020204" pitchFamily="34" charset="0"/>
              <a:buChar char="•"/>
            </a:pPr>
            <a:r>
              <a:rPr lang="en-US" dirty="0"/>
              <a:t>Eliminates risk of hardware damage affecting data</a:t>
            </a:r>
          </a:p>
        </p:txBody>
      </p:sp>
      <p:sp>
        <p:nvSpPr>
          <p:cNvPr id="4" name="TextBox 3">
            <a:extLst>
              <a:ext uri="{FF2B5EF4-FFF2-40B4-BE49-F238E27FC236}">
                <a16:creationId xmlns:a16="http://schemas.microsoft.com/office/drawing/2014/main" id="{29DD9A79-DD2E-4CE6-95AB-D738ED621B12}"/>
              </a:ext>
            </a:extLst>
          </p:cNvPr>
          <p:cNvSpPr txBox="1"/>
          <p:nvPr/>
        </p:nvSpPr>
        <p:spPr>
          <a:xfrm>
            <a:off x="531812" y="3505200"/>
            <a:ext cx="8915400" cy="2308324"/>
          </a:xfrm>
          <a:prstGeom prst="rect">
            <a:avLst/>
          </a:prstGeom>
          <a:noFill/>
        </p:spPr>
        <p:txBody>
          <a:bodyPr wrap="square" rtlCol="0">
            <a:spAutoFit/>
          </a:bodyPr>
          <a:lstStyle/>
          <a:p>
            <a:r>
              <a:rPr lang="en-US" dirty="0"/>
              <a:t>“Every year, companies spend thousands of dollars on data management and security. If your organization is looking to cut cost on data management and security, VDI is the way to go. Instead of maintaining a massive data center and a lot of drives and other hardware which do not only take space but consume power, you can move to VDI and host your server in the cloud. A virtual desktop system will not only make your work more flexible but also reduce costs and provide better security for your data. You do not have to deal with lost or corrupted files anymore. What’s more, your workers will have no accessibility issues” [2]</a:t>
            </a:r>
          </a:p>
          <a:p>
            <a:r>
              <a:rPr lang="en-US" dirty="0"/>
              <a:t>                                                                                                                     - File Cloud</a:t>
            </a:r>
          </a:p>
        </p:txBody>
      </p:sp>
    </p:spTree>
    <p:extLst>
      <p:ext uri="{BB962C8B-B14F-4D97-AF65-F5344CB8AC3E}">
        <p14:creationId xmlns:p14="http://schemas.microsoft.com/office/powerpoint/2010/main" val="225651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855001-6109-4323-9BE1-C48FA62B11C3}"/>
              </a:ext>
            </a:extLst>
          </p:cNvPr>
          <p:cNvSpPr txBox="1"/>
          <p:nvPr/>
        </p:nvSpPr>
        <p:spPr>
          <a:xfrm>
            <a:off x="379412" y="228600"/>
            <a:ext cx="5029200" cy="400110"/>
          </a:xfrm>
          <a:prstGeom prst="rect">
            <a:avLst/>
          </a:prstGeom>
          <a:noFill/>
        </p:spPr>
        <p:txBody>
          <a:bodyPr wrap="square" rtlCol="0">
            <a:spAutoFit/>
          </a:bodyPr>
          <a:lstStyle/>
          <a:p>
            <a:r>
              <a:rPr lang="en-US" sz="2000" spc="300" dirty="0">
                <a:solidFill>
                  <a:schemeClr val="tx2">
                    <a:lumMod val="50000"/>
                  </a:schemeClr>
                </a:solidFill>
              </a:rPr>
              <a:t>3. IMPROVE SECURITY</a:t>
            </a:r>
          </a:p>
        </p:txBody>
      </p:sp>
      <p:sp>
        <p:nvSpPr>
          <p:cNvPr id="3" name="Content Placeholder 2">
            <a:extLst>
              <a:ext uri="{FF2B5EF4-FFF2-40B4-BE49-F238E27FC236}">
                <a16:creationId xmlns:a16="http://schemas.microsoft.com/office/drawing/2014/main" id="{71D7492F-93EA-464F-848B-920478718BCC}"/>
              </a:ext>
            </a:extLst>
          </p:cNvPr>
          <p:cNvSpPr>
            <a:spLocks noGrp="1"/>
          </p:cNvSpPr>
          <p:nvPr>
            <p:ph idx="1"/>
          </p:nvPr>
        </p:nvSpPr>
        <p:spPr>
          <a:xfrm>
            <a:off x="265112" y="914400"/>
            <a:ext cx="10629900" cy="990600"/>
          </a:xfrm>
        </p:spPr>
        <p:txBody>
          <a:bodyPr>
            <a:normAutofit/>
          </a:bodyPr>
          <a:lstStyle/>
          <a:p>
            <a:pPr marL="0" indent="0">
              <a:buNone/>
            </a:pPr>
            <a:r>
              <a:rPr lang="en-US" sz="3200" dirty="0"/>
              <a:t>Having Windows as a Virtual Desktop Provides Dynamically Created Virtual Workspaces</a:t>
            </a:r>
          </a:p>
        </p:txBody>
      </p:sp>
      <p:sp>
        <p:nvSpPr>
          <p:cNvPr id="2" name="TextBox 1">
            <a:extLst>
              <a:ext uri="{FF2B5EF4-FFF2-40B4-BE49-F238E27FC236}">
                <a16:creationId xmlns:a16="http://schemas.microsoft.com/office/drawing/2014/main" id="{B961DCD5-A45A-4D1A-86A1-B4E4EEE42D31}"/>
              </a:ext>
            </a:extLst>
          </p:cNvPr>
          <p:cNvSpPr txBox="1"/>
          <p:nvPr/>
        </p:nvSpPr>
        <p:spPr>
          <a:xfrm>
            <a:off x="150812" y="2362200"/>
            <a:ext cx="93726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ensures that end users execute the latest approved software as the virtualized Desktop package is created from IT software libraries</a:t>
            </a:r>
          </a:p>
          <a:p>
            <a:pPr marL="285750" indent="-285750">
              <a:buFont typeface="Arial" panose="020B0604020202020204" pitchFamily="34" charset="0"/>
              <a:buChar char="•"/>
            </a:pPr>
            <a:r>
              <a:rPr lang="en-US" dirty="0"/>
              <a:t>Audit teams can readily validate end-user activity and evaluate the effectiveness of security controls</a:t>
            </a:r>
          </a:p>
          <a:p>
            <a:pPr marL="285750" indent="-285750">
              <a:buFont typeface="Arial" panose="020B0604020202020204" pitchFamily="34" charset="0"/>
              <a:buChar char="•"/>
            </a:pPr>
            <a:r>
              <a:rPr lang="en-US" dirty="0"/>
              <a:t>Helps meet PCI Data Security Standards Council’s top four milestones for prioritizing PCI DSS compliance efforts</a:t>
            </a:r>
          </a:p>
          <a:p>
            <a:pPr marL="285750" indent="-285750">
              <a:buFont typeface="Arial" panose="020B0604020202020204" pitchFamily="34" charset="0"/>
              <a:buChar char="•"/>
            </a:pPr>
            <a:r>
              <a:rPr lang="en-US" dirty="0"/>
              <a:t>Removes sensitive authentication and cardholder data</a:t>
            </a:r>
          </a:p>
          <a:p>
            <a:pPr marL="285750" indent="-285750">
              <a:buFont typeface="Arial" panose="020B0604020202020204" pitchFamily="34" charset="0"/>
              <a:buChar char="•"/>
            </a:pPr>
            <a:r>
              <a:rPr lang="en-US" dirty="0"/>
              <a:t>Protects the internal network</a:t>
            </a:r>
          </a:p>
          <a:p>
            <a:pPr marL="285750" indent="-285750">
              <a:buFont typeface="Arial" panose="020B0604020202020204" pitchFamily="34" charset="0"/>
              <a:buChar char="•"/>
            </a:pPr>
            <a:r>
              <a:rPr lang="en-US" dirty="0"/>
              <a:t>Secures Payment card applications</a:t>
            </a:r>
          </a:p>
          <a:p>
            <a:pPr marL="285750" indent="-285750">
              <a:buFont typeface="Arial" panose="020B0604020202020204" pitchFamily="34" charset="0"/>
              <a:buChar char="•"/>
            </a:pPr>
            <a:r>
              <a:rPr lang="en-US" dirty="0"/>
              <a:t>Monitors and controls access to systems</a:t>
            </a:r>
          </a:p>
        </p:txBody>
      </p:sp>
      <p:pic>
        <p:nvPicPr>
          <p:cNvPr id="4" name="Picture 3">
            <a:extLst>
              <a:ext uri="{FF2B5EF4-FFF2-40B4-BE49-F238E27FC236}">
                <a16:creationId xmlns:a16="http://schemas.microsoft.com/office/drawing/2014/main" id="{B61D3439-8BA3-442E-8C0C-83280BCA994E}"/>
              </a:ext>
            </a:extLst>
          </p:cNvPr>
          <p:cNvPicPr>
            <a:picLocks noChangeAspect="1"/>
          </p:cNvPicPr>
          <p:nvPr/>
        </p:nvPicPr>
        <p:blipFill>
          <a:blip r:embed="rId2"/>
          <a:stretch>
            <a:fillRect/>
          </a:stretch>
        </p:blipFill>
        <p:spPr>
          <a:xfrm>
            <a:off x="5942012" y="4024915"/>
            <a:ext cx="5486400" cy="2359751"/>
          </a:xfrm>
          <a:prstGeom prst="rect">
            <a:avLst/>
          </a:prstGeom>
        </p:spPr>
      </p:pic>
      <p:sp>
        <p:nvSpPr>
          <p:cNvPr id="7" name="TextBox 6">
            <a:extLst>
              <a:ext uri="{FF2B5EF4-FFF2-40B4-BE49-F238E27FC236}">
                <a16:creationId xmlns:a16="http://schemas.microsoft.com/office/drawing/2014/main" id="{338B9027-5337-46C9-B8DE-05F70E799866}"/>
              </a:ext>
            </a:extLst>
          </p:cNvPr>
          <p:cNvSpPr txBox="1"/>
          <p:nvPr/>
        </p:nvSpPr>
        <p:spPr>
          <a:xfrm>
            <a:off x="9828212" y="6477000"/>
            <a:ext cx="762000" cy="369332"/>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422127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{0C8D1F04-2C2D-4AEF-B08C-0625240F28FC}tf02895261_win32</Template>
  <TotalTime>585</TotalTime>
  <Words>1811</Words>
  <Application>Microsoft Office PowerPoint</Application>
  <PresentationFormat>Custom</PresentationFormat>
  <Paragraphs>161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Corbel</vt:lpstr>
      <vt:lpstr>Times New Roman</vt:lpstr>
      <vt:lpstr>Digital Blue Tunnel 16x9</vt:lpstr>
      <vt:lpstr>Windows as a Virtual Desktop</vt:lpstr>
      <vt:lpstr>PowerPoint Presentation</vt:lpstr>
      <vt:lpstr>Should Windows replace their standard operating system for the Windows Virtual Desktop?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Should Windows replace their standard operating system for the Windows Virtual Desktop?</dc:title>
  <dc:creator>Gagnon, Brett M</dc:creator>
  <cp:lastModifiedBy>Gagnon, Brett M</cp:lastModifiedBy>
  <cp:revision>43</cp:revision>
  <dcterms:created xsi:type="dcterms:W3CDTF">2020-07-13T12:35:27Z</dcterms:created>
  <dcterms:modified xsi:type="dcterms:W3CDTF">2020-08-06T15:43:04Z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