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63" r:id="rId2"/>
    <p:sldId id="258" r:id="rId3"/>
    <p:sldId id="273" r:id="rId4"/>
    <p:sldId id="262" r:id="rId5"/>
    <p:sldId id="292" r:id="rId6"/>
    <p:sldId id="307" r:id="rId7"/>
    <p:sldId id="306" r:id="rId8"/>
    <p:sldId id="311" r:id="rId9"/>
    <p:sldId id="322" r:id="rId10"/>
    <p:sldId id="308" r:id="rId11"/>
    <p:sldId id="313" r:id="rId12"/>
    <p:sldId id="310" r:id="rId13"/>
    <p:sldId id="323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257" r:id="rId22"/>
    <p:sldId id="312" r:id="rId23"/>
    <p:sldId id="317" r:id="rId24"/>
    <p:sldId id="296" r:id="rId25"/>
    <p:sldId id="293" r:id="rId26"/>
    <p:sldId id="303" r:id="rId27"/>
    <p:sldId id="304" r:id="rId28"/>
    <p:sldId id="295" r:id="rId29"/>
    <p:sldId id="286" r:id="rId30"/>
    <p:sldId id="28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0037" autoAdjust="0"/>
  </p:normalViewPr>
  <p:slideViewPr>
    <p:cSldViewPr snapToGrid="0">
      <p:cViewPr varScale="1">
        <p:scale>
          <a:sx n="78" d="100"/>
          <a:sy n="7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E631-EC6C-4D82-A71C-0148F5F37482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A3605-7A28-403B-8AF8-3C2A1E66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Power BI Datasets as modeling tool, publish to service</a:t>
            </a:r>
          </a:p>
          <a:p>
            <a:pPr marL="228600" indent="-228600">
              <a:buAutoNum type="arabicPeriod"/>
            </a:pPr>
            <a:r>
              <a:rPr lang="en-US" dirty="0"/>
              <a:t>Using SSAS as modeling tool</a:t>
            </a:r>
          </a:p>
          <a:p>
            <a:pPr marL="228600" indent="-228600">
              <a:buAutoNum type="arabicPeriod"/>
            </a:pPr>
            <a:r>
              <a:rPr lang="en-US" dirty="0"/>
              <a:t>Migrated SSAS to Azure so now you’re just refreshing your model through gateway</a:t>
            </a:r>
          </a:p>
          <a:p>
            <a:pPr marL="228600" indent="-228600">
              <a:buAutoNum type="arabicPeriod"/>
            </a:pPr>
            <a:r>
              <a:rPr lang="en-US" dirty="0"/>
              <a:t>Fully on-premises – Power BI Report Server </a:t>
            </a:r>
          </a:p>
          <a:p>
            <a:pPr marL="228600" indent="-228600">
              <a:buAutoNum type="arabicPeriod"/>
            </a:pPr>
            <a:r>
              <a:rPr lang="en-US" dirty="0"/>
              <a:t>Fully in the cloud – Azure AS, no gateway since data warehouse is </a:t>
            </a:r>
          </a:p>
          <a:p>
            <a:pPr marL="228600" indent="-228600">
              <a:buAutoNum type="arabicPeriod"/>
            </a:pPr>
            <a:r>
              <a:rPr lang="en-US" dirty="0"/>
              <a:t>PBI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A3605-7A28-403B-8AF8-3C2A1E664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gworldtour.com/home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E6D8-E5BC-47A3-9850-489A13B0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8901D-2856-4C72-AE2C-D5996B11A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BC6C-C462-4C77-8B8B-149A545C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2CC005-D309-42CE-93EC-C541499046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9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DCF33-46D4-484F-B2EA-8B53BE741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Acc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9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6A464D-3099-428D-81E8-FEE66565057C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F4BD5B-761D-4154-A5D9-E197119F52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974E4BEB-FCFD-4F69-8376-FD811B8162FF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PowerBIWorldTour</a:t>
            </a:r>
            <a:r>
              <a:rPr lang="en-US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1E423-7DBD-424C-B2D6-23EA66EE2F8E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1F2EFF-28A9-4B44-AA59-502553A849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19696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Accent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97E0B-713F-427C-918B-91189971AB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59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E4C9CA2B-A154-4857-B7E3-F996953428BD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PowerBIWorldTour</a:t>
            </a:r>
            <a:r>
              <a:rPr lang="en-US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172D7-BF5A-409C-B320-A64701E8BE26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C24C18-FD44-46A3-9709-0BFE84DFA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104738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Acc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CC0C3-6699-4FF9-BB0D-B99B26BD90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1322BC0A-9F87-423D-B85C-E950140094EB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PowerBIWorldTour</a:t>
            </a:r>
            <a:r>
              <a:rPr lang="en-US" dirty="0">
                <a:solidFill>
                  <a:schemeClr val="bg2"/>
                </a:solidFill>
              </a:rPr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3B992-D7A2-4559-ABFB-0E0F92B4E6F1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sz="2000" dirty="0">
                <a:solidFill>
                  <a:schemeClr val="bg1"/>
                </a:solidFill>
              </a:rPr>
              <a:t>PBIWorldTour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AE1550-3292-4985-B85D-80B2B2FF09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489951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0CC525-E57E-4E9A-A52A-739E0A866FE9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E6387-2924-49C4-8323-2B7AE4998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59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D4954CE7-6FB4-4EDC-BBD1-AE2E53AED5DD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PowerBIWorldTour</a:t>
            </a:r>
            <a:r>
              <a:rPr lang="en-US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DF828-0525-48CB-A7B9-4A8462BCA9DB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1BF8BD-5D43-4F3E-BAAF-C47B51EE5E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916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B0CEE-9C11-447F-9725-DBAD303F5B9D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B97E0B-713F-427C-918B-91189971AB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7" y="6005016"/>
            <a:ext cx="3307971" cy="1078859"/>
          </a:xfrm>
          <a:prstGeom prst="rect">
            <a:avLst/>
          </a:prstGeom>
        </p:spPr>
      </p:pic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E4C9CA2B-A154-4857-B7E3-F996953428BD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PowerBIWorldTour</a:t>
            </a:r>
            <a:r>
              <a:rPr lang="en-US" dirty="0">
                <a:solidFill>
                  <a:schemeClr val="bg1"/>
                </a:solidFill>
              </a:rPr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172D7-BF5A-409C-B320-A64701E8BE26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sz="2000" dirty="0">
                <a:solidFill>
                  <a:schemeClr val="bg1"/>
                </a:solidFill>
              </a:rPr>
              <a:t>PBIWorldTour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19F53C-3D5C-48C1-B6A4-AD81A953F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96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8D1469-F8C9-44BF-A22F-05A31A6DD803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A66DF2-4E47-4426-8F5C-E43037E36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6ED1C-114F-4E04-82A4-288EF62C6F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97" y="6199085"/>
            <a:ext cx="1738241" cy="658915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18B749-63D1-401C-B116-299DA4B6C5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9085"/>
            <a:ext cx="2209992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457B-57D7-456D-BCEA-489049DA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68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915E3-7619-4DB3-8042-19632AE348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7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3D68-5364-4CFF-B22E-DCDF7ABA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1741-67AE-4C93-A9E2-1AA3EC80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3B4D7-0E28-46DE-B6E9-2EA90F34D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87B53-C7CE-4F73-8643-74318F1D24FA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1B5A0-34B9-4227-A478-450EC8542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11E261AA-01DA-4EBF-85CB-3F41F55657A7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dirty="0">
                <a:solidFill>
                  <a:schemeClr val="accent1"/>
                </a:solidFill>
              </a:rPr>
              <a:t>PowerBIWorldTour</a:t>
            </a:r>
            <a:r>
              <a:rPr lang="en-US" u="none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C501-FBAC-4CEB-A06B-F57A08BB9FDB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57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51F6-1A85-4CB5-B803-800B3165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B9DAB-75A3-419D-AC0D-CC469DF1A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74E0-5310-40FB-9465-AFA31022C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BBB16-7552-4BAB-931D-98084BFC294B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2417F-BEFF-4CF2-A055-BA305F7FF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26" y="6005016"/>
            <a:ext cx="3307974" cy="1078860"/>
          </a:xfrm>
          <a:prstGeom prst="rect">
            <a:avLst/>
          </a:prstGeom>
        </p:spPr>
      </p:pic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7DD17376-6C23-490D-A2EE-CD9D452093A8}"/>
              </a:ext>
            </a:extLst>
          </p:cNvPr>
          <p:cNvSpPr txBox="1"/>
          <p:nvPr userDrawn="1"/>
        </p:nvSpPr>
        <p:spPr>
          <a:xfrm>
            <a:off x="838200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dirty="0">
                <a:solidFill>
                  <a:schemeClr val="accent1"/>
                </a:solidFill>
              </a:rPr>
              <a:t>PowerBIWorldTour</a:t>
            </a:r>
            <a:r>
              <a:rPr lang="en-US" u="none" dirty="0">
                <a:solidFill>
                  <a:schemeClr val="accent1"/>
                </a:solidFill>
              </a:rPr>
              <a:t>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11C23-60BA-42EC-A6BF-C9EFFB7981E1}"/>
              </a:ext>
            </a:extLst>
          </p:cNvPr>
          <p:cNvSpPr txBox="1"/>
          <p:nvPr userDrawn="1"/>
        </p:nvSpPr>
        <p:spPr>
          <a:xfrm>
            <a:off x="4526507" y="6347233"/>
            <a:ext cx="31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#</a:t>
            </a:r>
            <a:r>
              <a:rPr lang="en-US" sz="2000" dirty="0">
                <a:solidFill>
                  <a:schemeClr val="accent1"/>
                </a:solidFill>
              </a:rPr>
              <a:t>PBIWorldTour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684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37E2-1D45-4877-831B-40B22696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46206-47C1-4571-AC0A-69333533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1E615-8CE8-4578-A6B2-AD9A56F71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2EA9C1-A9B5-4982-941C-838EF6862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ECB87-D4B2-41D7-8FCB-76DDC346C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084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6" y="-380896"/>
            <a:ext cx="5634751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78795" y="3238504"/>
            <a:ext cx="2631838" cy="3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64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0983" y="-380896"/>
            <a:ext cx="5638562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786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3820-E5A5-4AFB-91DE-787AB372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63D0-C5F2-4F5B-913F-01F16D1B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61478-D874-4FB3-8B23-E3BE5DCE75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7B44-9AFF-415F-9AD9-798D190FB6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AA04-74F2-4AEC-814F-E2FA6DFD53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783E32F-595B-4B83-A466-1870E166CE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5" y="6236759"/>
            <a:ext cx="2209992" cy="51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6F64B-0941-4D4C-8C25-8C465AA43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988" y="6175755"/>
            <a:ext cx="1799787" cy="68224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971205-9F7C-4519-9ADF-8F8740A89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1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AA04-74F2-4AEC-814F-E2FA6DFD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6762" y="3948440"/>
            <a:ext cx="8022211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7B15D7-842B-4C5F-9084-8576C5251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AA04-74F2-4AEC-814F-E2FA6DFD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6762" y="3450200"/>
            <a:ext cx="8022211" cy="199842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F06E22-B504-4699-B374-3D2CA8CE14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6762" y="2399055"/>
            <a:ext cx="8022212" cy="100874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Attending!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FD7E4D-5E05-4DBB-B27A-162570E74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317742F7-7A61-4E5D-A632-AC5052306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7342496" y="0"/>
            <a:ext cx="4849503" cy="6182436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F498402-1895-4554-9D53-F50ECB7B3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0695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06B4A6A-22E1-47A7-84E7-0965900289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0005" y="3403600"/>
            <a:ext cx="5378795" cy="1884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A13A-50E3-4E3A-90A5-AE95340C64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52" y="6198259"/>
            <a:ext cx="1263456" cy="478938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590951E-94F5-41CE-A566-4576FF563E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05" y="6182436"/>
            <a:ext cx="2209992" cy="51058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C95D35-D0DC-4B5B-B18A-95B1A58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8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DBB5-FFC9-4279-BD52-58664EAC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A2F5-6E3E-450F-BE40-01EEC1048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9698"/>
            <a:ext cx="5181600" cy="4647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35BD1-E06F-4AE3-B6BE-2FA0A6FA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9698"/>
            <a:ext cx="5181600" cy="4647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E28ED-4059-4294-864D-DE9CF3B47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28A7-AF99-47F6-A82C-0DF5A998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2010-6B8D-4FE7-8CAC-C19A8683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270D-78EB-4997-9A4A-FE1D005C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A9FA3-13CB-48CE-A7DF-92B3BA737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B188D-E567-4789-817A-663ECBA3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D35BF-FDFE-4746-8186-28CFBC56A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6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569F4-189D-4DE3-B700-91C2608F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8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91A40-76DA-464C-8D44-4C1AE723B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9277"/>
            <a:ext cx="10515600" cy="463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DB1244-756B-4D62-B79B-E4353EB4613D}"/>
              </a:ext>
            </a:extLst>
          </p:cNvPr>
          <p:cNvCxnSpPr/>
          <p:nvPr userDrawn="1"/>
        </p:nvCxnSpPr>
        <p:spPr>
          <a:xfrm>
            <a:off x="838200" y="1369006"/>
            <a:ext cx="10515600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033416F-0A40-4668-9499-56D32C5C686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91996"/>
            <a:ext cx="2209992" cy="51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61459-FE34-46E1-BF1A-C476199FE13E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21" y="6153135"/>
            <a:ext cx="1808579" cy="685577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9CDCBB-5B07-46D2-9EE0-0682D69E3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017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3044ACC8-BCB5-4E1E-879F-4BBE5DBE54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F223EF1-E935-47DF-ACF2-83B4D7233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17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0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  <p:sldLayoutId id="2147483651" r:id="rId4"/>
    <p:sldLayoutId id="2147483673" r:id="rId5"/>
    <p:sldLayoutId id="2147483674" r:id="rId6"/>
    <p:sldLayoutId id="2147483662" r:id="rId7"/>
    <p:sldLayoutId id="2147483652" r:id="rId8"/>
    <p:sldLayoutId id="2147483653" r:id="rId9"/>
    <p:sldLayoutId id="2147483654" r:id="rId10"/>
    <p:sldLayoutId id="2147483655" r:id="rId11"/>
    <p:sldLayoutId id="2147483664" r:id="rId12"/>
    <p:sldLayoutId id="2147483668" r:id="rId13"/>
    <p:sldLayoutId id="2147483669" r:id="rId14"/>
    <p:sldLayoutId id="2147483670" r:id="rId15"/>
    <p:sldLayoutId id="2147483665" r:id="rId16"/>
    <p:sldLayoutId id="2147483667" r:id="rId17"/>
    <p:sldLayoutId id="2147483666" r:id="rId18"/>
    <p:sldLayoutId id="2147483671" r:id="rId19"/>
    <p:sldLayoutId id="2147483672" r:id="rId20"/>
    <p:sldLayoutId id="2147483656" r:id="rId21"/>
    <p:sldLayoutId id="2147483657" r:id="rId22"/>
    <p:sldLayoutId id="2147483658" r:id="rId23"/>
    <p:sldLayoutId id="2147483659" r:id="rId24"/>
    <p:sldLayoutId id="2147483675" r:id="rId25"/>
    <p:sldLayoutId id="2147483676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rontlineanalytics.net/" TargetMode="External"/><Relationship Id="rId7" Type="http://schemas.openxmlformats.org/officeDocument/2006/relationships/hyperlink" Target="https://www.meetup.com/Boston_BI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nsightsquest.com/" TargetMode="External"/><Relationship Id="rId5" Type="http://schemas.openxmlformats.org/officeDocument/2006/relationships/hyperlink" Target="https://www.amazon.com/Microsoft-Power-Cookbook-Intelligence-Analytical/dp/1788290143/ref=sr_1_1?ie=UTF8&amp;qid=1527444816&amp;sr=8-1&amp;keywords=power+bi+cookbook" TargetMode="External"/><Relationship Id="rId4" Type="http://schemas.openxmlformats.org/officeDocument/2006/relationships/hyperlink" Target="https://www.amazon.com/Mastering-Microsoft-Power-techniques-intelligence/dp/1788297237/ref=sr_1_2?ie=UTF8&amp;qid=1527444816&amp;sr=8-2&amp;keywords=power+bi+cookbook" TargetMode="External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sql/analysis-services/powershell/analysis-services-powershell-reference?view=sql-server-2017&amp;viewFallbackFrom=sql-analysis-services-2017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ocs.microsoft.com/en-us/sql/analysis-services/tabular-models-scripting-language-commands/tmsl-reference-commands?view=sql-server-2017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Administration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Brett Powell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FDC-BE4C-4871-A2FB-1F750EE2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Admin Portal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FDA12-51B0-44E3-A11C-00D7BC9E0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9ED15-9323-4AB2-B76D-498133E9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4" y="2386458"/>
            <a:ext cx="11878811" cy="3440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9C443-9505-42FA-AAC3-830E62242EEE}"/>
              </a:ext>
            </a:extLst>
          </p:cNvPr>
          <p:cNvSpPr txBox="1"/>
          <p:nvPr/>
        </p:nvSpPr>
        <p:spPr>
          <a:xfrm>
            <a:off x="352337" y="1463128"/>
            <a:ext cx="8622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Graphical interface for common Power BI Admin tasks</a:t>
            </a:r>
          </a:p>
          <a:p>
            <a:r>
              <a:rPr lang="en-US" dirty="0"/>
              <a:t>Three main pages:  </a:t>
            </a:r>
          </a:p>
          <a:p>
            <a:r>
              <a:rPr lang="en-US" dirty="0"/>
              <a:t>	Tenant Settings, Workspaces, Capacity Settings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2D408-2E38-4AA8-9F0D-95C1C9191F35}"/>
              </a:ext>
            </a:extLst>
          </p:cNvPr>
          <p:cNvSpPr txBox="1"/>
          <p:nvPr/>
        </p:nvSpPr>
        <p:spPr>
          <a:xfrm>
            <a:off x="5204786" y="5827013"/>
            <a:ext cx="373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 BI Admin Portal: Workspaces Page</a:t>
            </a:r>
          </a:p>
        </p:txBody>
      </p:sp>
    </p:spTree>
    <p:extLst>
      <p:ext uri="{BB962C8B-B14F-4D97-AF65-F5344CB8AC3E}">
        <p14:creationId xmlns:p14="http://schemas.microsoft.com/office/powerpoint/2010/main" val="205377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2B3-1F07-4235-9E7A-94C361F9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Premium Metrics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6341-78B2-441B-BA1A-7BBC7B86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9277"/>
            <a:ext cx="4351147" cy="4637686"/>
          </a:xfrm>
        </p:spPr>
        <p:txBody>
          <a:bodyPr/>
          <a:lstStyle/>
          <a:p>
            <a:r>
              <a:rPr lang="en-US" dirty="0"/>
              <a:t>Free Power BI app to install</a:t>
            </a:r>
          </a:p>
          <a:p>
            <a:r>
              <a:rPr lang="en-US" dirty="0"/>
              <a:t>Dataset Analysis</a:t>
            </a:r>
          </a:p>
          <a:p>
            <a:pPr lvl="1"/>
            <a:r>
              <a:rPr lang="en-US" dirty="0"/>
              <a:t>Query Performance</a:t>
            </a:r>
          </a:p>
          <a:p>
            <a:pPr lvl="1"/>
            <a:r>
              <a:rPr lang="en-US" dirty="0"/>
              <a:t>Refresh Reliability</a:t>
            </a:r>
          </a:p>
          <a:p>
            <a:r>
              <a:rPr lang="en-US" dirty="0"/>
              <a:t>Resource Usage</a:t>
            </a:r>
          </a:p>
          <a:p>
            <a:pPr lvl="1"/>
            <a:r>
              <a:rPr lang="en-US" dirty="0"/>
              <a:t>Evictions</a:t>
            </a:r>
          </a:p>
          <a:p>
            <a:pPr lvl="1"/>
            <a:r>
              <a:rPr lang="en-US" dirty="0"/>
              <a:t>% of Memory?</a:t>
            </a:r>
          </a:p>
          <a:p>
            <a:r>
              <a:rPr lang="en-US" dirty="0"/>
              <a:t>New Premium Workloads</a:t>
            </a:r>
          </a:p>
          <a:p>
            <a:pPr lvl="1"/>
            <a:r>
              <a:rPr lang="en-US" dirty="0"/>
              <a:t>Dataflows</a:t>
            </a:r>
          </a:p>
          <a:p>
            <a:pPr lvl="1"/>
            <a:r>
              <a:rPr lang="en-US" dirty="0"/>
              <a:t>Paginated Reports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E3ACB-3910-49D4-8679-2EE7D3CE9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C5EA5-7798-4AF4-AFC4-C5941E87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98" y="1449852"/>
            <a:ext cx="6455135" cy="4490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13C62-E756-4FFF-B83F-656A4D06DD6E}"/>
              </a:ext>
            </a:extLst>
          </p:cNvPr>
          <p:cNvSpPr txBox="1"/>
          <p:nvPr/>
        </p:nvSpPr>
        <p:spPr>
          <a:xfrm>
            <a:off x="6463315" y="5940134"/>
            <a:ext cx="373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 BI Premium Metrics App</a:t>
            </a:r>
          </a:p>
        </p:txBody>
      </p:sp>
    </p:spTree>
    <p:extLst>
      <p:ext uri="{BB962C8B-B14F-4D97-AF65-F5344CB8AC3E}">
        <p14:creationId xmlns:p14="http://schemas.microsoft.com/office/powerpoint/2010/main" val="154538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B9A3-F07F-4564-9486-77E9EAF7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365 Audit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CE00-5268-4CCF-9010-5FF2F682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9277"/>
            <a:ext cx="3886201" cy="46376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Security &amp; Compliance Center</a:t>
            </a:r>
          </a:p>
          <a:p>
            <a:pPr lvl="1"/>
            <a:r>
              <a:rPr lang="en-US" dirty="0"/>
              <a:t>Link from O365 Admin Center</a:t>
            </a:r>
          </a:p>
          <a:p>
            <a:r>
              <a:rPr lang="en-US" dirty="0"/>
              <a:t>Search and Export</a:t>
            </a:r>
          </a:p>
          <a:p>
            <a:pPr lvl="1"/>
            <a:r>
              <a:rPr lang="en-US" dirty="0"/>
              <a:t>Very limited - # of events, rows retrieved 1K</a:t>
            </a:r>
          </a:p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In-House Solution:</a:t>
            </a:r>
          </a:p>
          <a:p>
            <a:pPr lvl="2"/>
            <a:r>
              <a:rPr lang="en-US" dirty="0"/>
              <a:t>PowerShell or O365 Management API</a:t>
            </a:r>
          </a:p>
          <a:p>
            <a:pPr lvl="1"/>
            <a:r>
              <a:rPr lang="en-US" dirty="0"/>
              <a:t>Power BI Usage Metrics Solution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27B0E-8B43-4A72-9503-7BD94B5658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6357E-0498-4600-B46A-1E3B1DD5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235" y="1539277"/>
            <a:ext cx="7467600" cy="4506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BEE54-BD73-46C4-B51F-E603E39A7339}"/>
              </a:ext>
            </a:extLst>
          </p:cNvPr>
          <p:cNvSpPr txBox="1"/>
          <p:nvPr/>
        </p:nvSpPr>
        <p:spPr>
          <a:xfrm>
            <a:off x="6738618" y="5999000"/>
            <a:ext cx="373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Audit Log Search</a:t>
            </a:r>
          </a:p>
        </p:txBody>
      </p:sp>
    </p:spTree>
    <p:extLst>
      <p:ext uri="{BB962C8B-B14F-4D97-AF65-F5344CB8AC3E}">
        <p14:creationId xmlns:p14="http://schemas.microsoft.com/office/powerpoint/2010/main" val="288880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39E5-26E5-468F-9F6D-96E8722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Usage </a:t>
            </a:r>
            <a:r>
              <a:rPr lang="en-US" dirty="0" err="1"/>
              <a:t>Metics</a:t>
            </a:r>
            <a:r>
              <a:rPr lang="en-US" dirty="0"/>
              <a:t> Solution Template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5A89-4B33-4C15-8FCA-66C72DA91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031"/>
            <a:ext cx="4933335" cy="4637686"/>
          </a:xfrm>
        </p:spPr>
        <p:txBody>
          <a:bodyPr>
            <a:normAutofit/>
          </a:bodyPr>
          <a:lstStyle/>
          <a:p>
            <a:r>
              <a:rPr lang="en-US" sz="2400" dirty="0"/>
              <a:t>Pre-Built Solution by Neal Analytics</a:t>
            </a:r>
          </a:p>
          <a:p>
            <a:pPr lvl="1"/>
            <a:r>
              <a:rPr lang="en-US" sz="2000" dirty="0"/>
              <a:t>Deploys an Azure Function App to Retrieve Power BI Audit Events from O365 </a:t>
            </a:r>
          </a:p>
          <a:p>
            <a:pPr lvl="1"/>
            <a:r>
              <a:rPr lang="en-US" sz="2000" dirty="0"/>
              <a:t>Stores Data in Azure SQL DB</a:t>
            </a:r>
          </a:p>
          <a:p>
            <a:pPr lvl="1"/>
            <a:r>
              <a:rPr lang="en-US" sz="2000" dirty="0"/>
              <a:t>Out-of-the-box Power BI report against data</a:t>
            </a:r>
          </a:p>
          <a:p>
            <a:r>
              <a:rPr lang="en-US" sz="2400" dirty="0"/>
              <a:t>Option to leverage Azure SQL DB and reporting to customize</a:t>
            </a:r>
          </a:p>
          <a:p>
            <a:pPr lvl="1"/>
            <a:r>
              <a:rPr lang="en-US" sz="2000" dirty="0"/>
              <a:t>Integrate data with Azure Active Directory</a:t>
            </a:r>
          </a:p>
          <a:p>
            <a:pPr lvl="1"/>
            <a:r>
              <a:rPr lang="en-US" sz="2000" dirty="0"/>
              <a:t>Load other dimension data to SQL DB</a:t>
            </a:r>
          </a:p>
          <a:p>
            <a:pPr lvl="1"/>
            <a:r>
              <a:rPr lang="en-US" sz="2000" dirty="0"/>
              <a:t>Write new DAX metrics and create new visuals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B4BFB-37CD-4FFB-9ED3-7738197771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6EAB24D-D795-416B-89DB-768418CD46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/>
          <a:stretch/>
        </p:blipFill>
        <p:spPr>
          <a:xfrm>
            <a:off x="5771535" y="1416086"/>
            <a:ext cx="6115665" cy="40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557690-E632-4477-A608-4B3C6031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6096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BI Admin Solutions</a:t>
            </a:r>
          </a:p>
        </p:txBody>
      </p:sp>
    </p:spTree>
    <p:extLst>
      <p:ext uri="{BB962C8B-B14F-4D97-AF65-F5344CB8AC3E}">
        <p14:creationId xmlns:p14="http://schemas.microsoft.com/office/powerpoint/2010/main" val="156455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2B3-1F07-4235-9E7A-94C361F9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Management Module and REST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E3ACB-3910-49D4-8679-2EE7D3CE9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05D77-73FE-41D0-9822-43ACF049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1430220"/>
            <a:ext cx="10515600" cy="1690484"/>
          </a:xfrm>
        </p:spPr>
        <p:txBody>
          <a:bodyPr/>
          <a:lstStyle/>
          <a:p>
            <a:r>
              <a:rPr lang="en-US" dirty="0"/>
              <a:t>Power BI Management Module</a:t>
            </a:r>
          </a:p>
          <a:p>
            <a:r>
              <a:rPr lang="en-US" dirty="0"/>
              <a:t>Power BI REST API Endpoints</a:t>
            </a:r>
          </a:p>
          <a:p>
            <a:r>
              <a:rPr lang="en-US" dirty="0"/>
              <a:t>Start small, build up to admin solutions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9132C9-C5E8-4D29-8555-09FD84EC69F2}"/>
              </a:ext>
            </a:extLst>
          </p:cNvPr>
          <p:cNvSpPr/>
          <p:nvPr/>
        </p:nvSpPr>
        <p:spPr>
          <a:xfrm>
            <a:off x="343949" y="5385731"/>
            <a:ext cx="1736521" cy="77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Get-Workspace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E589A-DE99-44F3-8144-E83D36AA9430}"/>
              </a:ext>
            </a:extLst>
          </p:cNvPr>
          <p:cNvSpPr/>
          <p:nvPr/>
        </p:nvSpPr>
        <p:spPr>
          <a:xfrm>
            <a:off x="2140591" y="4607498"/>
            <a:ext cx="2137794" cy="77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Invoke-</a:t>
            </a:r>
            <a:r>
              <a:rPr lang="en-US" sz="1600" dirty="0" err="1"/>
              <a:t>PowerBIRestMethod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525C6-CB44-4C05-BF39-4502520EE995}"/>
              </a:ext>
            </a:extLst>
          </p:cNvPr>
          <p:cNvSpPr/>
          <p:nvPr/>
        </p:nvSpPr>
        <p:spPr>
          <a:xfrm>
            <a:off x="4348293" y="3829265"/>
            <a:ext cx="2137794" cy="77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Scheduled Scripts/Jobs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73081-006C-46E9-A783-350B153F88C0}"/>
              </a:ext>
            </a:extLst>
          </p:cNvPr>
          <p:cNvSpPr/>
          <p:nvPr/>
        </p:nvSpPr>
        <p:spPr>
          <a:xfrm>
            <a:off x="6706998" y="3051032"/>
            <a:ext cx="2137794" cy="778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Admin 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FAF14-458B-4EFC-A8E5-72DF537F5D98}"/>
              </a:ext>
            </a:extLst>
          </p:cNvPr>
          <p:cNvSpPr txBox="1"/>
          <p:nvPr/>
        </p:nvSpPr>
        <p:spPr>
          <a:xfrm>
            <a:off x="4746948" y="4700167"/>
            <a:ext cx="206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Writing data to files</a:t>
            </a:r>
          </a:p>
          <a:p>
            <a:r>
              <a:rPr lang="en-US" sz="1200" dirty="0"/>
              <a:t>Refreshing datasets or 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90EB5B-F3FA-42C5-A037-97168FE43260}"/>
              </a:ext>
            </a:extLst>
          </p:cNvPr>
          <p:cNvSpPr txBox="1"/>
          <p:nvPr/>
        </p:nvSpPr>
        <p:spPr>
          <a:xfrm>
            <a:off x="2140591" y="5494180"/>
            <a:ext cx="153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 Hoc Admin Scenarios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2C57E-1DA4-4E1D-AE51-D70C83618F98}"/>
              </a:ext>
            </a:extLst>
          </p:cNvPr>
          <p:cNvSpPr txBox="1"/>
          <p:nvPr/>
        </p:nvSpPr>
        <p:spPr>
          <a:xfrm>
            <a:off x="6810461" y="3886712"/>
            <a:ext cx="293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Integrate with other applications (PBI, Flow)</a:t>
            </a:r>
          </a:p>
          <a:p>
            <a:r>
              <a:rPr lang="en-US" sz="1200" dirty="0"/>
              <a:t>Analytics and business logic</a:t>
            </a:r>
          </a:p>
          <a:p>
            <a:r>
              <a:rPr lang="en-US" sz="1200" dirty="0"/>
              <a:t>Custom alerts and distribution/emails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85312C0-2A4E-4FF1-A51D-4C65619A2B6D}"/>
              </a:ext>
            </a:extLst>
          </p:cNvPr>
          <p:cNvSpPr/>
          <p:nvPr/>
        </p:nvSpPr>
        <p:spPr>
          <a:xfrm>
            <a:off x="4278385" y="5098838"/>
            <a:ext cx="5172819" cy="1365954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Learn, Iterate, Adapt</a:t>
            </a:r>
          </a:p>
        </p:txBody>
      </p:sp>
    </p:spTree>
    <p:extLst>
      <p:ext uri="{BB962C8B-B14F-4D97-AF65-F5344CB8AC3E}">
        <p14:creationId xmlns:p14="http://schemas.microsoft.com/office/powerpoint/2010/main" val="364640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2AAA-50B0-4492-A302-558465C7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Artifact Tenant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5B52-B528-486F-AB1E-847E9E77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77"/>
            <a:ext cx="6769962" cy="463768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PowerShell scripts that write artifact details for entire tenant to files</a:t>
            </a:r>
          </a:p>
          <a:p>
            <a:pPr lvl="1"/>
            <a:r>
              <a:rPr lang="en-US" dirty="0"/>
              <a:t>Power BI Management Module</a:t>
            </a:r>
          </a:p>
          <a:p>
            <a:pPr lvl="1"/>
            <a:r>
              <a:rPr lang="en-US" dirty="0"/>
              <a:t>Azure AD Module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PBI and AAD Data to Power BI </a:t>
            </a:r>
          </a:p>
          <a:p>
            <a:pPr lvl="1"/>
            <a:r>
              <a:rPr lang="en-US" dirty="0"/>
              <a:t>Power Query expressions for JSON files</a:t>
            </a:r>
          </a:p>
          <a:p>
            <a:pPr lvl="1"/>
            <a:r>
              <a:rPr lang="en-US" dirty="0"/>
              <a:t>Optionally enhance/extend source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relationships between artifact tables</a:t>
            </a:r>
          </a:p>
          <a:p>
            <a:pPr lvl="1"/>
            <a:r>
              <a:rPr lang="en-US" sz="2000" dirty="0"/>
              <a:t>Datasets (one) to Reports, Sources (many)</a:t>
            </a:r>
          </a:p>
          <a:p>
            <a:pPr lvl="1"/>
            <a:r>
              <a:rPr lang="en-US" sz="2000" dirty="0"/>
              <a:t>Premium capacities (one) to workloads, admins (many)</a:t>
            </a:r>
          </a:p>
          <a:p>
            <a:pPr lvl="1"/>
            <a:r>
              <a:rPr lang="en-US" sz="2000" dirty="0"/>
              <a:t>Azure AD Groups (one) to owners, members (many)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55B-19B1-4237-8D61-E680FA2AFD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72909-C60B-4707-80DA-572526E76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69" y="1539277"/>
            <a:ext cx="3555931" cy="41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5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6C05-DACA-4D2C-A1EE-74E1E62A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On-Premises Data Gateway Monitoring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00AFA1-13D3-4898-86A6-CAD78DF72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14"/>
          <a:stretch/>
        </p:blipFill>
        <p:spPr>
          <a:xfrm>
            <a:off x="6772000" y="1436420"/>
            <a:ext cx="3081474" cy="13575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94AD9-DEF4-457D-865E-09C332D40A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0BEB15-7D0B-40AC-B0B4-90E4F4C1A901}"/>
              </a:ext>
            </a:extLst>
          </p:cNvPr>
          <p:cNvSpPr txBox="1">
            <a:spLocks/>
          </p:cNvSpPr>
          <p:nvPr/>
        </p:nvSpPr>
        <p:spPr>
          <a:xfrm>
            <a:off x="838198" y="1539277"/>
            <a:ext cx="5651379" cy="4675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Retrieve performance monitor counters to assess health of gateway and gateway server</a:t>
            </a:r>
          </a:p>
          <a:p>
            <a:pPr lvl="1"/>
            <a:r>
              <a:rPr lang="en-US" dirty="0"/>
              <a:t>CPU, Memory, Query Volume, Query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to Power BI via </a:t>
            </a:r>
            <a:r>
              <a:rPr lang="en-US" dirty="0" err="1"/>
              <a:t>Folder.Files</a:t>
            </a:r>
            <a:r>
              <a:rPr lang="en-US" dirty="0"/>
              <a:t>() Connector</a:t>
            </a:r>
          </a:p>
          <a:p>
            <a:pPr lvl="1"/>
            <a:r>
              <a:rPr lang="en-US" dirty="0"/>
              <a:t>Parameterize Source Path</a:t>
            </a:r>
          </a:p>
          <a:p>
            <a:pPr lvl="1"/>
            <a:r>
              <a:rPr lang="en-US" dirty="0"/>
              <a:t>Add columns and set data </a:t>
            </a:r>
            <a:r>
              <a:rPr lang="en-US" dirty="0" err="1"/>
              <a:t>typesd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and Publish to Power BI</a:t>
            </a:r>
          </a:p>
          <a:p>
            <a:pPr lvl="1"/>
            <a:r>
              <a:rPr lang="en-US" dirty="0"/>
              <a:t>Add basic metrics (max, average)</a:t>
            </a:r>
          </a:p>
          <a:p>
            <a:pPr lvl="1"/>
            <a:r>
              <a:rPr lang="en-US" dirty="0"/>
              <a:t>Build report visualizations </a:t>
            </a:r>
          </a:p>
          <a:p>
            <a:pPr lvl="1"/>
            <a:r>
              <a:rPr lang="en-US" dirty="0"/>
              <a:t>Configure gateway data source for refresh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941377-8677-40A2-9D41-94DD49E1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00" y="3310810"/>
            <a:ext cx="4953546" cy="27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23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C70B-6530-4B97-855E-E5CF07FD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Refresh History and Group Email Notify</a:t>
            </a:r>
          </a:p>
        </p:txBody>
      </p:sp>
      <p:pic>
        <p:nvPicPr>
          <p:cNvPr id="6" name="Content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C9E6E38-81E8-4690-8AC2-766E7E80B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63" y="1441009"/>
            <a:ext cx="4725537" cy="27368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994B8-B250-4374-A618-FF898F63EA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C6F3891-5080-4458-9F33-9BED13E8A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83" y="4346217"/>
            <a:ext cx="6549451" cy="1674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8CC5A4-9850-4BEB-9DEE-7333A86A88A9}"/>
              </a:ext>
            </a:extLst>
          </p:cNvPr>
          <p:cNvSpPr txBox="1"/>
          <p:nvPr/>
        </p:nvSpPr>
        <p:spPr>
          <a:xfrm>
            <a:off x="838200" y="1397674"/>
            <a:ext cx="5704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PowerShell scripts that write refresh history data to files (JSON) for high priority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Retrieve and consolidate dataset history files via Power Query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essential reports including today’s failures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card visuals filtered to a specific dataset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Pin card visuals from report to dashboard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data alerts for each dashboard card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MS Flows to drive group email based on alert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79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96C2-DCB3-4F14-A89A-50E09227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AC1C-B5AD-4E88-8F9C-1BBAC185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36" y="1539277"/>
            <a:ext cx="6326080" cy="463768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PowerShell scripts to manage BI supporting resources (Azure Analysis Services, PBI Embedded)</a:t>
            </a:r>
          </a:p>
          <a:p>
            <a:pPr lvl="1"/>
            <a:r>
              <a:rPr lang="en-US" dirty="0"/>
              <a:t>Pause, Resume, Scale Up, Scale 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scripts according to policies or drive based on other events</a:t>
            </a:r>
          </a:p>
          <a:p>
            <a:pPr lvl="1"/>
            <a:r>
              <a:rPr lang="en-US" dirty="0"/>
              <a:t>Azure Automation Runbooks</a:t>
            </a:r>
          </a:p>
          <a:p>
            <a:pPr lvl="1"/>
            <a:r>
              <a:rPr lang="en-US" dirty="0"/>
              <a:t>SQL Server Agent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Scale Up on Monday morning</a:t>
            </a:r>
          </a:p>
          <a:p>
            <a:pPr lvl="1"/>
            <a:r>
              <a:rPr lang="en-US" dirty="0"/>
              <a:t>Scale Down in evenings</a:t>
            </a:r>
          </a:p>
          <a:p>
            <a:pPr lvl="1"/>
            <a:r>
              <a:rPr lang="en-US" dirty="0"/>
              <a:t>Pause on weekends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E048B-C455-462B-A398-8B0B9A627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8E533-2CD5-4616-B6DE-573672743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1"/>
          <a:stretch/>
        </p:blipFill>
        <p:spPr>
          <a:xfrm>
            <a:off x="6720606" y="1539277"/>
            <a:ext cx="5116766" cy="2909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436F4-F731-4FED-97CD-121D930CE60A}"/>
              </a:ext>
            </a:extLst>
          </p:cNvPr>
          <p:cNvSpPr txBox="1"/>
          <p:nvPr/>
        </p:nvSpPr>
        <p:spPr>
          <a:xfrm>
            <a:off x="8326345" y="4429647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Automation</a:t>
            </a:r>
          </a:p>
        </p:txBody>
      </p:sp>
    </p:spTree>
    <p:extLst>
      <p:ext uri="{BB962C8B-B14F-4D97-AF65-F5344CB8AC3E}">
        <p14:creationId xmlns:p14="http://schemas.microsoft.com/office/powerpoint/2010/main" val="27004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2C45A660-1D04-4C17-8826-8AC494A097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r="19315"/>
          <a:stretch>
            <a:fillRect/>
          </a:stretch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64FCAB9-B1D4-4AC6-BCA6-7DE48C25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7241309" cy="804812"/>
          </a:xfrm>
        </p:spPr>
        <p:txBody>
          <a:bodyPr/>
          <a:lstStyle/>
          <a:p>
            <a:r>
              <a:rPr lang="en-US" sz="4400" dirty="0"/>
              <a:t>About 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DD8ED-C232-472F-9A18-A4F5A12F9C0C}"/>
              </a:ext>
            </a:extLst>
          </p:cNvPr>
          <p:cNvSpPr txBox="1"/>
          <p:nvPr/>
        </p:nvSpPr>
        <p:spPr>
          <a:xfrm>
            <a:off x="159326" y="797510"/>
            <a:ext cx="63849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BI Consultant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Frontline Analytics 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Author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Mastering Power BI</a:t>
            </a:r>
            <a:endParaRPr lang="en-US" sz="2800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 Cookbook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Insight Quest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PUG Leader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Boston BI</a:t>
            </a:r>
            <a:endParaRPr lang="en-US" sz="28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Contact Info: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@BrettPowell76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Brett.Powell@FrontlineAnalytics.net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0B4262-D2E5-4DCD-AA97-6D3D2E23F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27" y="3157183"/>
            <a:ext cx="1756835" cy="2154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9B90BB-7E2F-4E0A-A876-75E54C8A2D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15" y="902186"/>
            <a:ext cx="1756835" cy="21561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975B3-DFCC-4339-86C3-53A1D646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97BA-317B-41EE-A2A3-ECF61EF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Services Tabular Model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386DE-C483-4834-80FD-680D7CDEF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810A0-234B-4A53-8C6E-5246B947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10" y="1539277"/>
            <a:ext cx="6115050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9FC1E-31D7-444E-9BE8-80BA33496473}"/>
              </a:ext>
            </a:extLst>
          </p:cNvPr>
          <p:cNvSpPr txBox="1"/>
          <p:nvPr/>
        </p:nvSpPr>
        <p:spPr>
          <a:xfrm>
            <a:off x="6917313" y="3120427"/>
            <a:ext cx="406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Analysis Services Processing Cmdlets in SQL Server Module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71EB5-B98E-4CE6-875C-9CFC135C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61" y="3460575"/>
            <a:ext cx="4429125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E4CBD4-E841-478C-BE4B-4AB4AB259EC0}"/>
              </a:ext>
            </a:extLst>
          </p:cNvPr>
          <p:cNvSpPr txBox="1"/>
          <p:nvPr/>
        </p:nvSpPr>
        <p:spPr>
          <a:xfrm>
            <a:off x="7271680" y="5233074"/>
            <a:ext cx="368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In-line TMSL Command via Invoke-</a:t>
            </a:r>
            <a:r>
              <a:rPr lang="en-US" sz="1200" b="1" dirty="0" err="1"/>
              <a:t>ASCmd</a:t>
            </a:r>
            <a:r>
              <a:rPr lang="en-US" sz="1200" b="1" dirty="0"/>
              <a:t> Cmdlet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6427B7-73F6-4994-AC68-90CD2CE8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4586288" cy="4637088"/>
          </a:xfrm>
        </p:spPr>
        <p:txBody>
          <a:bodyPr>
            <a:normAutofit/>
          </a:bodyPr>
          <a:lstStyle/>
          <a:p>
            <a:r>
              <a:rPr lang="en-US" dirty="0"/>
              <a:t>Analysis Services cmdlets included in </a:t>
            </a:r>
            <a:r>
              <a:rPr lang="en-US" dirty="0" err="1"/>
              <a:t>SQLServer</a:t>
            </a:r>
            <a:r>
              <a:rPr lang="en-US" dirty="0"/>
              <a:t> module</a:t>
            </a:r>
          </a:p>
          <a:p>
            <a:r>
              <a:rPr lang="en-US" dirty="0"/>
              <a:t>Invoke-</a:t>
            </a:r>
            <a:r>
              <a:rPr lang="en-US" dirty="0" err="1"/>
              <a:t>ASCmd</a:t>
            </a:r>
            <a:r>
              <a:rPr lang="en-US" dirty="0"/>
              <a:t> to pass custom TMSL to server</a:t>
            </a:r>
          </a:p>
          <a:p>
            <a:pPr lvl="1"/>
            <a:r>
              <a:rPr lang="en-US" dirty="0"/>
              <a:t>Can blend PowerShell dynamic logic/variables with TMSL</a:t>
            </a:r>
          </a:p>
          <a:p>
            <a:r>
              <a:rPr lang="en-US" dirty="0">
                <a:hlinkClick r:id="rId4"/>
              </a:rPr>
              <a:t>Analysis Services PowerShell Reference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676882" y="136352"/>
            <a:ext cx="6765720" cy="76196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Support Our Sponsors</a:t>
            </a:r>
          </a:p>
        </p:txBody>
      </p:sp>
      <p:pic>
        <p:nvPicPr>
          <p:cNvPr id="2052" name="Picture 4" descr="Porto's Bakery &amp; Cafe">
            <a:extLst>
              <a:ext uri="{FF2B5EF4-FFF2-40B4-BE49-F238E27FC236}">
                <a16:creationId xmlns:a16="http://schemas.microsoft.com/office/drawing/2014/main" id="{02A1F5B3-3C2B-4DA4-8D36-9B0752A6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106" y="2327264"/>
            <a:ext cx="2733414" cy="135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SentryOne">
            <a:extLst>
              <a:ext uri="{FF2B5EF4-FFF2-40B4-BE49-F238E27FC236}">
                <a16:creationId xmlns:a16="http://schemas.microsoft.com/office/drawing/2014/main" id="{7B72C9EC-9940-436E-9BEF-E11A96FE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09" y="1370123"/>
            <a:ext cx="3034140" cy="6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DELL EMC">
            <a:extLst>
              <a:ext uri="{FF2B5EF4-FFF2-40B4-BE49-F238E27FC236}">
                <a16:creationId xmlns:a16="http://schemas.microsoft.com/office/drawing/2014/main" id="{9A247936-4002-4533-B511-D6DE254A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88" y="1317699"/>
            <a:ext cx="3397027" cy="6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Quest">
            <a:extLst>
              <a:ext uri="{FF2B5EF4-FFF2-40B4-BE49-F238E27FC236}">
                <a16:creationId xmlns:a16="http://schemas.microsoft.com/office/drawing/2014/main" id="{141A08E5-11EB-4134-8EC9-9054C2FA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16" y="2559353"/>
            <a:ext cx="2145402" cy="5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COZYROC">
            <a:extLst>
              <a:ext uri="{FF2B5EF4-FFF2-40B4-BE49-F238E27FC236}">
                <a16:creationId xmlns:a16="http://schemas.microsoft.com/office/drawing/2014/main" id="{3E6260B4-7BB8-4825-A651-9A71C894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49" y="2731404"/>
            <a:ext cx="3024060" cy="6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Ledgent Technology">
            <a:extLst>
              <a:ext uri="{FF2B5EF4-FFF2-40B4-BE49-F238E27FC236}">
                <a16:creationId xmlns:a16="http://schemas.microsoft.com/office/drawing/2014/main" id="{A474BA7F-B3C7-40E5-9C5D-2A7AFE6B3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57" y="1386143"/>
            <a:ext cx="871938" cy="8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Amazon Web Services">
            <a:extLst>
              <a:ext uri="{FF2B5EF4-FFF2-40B4-BE49-F238E27FC236}">
                <a16:creationId xmlns:a16="http://schemas.microsoft.com/office/drawing/2014/main" id="{0B6D95DA-6069-4ACA-99FB-94550E05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536" y="4157601"/>
            <a:ext cx="1128982" cy="67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 descr="Data Advantage Group">
            <a:extLst>
              <a:ext uri="{FF2B5EF4-FFF2-40B4-BE49-F238E27FC236}">
                <a16:creationId xmlns:a16="http://schemas.microsoft.com/office/drawing/2014/main" id="{FF12076A-CFFB-46C2-B71C-06157B4CD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49" y="3915676"/>
            <a:ext cx="1910198" cy="6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 descr="Enmotus">
            <a:extLst>
              <a:ext uri="{FF2B5EF4-FFF2-40B4-BE49-F238E27FC236}">
                <a16:creationId xmlns:a16="http://schemas.microsoft.com/office/drawing/2014/main" id="{79308176-5551-40CA-909E-583EEA91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1" y="4012278"/>
            <a:ext cx="2756935" cy="48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" name="Picture 20" descr="DesignMind">
            <a:extLst>
              <a:ext uri="{FF2B5EF4-FFF2-40B4-BE49-F238E27FC236}">
                <a16:creationId xmlns:a16="http://schemas.microsoft.com/office/drawing/2014/main" id="{376E64A7-4B7E-4B85-AC21-D15E2D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53" y="4072329"/>
            <a:ext cx="2469649" cy="58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21" descr="Redgate Software">
            <a:extLst>
              <a:ext uri="{FF2B5EF4-FFF2-40B4-BE49-F238E27FC236}">
                <a16:creationId xmlns:a16="http://schemas.microsoft.com/office/drawing/2014/main" id="{1E192667-FBBB-4A4B-9C54-8A57D731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20" y="5155793"/>
            <a:ext cx="2027799" cy="48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0" name="Picture 22" descr="Melissa">
            <a:extLst>
              <a:ext uri="{FF2B5EF4-FFF2-40B4-BE49-F238E27FC236}">
                <a16:creationId xmlns:a16="http://schemas.microsoft.com/office/drawing/2014/main" id="{13DCBA90-5378-4B7B-BD60-FF2291AE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260" y="5372088"/>
            <a:ext cx="1920278" cy="6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071" name="Picture 23" descr="Idera (GAP Sponsor)">
            <a:extLst>
              <a:ext uri="{FF2B5EF4-FFF2-40B4-BE49-F238E27FC236}">
                <a16:creationId xmlns:a16="http://schemas.microsoft.com/office/drawing/2014/main" id="{FAE8493F-2EF2-4178-B26C-A147374E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50" y="5353975"/>
            <a:ext cx="2802295" cy="29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2" name="Picture 24" descr="Microsoft Corporation">
            <a:extLst>
              <a:ext uri="{FF2B5EF4-FFF2-40B4-BE49-F238E27FC236}">
                <a16:creationId xmlns:a16="http://schemas.microsoft.com/office/drawing/2014/main" id="{9A98B647-28E7-4DEC-9E49-11E1110E9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711" y="53"/>
            <a:ext cx="2679653" cy="100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3" name="Picture 25" descr="pass-logo-2016">
            <a:extLst>
              <a:ext uri="{FF2B5EF4-FFF2-40B4-BE49-F238E27FC236}">
                <a16:creationId xmlns:a16="http://schemas.microsoft.com/office/drawing/2014/main" id="{709E6B56-049B-4F3E-9099-768E1D8B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17" y="246517"/>
            <a:ext cx="1298666" cy="48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5264" y="381421"/>
            <a:ext cx="6824164" cy="76196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Local User Groups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FA8D4A4-16A2-4EF4-9C90-BD97BCC5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096" y="1466190"/>
            <a:ext cx="3798575" cy="120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8708" tIns="38708" rIns="38708" bIns="38708" numCol="1" anchor="t" anchorCtr="0" compatLnSpc="1">
            <a:prstTxWarp prst="textNoShape">
              <a:avLst/>
            </a:prstTxWarp>
          </a:bodyPr>
          <a:lstStyle/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82" b="1" dirty="0">
                <a:solidFill>
                  <a:srgbClr val="000000"/>
                </a:solidFill>
                <a:latin typeface="Calibri" panose="020F0502020204030204" pitchFamily="34" charset="0"/>
              </a:rPr>
              <a:t>Orange County Data Professionals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2nd Thursday of each month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6:30—8:30 PM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Irvine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BigPASS.pass.org</a:t>
            </a:r>
            <a:endParaRPr lang="en-US" altLang="en-US" sz="2963" dirty="0">
              <a:latin typeface="Arial" panose="020B0604020202020204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0B29370-EDE5-4368-9952-25797CC8D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873" y="3134911"/>
            <a:ext cx="3715310" cy="106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8708" tIns="38708" rIns="38708" bIns="38708" numCol="1" anchor="t" anchorCtr="0" compatLnSpc="1">
            <a:prstTxWarp prst="textNoShape">
              <a:avLst/>
            </a:prstTxWarp>
          </a:bodyPr>
          <a:lstStyle/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82" b="1" dirty="0">
                <a:solidFill>
                  <a:srgbClr val="000000"/>
                </a:solidFill>
                <a:latin typeface="Calibri" panose="020F0502020204030204" pitchFamily="34" charset="0"/>
              </a:rPr>
              <a:t>Malibu SQL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3rd Wednesday of each month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6:30—9:00 PM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sqlMalibu.pass.org</a:t>
            </a:r>
            <a:endParaRPr lang="en-US" altLang="en-US" sz="2117" dirty="0">
              <a:latin typeface="Arial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0396B7A-149E-4774-A9A6-C536D58E1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874" y="1466190"/>
            <a:ext cx="3402350" cy="1160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8708" tIns="38708" rIns="38708" bIns="38708" numCol="1" anchor="t" anchorCtr="0" compatLnSpc="1">
            <a:prstTxWarp prst="textNoShape">
              <a:avLst/>
            </a:prstTxWarp>
          </a:bodyPr>
          <a:lstStyle/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82" b="1" dirty="0">
                <a:solidFill>
                  <a:srgbClr val="000000"/>
                </a:solidFill>
                <a:latin typeface="Calibri" panose="020F0502020204030204" pitchFamily="34" charset="0"/>
              </a:rPr>
              <a:t>Los Angeles SQL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3rd Thursday of each odd month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7:00—8:30 PM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USC Campus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Sql.la</a:t>
            </a:r>
            <a:endParaRPr lang="en-US" altLang="en-US" sz="2963" dirty="0">
              <a:latin typeface="Arial" panose="020B0604020202020204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29C94D3-57D0-47BE-AE9C-387087F31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096" y="4709976"/>
            <a:ext cx="4042625" cy="90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8708" tIns="38708" rIns="38708" bIns="38708" numCol="1" anchor="t" anchorCtr="0" compatLnSpc="1">
            <a:prstTxWarp prst="textNoShape">
              <a:avLst/>
            </a:prstTxWarp>
          </a:bodyPr>
          <a:lstStyle/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82" b="1" dirty="0">
                <a:solidFill>
                  <a:srgbClr val="000000"/>
                </a:solidFill>
                <a:latin typeface="Calibri" panose="020F0502020204030204" pitchFamily="34" charset="0"/>
              </a:rPr>
              <a:t>San Diego User Groups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1st &amp; 3rd Thursday 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6:00—8:30 PM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www.meetup.com/sdsqlug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963" dirty="0">
              <a:latin typeface="Arial" panose="020B0604020202020204" pitchFamily="34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B9A8B820-8E99-419B-BF5F-B8C8DD782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873" y="4709976"/>
            <a:ext cx="2540995" cy="104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8708" tIns="38708" rIns="38708" bIns="38708" numCol="1" anchor="t" anchorCtr="0" compatLnSpc="1">
            <a:prstTxWarp prst="textNoShape">
              <a:avLst/>
            </a:prstTxWarp>
          </a:bodyPr>
          <a:lstStyle/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82" b="1" dirty="0">
                <a:solidFill>
                  <a:srgbClr val="000000"/>
                </a:solidFill>
                <a:latin typeface="Calibri" panose="020F0502020204030204" pitchFamily="34" charset="0"/>
              </a:rPr>
              <a:t>Los Angeles—Korean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Every other Tuesday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8:00—9:00 PM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El Segundo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sqlAngeles.pass.org</a:t>
            </a:r>
            <a:endParaRPr lang="en-US" altLang="en-US" sz="2963" dirty="0">
              <a:latin typeface="Arial" panose="020B0604020202020204" pitchFamily="34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7C075DD-D13A-4570-9705-325997AF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096" y="3176285"/>
            <a:ext cx="3402350" cy="102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8708" tIns="38708" rIns="38708" bIns="38708" numCol="1" anchor="t" anchorCtr="0" compatLnSpc="1">
            <a:prstTxWarp prst="textNoShape">
              <a:avLst/>
            </a:prstTxWarp>
          </a:bodyPr>
          <a:lstStyle/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82" b="1" dirty="0">
                <a:solidFill>
                  <a:srgbClr val="000000"/>
                </a:solidFill>
                <a:latin typeface="Calibri" panose="020F0502020204030204" pitchFamily="34" charset="0"/>
              </a:rPr>
              <a:t>Orange County Power BI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3rd Thursday of the month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7:00—8:30 PM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Irvine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0" dirty="0">
                <a:solidFill>
                  <a:srgbClr val="000000"/>
                </a:solidFill>
                <a:latin typeface="Calibri" panose="020F0502020204030204" pitchFamily="34" charset="0"/>
              </a:rPr>
              <a:t>Meetup.com</a:t>
            </a:r>
          </a:p>
          <a:p>
            <a:pPr defTabSz="96771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7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557690-E632-4477-A608-4B3C6031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6096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867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3AD2-6E7C-4253-BB3B-DB3326D4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85A2-4121-42E7-81ED-8C2A0FAD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43" y="1373872"/>
            <a:ext cx="6258887" cy="4548756"/>
          </a:xfrm>
        </p:spPr>
        <p:txBody>
          <a:bodyPr>
            <a:normAutofit/>
          </a:bodyPr>
          <a:lstStyle/>
          <a:p>
            <a:r>
              <a:rPr lang="en-US" dirty="0"/>
              <a:t>Defined Rows of a Table</a:t>
            </a:r>
          </a:p>
          <a:p>
            <a:pPr lvl="1"/>
            <a:r>
              <a:rPr lang="en-US" dirty="0"/>
              <a:t>1+ partition per table</a:t>
            </a:r>
          </a:p>
          <a:p>
            <a:pPr lvl="1"/>
            <a:r>
              <a:rPr lang="en-US" dirty="0"/>
              <a:t>1+ segment per partition</a:t>
            </a:r>
          </a:p>
          <a:p>
            <a:pPr lvl="2"/>
            <a:r>
              <a:rPr lang="en-US" dirty="0"/>
              <a:t>8M rows per segment (default) compressed</a:t>
            </a:r>
          </a:p>
          <a:p>
            <a:pPr lvl="2"/>
            <a:r>
              <a:rPr lang="en-US" dirty="0"/>
              <a:t>1 CPU Core per segment in parallelized queries</a:t>
            </a:r>
          </a:p>
          <a:p>
            <a:pPr lvl="1"/>
            <a:r>
              <a:rPr lang="en-US" dirty="0"/>
              <a:t>Avoid Over-Partitioning</a:t>
            </a:r>
          </a:p>
          <a:p>
            <a:r>
              <a:rPr lang="en-US" dirty="0"/>
              <a:t>Primary Use Case:</a:t>
            </a:r>
          </a:p>
          <a:p>
            <a:pPr lvl="1"/>
            <a:r>
              <a:rPr lang="en-US" dirty="0"/>
              <a:t>Reduce processing time and resources</a:t>
            </a:r>
          </a:p>
          <a:p>
            <a:pPr lvl="1"/>
            <a:r>
              <a:rPr lang="en-US" dirty="0"/>
              <a:t>Improve manageability </a:t>
            </a:r>
          </a:p>
          <a:p>
            <a:r>
              <a:rPr lang="en-US" dirty="0"/>
              <a:t>Other Use Case:</a:t>
            </a:r>
          </a:p>
          <a:p>
            <a:pPr lvl="1"/>
            <a:r>
              <a:rPr lang="en-US" dirty="0"/>
              <a:t>Consolidate source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4DE91-EC4C-4077-B658-3736CF0C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30" y="1456575"/>
            <a:ext cx="4894991" cy="2499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5AAB7E-B1B4-476B-9FDA-CD0C618DCBE4}"/>
              </a:ext>
            </a:extLst>
          </p:cNvPr>
          <p:cNvSpPr txBox="1"/>
          <p:nvPr/>
        </p:nvSpPr>
        <p:spPr>
          <a:xfrm>
            <a:off x="7500010" y="5905044"/>
            <a:ext cx="3417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Code View of </a:t>
            </a:r>
            <a:r>
              <a:rPr lang="en-US" sz="1200" b="1" dirty="0" err="1"/>
              <a:t>Model.bim</a:t>
            </a:r>
            <a:r>
              <a:rPr lang="en-US" sz="1200" b="1" dirty="0"/>
              <a:t> in SSDT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69B47-1A9C-4B3E-879B-F8C8C95A1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15"/>
          <a:stretch/>
        </p:blipFill>
        <p:spPr>
          <a:xfrm>
            <a:off x="7063530" y="4194380"/>
            <a:ext cx="4049320" cy="1749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D1720-E5FB-4EF8-BFD0-F06A7155F1E8}"/>
              </a:ext>
            </a:extLst>
          </p:cNvPr>
          <p:cNvSpPr txBox="1"/>
          <p:nvPr/>
        </p:nvSpPr>
        <p:spPr>
          <a:xfrm>
            <a:off x="7782059" y="3986490"/>
            <a:ext cx="3417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Partition Manager in SQL Server Data Tools (SSDT)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6CC4FB-8043-49D8-A4FB-07A0DE318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84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910B-8611-49EC-BF8A-A118A1BD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Patterns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5595C9-326C-4AF8-9BCA-65B651369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04" y="1394967"/>
            <a:ext cx="5441426" cy="1593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Patterns are primarily driven by:</a:t>
            </a:r>
          </a:p>
          <a:p>
            <a:pPr lvl="1"/>
            <a:r>
              <a:rPr lang="en-US" dirty="0"/>
              <a:t>Processing time window</a:t>
            </a:r>
          </a:p>
          <a:p>
            <a:pPr lvl="1"/>
            <a:r>
              <a:rPr lang="en-US" dirty="0"/>
              <a:t>Availability of model for queries</a:t>
            </a:r>
          </a:p>
          <a:p>
            <a:pPr lvl="1"/>
            <a:r>
              <a:rPr lang="en-US" dirty="0"/>
              <a:t>Available RAM during processing job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E59EA4-97A8-4BAB-A88C-5FB09F966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461364"/>
              </p:ext>
            </p:extLst>
          </p:nvPr>
        </p:nvGraphicFramePr>
        <p:xfrm>
          <a:off x="1152525" y="2967327"/>
          <a:ext cx="9258213" cy="2928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087">
                  <a:extLst>
                    <a:ext uri="{9D8B030D-6E8A-4147-A177-3AD203B41FA5}">
                      <a16:colId xmlns:a16="http://schemas.microsoft.com/office/drawing/2014/main" val="1888827874"/>
                    </a:ext>
                  </a:extLst>
                </a:gridCol>
                <a:gridCol w="2102209">
                  <a:extLst>
                    <a:ext uri="{9D8B030D-6E8A-4147-A177-3AD203B41FA5}">
                      <a16:colId xmlns:a16="http://schemas.microsoft.com/office/drawing/2014/main" val="164045608"/>
                    </a:ext>
                  </a:extLst>
                </a:gridCol>
                <a:gridCol w="2827365">
                  <a:extLst>
                    <a:ext uri="{9D8B030D-6E8A-4147-A177-3AD203B41FA5}">
                      <a16:colId xmlns:a16="http://schemas.microsoft.com/office/drawing/2014/main" val="263110350"/>
                    </a:ext>
                  </a:extLst>
                </a:gridCol>
                <a:gridCol w="2314552">
                  <a:extLst>
                    <a:ext uri="{9D8B030D-6E8A-4147-A177-3AD203B41FA5}">
                      <a16:colId xmlns:a16="http://schemas.microsoft.com/office/drawing/2014/main" val="3631938479"/>
                    </a:ext>
                  </a:extLst>
                </a:gridCol>
              </a:tblGrid>
              <a:tr h="4183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Intermediate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Advanced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943625"/>
                  </a:ext>
                </a:extLst>
              </a:tr>
              <a:tr h="418378">
                <a:tc>
                  <a:txBody>
                    <a:bodyPr/>
                    <a:lstStyle/>
                    <a:p>
                      <a:r>
                        <a:rPr lang="en-US" dirty="0"/>
                        <a:t>Model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8569"/>
                  </a:ext>
                </a:extLst>
              </a:tr>
              <a:tr h="418378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53460"/>
                  </a:ext>
                </a:extLst>
              </a:tr>
              <a:tr h="418378">
                <a:tc>
                  <a:txBody>
                    <a:bodyPr/>
                    <a:lstStyle/>
                    <a:p>
                      <a:r>
                        <a:rPr lang="en-US" dirty="0"/>
                        <a:t>Operation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 – Data &amp; </a:t>
                      </a:r>
                      <a:r>
                        <a:rPr lang="en-US" dirty="0" err="1"/>
                        <a:t>Recalc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Diverse, 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17985"/>
                  </a:ext>
                </a:extLst>
              </a:tr>
              <a:tr h="418378">
                <a:tc>
                  <a:txBody>
                    <a:bodyPr/>
                    <a:lstStyle/>
                    <a:p>
                      <a:r>
                        <a:rPr lang="en-US" dirty="0"/>
                        <a:t>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Years, Months, or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 Multiple Grains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502374"/>
                  </a:ext>
                </a:extLst>
              </a:tr>
              <a:tr h="418378">
                <a:tc>
                  <a:txBody>
                    <a:bodyPr/>
                    <a:lstStyle/>
                    <a:p>
                      <a:r>
                        <a:rPr lang="en-US" dirty="0"/>
                        <a:t>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 to 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Cmdlets or Simple TMSL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6492"/>
                  </a:ext>
                </a:extLst>
              </a:tr>
              <a:tr h="418378"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Periodic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Automated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16755"/>
                  </a:ext>
                </a:extLst>
              </a:tr>
            </a:tbl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22B164A-AE3D-4988-849B-2179F025A029}"/>
              </a:ext>
            </a:extLst>
          </p:cNvPr>
          <p:cNvSpPr txBox="1">
            <a:spLocks/>
          </p:cNvSpPr>
          <p:nvPr/>
        </p:nvSpPr>
        <p:spPr>
          <a:xfrm>
            <a:off x="6720279" y="1491338"/>
            <a:ext cx="5343090" cy="1497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Factors:</a:t>
            </a:r>
          </a:p>
          <a:p>
            <a:pPr lvl="1"/>
            <a:r>
              <a:rPr lang="en-US" dirty="0"/>
              <a:t>Impact on source systems</a:t>
            </a:r>
          </a:p>
          <a:p>
            <a:pPr lvl="1"/>
            <a:r>
              <a:rPr lang="en-US" dirty="0"/>
              <a:t>Available skills (PowerShell, TMSL)</a:t>
            </a:r>
          </a:p>
          <a:p>
            <a:pPr lvl="1"/>
            <a:r>
              <a:rPr lang="en-US" dirty="0"/>
              <a:t>Performance Optimizations</a:t>
            </a:r>
          </a:p>
          <a:p>
            <a:pPr lvl="1"/>
            <a:r>
              <a:rPr lang="en-US" dirty="0"/>
              <a:t>Manageability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0A525-FA4E-4DEC-8B21-C4A7029B3831}"/>
              </a:ext>
            </a:extLst>
          </p:cNvPr>
          <p:cNvSpPr txBox="1"/>
          <p:nvPr/>
        </p:nvSpPr>
        <p:spPr>
          <a:xfrm>
            <a:off x="5004102" y="5895973"/>
            <a:ext cx="272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Tabular Processing Job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74E066-F273-4127-AEA7-7C7CE1E5E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8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39CC-C79E-4AA1-9AA8-CFFA3143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Approach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450B-1768-4329-B512-44503CF2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872"/>
            <a:ext cx="11049000" cy="463768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Single Process Full of Database</a:t>
            </a:r>
          </a:p>
          <a:p>
            <a:pPr lvl="1"/>
            <a:r>
              <a:rPr lang="en-US" dirty="0"/>
              <a:t>Maximum memory (2X+ of database) and time to process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Multiple Process Full Transactions </a:t>
            </a:r>
          </a:p>
          <a:p>
            <a:pPr lvl="1"/>
            <a:r>
              <a:rPr lang="en-US" dirty="0"/>
              <a:t>Maintain availability for queries, </a:t>
            </a:r>
          </a:p>
          <a:p>
            <a:pPr lvl="1"/>
            <a:r>
              <a:rPr lang="en-US" dirty="0"/>
              <a:t>Reduce memory required for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Multiple Process Data and Process </a:t>
            </a:r>
            <a:r>
              <a:rPr lang="en-US" dirty="0" err="1"/>
              <a:t>Recalc</a:t>
            </a:r>
            <a:r>
              <a:rPr lang="en-US" dirty="0"/>
              <a:t> Transactions</a:t>
            </a:r>
          </a:p>
          <a:p>
            <a:pPr lvl="1"/>
            <a:r>
              <a:rPr lang="en-US" dirty="0"/>
              <a:t>Eliminate unnecessary </a:t>
            </a:r>
            <a:r>
              <a:rPr lang="en-US" dirty="0" err="1"/>
              <a:t>Recalc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Include </a:t>
            </a:r>
            <a:r>
              <a:rPr lang="en-US" dirty="0" err="1"/>
              <a:t>Recalc</a:t>
            </a:r>
            <a:r>
              <a:rPr lang="en-US" dirty="0"/>
              <a:t> in same transaction to maintain availability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Clear Transaction followed by Process Full or Data + </a:t>
            </a:r>
            <a:r>
              <a:rPr lang="en-US" dirty="0" err="1"/>
              <a:t>Calc</a:t>
            </a:r>
            <a:endParaRPr lang="en-US" dirty="0"/>
          </a:p>
          <a:p>
            <a:pPr lvl="1"/>
            <a:r>
              <a:rPr lang="en-US" dirty="0"/>
              <a:t>Significantly reduce memory of processing</a:t>
            </a:r>
          </a:p>
          <a:p>
            <a:pPr lvl="1"/>
            <a:r>
              <a:rPr lang="en-US" dirty="0"/>
              <a:t>Include </a:t>
            </a:r>
            <a:r>
              <a:rPr lang="en-US" dirty="0" err="1"/>
              <a:t>Recalc</a:t>
            </a:r>
            <a:r>
              <a:rPr lang="en-US" dirty="0"/>
              <a:t> in same transaction to maintain availability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235C6-4FAF-4F6A-91C2-A06C020CA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6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982B-B4A6-466D-91D3-E148E178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Keep Model </a:t>
            </a:r>
            <a:r>
              <a:rPr lang="en-US" dirty="0" err="1"/>
              <a:t>Queryable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A052-914B-4166-B3E6-6A2617C0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unavailability, even if refresh process fails</a:t>
            </a:r>
          </a:p>
          <a:p>
            <a:pPr lvl="1"/>
            <a:r>
              <a:rPr lang="en-US" dirty="0"/>
              <a:t>Process Data and Clear transactions result in unavailability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options to implement: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Process Full operations exclusively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Include Process </a:t>
            </a:r>
            <a:r>
              <a:rPr lang="en-US" dirty="0" err="1"/>
              <a:t>Recalc</a:t>
            </a:r>
            <a:r>
              <a:rPr lang="en-US" dirty="0"/>
              <a:t> in same transaction as Process Data or Clear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Secondary Option:</a:t>
            </a:r>
          </a:p>
          <a:p>
            <a:pPr lvl="1"/>
            <a:r>
              <a:rPr lang="en-US" dirty="0"/>
              <a:t>Process </a:t>
            </a:r>
            <a:r>
              <a:rPr lang="en-US" dirty="0" err="1"/>
              <a:t>Recalc</a:t>
            </a:r>
            <a:r>
              <a:rPr lang="en-US" dirty="0"/>
              <a:t> in transaction immediately following Process Data or Clear</a:t>
            </a:r>
          </a:p>
          <a:p>
            <a:pPr lvl="1"/>
            <a:r>
              <a:rPr lang="en-US" dirty="0"/>
              <a:t>Unavailability period limited to duration of Process </a:t>
            </a:r>
            <a:r>
              <a:rPr lang="en-US" dirty="0" err="1"/>
              <a:t>Recalc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EDFC6-D65C-4B03-A1FB-E8A35E8A8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2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1C91-8BCB-4931-B360-882B3ED5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8746"/>
          </a:xfrm>
        </p:spPr>
        <p:txBody>
          <a:bodyPr/>
          <a:lstStyle/>
          <a:p>
            <a:r>
              <a:rPr lang="en-US" dirty="0"/>
              <a:t>Tabular Model Scripting Language (TMSL)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A84D-42D2-4CEB-98CE-34553F6AF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3872"/>
            <a:ext cx="6509103" cy="47584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Command and Object Model Syntax for Tabular databases </a:t>
            </a:r>
          </a:p>
          <a:p>
            <a:pPr lvl="1"/>
            <a:r>
              <a:rPr lang="en-US" dirty="0"/>
              <a:t>1200 Compatibility Level+ (SSAS 2016)</a:t>
            </a:r>
          </a:p>
          <a:p>
            <a:r>
              <a:rPr lang="en-US" dirty="0"/>
              <a:t>Refresh Command</a:t>
            </a:r>
          </a:p>
          <a:p>
            <a:pPr lvl="1"/>
            <a:r>
              <a:rPr lang="en-US" dirty="0"/>
              <a:t>Type parameter (“full”, “</a:t>
            </a:r>
            <a:r>
              <a:rPr lang="en-US" dirty="0" err="1"/>
              <a:t>dataOnly</a:t>
            </a:r>
            <a:r>
              <a:rPr lang="en-US" dirty="0"/>
              <a:t>”,…)</a:t>
            </a:r>
          </a:p>
          <a:p>
            <a:r>
              <a:rPr lang="en-US" dirty="0"/>
              <a:t>Sequence Command</a:t>
            </a:r>
          </a:p>
          <a:p>
            <a:pPr lvl="1"/>
            <a:r>
              <a:rPr lang="en-US" dirty="0"/>
              <a:t>Batch Mode:  Multiple operations in single transaction</a:t>
            </a:r>
          </a:p>
          <a:p>
            <a:r>
              <a:rPr lang="en-US" dirty="0"/>
              <a:t>Some model properties exclusive to TMSL</a:t>
            </a:r>
          </a:p>
          <a:p>
            <a:r>
              <a:rPr lang="en-US" dirty="0"/>
              <a:t>Store TMSL Scripts in XMLA Files</a:t>
            </a:r>
          </a:p>
          <a:p>
            <a:pPr lvl="1"/>
            <a:r>
              <a:rPr lang="en-US" dirty="0"/>
              <a:t>Reference XMLA files from PowerShell</a:t>
            </a:r>
          </a:p>
          <a:p>
            <a:r>
              <a:rPr lang="en-US" dirty="0"/>
              <a:t>Provides full control over processing </a:t>
            </a:r>
          </a:p>
          <a:p>
            <a:pPr lvl="2"/>
            <a:r>
              <a:rPr lang="en-US" dirty="0"/>
              <a:t>Multiple process operations in single transaction</a:t>
            </a:r>
          </a:p>
          <a:p>
            <a:pPr lvl="2"/>
            <a:r>
              <a:rPr lang="en-US" dirty="0"/>
              <a:t>Control/limit parallelization</a:t>
            </a:r>
          </a:p>
          <a:p>
            <a:r>
              <a:rPr lang="en-US" dirty="0">
                <a:hlinkClick r:id="rId2"/>
              </a:rPr>
              <a:t>TMSL Reference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483C2-9F3A-4E76-8968-8532AB4A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303" y="1373872"/>
            <a:ext cx="3604232" cy="2506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21BBC-7905-4447-985C-ACE479A6FD8A}"/>
              </a:ext>
            </a:extLst>
          </p:cNvPr>
          <p:cNvSpPr txBox="1"/>
          <p:nvPr/>
        </p:nvSpPr>
        <p:spPr>
          <a:xfrm>
            <a:off x="7468862" y="3880753"/>
            <a:ext cx="368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Code View of Analysis Services Project in Visual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EED27-0FE5-495A-B4E3-9BB2488F4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138" y="4157752"/>
            <a:ext cx="2282562" cy="1579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8ADCC4-ECCA-4104-B75B-7C720A269EF5}"/>
              </a:ext>
            </a:extLst>
          </p:cNvPr>
          <p:cNvSpPr txBox="1"/>
          <p:nvPr/>
        </p:nvSpPr>
        <p:spPr>
          <a:xfrm>
            <a:off x="7669994" y="5736785"/>
            <a:ext cx="3683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TMSL in XMLA Query File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588E-A2F2-4872-8F5F-EEEB4CFEB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6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36F8-F5A0-43D5-9A51-C7243454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Automation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8EAF-8CE5-4844-BC68-C5D426395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9277"/>
            <a:ext cx="6227948" cy="39031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Hub for automation and orchestration</a:t>
            </a:r>
          </a:p>
          <a:p>
            <a:r>
              <a:rPr lang="en-US" dirty="0"/>
              <a:t>Integrate and manage Tabular processing with other processes </a:t>
            </a:r>
          </a:p>
          <a:p>
            <a:r>
              <a:rPr lang="en-US" dirty="0"/>
              <a:t>Runbooks: Scripts</a:t>
            </a:r>
          </a:p>
          <a:p>
            <a:r>
              <a:rPr lang="en-US" dirty="0"/>
              <a:t>Jobs: Executions of the runbook</a:t>
            </a:r>
          </a:p>
          <a:p>
            <a:r>
              <a:rPr lang="en-US" dirty="0"/>
              <a:t>Variables: Manage common values for Runbooks </a:t>
            </a:r>
          </a:p>
          <a:p>
            <a:r>
              <a:rPr lang="en-US" dirty="0"/>
              <a:t>Triggers: Methods to launch a Runbook</a:t>
            </a:r>
          </a:p>
          <a:p>
            <a:pPr lvl="1"/>
            <a:r>
              <a:rPr lang="en-US" dirty="0"/>
              <a:t>Schedule, Separate Runbook, PowerShell....</a:t>
            </a:r>
          </a:p>
          <a:p>
            <a:r>
              <a:rPr lang="en-US" dirty="0"/>
              <a:t>Hybrid worker: Execute runbooks in on-premises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86E42-DDE1-443A-BE26-959180A26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1"/>
          <a:stretch/>
        </p:blipFill>
        <p:spPr>
          <a:xfrm>
            <a:off x="6720606" y="1539277"/>
            <a:ext cx="5116766" cy="2909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D73D5-01A5-480D-9704-A3BA13DAF193}"/>
              </a:ext>
            </a:extLst>
          </p:cNvPr>
          <p:cNvSpPr txBox="1"/>
          <p:nvPr/>
        </p:nvSpPr>
        <p:spPr>
          <a:xfrm>
            <a:off x="8326345" y="4429647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Azure Automation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50D59-152E-4270-A690-C61EC7EC6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609C-75E0-4A04-8301-36C772A0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4160-F6C4-40E7-BAA4-EBE1DF4C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9277"/>
            <a:ext cx="10578483" cy="4391006"/>
          </a:xfrm>
        </p:spPr>
        <p:txBody>
          <a:bodyPr>
            <a:normAutofit/>
          </a:bodyPr>
          <a:lstStyle/>
          <a:p>
            <a:r>
              <a:rPr lang="en-US" dirty="0"/>
              <a:t>Introduction to Power BI Architectures and Artifacts</a:t>
            </a:r>
          </a:p>
          <a:p>
            <a:r>
              <a:rPr lang="en-US" dirty="0"/>
              <a:t>Introduction to Power BI Admin Tools</a:t>
            </a:r>
          </a:p>
          <a:p>
            <a:pPr lvl="1"/>
            <a:r>
              <a:rPr lang="en-US" dirty="0"/>
              <a:t>Power BI Admin Portal, Premium Metrics Apps</a:t>
            </a:r>
          </a:p>
          <a:p>
            <a:pPr lvl="1"/>
            <a:r>
              <a:rPr lang="en-US" dirty="0"/>
              <a:t>PowerShell Module and REST API</a:t>
            </a:r>
          </a:p>
          <a:p>
            <a:r>
              <a:rPr lang="en-US" dirty="0"/>
              <a:t>Sample Solutions</a:t>
            </a:r>
          </a:p>
          <a:p>
            <a:pPr lvl="1"/>
            <a:r>
              <a:rPr lang="en-US" dirty="0"/>
              <a:t>Power BI Tenant Artifact Reporting</a:t>
            </a:r>
          </a:p>
          <a:p>
            <a:pPr lvl="1"/>
            <a:r>
              <a:rPr lang="en-US" dirty="0"/>
              <a:t>On-Premises Data Gateway Monitoring</a:t>
            </a:r>
          </a:p>
          <a:p>
            <a:pPr lvl="1"/>
            <a:r>
              <a:rPr lang="en-US" dirty="0"/>
              <a:t>Dataset Refresh History and Group Email Notification</a:t>
            </a:r>
          </a:p>
          <a:p>
            <a:pPr lvl="1"/>
            <a:r>
              <a:rPr lang="en-US" dirty="0"/>
              <a:t>Azure Resource Management</a:t>
            </a:r>
          </a:p>
          <a:p>
            <a:pPr lvl="1"/>
            <a:r>
              <a:rPr lang="en-US" dirty="0"/>
              <a:t>Analysis Services Tabular Model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F9E0-DBD0-4902-98FD-CD64832CA7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6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74F3-2625-4750-BD9E-854FBCA3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Integration Services (SSIS)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4ECB-0C10-4A88-BCE4-175D1C3F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43"/>
            <a:ext cx="7559180" cy="4637686"/>
          </a:xfrm>
        </p:spPr>
        <p:txBody>
          <a:bodyPr>
            <a:normAutofit/>
          </a:bodyPr>
          <a:lstStyle/>
          <a:p>
            <a:r>
              <a:rPr lang="en-US" dirty="0"/>
              <a:t>Build SSIS Packages Containing Processing Tasks</a:t>
            </a:r>
          </a:p>
          <a:p>
            <a:r>
              <a:rPr lang="en-US" dirty="0"/>
              <a:t>Align Processing with Data Warehouse ETL/ELT</a:t>
            </a:r>
          </a:p>
          <a:p>
            <a:pPr lvl="1"/>
            <a:r>
              <a:rPr lang="en-US" dirty="0"/>
              <a:t>Leverage SSIS features (checkpoints, logging, email…) </a:t>
            </a:r>
          </a:p>
          <a:p>
            <a:r>
              <a:rPr lang="en-US" dirty="0"/>
              <a:t>Analysis Services Tasks</a:t>
            </a:r>
          </a:p>
          <a:p>
            <a:pPr lvl="1"/>
            <a:r>
              <a:rPr lang="en-US" dirty="0"/>
              <a:t>Analysis Services Processing Task</a:t>
            </a:r>
          </a:p>
          <a:p>
            <a:pPr lvl="1"/>
            <a:r>
              <a:rPr lang="en-US" dirty="0"/>
              <a:t>Analysis Services Execute DDL Tasks</a:t>
            </a:r>
          </a:p>
          <a:p>
            <a:pPr lvl="2"/>
            <a:r>
              <a:rPr lang="en-US" dirty="0"/>
              <a:t>Pass custom TMSL command inline or via file</a:t>
            </a:r>
          </a:p>
          <a:p>
            <a:r>
              <a:rPr lang="en-US" dirty="0"/>
              <a:t>PowerShell script via Execute Process </a:t>
            </a:r>
            <a:r>
              <a:rPr lang="en-US" dirty="0" err="1"/>
              <a:t>taskUse</a:t>
            </a:r>
            <a:r>
              <a:rPr lang="en-US" dirty="0"/>
              <a:t> with Azure AS or SSAS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ABEE8-7CA1-480D-99CF-960950E5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23" y="1633537"/>
            <a:ext cx="2581275" cy="3590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7448D3-F710-405C-804D-88C2353A9279}"/>
              </a:ext>
            </a:extLst>
          </p:cNvPr>
          <p:cNvSpPr txBox="1"/>
          <p:nvPr/>
        </p:nvSpPr>
        <p:spPr>
          <a:xfrm>
            <a:off x="8594248" y="5285315"/>
            <a:ext cx="272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SSIS Package with Processing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8C67-1A1E-43C3-86B3-6CAE3C27A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3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B0ED-4BD5-460E-9E51-13F08A2D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5DB02-637E-4FD3-9FED-CE68F78A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4395"/>
            <a:ext cx="5294596" cy="4637686"/>
          </a:xfrm>
        </p:spPr>
        <p:txBody>
          <a:bodyPr>
            <a:normAutofit/>
          </a:bodyPr>
          <a:lstStyle/>
          <a:p>
            <a:r>
              <a:rPr lang="en-US" dirty="0"/>
              <a:t>Leverage familiar job scheduling and management tool</a:t>
            </a:r>
          </a:p>
          <a:p>
            <a:pPr lvl="1"/>
            <a:r>
              <a:rPr lang="en-US" dirty="0"/>
              <a:t>Link Processing job to DW or ETL jobs</a:t>
            </a:r>
          </a:p>
          <a:p>
            <a:r>
              <a:rPr lang="en-US" dirty="0"/>
              <a:t>Processing Job Step Types:</a:t>
            </a:r>
          </a:p>
          <a:p>
            <a:pPr lvl="1"/>
            <a:r>
              <a:rPr lang="en-US" dirty="0"/>
              <a:t>Analysis Services Command</a:t>
            </a:r>
          </a:p>
          <a:p>
            <a:pPr lvl="1"/>
            <a:r>
              <a:rPr lang="en-US" dirty="0"/>
              <a:t>PowerShell Script</a:t>
            </a:r>
          </a:p>
          <a:p>
            <a:pPr lvl="1"/>
            <a:r>
              <a:rPr lang="en-US" dirty="0"/>
              <a:t>SSIS Package</a:t>
            </a:r>
          </a:p>
          <a:p>
            <a:r>
              <a:rPr lang="en-US" dirty="0"/>
              <a:t>Option to use job steps as transactions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A4DE4-776F-42D9-B25C-5E421EC9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840" y="1517814"/>
            <a:ext cx="2980592" cy="2373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D7D15-442A-48DB-A988-68C6047B8743}"/>
              </a:ext>
            </a:extLst>
          </p:cNvPr>
          <p:cNvSpPr txBox="1"/>
          <p:nvPr/>
        </p:nvSpPr>
        <p:spPr>
          <a:xfrm>
            <a:off x="5620546" y="3836656"/>
            <a:ext cx="272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SQL Server Agent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438644-9327-409D-B6B7-92D44ADFD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863" y="1517813"/>
            <a:ext cx="3403052" cy="3935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2E268-3F34-42EE-8AE5-0BB430DC0A43}"/>
              </a:ext>
            </a:extLst>
          </p:cNvPr>
          <p:cNvSpPr txBox="1"/>
          <p:nvPr/>
        </p:nvSpPr>
        <p:spPr>
          <a:xfrm>
            <a:off x="9346223" y="5453185"/>
            <a:ext cx="171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Agent Job Step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E27E-CCD5-4F84-BBDC-8343218ECE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557690-E632-4477-A608-4B3C6031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6096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Power BI Architectures and Artifacts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3ACB-643E-4ECB-8600-83AA8C03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Power BI Architectures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B0CF76D-8E83-42CD-BD49-0FC8078D8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953197"/>
              </p:ext>
            </p:extLst>
          </p:nvPr>
        </p:nvGraphicFramePr>
        <p:xfrm>
          <a:off x="420035" y="2556055"/>
          <a:ext cx="11528766" cy="4150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18">
                  <a:extLst>
                    <a:ext uri="{9D8B030D-6E8A-4147-A177-3AD203B41FA5}">
                      <a16:colId xmlns:a16="http://schemas.microsoft.com/office/drawing/2014/main" val="931730933"/>
                    </a:ext>
                  </a:extLst>
                </a:gridCol>
                <a:gridCol w="1595064">
                  <a:extLst>
                    <a:ext uri="{9D8B030D-6E8A-4147-A177-3AD203B41FA5}">
                      <a16:colId xmlns:a16="http://schemas.microsoft.com/office/drawing/2014/main" val="1480918555"/>
                    </a:ext>
                  </a:extLst>
                </a:gridCol>
                <a:gridCol w="1595064">
                  <a:extLst>
                    <a:ext uri="{9D8B030D-6E8A-4147-A177-3AD203B41FA5}">
                      <a16:colId xmlns:a16="http://schemas.microsoft.com/office/drawing/2014/main" val="2988979480"/>
                    </a:ext>
                  </a:extLst>
                </a:gridCol>
                <a:gridCol w="1595064">
                  <a:extLst>
                    <a:ext uri="{9D8B030D-6E8A-4147-A177-3AD203B41FA5}">
                      <a16:colId xmlns:a16="http://schemas.microsoft.com/office/drawing/2014/main" val="2331028221"/>
                    </a:ext>
                  </a:extLst>
                </a:gridCol>
                <a:gridCol w="1595064">
                  <a:extLst>
                    <a:ext uri="{9D8B030D-6E8A-4147-A177-3AD203B41FA5}">
                      <a16:colId xmlns:a16="http://schemas.microsoft.com/office/drawing/2014/main" val="3816858096"/>
                    </a:ext>
                  </a:extLst>
                </a:gridCol>
                <a:gridCol w="1595064">
                  <a:extLst>
                    <a:ext uri="{9D8B030D-6E8A-4147-A177-3AD203B41FA5}">
                      <a16:colId xmlns:a16="http://schemas.microsoft.com/office/drawing/2014/main" val="1549021717"/>
                    </a:ext>
                  </a:extLst>
                </a:gridCol>
                <a:gridCol w="1595064">
                  <a:extLst>
                    <a:ext uri="{9D8B030D-6E8A-4147-A177-3AD203B41FA5}">
                      <a16:colId xmlns:a16="http://schemas.microsoft.com/office/drawing/2014/main" val="2938945818"/>
                    </a:ext>
                  </a:extLst>
                </a:gridCol>
                <a:gridCol w="1595064">
                  <a:extLst>
                    <a:ext uri="{9D8B030D-6E8A-4147-A177-3AD203B41FA5}">
                      <a16:colId xmlns:a16="http://schemas.microsoft.com/office/drawing/2014/main" val="1523471901"/>
                    </a:ext>
                  </a:extLst>
                </a:gridCol>
              </a:tblGrid>
              <a:tr h="7201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SSAS Tabular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Azure 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Gateway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 Report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 Premium 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PBI Embedded Capacity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644154"/>
                  </a:ext>
                </a:extLst>
              </a:tr>
              <a:tr h="571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87919"/>
                  </a:ext>
                </a:extLst>
              </a:tr>
              <a:tr h="571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34350"/>
                  </a:ext>
                </a:extLst>
              </a:tr>
              <a:tr h="571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675442"/>
                  </a:ext>
                </a:extLst>
              </a:tr>
              <a:tr h="571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891665"/>
                  </a:ext>
                </a:extLst>
              </a:tr>
              <a:tr h="571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94571"/>
                  </a:ext>
                </a:extLst>
              </a:tr>
              <a:tr h="571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542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815CC7-118C-456C-9F17-C823A19D0497}"/>
              </a:ext>
            </a:extLst>
          </p:cNvPr>
          <p:cNvSpPr txBox="1"/>
          <p:nvPr/>
        </p:nvSpPr>
        <p:spPr>
          <a:xfrm>
            <a:off x="417250" y="1373872"/>
            <a:ext cx="7599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Which BI modeling tool? </a:t>
            </a:r>
          </a:p>
          <a:p>
            <a:pPr marL="342900" indent="-342900">
              <a:buAutoNum type="arabicPeriod"/>
            </a:pPr>
            <a:r>
              <a:rPr lang="en-US" dirty="0"/>
              <a:t>Is the Data Gateway needed?</a:t>
            </a:r>
          </a:p>
          <a:p>
            <a:pPr marL="342900" indent="-342900">
              <a:buAutoNum type="arabicPeriod"/>
            </a:pPr>
            <a:r>
              <a:rPr lang="en-US" dirty="0"/>
              <a:t>Where to publish/consume content?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Power BI Service, is Premium Capacity needed?</a:t>
            </a:r>
          </a:p>
        </p:txBody>
      </p:sp>
    </p:spTree>
    <p:extLst>
      <p:ext uri="{BB962C8B-B14F-4D97-AF65-F5344CB8AC3E}">
        <p14:creationId xmlns:p14="http://schemas.microsoft.com/office/powerpoint/2010/main" val="192049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47FF-DDEF-438A-A134-3402EE0E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Custom Admin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8556-07F0-4053-9A51-D4B89EF18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255"/>
            <a:ext cx="10515600" cy="4637686"/>
          </a:xfrm>
        </p:spPr>
        <p:txBody>
          <a:bodyPr>
            <a:normAutofit/>
          </a:bodyPr>
          <a:lstStyle/>
          <a:p>
            <a:r>
              <a:rPr lang="en-US" dirty="0"/>
              <a:t>Power BI Dataset Refresh Jobs</a:t>
            </a:r>
          </a:p>
          <a:p>
            <a:r>
              <a:rPr lang="en-US" dirty="0"/>
              <a:t>On-Premises Data Gateway Monitoring</a:t>
            </a:r>
          </a:p>
          <a:p>
            <a:r>
              <a:rPr lang="en-US" dirty="0"/>
              <a:t>Office 365 Audit Log Retrieval and Analysis </a:t>
            </a:r>
          </a:p>
          <a:p>
            <a:r>
              <a:rPr lang="en-US" dirty="0"/>
              <a:t>SSAS or Azure Analysis Services Processing Scripts</a:t>
            </a:r>
          </a:p>
          <a:p>
            <a:r>
              <a:rPr lang="en-US" dirty="0"/>
              <a:t>Power BI Artifact Reporting</a:t>
            </a:r>
          </a:p>
          <a:p>
            <a:r>
              <a:rPr lang="en-US" dirty="0"/>
              <a:t>Azure Resource Management Jobs </a:t>
            </a:r>
          </a:p>
          <a:p>
            <a:r>
              <a:rPr lang="en-US" dirty="0"/>
              <a:t>Power BI Workspace Management Scripts</a:t>
            </a:r>
          </a:p>
          <a:p>
            <a:r>
              <a:rPr lang="en-US" dirty="0"/>
              <a:t>Azure Active Directory Reporting or Integration</a:t>
            </a:r>
          </a:p>
          <a:p>
            <a:r>
              <a:rPr lang="en-US" dirty="0"/>
              <a:t>Power BI Dataset Refresh History Reporting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839F9-E4A7-4AE1-8278-8314A0F6E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2C4E7BE-FEE3-455F-A85E-01CB466BB1F3}"/>
              </a:ext>
            </a:extLst>
          </p:cNvPr>
          <p:cNvSpPr/>
          <p:nvPr/>
        </p:nvSpPr>
        <p:spPr>
          <a:xfrm>
            <a:off x="5914239" y="1539277"/>
            <a:ext cx="6056851" cy="4637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App Workspace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F7FDC-BE4C-4871-A2FB-1F750EE2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7566-DC85-44E1-BE4D-06D5F2B97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9277"/>
            <a:ext cx="5039327" cy="46376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Workspaces</a:t>
            </a:r>
          </a:p>
          <a:p>
            <a:pPr lvl="1"/>
            <a:r>
              <a:rPr lang="en-US" dirty="0"/>
              <a:t>Containers of reports, dashboards, datasets, dataflows </a:t>
            </a:r>
          </a:p>
          <a:p>
            <a:pPr lvl="1"/>
            <a:r>
              <a:rPr lang="en-US" dirty="0"/>
              <a:t>1:1 relationship with apps</a:t>
            </a:r>
          </a:p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Data models (AS Tabular internally)</a:t>
            </a:r>
          </a:p>
          <a:p>
            <a:pPr lvl="1"/>
            <a:r>
              <a:rPr lang="en-US" dirty="0"/>
              <a:t>1 or many data sources per dataset</a:t>
            </a:r>
          </a:p>
          <a:p>
            <a:r>
              <a:rPr lang="en-US" dirty="0"/>
              <a:t>Reports</a:t>
            </a:r>
          </a:p>
          <a:p>
            <a:pPr lvl="1"/>
            <a:r>
              <a:rPr lang="en-US" dirty="0"/>
              <a:t>Interactive, detailed analysis</a:t>
            </a:r>
          </a:p>
          <a:p>
            <a:pPr lvl="1"/>
            <a:r>
              <a:rPr lang="en-US" dirty="0"/>
              <a:t>1:1 relationship with datasets</a:t>
            </a:r>
          </a:p>
          <a:p>
            <a:r>
              <a:rPr lang="en-US" dirty="0"/>
              <a:t>Dashboards</a:t>
            </a:r>
          </a:p>
          <a:p>
            <a:pPr lvl="1"/>
            <a:r>
              <a:rPr lang="en-US" dirty="0"/>
              <a:t>At-a-glance consolidated view</a:t>
            </a:r>
          </a:p>
          <a:p>
            <a:pPr lvl="1"/>
            <a:r>
              <a:rPr lang="en-US" dirty="0"/>
              <a:t>1 or many reports per dashboard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FDA12-51B0-44E3-A11C-00D7BC9E0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BDDD4-FAA2-44A5-9542-AA4D26B2E56A}"/>
              </a:ext>
            </a:extLst>
          </p:cNvPr>
          <p:cNvSpPr/>
          <p:nvPr/>
        </p:nvSpPr>
        <p:spPr>
          <a:xfrm>
            <a:off x="6096000" y="5107858"/>
            <a:ext cx="5777918" cy="8245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Datasets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2FD25-2DF2-45FC-85A7-703E41933282}"/>
              </a:ext>
            </a:extLst>
          </p:cNvPr>
          <p:cNvSpPr/>
          <p:nvPr/>
        </p:nvSpPr>
        <p:spPr>
          <a:xfrm>
            <a:off x="6015108" y="3527591"/>
            <a:ext cx="5777918" cy="10446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Reports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74594-E945-4D81-A8A8-B9E571ED311B}"/>
              </a:ext>
            </a:extLst>
          </p:cNvPr>
          <p:cNvSpPr/>
          <p:nvPr/>
        </p:nvSpPr>
        <p:spPr>
          <a:xfrm>
            <a:off x="8453913" y="5241608"/>
            <a:ext cx="1592001" cy="5570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 Usage 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D5E19-C57E-4605-96CE-DC534B08BBE5}"/>
              </a:ext>
            </a:extLst>
          </p:cNvPr>
          <p:cNvSpPr/>
          <p:nvPr/>
        </p:nvSpPr>
        <p:spPr>
          <a:xfrm>
            <a:off x="7383715" y="3807155"/>
            <a:ext cx="1131101" cy="5570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Azure Usage 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F4C97-A07C-4128-BA26-15BFB02F3D28}"/>
              </a:ext>
            </a:extLst>
          </p:cNvPr>
          <p:cNvSpPr/>
          <p:nvPr/>
        </p:nvSpPr>
        <p:spPr>
          <a:xfrm>
            <a:off x="8693796" y="3807155"/>
            <a:ext cx="1131101" cy="5570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Cloud Usage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A2043-84D1-4D18-B9E0-2D708F28F34D}"/>
              </a:ext>
            </a:extLst>
          </p:cNvPr>
          <p:cNvSpPr/>
          <p:nvPr/>
        </p:nvSpPr>
        <p:spPr>
          <a:xfrm>
            <a:off x="9945502" y="3807155"/>
            <a:ext cx="1131101" cy="55709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AWS Usage 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5E017B-2298-40F7-BF84-9CC1FA22303F}"/>
              </a:ext>
            </a:extLst>
          </p:cNvPr>
          <p:cNvSpPr/>
          <p:nvPr/>
        </p:nvSpPr>
        <p:spPr>
          <a:xfrm>
            <a:off x="6015108" y="2030585"/>
            <a:ext cx="5777918" cy="1136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Dashboards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BAEA1C-984B-4866-95B1-76D5711A7DA2}"/>
              </a:ext>
            </a:extLst>
          </p:cNvPr>
          <p:cNvSpPr/>
          <p:nvPr/>
        </p:nvSpPr>
        <p:spPr>
          <a:xfrm>
            <a:off x="8571467" y="2372500"/>
            <a:ext cx="1374035" cy="5570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Cloud Usage Overview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3AFE1-FCB9-43EC-B211-83DB24A24BE4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7949266" y="4364245"/>
            <a:ext cx="1300648" cy="87736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43F7E1-0A27-488B-8E8D-5D91714CA2EA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9249914" y="4364245"/>
            <a:ext cx="9433" cy="87736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102061-370B-4D7A-99F5-2452979F455C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9249914" y="4364245"/>
            <a:ext cx="1261139" cy="87736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2A2D33-CE9E-4D45-8EAE-91CF9CD99310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V="1">
            <a:off x="7949266" y="2929590"/>
            <a:ext cx="1309219" cy="87756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9867C-6E92-4AD8-9897-2EEC0392AB2D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9258485" y="2929590"/>
            <a:ext cx="1252568" cy="87756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CCC9-F4E2-485B-9FFD-5DEFE6840A09}"/>
              </a:ext>
            </a:extLst>
          </p:cNvPr>
          <p:cNvSpPr/>
          <p:nvPr/>
        </p:nvSpPr>
        <p:spPr>
          <a:xfrm>
            <a:off x="6845353" y="2372500"/>
            <a:ext cx="1374035" cy="5570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Azure Cloud Usage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42E251-E4C9-4151-BA4A-D7213EC3E1F5}"/>
              </a:ext>
            </a:extLst>
          </p:cNvPr>
          <p:cNvSpPr/>
          <p:nvPr/>
        </p:nvSpPr>
        <p:spPr>
          <a:xfrm>
            <a:off x="10200518" y="2372500"/>
            <a:ext cx="1374035" cy="5570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AWS Cloud Usage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1639D6-13A8-4014-847B-B485937ACDB8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7532371" y="2929590"/>
            <a:ext cx="416034" cy="91847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CAFAF5-8ABF-4660-B4FA-C4633F9BC97E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V="1">
            <a:off x="10511053" y="2929590"/>
            <a:ext cx="376483" cy="87756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E708DB-20FE-4F4A-91A8-A9E54F2457DF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H="1" flipV="1">
            <a:off x="9258485" y="2929590"/>
            <a:ext cx="862" cy="87756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557690-E632-4477-A608-4B3C6031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6096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 to Power BI Admin Tools</a:t>
            </a:r>
          </a:p>
        </p:txBody>
      </p:sp>
    </p:spTree>
    <p:extLst>
      <p:ext uri="{BB962C8B-B14F-4D97-AF65-F5344CB8AC3E}">
        <p14:creationId xmlns:p14="http://schemas.microsoft.com/office/powerpoint/2010/main" val="296893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B402-2C40-40FC-AEB8-4E4AA1CA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Admin Role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966A-6452-4668-919F-41F0D268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9276"/>
            <a:ext cx="5257801" cy="313339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Power BI Service Admin role:</a:t>
            </a:r>
          </a:p>
          <a:p>
            <a:pPr lvl="1"/>
            <a:r>
              <a:rPr lang="en-US" dirty="0"/>
              <a:t>full control over PBI tenant and admin features excluding licenses </a:t>
            </a:r>
          </a:p>
          <a:p>
            <a:r>
              <a:rPr lang="en-US" dirty="0"/>
              <a:t>Read/write workspaces without being a workspace member/admin</a:t>
            </a:r>
          </a:p>
          <a:p>
            <a:r>
              <a:rPr lang="en-US" dirty="0"/>
              <a:t>Manage premium capacities</a:t>
            </a:r>
          </a:p>
          <a:p>
            <a:pPr lvl="1"/>
            <a:r>
              <a:rPr lang="en-US" dirty="0"/>
              <a:t>Create and manage premium capacity nodes</a:t>
            </a:r>
          </a:p>
          <a:p>
            <a:pPr lvl="1"/>
            <a:r>
              <a:rPr lang="en-US" dirty="0"/>
              <a:t>Monitor resources, assign/remove workspaces</a:t>
            </a:r>
          </a:p>
          <a:p>
            <a:r>
              <a:rPr lang="en-US" dirty="0"/>
              <a:t>Set tenant settings</a:t>
            </a:r>
          </a:p>
          <a:p>
            <a:pPr lvl="1"/>
            <a:r>
              <a:rPr lang="en-US" dirty="0"/>
              <a:t>Map security groups to features</a:t>
            </a:r>
          </a:p>
          <a:p>
            <a:pPr lvl="1"/>
            <a:r>
              <a:rPr lang="en-US" dirty="0"/>
              <a:t>Align to security and governance policies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80703-CE5D-4C46-A632-E2535CC582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4ACC8-BCB5-4E1E-879F-4BBE5DBE54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70DA3F-B26E-4C49-8240-B72592CFD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76"/>
          <a:stretch/>
        </p:blipFill>
        <p:spPr>
          <a:xfrm>
            <a:off x="6357809" y="1539277"/>
            <a:ext cx="5306384" cy="3935470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5216AE-6F39-4DB3-A268-05FA0B84F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7" y="4738978"/>
            <a:ext cx="5863848" cy="1444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838FE3-5997-4B71-90F3-F290538B5528}"/>
              </a:ext>
            </a:extLst>
          </p:cNvPr>
          <p:cNvSpPr txBox="1"/>
          <p:nvPr/>
        </p:nvSpPr>
        <p:spPr>
          <a:xfrm>
            <a:off x="7986319" y="5474747"/>
            <a:ext cx="226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O365 Admin Center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82C31-E36B-4993-BF73-A4161D7EB1EB}"/>
              </a:ext>
            </a:extLst>
          </p:cNvPr>
          <p:cNvSpPr txBox="1"/>
          <p:nvPr/>
        </p:nvSpPr>
        <p:spPr>
          <a:xfrm>
            <a:off x="1628862" y="6154246"/>
            <a:ext cx="226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Azure AD </a:t>
            </a:r>
          </a:p>
        </p:txBody>
      </p:sp>
    </p:spTree>
    <p:extLst>
      <p:ext uri="{BB962C8B-B14F-4D97-AF65-F5344CB8AC3E}">
        <p14:creationId xmlns:p14="http://schemas.microsoft.com/office/powerpoint/2010/main" val="157733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1716</Words>
  <Application>Microsoft Office PowerPoint</Application>
  <PresentationFormat>Widescreen</PresentationFormat>
  <Paragraphs>416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Segoe UI</vt:lpstr>
      <vt:lpstr>Office Theme</vt:lpstr>
      <vt:lpstr>Power BI Administration Solutions</vt:lpstr>
      <vt:lpstr>About Me</vt:lpstr>
      <vt:lpstr>Session Agenda</vt:lpstr>
      <vt:lpstr>Introduction to Power BI Architectures and Artifacts</vt:lpstr>
      <vt:lpstr>Common Power BI Architectures </vt:lpstr>
      <vt:lpstr>Common Custom Admin Solutions</vt:lpstr>
      <vt:lpstr>Power BI Artifacts</vt:lpstr>
      <vt:lpstr>Introduction to Power BI Admin Tools</vt:lpstr>
      <vt:lpstr>Power BI Admin Role </vt:lpstr>
      <vt:lpstr>Power BI Admin Portal</vt:lpstr>
      <vt:lpstr>Power BI Premium Metrics App</vt:lpstr>
      <vt:lpstr>Office 365 Audit Logs</vt:lpstr>
      <vt:lpstr>Power BI Usage Metics Solution Template </vt:lpstr>
      <vt:lpstr>Power BI Admin Solutions</vt:lpstr>
      <vt:lpstr>Power BI Management Module and REST API</vt:lpstr>
      <vt:lpstr>Power BI Artifact Tenant Reporting</vt:lpstr>
      <vt:lpstr>On-Premises Data Gateway Monitoring</vt:lpstr>
      <vt:lpstr>Dataset Refresh History and Group Email Notify</vt:lpstr>
      <vt:lpstr>Azure Resource Management</vt:lpstr>
      <vt:lpstr>Analysis Services Tabular Model Processing</vt:lpstr>
      <vt:lpstr>Support Our Sponsors</vt:lpstr>
      <vt:lpstr>Local User Groups</vt:lpstr>
      <vt:lpstr>Appendix</vt:lpstr>
      <vt:lpstr>Table Partitions</vt:lpstr>
      <vt:lpstr>Processing Patterns Overview</vt:lpstr>
      <vt:lpstr>Processing Approach Examples</vt:lpstr>
      <vt:lpstr>Best Practice: Keep Model Queryable</vt:lpstr>
      <vt:lpstr>Tabular Model Scripting Language (TMSL)</vt:lpstr>
      <vt:lpstr>Azure Automation </vt:lpstr>
      <vt:lpstr>SQL Server Integration Services (SSIS)</vt:lpstr>
      <vt:lpstr>SQL Server 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Administration Solutions</dc:title>
  <dc:creator>Brett Powell</dc:creator>
  <cp:lastModifiedBy>Brett Powell</cp:lastModifiedBy>
  <cp:revision>94</cp:revision>
  <dcterms:created xsi:type="dcterms:W3CDTF">2019-04-07T12:31:17Z</dcterms:created>
  <dcterms:modified xsi:type="dcterms:W3CDTF">2019-04-13T19:43:03Z</dcterms:modified>
</cp:coreProperties>
</file>