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21"/>
  </p:notesMasterIdLst>
  <p:sldIdLst>
    <p:sldId id="256" r:id="rId5"/>
    <p:sldId id="257" r:id="rId6"/>
    <p:sldId id="258" r:id="rId7"/>
    <p:sldId id="259" r:id="rId8"/>
    <p:sldId id="260" r:id="rId9"/>
    <p:sldId id="261" r:id="rId10"/>
    <p:sldId id="262" r:id="rId11"/>
    <p:sldId id="263" r:id="rId12"/>
    <p:sldId id="270" r:id="rId13"/>
    <p:sldId id="271" r:id="rId14"/>
    <p:sldId id="264" r:id="rId15"/>
    <p:sldId id="265" r:id="rId16"/>
    <p:sldId id="266" r:id="rId17"/>
    <p:sldId id="267" r:id="rId18"/>
    <p:sldId id="268" r:id="rId19"/>
    <p:sldId id="269" r:id="rId20"/>
  </p:sldIdLst>
  <p:sldSz cx="12192000" cy="6858000"/>
  <p:notesSz cx="6858000" cy="9144000"/>
  <p:embeddedFontLst>
    <p:embeddedFont>
      <p:font typeface="Century Gothic" panose="020B0502020202020204" pitchFamily="34" charset="0"/>
      <p:regular r:id="rId22"/>
      <p:bold r:id="rId23"/>
      <p:italic r:id="rId24"/>
      <p:boldItalic r:id="rId25"/>
    </p:embeddedFont>
  </p:embeddedFontLst>
  <p:custDataLst>
    <p:tags r:id="rId26"/>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1" roundtripDataSignature="AMtx7mhlYlCtF+airiOZksSy3UV5ad0g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02198C4-3087-4945-87E3-76CBB3509B7E}">
  <a:tblStyle styleId="{802198C4-3087-4945-87E3-76CBB3509B7E}"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90" autoAdjust="0"/>
    <p:restoredTop sz="94660"/>
  </p:normalViewPr>
  <p:slideViewPr>
    <p:cSldViewPr snapToGrid="0">
      <p:cViewPr varScale="1">
        <p:scale>
          <a:sx n="104" d="100"/>
          <a:sy n="104" d="100"/>
        </p:scale>
        <p:origin x="240" y="72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gs" Target="tags/tag1.xml"/><Relationship Id="rId3" Type="http://schemas.openxmlformats.org/officeDocument/2006/relationships/customXml" Target="../customXml/item3.xml"/><Relationship Id="rId21" Type="http://schemas.openxmlformats.org/officeDocument/2006/relationships/notesMaster" Target="notesMasters/notesMaster1.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4.fntdata"/><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3.fntdata"/><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2.fntdata"/><Relationship Id="rId10" Type="http://schemas.openxmlformats.org/officeDocument/2006/relationships/slide" Target="slides/slide6.xml"/><Relationship Id="rId19" Type="http://schemas.openxmlformats.org/officeDocument/2006/relationships/slide" Target="slides/slide15.xml"/><Relationship Id="rId31" Type="http://customschemas.google.com/relationships/presentationmetadata" Target="meta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1.fntdata"/><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63919653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0392583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0" name="Google Shape;20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7" name="Google Shape;20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4" name="Google Shape;21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1" name="Google Shape;2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8" name="Google Shape;22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5" name="Google Shape;23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9" name="Google Shape;14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7" name="Google Shape;15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5" name="Google Shape;16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2" name="Google Shape;17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9" name="Google Shape;17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6" name="Google Shape;18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1340462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pic>
        <p:nvPicPr>
          <p:cNvPr id="13" name="Google Shape;13;p1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4" name="Google Shape;14;p16"/>
          <p:cNvSpPr txBox="1">
            <a:spLocks noGrp="1"/>
          </p:cNvSpPr>
          <p:nvPr>
            <p:ph type="ctrTitle"/>
          </p:nvPr>
        </p:nvSpPr>
        <p:spPr>
          <a:xfrm>
            <a:off x="1371600" y="1803405"/>
            <a:ext cx="9448800" cy="182509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6"/>
          <p:cNvSpPr txBox="1">
            <a:spLocks noGrp="1"/>
          </p:cNvSpPr>
          <p:nvPr>
            <p:ph type="subTitle" idx="1"/>
          </p:nvPr>
        </p:nvSpPr>
        <p:spPr>
          <a:xfrm>
            <a:off x="1371600" y="3632201"/>
            <a:ext cx="9448800" cy="6858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6" name="Google Shape;16;p16"/>
          <p:cNvSpPr txBox="1">
            <a:spLocks noGrp="1"/>
          </p:cNvSpPr>
          <p:nvPr>
            <p:ph type="dt" idx="10"/>
          </p:nvPr>
        </p:nvSpPr>
        <p:spPr>
          <a:xfrm>
            <a:off x="7909561" y="4314328"/>
            <a:ext cx="2910840" cy="374642"/>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6"/>
          <p:cNvSpPr txBox="1">
            <a:spLocks noGrp="1"/>
          </p:cNvSpPr>
          <p:nvPr>
            <p:ph type="ftr" idx="11"/>
          </p:nvPr>
        </p:nvSpPr>
        <p:spPr>
          <a:xfrm>
            <a:off x="1371600" y="4323845"/>
            <a:ext cx="640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6"/>
          <p:cNvSpPr txBox="1">
            <a:spLocks noGrp="1"/>
          </p:cNvSpPr>
          <p:nvPr>
            <p:ph type="sldNum" idx="12"/>
          </p:nvPr>
        </p:nvSpPr>
        <p:spPr>
          <a:xfrm>
            <a:off x="8077200" y="1430866"/>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1"/>
        <p:cNvGrpSpPr/>
        <p:nvPr/>
      </p:nvGrpSpPr>
      <p:grpSpPr>
        <a:xfrm>
          <a:off x="0" y="0"/>
          <a:ext cx="0" cy="0"/>
          <a:chOff x="0" y="0"/>
          <a:chExt cx="0" cy="0"/>
        </a:xfrm>
      </p:grpSpPr>
      <p:sp>
        <p:nvSpPr>
          <p:cNvPr id="72" name="Google Shape;72;p25"/>
          <p:cNvSpPr txBox="1">
            <a:spLocks noGrp="1"/>
          </p:cNvSpPr>
          <p:nvPr>
            <p:ph type="title"/>
          </p:nvPr>
        </p:nvSpPr>
        <p:spPr>
          <a:xfrm>
            <a:off x="685777" y="4697360"/>
            <a:ext cx="10822034"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5"/>
          <p:cNvSpPr>
            <a:spLocks noGrp="1"/>
          </p:cNvSpPr>
          <p:nvPr>
            <p:ph type="pic" idx="2"/>
          </p:nvPr>
        </p:nvSpPr>
        <p:spPr>
          <a:xfrm>
            <a:off x="681727" y="941439"/>
            <a:ext cx="10821840" cy="347816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74" name="Google Shape;74;p25"/>
          <p:cNvSpPr txBox="1">
            <a:spLocks noGrp="1"/>
          </p:cNvSpPr>
          <p:nvPr>
            <p:ph type="body" idx="1"/>
          </p:nvPr>
        </p:nvSpPr>
        <p:spPr>
          <a:xfrm>
            <a:off x="685800" y="5516715"/>
            <a:ext cx="10820400" cy="70196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75" name="Google Shape;75;p2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78"/>
        <p:cNvGrpSpPr/>
        <p:nvPr/>
      </p:nvGrpSpPr>
      <p:grpSpPr>
        <a:xfrm>
          <a:off x="0" y="0"/>
          <a:ext cx="0" cy="0"/>
          <a:chOff x="0" y="0"/>
          <a:chExt cx="0" cy="0"/>
        </a:xfrm>
      </p:grpSpPr>
      <p:pic>
        <p:nvPicPr>
          <p:cNvPr id="79" name="Google Shape;79;p2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0" name="Google Shape;80;p26"/>
          <p:cNvSpPr txBox="1">
            <a:spLocks noGrp="1"/>
          </p:cNvSpPr>
          <p:nvPr>
            <p:ph type="title"/>
          </p:nvPr>
        </p:nvSpPr>
        <p:spPr>
          <a:xfrm>
            <a:off x="685800" y="753532"/>
            <a:ext cx="10820400" cy="280246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6"/>
          <p:cNvSpPr txBox="1">
            <a:spLocks noGrp="1"/>
          </p:cNvSpPr>
          <p:nvPr>
            <p:ph type="body" idx="1"/>
          </p:nvPr>
        </p:nvSpPr>
        <p:spPr>
          <a:xfrm>
            <a:off x="1024467" y="3649133"/>
            <a:ext cx="10130516" cy="99906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2" name="Google Shape;82;p26"/>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6"/>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6"/>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85"/>
        <p:cNvGrpSpPr/>
        <p:nvPr/>
      </p:nvGrpSpPr>
      <p:grpSpPr>
        <a:xfrm>
          <a:off x="0" y="0"/>
          <a:ext cx="0" cy="0"/>
          <a:chOff x="0" y="0"/>
          <a:chExt cx="0" cy="0"/>
        </a:xfrm>
      </p:grpSpPr>
      <p:pic>
        <p:nvPicPr>
          <p:cNvPr id="86" name="Google Shape;86;p27"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7" name="Google Shape;87;p27"/>
          <p:cNvSpPr txBox="1">
            <a:spLocks noGrp="1"/>
          </p:cNvSpPr>
          <p:nvPr>
            <p:ph type="title"/>
          </p:nvPr>
        </p:nvSpPr>
        <p:spPr>
          <a:xfrm>
            <a:off x="1024467" y="753533"/>
            <a:ext cx="10151533" cy="260449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27"/>
          <p:cNvSpPr txBox="1">
            <a:spLocks noGrp="1"/>
          </p:cNvSpPr>
          <p:nvPr>
            <p:ph type="body" idx="1"/>
          </p:nvPr>
        </p:nvSpPr>
        <p:spPr>
          <a:xfrm>
            <a:off x="1303865" y="3365556"/>
            <a:ext cx="9592736" cy="44444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9" name="Google Shape;89;p27"/>
          <p:cNvSpPr txBox="1">
            <a:spLocks noGrp="1"/>
          </p:cNvSpPr>
          <p:nvPr>
            <p:ph type="body" idx="2"/>
          </p:nvPr>
        </p:nvSpPr>
        <p:spPr>
          <a:xfrm>
            <a:off x="1024467" y="3959862"/>
            <a:ext cx="10151533" cy="679871"/>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0" name="Google Shape;90;p27"/>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27"/>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7"/>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
        <p:nvSpPr>
          <p:cNvPr id="93" name="Google Shape;93;p27"/>
          <p:cNvSpPr txBox="1"/>
          <p:nvPr/>
        </p:nvSpPr>
        <p:spPr>
          <a:xfrm>
            <a:off x="476250" y="933450"/>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
        <p:nvSpPr>
          <p:cNvPr id="94" name="Google Shape;94;p27"/>
          <p:cNvSpPr txBox="1"/>
          <p:nvPr/>
        </p:nvSpPr>
        <p:spPr>
          <a:xfrm>
            <a:off x="10984230" y="2701290"/>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95"/>
        <p:cNvGrpSpPr/>
        <p:nvPr/>
      </p:nvGrpSpPr>
      <p:grpSpPr>
        <a:xfrm>
          <a:off x="0" y="0"/>
          <a:ext cx="0" cy="0"/>
          <a:chOff x="0" y="0"/>
          <a:chExt cx="0" cy="0"/>
        </a:xfrm>
      </p:grpSpPr>
      <p:pic>
        <p:nvPicPr>
          <p:cNvPr id="96" name="Google Shape;96;p2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97" name="Google Shape;97;p28"/>
          <p:cNvSpPr txBox="1">
            <a:spLocks noGrp="1"/>
          </p:cNvSpPr>
          <p:nvPr>
            <p:ph type="title"/>
          </p:nvPr>
        </p:nvSpPr>
        <p:spPr>
          <a:xfrm>
            <a:off x="1024495" y="1124701"/>
            <a:ext cx="10146186"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8"/>
          <p:cNvSpPr txBox="1">
            <a:spLocks noGrp="1"/>
          </p:cNvSpPr>
          <p:nvPr>
            <p:ph type="body" idx="1"/>
          </p:nvPr>
        </p:nvSpPr>
        <p:spPr>
          <a:xfrm>
            <a:off x="1024467" y="3648315"/>
            <a:ext cx="10144654" cy="9998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9" name="Google Shape;99;p28"/>
          <p:cNvSpPr txBox="1">
            <a:spLocks noGrp="1"/>
          </p:cNvSpPr>
          <p:nvPr>
            <p:ph type="dt" idx="10"/>
          </p:nvPr>
        </p:nvSpPr>
        <p:spPr>
          <a:xfrm>
            <a:off x="7814452" y="378883"/>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8"/>
          <p:cNvSpPr txBox="1">
            <a:spLocks noGrp="1"/>
          </p:cNvSpPr>
          <p:nvPr>
            <p:ph type="ftr" idx="11"/>
          </p:nvPr>
        </p:nvSpPr>
        <p:spPr>
          <a:xfrm>
            <a:off x="685800" y="378883"/>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2"/>
        <p:cNvGrpSpPr/>
        <p:nvPr/>
      </p:nvGrpSpPr>
      <p:grpSpPr>
        <a:xfrm>
          <a:off x="0" y="0"/>
          <a:ext cx="0" cy="0"/>
          <a:chOff x="0" y="0"/>
          <a:chExt cx="0" cy="0"/>
        </a:xfrm>
      </p:grpSpPr>
      <p:sp>
        <p:nvSpPr>
          <p:cNvPr id="103" name="Google Shape;103;p29"/>
          <p:cNvSpPr txBox="1">
            <a:spLocks noGrp="1"/>
          </p:cNvSpPr>
          <p:nvPr>
            <p:ph type="title"/>
          </p:nvPr>
        </p:nvSpPr>
        <p:spPr>
          <a:xfrm>
            <a:off x="2895600" y="761999"/>
            <a:ext cx="8610599" cy="1303867"/>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29"/>
          <p:cNvSpPr txBox="1">
            <a:spLocks noGrp="1"/>
          </p:cNvSpPr>
          <p:nvPr>
            <p:ph type="body" idx="1"/>
          </p:nvPr>
        </p:nvSpPr>
        <p:spPr>
          <a:xfrm>
            <a:off x="685800" y="2202080"/>
            <a:ext cx="3456432" cy="61732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5" name="Google Shape;105;p29"/>
          <p:cNvSpPr txBox="1">
            <a:spLocks noGrp="1"/>
          </p:cNvSpPr>
          <p:nvPr>
            <p:ph type="body" idx="2"/>
          </p:nvPr>
        </p:nvSpPr>
        <p:spPr>
          <a:xfrm>
            <a:off x="685799"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6" name="Google Shape;106;p29"/>
          <p:cNvSpPr txBox="1">
            <a:spLocks noGrp="1"/>
          </p:cNvSpPr>
          <p:nvPr>
            <p:ph type="body" idx="3"/>
          </p:nvPr>
        </p:nvSpPr>
        <p:spPr>
          <a:xfrm>
            <a:off x="4368800" y="2201333"/>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7" name="Google Shape;107;p29"/>
          <p:cNvSpPr txBox="1">
            <a:spLocks noGrp="1"/>
          </p:cNvSpPr>
          <p:nvPr>
            <p:ph type="body" idx="4"/>
          </p:nvPr>
        </p:nvSpPr>
        <p:spPr>
          <a:xfrm>
            <a:off x="4366858" y="2904067"/>
            <a:ext cx="3456432" cy="331461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8" name="Google Shape;108;p29"/>
          <p:cNvSpPr txBox="1">
            <a:spLocks noGrp="1"/>
          </p:cNvSpPr>
          <p:nvPr>
            <p:ph type="body" idx="5"/>
          </p:nvPr>
        </p:nvSpPr>
        <p:spPr>
          <a:xfrm>
            <a:off x="8051800" y="2192866"/>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9" name="Google Shape;109;p29"/>
          <p:cNvSpPr txBox="1">
            <a:spLocks noGrp="1"/>
          </p:cNvSpPr>
          <p:nvPr>
            <p:ph type="body" idx="6"/>
          </p:nvPr>
        </p:nvSpPr>
        <p:spPr>
          <a:xfrm>
            <a:off x="8051801"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0" name="Google Shape;110;p2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2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2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3"/>
        <p:cNvGrpSpPr/>
        <p:nvPr/>
      </p:nvGrpSpPr>
      <p:grpSpPr>
        <a:xfrm>
          <a:off x="0" y="0"/>
          <a:ext cx="0" cy="0"/>
          <a:chOff x="0" y="0"/>
          <a:chExt cx="0" cy="0"/>
        </a:xfrm>
      </p:grpSpPr>
      <p:sp>
        <p:nvSpPr>
          <p:cNvPr id="114" name="Google Shape;114;p30"/>
          <p:cNvSpPr txBox="1">
            <a:spLocks noGrp="1"/>
          </p:cNvSpPr>
          <p:nvPr>
            <p:ph type="title"/>
          </p:nvPr>
        </p:nvSpPr>
        <p:spPr>
          <a:xfrm>
            <a:off x="2895600" y="762000"/>
            <a:ext cx="8610599"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30"/>
          <p:cNvSpPr txBox="1">
            <a:spLocks noGrp="1"/>
          </p:cNvSpPr>
          <p:nvPr>
            <p:ph type="body" idx="1"/>
          </p:nvPr>
        </p:nvSpPr>
        <p:spPr>
          <a:xfrm>
            <a:off x="688618" y="4191000"/>
            <a:ext cx="3451582"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6" name="Google Shape;116;p30"/>
          <p:cNvSpPr>
            <a:spLocks noGrp="1"/>
          </p:cNvSpPr>
          <p:nvPr>
            <p:ph type="pic" idx="2"/>
          </p:nvPr>
        </p:nvSpPr>
        <p:spPr>
          <a:xfrm>
            <a:off x="688618" y="2362200"/>
            <a:ext cx="3451582"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17" name="Google Shape;117;p30"/>
          <p:cNvSpPr txBox="1">
            <a:spLocks noGrp="1"/>
          </p:cNvSpPr>
          <p:nvPr>
            <p:ph type="body" idx="3"/>
          </p:nvPr>
        </p:nvSpPr>
        <p:spPr>
          <a:xfrm>
            <a:off x="688618" y="4873764"/>
            <a:ext cx="3451582"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8" name="Google Shape;118;p30"/>
          <p:cNvSpPr txBox="1">
            <a:spLocks noGrp="1"/>
          </p:cNvSpPr>
          <p:nvPr>
            <p:ph type="body" idx="4"/>
          </p:nvPr>
        </p:nvSpPr>
        <p:spPr>
          <a:xfrm>
            <a:off x="4374263" y="4191000"/>
            <a:ext cx="3448935"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9" name="Google Shape;119;p30"/>
          <p:cNvSpPr>
            <a:spLocks noGrp="1"/>
          </p:cNvSpPr>
          <p:nvPr>
            <p:ph type="pic" idx="5"/>
          </p:nvPr>
        </p:nvSpPr>
        <p:spPr>
          <a:xfrm>
            <a:off x="4374263" y="2362200"/>
            <a:ext cx="3448936"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0" name="Google Shape;120;p30"/>
          <p:cNvSpPr txBox="1">
            <a:spLocks noGrp="1"/>
          </p:cNvSpPr>
          <p:nvPr>
            <p:ph type="body" idx="6"/>
          </p:nvPr>
        </p:nvSpPr>
        <p:spPr>
          <a:xfrm>
            <a:off x="4374264" y="4873763"/>
            <a:ext cx="344893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1" name="Google Shape;121;p30"/>
          <p:cNvSpPr txBox="1">
            <a:spLocks noGrp="1"/>
          </p:cNvSpPr>
          <p:nvPr>
            <p:ph type="body" idx="7"/>
          </p:nvPr>
        </p:nvSpPr>
        <p:spPr>
          <a:xfrm>
            <a:off x="8049731" y="4191000"/>
            <a:ext cx="3456469"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22" name="Google Shape;122;p30"/>
          <p:cNvSpPr>
            <a:spLocks noGrp="1"/>
          </p:cNvSpPr>
          <p:nvPr>
            <p:ph type="pic" idx="8"/>
          </p:nvPr>
        </p:nvSpPr>
        <p:spPr>
          <a:xfrm>
            <a:off x="8049855" y="2362200"/>
            <a:ext cx="3447878"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3" name="Google Shape;123;p30"/>
          <p:cNvSpPr txBox="1">
            <a:spLocks noGrp="1"/>
          </p:cNvSpPr>
          <p:nvPr>
            <p:ph type="body" idx="9"/>
          </p:nvPr>
        </p:nvSpPr>
        <p:spPr>
          <a:xfrm>
            <a:off x="8049731" y="4873761"/>
            <a:ext cx="345244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4" name="Google Shape;124;p3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3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3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3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31"/>
          <p:cNvSpPr txBox="1">
            <a:spLocks noGrp="1"/>
          </p:cNvSpPr>
          <p:nvPr>
            <p:ph type="body" idx="1"/>
          </p:nvPr>
        </p:nvSpPr>
        <p:spPr>
          <a:xfrm rot="5400000">
            <a:off x="4083937" y="-1203579"/>
            <a:ext cx="4024125" cy="10820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0" name="Google Shape;130;p3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3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33"/>
        <p:cNvGrpSpPr/>
        <p:nvPr/>
      </p:nvGrpSpPr>
      <p:grpSpPr>
        <a:xfrm>
          <a:off x="0" y="0"/>
          <a:ext cx="0" cy="0"/>
          <a:chOff x="0" y="0"/>
          <a:chExt cx="0" cy="0"/>
        </a:xfrm>
      </p:grpSpPr>
      <p:pic>
        <p:nvPicPr>
          <p:cNvPr id="134" name="Google Shape;134;p32"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35" name="Google Shape;135;p32"/>
          <p:cNvSpPr txBox="1">
            <a:spLocks noGrp="1"/>
          </p:cNvSpPr>
          <p:nvPr>
            <p:ph type="title"/>
          </p:nvPr>
        </p:nvSpPr>
        <p:spPr>
          <a:xfrm rot="5400000">
            <a:off x="8525933" y="1667933"/>
            <a:ext cx="3903133" cy="20574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32"/>
          <p:cNvSpPr txBox="1">
            <a:spLocks noGrp="1"/>
          </p:cNvSpPr>
          <p:nvPr>
            <p:ph type="body" idx="1"/>
          </p:nvPr>
        </p:nvSpPr>
        <p:spPr>
          <a:xfrm rot="5400000">
            <a:off x="3175000" y="-1405467"/>
            <a:ext cx="3903133" cy="820420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7" name="Google Shape;137;p32"/>
          <p:cNvSpPr txBox="1">
            <a:spLocks noGrp="1"/>
          </p:cNvSpPr>
          <p:nvPr>
            <p:ph type="dt" idx="10"/>
          </p:nvPr>
        </p:nvSpPr>
        <p:spPr>
          <a:xfrm>
            <a:off x="7814452" y="379941"/>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32"/>
          <p:cNvSpPr txBox="1">
            <a:spLocks noGrp="1"/>
          </p:cNvSpPr>
          <p:nvPr>
            <p:ph type="ftr" idx="11"/>
          </p:nvPr>
        </p:nvSpPr>
        <p:spPr>
          <a:xfrm>
            <a:off x="685800" y="381000"/>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32"/>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1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2" name="Google Shape;22;p17"/>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7"/>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7"/>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5"/>
        <p:cNvGrpSpPr/>
        <p:nvPr/>
      </p:nvGrpSpPr>
      <p:grpSpPr>
        <a:xfrm>
          <a:off x="0" y="0"/>
          <a:ext cx="0" cy="0"/>
          <a:chOff x="0" y="0"/>
          <a:chExt cx="0" cy="0"/>
        </a:xfrm>
      </p:grpSpPr>
      <p:pic>
        <p:nvPicPr>
          <p:cNvPr id="26" name="Google Shape;26;p1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27" name="Google Shape;27;p18"/>
          <p:cNvSpPr txBox="1">
            <a:spLocks noGrp="1"/>
          </p:cNvSpPr>
          <p:nvPr>
            <p:ph type="title"/>
          </p:nvPr>
        </p:nvSpPr>
        <p:spPr>
          <a:xfrm>
            <a:off x="685800" y="753533"/>
            <a:ext cx="10820399" cy="2801935"/>
          </a:xfrm>
          <a:prstGeom prst="rect">
            <a:avLst/>
          </a:prstGeom>
          <a:noFill/>
          <a:ln>
            <a:noFill/>
          </a:ln>
        </p:spPr>
        <p:txBody>
          <a:bodyPr spcFirstLastPara="1" wrap="square" lIns="91425" tIns="45700" rIns="91425" bIns="45700" anchor="b" anchorCtr="0">
            <a:normAutofit/>
          </a:bodyPr>
          <a:lstStyle>
            <a:lvl1pPr lvl="0" algn="r">
              <a:lnSpc>
                <a:spcPct val="90000"/>
              </a:lnSpc>
              <a:spcBef>
                <a:spcPts val="0"/>
              </a:spcBef>
              <a:spcAft>
                <a:spcPts val="0"/>
              </a:spcAft>
              <a:buClr>
                <a:schemeClr val="lt1"/>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8"/>
          <p:cNvSpPr txBox="1">
            <a:spLocks noGrp="1"/>
          </p:cNvSpPr>
          <p:nvPr>
            <p:ph type="body" idx="1"/>
          </p:nvPr>
        </p:nvSpPr>
        <p:spPr>
          <a:xfrm>
            <a:off x="1024467" y="3641725"/>
            <a:ext cx="10490200" cy="955675"/>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lt1"/>
              </a:buClr>
              <a:buSzPts val="2200"/>
              <a:buNone/>
              <a:defRPr sz="22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29" name="Google Shape;29;p18"/>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8"/>
          <p:cNvSpPr txBox="1">
            <a:spLocks noGrp="1"/>
          </p:cNvSpPr>
          <p:nvPr>
            <p:ph type="ftr" idx="11"/>
          </p:nvPr>
        </p:nvSpPr>
        <p:spPr>
          <a:xfrm>
            <a:off x="685800" y="381001"/>
            <a:ext cx="6991492" cy="36406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1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9"/>
          <p:cNvSpPr txBox="1">
            <a:spLocks noGrp="1"/>
          </p:cNvSpPr>
          <p:nvPr>
            <p:ph type="body" idx="1"/>
          </p:nvPr>
        </p:nvSpPr>
        <p:spPr>
          <a:xfrm>
            <a:off x="6858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5" name="Google Shape;35;p19"/>
          <p:cNvSpPr txBox="1">
            <a:spLocks noGrp="1"/>
          </p:cNvSpPr>
          <p:nvPr>
            <p:ph type="body" idx="2"/>
          </p:nvPr>
        </p:nvSpPr>
        <p:spPr>
          <a:xfrm>
            <a:off x="61722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6" name="Google Shape;36;p1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9"/>
        <p:cNvGrpSpPr/>
        <p:nvPr/>
      </p:nvGrpSpPr>
      <p:grpSpPr>
        <a:xfrm>
          <a:off x="0" y="0"/>
          <a:ext cx="0" cy="0"/>
          <a:chOff x="0" y="0"/>
          <a:chExt cx="0" cy="0"/>
        </a:xfrm>
      </p:grpSpPr>
      <p:sp>
        <p:nvSpPr>
          <p:cNvPr id="40" name="Google Shape;40;p20"/>
          <p:cNvSpPr txBox="1">
            <a:spLocks noGrp="1"/>
          </p:cNvSpPr>
          <p:nvPr>
            <p:ph type="title"/>
          </p:nvPr>
        </p:nvSpPr>
        <p:spPr>
          <a:xfrm>
            <a:off x="2895600" y="762000"/>
            <a:ext cx="8610600"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0"/>
          <p:cNvSpPr txBox="1">
            <a:spLocks noGrp="1"/>
          </p:cNvSpPr>
          <p:nvPr>
            <p:ph type="body" idx="1"/>
          </p:nvPr>
        </p:nvSpPr>
        <p:spPr>
          <a:xfrm>
            <a:off x="914409" y="2183802"/>
            <a:ext cx="50799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2" name="Google Shape;42;p20"/>
          <p:cNvSpPr txBox="1">
            <a:spLocks noGrp="1"/>
          </p:cNvSpPr>
          <p:nvPr>
            <p:ph type="body" idx="2"/>
          </p:nvPr>
        </p:nvSpPr>
        <p:spPr>
          <a:xfrm>
            <a:off x="685800" y="3132666"/>
            <a:ext cx="5311775"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3" name="Google Shape;43;p20"/>
          <p:cNvSpPr txBox="1">
            <a:spLocks noGrp="1"/>
          </p:cNvSpPr>
          <p:nvPr>
            <p:ph type="body" idx="3"/>
          </p:nvPr>
        </p:nvSpPr>
        <p:spPr>
          <a:xfrm>
            <a:off x="6400800" y="2183802"/>
            <a:ext cx="510540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4" name="Google Shape;44;p20"/>
          <p:cNvSpPr txBox="1">
            <a:spLocks noGrp="1"/>
          </p:cNvSpPr>
          <p:nvPr>
            <p:ph type="body" idx="4"/>
          </p:nvPr>
        </p:nvSpPr>
        <p:spPr>
          <a:xfrm>
            <a:off x="6172200" y="3132666"/>
            <a:ext cx="5334000"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2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2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22"/>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2"/>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2"/>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23"/>
          <p:cNvSpPr txBox="1">
            <a:spLocks noGrp="1"/>
          </p:cNvSpPr>
          <p:nvPr>
            <p:ph type="title"/>
          </p:nvPr>
        </p:nvSpPr>
        <p:spPr>
          <a:xfrm>
            <a:off x="685800" y="1524000"/>
            <a:ext cx="41148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3"/>
          <p:cNvSpPr txBox="1">
            <a:spLocks noGrp="1"/>
          </p:cNvSpPr>
          <p:nvPr>
            <p:ph type="body" idx="1"/>
          </p:nvPr>
        </p:nvSpPr>
        <p:spPr>
          <a:xfrm>
            <a:off x="4995582" y="746759"/>
            <a:ext cx="6510618" cy="5471925"/>
          </a:xfrm>
          <a:prstGeom prst="rect">
            <a:avLst/>
          </a:prstGeom>
          <a:noFill/>
          <a:ln>
            <a:noFill/>
          </a:ln>
        </p:spPr>
        <p:txBody>
          <a:bodyPr spcFirstLastPara="1" wrap="square" lIns="91425" tIns="45700" rIns="91425" bIns="45700" anchor="ctr"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0" name="Google Shape;60;p23"/>
          <p:cNvSpPr txBox="1">
            <a:spLocks noGrp="1"/>
          </p:cNvSpPr>
          <p:nvPr>
            <p:ph type="body" idx="2"/>
          </p:nvPr>
        </p:nvSpPr>
        <p:spPr>
          <a:xfrm>
            <a:off x="685800" y="3124199"/>
            <a:ext cx="411480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1" name="Google Shape;61;p23"/>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3"/>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3"/>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24"/>
          <p:cNvSpPr txBox="1">
            <a:spLocks noGrp="1"/>
          </p:cNvSpPr>
          <p:nvPr>
            <p:ph type="title"/>
          </p:nvPr>
        </p:nvSpPr>
        <p:spPr>
          <a:xfrm>
            <a:off x="685800" y="1524000"/>
            <a:ext cx="687324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4"/>
          <p:cNvSpPr>
            <a:spLocks noGrp="1"/>
          </p:cNvSpPr>
          <p:nvPr>
            <p:ph type="pic" idx="2"/>
          </p:nvPr>
        </p:nvSpPr>
        <p:spPr>
          <a:xfrm>
            <a:off x="7861238" y="751241"/>
            <a:ext cx="3644962" cy="546744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67" name="Google Shape;67;p24"/>
          <p:cNvSpPr txBox="1">
            <a:spLocks noGrp="1"/>
          </p:cNvSpPr>
          <p:nvPr>
            <p:ph type="body" idx="1"/>
          </p:nvPr>
        </p:nvSpPr>
        <p:spPr>
          <a:xfrm>
            <a:off x="685800" y="3124199"/>
            <a:ext cx="687324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8" name="Google Shape;68;p24"/>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4"/>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4"/>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pic>
        <p:nvPicPr>
          <p:cNvPr id="6" name="Google Shape;6;p15" descr="C0-HD-TOP.png"/>
          <p:cNvPicPr preferRelativeResize="0"/>
          <p:nvPr/>
        </p:nvPicPr>
        <p:blipFill rotWithShape="1">
          <a:blip r:embed="rId19">
            <a:alphaModFix/>
          </a:blip>
          <a:srcRect/>
          <a:stretch/>
        </p:blipFill>
        <p:spPr>
          <a:xfrm>
            <a:off x="0" y="0"/>
            <a:ext cx="12192000" cy="1441450"/>
          </a:xfrm>
          <a:prstGeom prst="rect">
            <a:avLst/>
          </a:prstGeom>
          <a:noFill/>
          <a:ln>
            <a:noFill/>
          </a:ln>
        </p:spPr>
      </p:pic>
      <p:sp>
        <p:nvSpPr>
          <p:cNvPr id="7" name="Google Shape;7;p1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marR="0" lvl="0" algn="r" rtl="0">
              <a:lnSpc>
                <a:spcPct val="90000"/>
              </a:lnSpc>
              <a:spcBef>
                <a:spcPts val="0"/>
              </a:spcBef>
              <a:spcAft>
                <a:spcPts val="0"/>
              </a:spcAft>
              <a:buClr>
                <a:schemeClr val="lt1"/>
              </a:buClr>
              <a:buSzPts val="4000"/>
              <a:buFont typeface="Century Gothic"/>
              <a:buNone/>
              <a:defRPr sz="4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marR="0" lvl="0" indent="-368300" algn="l" rtl="0">
              <a:lnSpc>
                <a:spcPct val="90000"/>
              </a:lnSpc>
              <a:spcBef>
                <a:spcPts val="1000"/>
              </a:spcBef>
              <a:spcAft>
                <a:spcPts val="0"/>
              </a:spcAft>
              <a:buClr>
                <a:schemeClr val="lt1"/>
              </a:buClr>
              <a:buSzPts val="22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9" name="Google Shape;9;p1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 name="Google Shape;10;p1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1" name="Google Shape;11;p1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 Id="rId6" Type="http://schemas.openxmlformats.org/officeDocument/2006/relationships/image" Target="../media/image6.png"/><Relationship Id="rId5" Type="http://schemas.openxmlformats.org/officeDocument/2006/relationships/image" Target="../media/image7.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 Id="rId5" Type="http://schemas.openxmlformats.org/officeDocument/2006/relationships/image" Target="../media/image3.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7"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13.xml"/><Relationship Id="rId6" Type="http://schemas.openxmlformats.org/officeDocument/2006/relationships/hyperlink" Target="https://www.parasoft.com/" TargetMode="External"/><Relationship Id="rId5" Type="http://schemas.openxmlformats.org/officeDocument/2006/relationships/hyperlink" Target="https://clang.llvm.org/" TargetMode="External"/><Relationship Id="rId4" Type="http://schemas.openxmlformats.org/officeDocument/2006/relationships/hyperlink" Target="https://cppcheck.sourceforge.io/" TargetMode="Externa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 Id="rId5" Type="http://schemas.openxmlformats.org/officeDocument/2006/relationships/hyperlink" Target="https://www.csoonline.com/article/2130877/the-biggest-data-breaches-of-the-21st-century.html/" TargetMode="Externa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5.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6.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notesSlide" Target="../notesSlides/notesSlide16.xml"/><Relationship Id="rId7" Type="http://schemas.openxmlformats.org/officeDocument/2006/relationships/hyperlink" Target="https://www.redhat.com/en/topics/devops/what-is-devsecops" TargetMode="External"/><Relationship Id="rId2" Type="http://schemas.openxmlformats.org/officeDocument/2006/relationships/slideLayout" Target="../slideLayouts/slideLayout2.xml"/><Relationship Id="rId1" Type="http://schemas.openxmlformats.org/officeDocument/2006/relationships/tags" Target="../tags/tag17.xml"/><Relationship Id="rId6" Type="http://schemas.openxmlformats.org/officeDocument/2006/relationships/hyperlink" Target="https://www.csoonline.com/article/2130877/the-biggest-data-breaches-of-the-21st-century.html" TargetMode="External"/><Relationship Id="rId5" Type="http://schemas.openxmlformats.org/officeDocument/2006/relationships/hyperlink" Target="https://www.ccsinet.com/blog/aaa-identity-management/" TargetMode="External"/><Relationship Id="rId4" Type="http://schemas.openxmlformats.org/officeDocument/2006/relationships/hyperlink" Target="https://www.mimecast.com/blog/data-in-transit-vs-motion-vs-rest/" TargetMode="Externa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5" Type="http://schemas.openxmlformats.org/officeDocument/2006/relationships/hyperlink" Target="https://www.mimecast.com/blog/data-in-transit-vs-motion-vs-rest/" TargetMode="Externa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 Id="rId5" Type="http://schemas.openxmlformats.org/officeDocument/2006/relationships/hyperlink" Target="https://www.ccsinet.com/blog/aaa-identity-management/" TargetMode="Externa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 Id="rId5" Type="http://schemas.openxmlformats.org/officeDocument/2006/relationships/image" Target="../media/image3.png"/><Relationship Id="rId4" Type="http://schemas.openxmlformats.org/officeDocument/2006/relationships/hyperlink" Target="https://github.com/google/googletest/" TargetMode="Externa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
          <p:cNvSpPr txBox="1">
            <a:spLocks noGrp="1"/>
          </p:cNvSpPr>
          <p:nvPr>
            <p:ph type="ctrTitle"/>
          </p:nvPr>
        </p:nvSpPr>
        <p:spPr>
          <a:xfrm>
            <a:off x="1371600" y="1790153"/>
            <a:ext cx="9448800" cy="1825096"/>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6000"/>
              <a:buFont typeface="Century Gothic"/>
              <a:buNone/>
            </a:pPr>
            <a:r>
              <a:rPr lang="en-US" dirty="0"/>
              <a:t>Green Pace</a:t>
            </a:r>
            <a:endParaRPr dirty="0"/>
          </a:p>
        </p:txBody>
      </p:sp>
      <p:sp>
        <p:nvSpPr>
          <p:cNvPr id="145" name="Google Shape;145;p1"/>
          <p:cNvSpPr txBox="1">
            <a:spLocks noGrp="1"/>
          </p:cNvSpPr>
          <p:nvPr>
            <p:ph type="subTitle" idx="1"/>
          </p:nvPr>
        </p:nvSpPr>
        <p:spPr>
          <a:xfrm>
            <a:off x="1371600" y="3632199"/>
            <a:ext cx="9448800" cy="3043809"/>
          </a:xfrm>
          <a:prstGeom prst="rect">
            <a:avLst/>
          </a:prstGeom>
          <a:noFill/>
          <a:ln>
            <a:noFill/>
          </a:ln>
        </p:spPr>
        <p:txBody>
          <a:bodyPr spcFirstLastPara="1" wrap="square" lIns="91425" tIns="45700" rIns="91425" bIns="45700" anchor="t" anchorCtr="0">
            <a:normAutofit/>
          </a:bodyPr>
          <a:lstStyle/>
          <a:p>
            <a:pPr marL="0" lvl="0" indent="0" algn="l" rtl="0">
              <a:lnSpc>
                <a:spcPct val="70000"/>
              </a:lnSpc>
              <a:spcBef>
                <a:spcPts val="0"/>
              </a:spcBef>
              <a:spcAft>
                <a:spcPts val="0"/>
              </a:spcAft>
              <a:buClr>
                <a:schemeClr val="lt1"/>
              </a:buClr>
              <a:buSzPts val="1850"/>
              <a:buNone/>
            </a:pPr>
            <a:r>
              <a:rPr lang="en-US" sz="1850" dirty="0"/>
              <a:t>Project 2</a:t>
            </a:r>
            <a:endParaRPr dirty="0"/>
          </a:p>
          <a:p>
            <a:pPr marL="0" lvl="0" indent="0" algn="l" rtl="0">
              <a:lnSpc>
                <a:spcPct val="70000"/>
              </a:lnSpc>
              <a:spcBef>
                <a:spcPts val="1000"/>
              </a:spcBef>
              <a:spcAft>
                <a:spcPts val="0"/>
              </a:spcAft>
              <a:buClr>
                <a:schemeClr val="lt1"/>
              </a:buClr>
              <a:buSzPts val="1850"/>
              <a:buNone/>
            </a:pPr>
            <a:r>
              <a:rPr lang="en-US" sz="1850" dirty="0"/>
              <a:t>Developer: Brett Rush</a:t>
            </a:r>
            <a:endParaRPr dirty="0"/>
          </a:p>
          <a:p>
            <a:pPr marL="0" lvl="0" indent="0" algn="l" rtl="0">
              <a:lnSpc>
                <a:spcPct val="70000"/>
              </a:lnSpc>
              <a:spcBef>
                <a:spcPts val="1000"/>
              </a:spcBef>
              <a:spcAft>
                <a:spcPts val="0"/>
              </a:spcAft>
              <a:buClr>
                <a:schemeClr val="lt1"/>
              </a:buClr>
              <a:buSzPts val="1850"/>
              <a:buNone/>
            </a:pPr>
            <a:endParaRPr lang="en-US" sz="1850" i="1" dirty="0"/>
          </a:p>
          <a:p>
            <a:pPr marL="0" lvl="0" indent="0" algn="l" rtl="0">
              <a:lnSpc>
                <a:spcPct val="70000"/>
              </a:lnSpc>
              <a:spcBef>
                <a:spcPts val="1000"/>
              </a:spcBef>
              <a:spcAft>
                <a:spcPts val="0"/>
              </a:spcAft>
              <a:buClr>
                <a:schemeClr val="lt1"/>
              </a:buClr>
              <a:buSzPts val="1850"/>
              <a:buNone/>
            </a:pPr>
            <a:endParaRPr lang="en-US" sz="1850" i="1" dirty="0"/>
          </a:p>
          <a:p>
            <a:pPr marL="0" lvl="0" indent="0" algn="l" rtl="0">
              <a:lnSpc>
                <a:spcPct val="70000"/>
              </a:lnSpc>
              <a:spcBef>
                <a:spcPts val="1000"/>
              </a:spcBef>
              <a:spcAft>
                <a:spcPts val="0"/>
              </a:spcAft>
              <a:buClr>
                <a:schemeClr val="lt1"/>
              </a:buClr>
              <a:buSzPts val="1850"/>
              <a:buNone/>
            </a:pPr>
            <a:endParaRPr lang="en-US" sz="1850" dirty="0"/>
          </a:p>
          <a:p>
            <a:pPr marL="0" lvl="0" indent="0" algn="l" rtl="0">
              <a:lnSpc>
                <a:spcPct val="70000"/>
              </a:lnSpc>
              <a:spcBef>
                <a:spcPts val="1000"/>
              </a:spcBef>
              <a:spcAft>
                <a:spcPts val="0"/>
              </a:spcAft>
              <a:buClr>
                <a:schemeClr val="lt1"/>
              </a:buClr>
              <a:buSzPts val="1850"/>
              <a:buNone/>
            </a:pPr>
            <a:endParaRPr lang="en-US" sz="1400" dirty="0"/>
          </a:p>
          <a:p>
            <a:pPr marL="0" lvl="0" indent="0" algn="l" rtl="0">
              <a:lnSpc>
                <a:spcPct val="70000"/>
              </a:lnSpc>
              <a:spcBef>
                <a:spcPts val="1000"/>
              </a:spcBef>
              <a:spcAft>
                <a:spcPts val="0"/>
              </a:spcAft>
              <a:buClr>
                <a:schemeClr val="lt1"/>
              </a:buClr>
              <a:buSzPts val="1850"/>
              <a:buNone/>
            </a:pPr>
            <a:endParaRPr lang="en-US" sz="1400" dirty="0"/>
          </a:p>
          <a:p>
            <a:pPr marL="0" lvl="0" indent="0" algn="l" rtl="0">
              <a:lnSpc>
                <a:spcPct val="70000"/>
              </a:lnSpc>
              <a:spcBef>
                <a:spcPts val="1000"/>
              </a:spcBef>
              <a:spcAft>
                <a:spcPts val="0"/>
              </a:spcAft>
              <a:buClr>
                <a:schemeClr val="lt1"/>
              </a:buClr>
              <a:buSzPts val="1850"/>
              <a:buNone/>
            </a:pPr>
            <a:r>
              <a:rPr lang="en-US" sz="1400" dirty="0"/>
              <a:t>CS 405</a:t>
            </a:r>
          </a:p>
          <a:p>
            <a:pPr marL="0" lvl="0" indent="0" algn="l" rtl="0">
              <a:lnSpc>
                <a:spcPct val="70000"/>
              </a:lnSpc>
              <a:spcBef>
                <a:spcPts val="1000"/>
              </a:spcBef>
              <a:spcAft>
                <a:spcPts val="0"/>
              </a:spcAft>
              <a:buClr>
                <a:schemeClr val="lt1"/>
              </a:buClr>
              <a:buSzPts val="1850"/>
              <a:buNone/>
            </a:pPr>
            <a:r>
              <a:rPr lang="en-US" sz="1400" dirty="0"/>
              <a:t>Dr. Philomena </a:t>
            </a:r>
            <a:r>
              <a:rPr lang="en-US" sz="1400" dirty="0" err="1"/>
              <a:t>Ogoh</a:t>
            </a:r>
            <a:r>
              <a:rPr lang="en-US" sz="1400" dirty="0"/>
              <a:t> </a:t>
            </a:r>
          </a:p>
          <a:p>
            <a:pPr marL="0" lvl="0" indent="0" algn="l" rtl="0">
              <a:lnSpc>
                <a:spcPct val="70000"/>
              </a:lnSpc>
              <a:spcBef>
                <a:spcPts val="1000"/>
              </a:spcBef>
              <a:spcAft>
                <a:spcPts val="0"/>
              </a:spcAft>
              <a:buClr>
                <a:schemeClr val="lt1"/>
              </a:buClr>
              <a:buSzPts val="1850"/>
              <a:buNone/>
            </a:pPr>
            <a:r>
              <a:rPr lang="en-US" sz="1400" dirty="0"/>
              <a:t>Southern New Hampshire University 					06/25/25</a:t>
            </a:r>
          </a:p>
        </p:txBody>
      </p:sp>
      <p:pic>
        <p:nvPicPr>
          <p:cNvPr id="146" name="Google Shape;146;p1" descr="Green Pace logo"/>
          <p:cNvPicPr preferRelativeResize="0"/>
          <p:nvPr/>
        </p:nvPicPr>
        <p:blipFill>
          <a:blip r:embed="rId4">
            <a:alphaModFix/>
          </a:blip>
          <a:stretch>
            <a:fillRect/>
          </a:stretch>
        </p:blipFill>
        <p:spPr>
          <a:xfrm>
            <a:off x="7440774" y="659854"/>
            <a:ext cx="2921424" cy="3786772"/>
          </a:xfrm>
          <a:prstGeom prst="rect">
            <a:avLst/>
          </a:prstGeom>
          <a:noFill/>
          <a:ln>
            <a:noFill/>
          </a:ln>
        </p:spPr>
      </p:pic>
    </p:spTree>
    <p:custDataLst>
      <p:tags r:id="rId1"/>
    </p:custData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dirty="0" err="1"/>
              <a:t>OutOfRange</a:t>
            </a:r>
            <a:endParaRPr dirty="0"/>
          </a:p>
        </p:txBody>
      </p:sp>
      <p:sp>
        <p:nvSpPr>
          <p:cNvPr id="196" name="Google Shape;196;g9504e29505_0_0"/>
          <p:cNvSpPr txBox="1">
            <a:spLocks noGrp="1"/>
          </p:cNvSpPr>
          <p:nvPr>
            <p:ph type="body" idx="1"/>
          </p:nvPr>
        </p:nvSpPr>
        <p:spPr>
          <a:xfrm>
            <a:off x="685800" y="2194560"/>
            <a:ext cx="10820400" cy="4024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dirty="0"/>
              <a:t>Test to verify an out-of-range exception is thrown when calling out of bounds.</a:t>
            </a:r>
            <a:endParaRPr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3" name="Picture 2">
            <a:extLst>
              <a:ext uri="{FF2B5EF4-FFF2-40B4-BE49-F238E27FC236}">
                <a16:creationId xmlns:a16="http://schemas.microsoft.com/office/drawing/2014/main" id="{AFFEF0E7-84F7-49C3-A5F4-49A4701FD176}"/>
              </a:ext>
            </a:extLst>
          </p:cNvPr>
          <p:cNvPicPr>
            <a:picLocks noChangeAspect="1"/>
          </p:cNvPicPr>
          <p:nvPr/>
        </p:nvPicPr>
        <p:blipFill>
          <a:blip r:embed="rId5"/>
          <a:stretch>
            <a:fillRect/>
          </a:stretch>
        </p:blipFill>
        <p:spPr>
          <a:xfrm>
            <a:off x="751382" y="2819635"/>
            <a:ext cx="6528295" cy="1218729"/>
          </a:xfrm>
          <a:prstGeom prst="rect">
            <a:avLst/>
          </a:prstGeom>
        </p:spPr>
      </p:pic>
      <p:pic>
        <p:nvPicPr>
          <p:cNvPr id="7" name="Picture 6">
            <a:extLst>
              <a:ext uri="{FF2B5EF4-FFF2-40B4-BE49-F238E27FC236}">
                <a16:creationId xmlns:a16="http://schemas.microsoft.com/office/drawing/2014/main" id="{BCBF25F1-11C3-4FAB-A5CC-2FE5411C6603}"/>
              </a:ext>
            </a:extLst>
          </p:cNvPr>
          <p:cNvPicPr>
            <a:picLocks noChangeAspect="1"/>
          </p:cNvPicPr>
          <p:nvPr/>
        </p:nvPicPr>
        <p:blipFill rotWithShape="1">
          <a:blip r:embed="rId6">
            <a:extLst>
              <a:ext uri="{28A0092B-C50C-407E-A947-70E740481C1C}">
                <a14:useLocalDpi xmlns:a14="http://schemas.microsoft.com/office/drawing/2010/main" val="0"/>
              </a:ext>
            </a:extLst>
          </a:blip>
          <a:srcRect l="1" t="60278" r="45146" b="35603"/>
          <a:stretch/>
        </p:blipFill>
        <p:spPr bwMode="auto">
          <a:xfrm>
            <a:off x="7549962" y="3298193"/>
            <a:ext cx="3255059" cy="261611"/>
          </a:xfrm>
          <a:prstGeom prst="rect">
            <a:avLst/>
          </a:prstGeom>
          <a:noFill/>
          <a:ln>
            <a:noFill/>
          </a:ln>
        </p:spPr>
      </p:pic>
    </p:spTree>
    <p:custDataLst>
      <p:tags r:id="rId1"/>
    </p:custDataLst>
    <p:extLst>
      <p:ext uri="{BB962C8B-B14F-4D97-AF65-F5344CB8AC3E}">
        <p14:creationId xmlns:p14="http://schemas.microsoft.com/office/powerpoint/2010/main" val="32346139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AUTOMATION SUMMARY</a:t>
            </a:r>
            <a:endParaRPr dirty="0"/>
          </a:p>
        </p:txBody>
      </p:sp>
      <p:pic>
        <p:nvPicPr>
          <p:cNvPr id="203" name="Google Shape;203;p9" descr="DevSec Ops Toolchain Diagram&#10;Graphical representation of the automation process used in the enforcement and compliance of the Security Policy Standards.&#10;The illustration shows a figure eight or infinity symbol to illustrate that the cycle of development is continuous. It starts with assessing and planning, to designing and building with DevSecOps in the center of the continuous loop to maintain system integrity and then make additional changes to make it more secure."/>
          <p:cNvPicPr preferRelativeResize="0">
            <a:picLocks noGrp="1"/>
          </p:cNvPicPr>
          <p:nvPr>
            <p:ph type="body" idx="1"/>
          </p:nvPr>
        </p:nvPicPr>
        <p:blipFill rotWithShape="1">
          <a:blip r:embed="rId4">
            <a:alphaModFix/>
          </a:blip>
          <a:srcRect/>
          <a:stretch/>
        </p:blipFill>
        <p:spPr>
          <a:xfrm>
            <a:off x="2127250" y="2224213"/>
            <a:ext cx="7937500" cy="4013200"/>
          </a:xfrm>
          <a:prstGeom prst="rect">
            <a:avLst/>
          </a:prstGeom>
          <a:noFill/>
          <a:ln>
            <a:noFill/>
          </a:ln>
        </p:spPr>
      </p:pic>
      <p:pic>
        <p:nvPicPr>
          <p:cNvPr id="204" name="Google Shape;204;p9"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0"/>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TOOLS</a:t>
            </a:r>
            <a:endParaRPr/>
          </a:p>
        </p:txBody>
      </p:sp>
      <p:sp>
        <p:nvSpPr>
          <p:cNvPr id="210" name="Google Shape;210;p10"/>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457200" lvl="1" indent="0">
              <a:spcBef>
                <a:spcPts val="0"/>
              </a:spcBef>
              <a:buSzPts val="2000"/>
              <a:buNone/>
            </a:pPr>
            <a:r>
              <a:rPr lang="en-US" dirty="0"/>
              <a:t>“</a:t>
            </a:r>
            <a:r>
              <a:rPr lang="en-US" dirty="0" err="1"/>
              <a:t>DevSecOps</a:t>
            </a:r>
            <a:r>
              <a:rPr lang="en-US" dirty="0"/>
              <a:t> stands for development, security, and operations.</a:t>
            </a:r>
          </a:p>
          <a:p>
            <a:pPr marL="457200" lvl="1" indent="0" algn="l" rtl="0">
              <a:lnSpc>
                <a:spcPct val="90000"/>
              </a:lnSpc>
              <a:spcBef>
                <a:spcPts val="0"/>
              </a:spcBef>
              <a:spcAft>
                <a:spcPts val="0"/>
              </a:spcAft>
              <a:buClr>
                <a:schemeClr val="lt1"/>
              </a:buClr>
              <a:buSzPts val="2000"/>
              <a:buNone/>
            </a:pPr>
            <a:endParaRPr lang="en-US" dirty="0"/>
          </a:p>
          <a:p>
            <a:pPr marL="800100" lvl="1" algn="l" rtl="0">
              <a:lnSpc>
                <a:spcPct val="90000"/>
              </a:lnSpc>
              <a:spcBef>
                <a:spcPts val="0"/>
              </a:spcBef>
              <a:spcAft>
                <a:spcPts val="0"/>
              </a:spcAft>
              <a:buClr>
                <a:schemeClr val="lt1"/>
              </a:buClr>
              <a:buSzPts val="2000"/>
              <a:buFontTx/>
              <a:buChar char="-"/>
            </a:pPr>
            <a:r>
              <a:rPr lang="en-US" dirty="0"/>
              <a:t>RedHat.com</a:t>
            </a:r>
          </a:p>
          <a:p>
            <a:pPr marL="457200" lvl="1" indent="0" algn="l" rtl="0">
              <a:lnSpc>
                <a:spcPct val="90000"/>
              </a:lnSpc>
              <a:spcBef>
                <a:spcPts val="0"/>
              </a:spcBef>
              <a:spcAft>
                <a:spcPts val="0"/>
              </a:spcAft>
              <a:buClr>
                <a:schemeClr val="lt1"/>
              </a:buClr>
              <a:buSzPts val="2000"/>
              <a:buNone/>
            </a:pPr>
            <a:endParaRPr lang="en-US" dirty="0"/>
          </a:p>
          <a:p>
            <a:pPr marL="457200" lvl="1" indent="0" algn="l" rtl="0">
              <a:lnSpc>
                <a:spcPct val="90000"/>
              </a:lnSpc>
              <a:spcBef>
                <a:spcPts val="0"/>
              </a:spcBef>
              <a:spcAft>
                <a:spcPts val="0"/>
              </a:spcAft>
              <a:buClr>
                <a:schemeClr val="lt1"/>
              </a:buClr>
              <a:buSzPts val="2000"/>
              <a:buNone/>
            </a:pPr>
            <a:endParaRPr lang="en-US" dirty="0"/>
          </a:p>
          <a:p>
            <a:pPr marL="457200" lvl="1" indent="0" algn="l" rtl="0">
              <a:lnSpc>
                <a:spcPct val="90000"/>
              </a:lnSpc>
              <a:spcBef>
                <a:spcPts val="0"/>
              </a:spcBef>
              <a:spcAft>
                <a:spcPts val="0"/>
              </a:spcAft>
              <a:buClr>
                <a:schemeClr val="lt1"/>
              </a:buClr>
              <a:buSzPts val="2000"/>
              <a:buNone/>
            </a:pPr>
            <a:r>
              <a:rPr lang="en-US" dirty="0" err="1"/>
              <a:t>CPPCheck</a:t>
            </a:r>
            <a:r>
              <a:rPr lang="en-US" dirty="0"/>
              <a:t>: static code analysis (</a:t>
            </a:r>
            <a:r>
              <a:rPr lang="en-US" dirty="0">
                <a:hlinkClick r:id="rId4"/>
              </a:rPr>
              <a:t>https://cppcheck.sourceforge.io/</a:t>
            </a:r>
            <a:r>
              <a:rPr lang="en-US" dirty="0"/>
              <a:t>) </a:t>
            </a:r>
          </a:p>
          <a:p>
            <a:pPr marL="457200" lvl="1" indent="0" algn="l" rtl="0">
              <a:lnSpc>
                <a:spcPct val="90000"/>
              </a:lnSpc>
              <a:spcBef>
                <a:spcPts val="0"/>
              </a:spcBef>
              <a:spcAft>
                <a:spcPts val="0"/>
              </a:spcAft>
              <a:buClr>
                <a:schemeClr val="lt1"/>
              </a:buClr>
              <a:buSzPts val="2000"/>
              <a:buNone/>
            </a:pPr>
            <a:endParaRPr lang="en-US" dirty="0"/>
          </a:p>
          <a:p>
            <a:pPr marL="457200" lvl="1" indent="0" algn="l" rtl="0">
              <a:lnSpc>
                <a:spcPct val="90000"/>
              </a:lnSpc>
              <a:spcBef>
                <a:spcPts val="0"/>
              </a:spcBef>
              <a:spcAft>
                <a:spcPts val="0"/>
              </a:spcAft>
              <a:buClr>
                <a:schemeClr val="lt1"/>
              </a:buClr>
              <a:buSzPts val="2000"/>
              <a:buNone/>
            </a:pPr>
            <a:r>
              <a:rPr lang="en-US" dirty="0"/>
              <a:t>Clang: front-end compiler (</a:t>
            </a:r>
            <a:r>
              <a:rPr lang="en-US" dirty="0">
                <a:hlinkClick r:id="rId5"/>
              </a:rPr>
              <a:t>https://clang.llvm.org/</a:t>
            </a:r>
            <a:r>
              <a:rPr lang="en-US" dirty="0"/>
              <a:t>)</a:t>
            </a:r>
          </a:p>
          <a:p>
            <a:pPr marL="457200" lvl="1" indent="0" algn="l" rtl="0">
              <a:lnSpc>
                <a:spcPct val="90000"/>
              </a:lnSpc>
              <a:spcBef>
                <a:spcPts val="0"/>
              </a:spcBef>
              <a:spcAft>
                <a:spcPts val="0"/>
              </a:spcAft>
              <a:buClr>
                <a:schemeClr val="lt1"/>
              </a:buClr>
              <a:buSzPts val="2000"/>
              <a:buNone/>
            </a:pPr>
            <a:endParaRPr lang="en-US" dirty="0"/>
          </a:p>
          <a:p>
            <a:pPr marL="457200" lvl="1" indent="0" algn="l" rtl="0">
              <a:lnSpc>
                <a:spcPct val="90000"/>
              </a:lnSpc>
              <a:spcBef>
                <a:spcPts val="0"/>
              </a:spcBef>
              <a:spcAft>
                <a:spcPts val="0"/>
              </a:spcAft>
              <a:buClr>
                <a:schemeClr val="lt1"/>
              </a:buClr>
              <a:buSzPts val="2000"/>
              <a:buNone/>
            </a:pPr>
            <a:r>
              <a:rPr lang="en-US" dirty="0" err="1"/>
              <a:t>Parasoft</a:t>
            </a:r>
            <a:r>
              <a:rPr lang="en-US" dirty="0"/>
              <a:t>: automated testing suite (</a:t>
            </a:r>
            <a:r>
              <a:rPr lang="en-US" dirty="0">
                <a:hlinkClick r:id="rId6"/>
              </a:rPr>
              <a:t>https://www.parasoft.com/</a:t>
            </a:r>
            <a:r>
              <a:rPr lang="en-US" dirty="0"/>
              <a:t>)</a:t>
            </a:r>
          </a:p>
          <a:p>
            <a:pPr marL="457200" lvl="1" indent="0" algn="l" rtl="0">
              <a:lnSpc>
                <a:spcPct val="90000"/>
              </a:lnSpc>
              <a:spcBef>
                <a:spcPts val="0"/>
              </a:spcBef>
              <a:spcAft>
                <a:spcPts val="0"/>
              </a:spcAft>
              <a:buClr>
                <a:schemeClr val="lt1"/>
              </a:buClr>
              <a:buSzPts val="2000"/>
              <a:buNone/>
            </a:pPr>
            <a:endParaRPr lang="en-US" dirty="0"/>
          </a:p>
          <a:p>
            <a:pPr marL="457200" lvl="1" indent="0" algn="l" rtl="0">
              <a:lnSpc>
                <a:spcPct val="90000"/>
              </a:lnSpc>
              <a:spcBef>
                <a:spcPts val="0"/>
              </a:spcBef>
              <a:spcAft>
                <a:spcPts val="0"/>
              </a:spcAft>
              <a:buClr>
                <a:schemeClr val="lt1"/>
              </a:buClr>
              <a:buSzPts val="2000"/>
              <a:buNone/>
            </a:pPr>
            <a:endParaRPr lang="en-US" dirty="0"/>
          </a:p>
        </p:txBody>
      </p:sp>
      <p:pic>
        <p:nvPicPr>
          <p:cNvPr id="211" name="Google Shape;211;p10" descr="Green Pace logo"/>
          <p:cNvPicPr preferRelativeResize="0"/>
          <p:nvPr/>
        </p:nvPicPr>
        <p:blipFill>
          <a:blip r:embed="rId7">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RISKS AND BENEFITS</a:t>
            </a:r>
            <a:endParaRPr dirty="0"/>
          </a:p>
        </p:txBody>
      </p:sp>
      <p:sp>
        <p:nvSpPr>
          <p:cNvPr id="217" name="Google Shape;217;p11"/>
          <p:cNvSpPr txBox="1">
            <a:spLocks noGrp="1"/>
          </p:cNvSpPr>
          <p:nvPr>
            <p:ph type="body" idx="1"/>
          </p:nvPr>
        </p:nvSpPr>
        <p:spPr>
          <a:xfrm>
            <a:off x="685800" y="2194560"/>
            <a:ext cx="5027103" cy="402412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lt1"/>
              </a:buClr>
              <a:buSzPts val="2000"/>
              <a:buNone/>
            </a:pPr>
            <a:r>
              <a:rPr lang="en-US" sz="2000" i="1" dirty="0"/>
              <a:t>Risk of waiting:</a:t>
            </a:r>
          </a:p>
          <a:p>
            <a:pPr marL="285750" indent="-285750">
              <a:spcBef>
                <a:spcPts val="0"/>
              </a:spcBef>
              <a:buSzPts val="2000"/>
            </a:pPr>
            <a:r>
              <a:rPr lang="en-US" sz="2000" dirty="0"/>
              <a:t>Harm to data</a:t>
            </a:r>
          </a:p>
          <a:p>
            <a:pPr marL="285750" indent="-285750">
              <a:spcBef>
                <a:spcPts val="0"/>
              </a:spcBef>
              <a:buSzPts val="2000"/>
            </a:pPr>
            <a:r>
              <a:rPr lang="en-US" sz="2000" dirty="0"/>
              <a:t>Harm to customer trust</a:t>
            </a:r>
          </a:p>
          <a:p>
            <a:pPr marL="285750" indent="-285750">
              <a:spcBef>
                <a:spcPts val="0"/>
              </a:spcBef>
              <a:buSzPts val="2000"/>
            </a:pPr>
            <a:r>
              <a:rPr lang="en-US" sz="2000" dirty="0"/>
              <a:t>Financial cost</a:t>
            </a:r>
          </a:p>
          <a:p>
            <a:pPr marL="285750" indent="-285750">
              <a:spcBef>
                <a:spcPts val="0"/>
              </a:spcBef>
              <a:buSzPts val="2000"/>
            </a:pPr>
            <a:r>
              <a:rPr lang="en-US" sz="2000" dirty="0"/>
              <a:t>Potential future damages of multiple attacks</a:t>
            </a:r>
          </a:p>
          <a:p>
            <a:pPr marL="0" indent="0">
              <a:spcBef>
                <a:spcPts val="0"/>
              </a:spcBef>
              <a:buSzPts val="2000"/>
              <a:buNone/>
            </a:pPr>
            <a:endParaRPr lang="en-US" sz="2000" dirty="0"/>
          </a:p>
          <a:p>
            <a:pPr marL="0" indent="0">
              <a:spcBef>
                <a:spcPts val="0"/>
              </a:spcBef>
              <a:buSzPts val="2000"/>
              <a:buNone/>
            </a:pPr>
            <a:endParaRPr lang="en-US" sz="2000" dirty="0"/>
          </a:p>
          <a:p>
            <a:pPr marL="0" indent="0">
              <a:spcBef>
                <a:spcPts val="0"/>
              </a:spcBef>
              <a:buSzPts val="2000"/>
              <a:buNone/>
            </a:pPr>
            <a:r>
              <a:rPr lang="en-US" sz="2000" i="1" dirty="0"/>
              <a:t>Benefits of early action:</a:t>
            </a:r>
          </a:p>
          <a:p>
            <a:pPr marL="285750" indent="-285750">
              <a:spcBef>
                <a:spcPts val="0"/>
              </a:spcBef>
              <a:buSzPts val="2000"/>
            </a:pPr>
            <a:r>
              <a:rPr lang="en-US" sz="2000" dirty="0"/>
              <a:t>Mitigate possible damage</a:t>
            </a:r>
          </a:p>
          <a:p>
            <a:pPr marL="285750" indent="-285750">
              <a:spcBef>
                <a:spcPts val="0"/>
              </a:spcBef>
              <a:buSzPts val="2000"/>
            </a:pPr>
            <a:r>
              <a:rPr lang="en-US" sz="2000" dirty="0"/>
              <a:t>Prevent threats</a:t>
            </a:r>
          </a:p>
          <a:p>
            <a:pPr marL="285750" indent="-285750">
              <a:spcBef>
                <a:spcPts val="0"/>
              </a:spcBef>
              <a:buSzPts val="2000"/>
            </a:pPr>
            <a:r>
              <a:rPr lang="en-US" sz="2000" dirty="0"/>
              <a:t>Create structure and consistency in security</a:t>
            </a:r>
          </a:p>
          <a:p>
            <a:pPr marL="285750" indent="-285750">
              <a:spcBef>
                <a:spcPts val="0"/>
              </a:spcBef>
              <a:buSzPts val="2000"/>
            </a:pPr>
            <a:r>
              <a:rPr lang="en-US" sz="2000" dirty="0"/>
              <a:t>Reduce possible testing overhead</a:t>
            </a:r>
          </a:p>
          <a:p>
            <a:pPr marL="285750" indent="-285750">
              <a:spcBef>
                <a:spcPts val="0"/>
              </a:spcBef>
              <a:buSzPts val="2000"/>
            </a:pPr>
            <a:endParaRPr lang="en-US" sz="1600" dirty="0"/>
          </a:p>
          <a:p>
            <a:pPr marL="0" lvl="0" indent="0" algn="l" rtl="0">
              <a:lnSpc>
                <a:spcPct val="90000"/>
              </a:lnSpc>
              <a:spcBef>
                <a:spcPts val="0"/>
              </a:spcBef>
              <a:spcAft>
                <a:spcPts val="0"/>
              </a:spcAft>
              <a:buClr>
                <a:schemeClr val="lt1"/>
              </a:buClr>
              <a:buSzPts val="2000"/>
              <a:buNone/>
            </a:pPr>
            <a:endParaRPr lang="en-US" dirty="0"/>
          </a:p>
        </p:txBody>
      </p:sp>
      <p:pic>
        <p:nvPicPr>
          <p:cNvPr id="218" name="Google Shape;218;p11"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
        <p:nvSpPr>
          <p:cNvPr id="5" name="Google Shape;217;p11">
            <a:extLst>
              <a:ext uri="{FF2B5EF4-FFF2-40B4-BE49-F238E27FC236}">
                <a16:creationId xmlns:a16="http://schemas.microsoft.com/office/drawing/2014/main" id="{72D4163D-311B-4533-AD73-A93D2F3409D7}"/>
              </a:ext>
            </a:extLst>
          </p:cNvPr>
          <p:cNvSpPr txBox="1">
            <a:spLocks/>
          </p:cNvSpPr>
          <p:nvPr/>
        </p:nvSpPr>
        <p:spPr>
          <a:xfrm>
            <a:off x="5884937" y="2194559"/>
            <a:ext cx="5027103" cy="4024125"/>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lt1"/>
              </a:buClr>
              <a:buSzPts val="18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42900" algn="l" rtl="0">
              <a:lnSpc>
                <a:spcPct val="90000"/>
              </a:lnSpc>
              <a:spcBef>
                <a:spcPts val="500"/>
              </a:spcBef>
              <a:spcAft>
                <a:spcPts val="0"/>
              </a:spcAft>
              <a:buClr>
                <a:schemeClr val="lt1"/>
              </a:buClr>
              <a:buSzPts val="18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9pPr>
          </a:lstStyle>
          <a:p>
            <a:pPr marL="0" indent="0">
              <a:spcBef>
                <a:spcPts val="0"/>
              </a:spcBef>
              <a:buSzPts val="2000"/>
              <a:buFont typeface="Arial"/>
              <a:buNone/>
            </a:pPr>
            <a:r>
              <a:rPr lang="en-US" sz="2000" i="1" dirty="0"/>
              <a:t>Example case:</a:t>
            </a:r>
          </a:p>
          <a:p>
            <a:pPr marL="342900">
              <a:spcBef>
                <a:spcPts val="0"/>
              </a:spcBef>
              <a:buSzPts val="2000"/>
            </a:pPr>
            <a:r>
              <a:rPr lang="en-US" sz="2000" dirty="0"/>
              <a:t>Yahoo 2013 Data Breach</a:t>
            </a:r>
          </a:p>
          <a:p>
            <a:pPr marL="0" indent="0">
              <a:spcBef>
                <a:spcPts val="0"/>
              </a:spcBef>
              <a:buSzPts val="2000"/>
              <a:buFont typeface="Arial"/>
              <a:buNone/>
            </a:pPr>
            <a:r>
              <a:rPr lang="en-US" sz="2000" i="1" dirty="0"/>
              <a:t>Date of case:</a:t>
            </a:r>
          </a:p>
          <a:p>
            <a:pPr marL="342900">
              <a:spcBef>
                <a:spcPts val="0"/>
              </a:spcBef>
              <a:buSzPts val="2000"/>
            </a:pPr>
            <a:r>
              <a:rPr lang="en-US" sz="2000" dirty="0"/>
              <a:t>August 2013</a:t>
            </a:r>
          </a:p>
          <a:p>
            <a:pPr marL="0" indent="0">
              <a:spcBef>
                <a:spcPts val="0"/>
              </a:spcBef>
              <a:buSzPts val="2000"/>
              <a:buFont typeface="Arial"/>
              <a:buNone/>
            </a:pPr>
            <a:r>
              <a:rPr lang="en-US" sz="2000" i="1" dirty="0"/>
              <a:t>Result:</a:t>
            </a:r>
          </a:p>
          <a:p>
            <a:pPr marL="342900">
              <a:spcBef>
                <a:spcPts val="0"/>
              </a:spcBef>
              <a:buSzPts val="2000"/>
            </a:pPr>
            <a:r>
              <a:rPr lang="en-US" sz="2000" i="1" dirty="0"/>
              <a:t>3 billion accounts impacted by the data breach.</a:t>
            </a:r>
            <a:endParaRPr lang="en-US" sz="1600" dirty="0"/>
          </a:p>
          <a:p>
            <a:pPr marL="0" indent="0">
              <a:spcBef>
                <a:spcPts val="0"/>
              </a:spcBef>
              <a:buSzPts val="2000"/>
              <a:buFont typeface="Arial"/>
              <a:buNone/>
            </a:pPr>
            <a:endParaRPr lang="en-US" dirty="0"/>
          </a:p>
        </p:txBody>
      </p:sp>
      <p:sp>
        <p:nvSpPr>
          <p:cNvPr id="6" name="TextBox 5">
            <a:extLst>
              <a:ext uri="{FF2B5EF4-FFF2-40B4-BE49-F238E27FC236}">
                <a16:creationId xmlns:a16="http://schemas.microsoft.com/office/drawing/2014/main" id="{F918AC37-93C7-403F-9BB9-70BDDD342AF5}"/>
              </a:ext>
            </a:extLst>
          </p:cNvPr>
          <p:cNvSpPr txBox="1"/>
          <p:nvPr/>
        </p:nvSpPr>
        <p:spPr>
          <a:xfrm>
            <a:off x="221324" y="6451251"/>
            <a:ext cx="6875761" cy="276999"/>
          </a:xfrm>
          <a:prstGeom prst="rect">
            <a:avLst/>
          </a:prstGeom>
          <a:noFill/>
        </p:spPr>
        <p:txBody>
          <a:bodyPr wrap="square">
            <a:spAutoFit/>
          </a:bodyPr>
          <a:lstStyle/>
          <a:p>
            <a:pPr marL="0" marR="0">
              <a:spcBef>
                <a:spcPts val="0"/>
              </a:spcBef>
              <a:spcAft>
                <a:spcPts val="0"/>
              </a:spcAft>
            </a:pPr>
            <a:r>
              <a:rPr lang="en-US" sz="1200" dirty="0">
                <a:solidFill>
                  <a:schemeClr val="bg1"/>
                </a:solidFill>
                <a:effectLst/>
                <a:latin typeface="Calibri" panose="020F0502020204030204" pitchFamily="34" charset="0"/>
                <a:ea typeface="Calibri" panose="020F0502020204030204" pitchFamily="34" charset="0"/>
              </a:rPr>
              <a:t>Source: </a:t>
            </a:r>
            <a:r>
              <a:rPr lang="en-US" sz="1200" u="sng" dirty="0">
                <a:solidFill>
                  <a:srgbClr val="0000FF"/>
                </a:solidFill>
                <a:effectLst/>
                <a:latin typeface="Calibri" panose="020F0502020204030204" pitchFamily="34" charset="0"/>
                <a:ea typeface="Calibri" panose="020F0502020204030204" pitchFamily="34" charset="0"/>
                <a:hlinkClick r:id="rId5"/>
              </a:rPr>
              <a:t>https://www.csoonline.com/article/2130877/the-biggest-data-breaches-of-the-21st-century.html/</a:t>
            </a:r>
            <a:r>
              <a:rPr lang="en-US" sz="1200" dirty="0">
                <a:effectLst/>
                <a:latin typeface="Calibri" panose="020F0502020204030204" pitchFamily="34" charset="0"/>
                <a:ea typeface="Calibri" panose="020F0502020204030204" pitchFamily="34" charset="0"/>
              </a:rPr>
              <a:t> </a:t>
            </a:r>
          </a:p>
        </p:txBody>
      </p: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2"/>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RECOMMENDATIONS</a:t>
            </a:r>
            <a:endParaRPr/>
          </a:p>
        </p:txBody>
      </p:sp>
      <p:sp>
        <p:nvSpPr>
          <p:cNvPr id="224" name="Google Shape;224;p12"/>
          <p:cNvSpPr txBox="1">
            <a:spLocks noGrp="1"/>
          </p:cNvSpPr>
          <p:nvPr>
            <p:ph type="body" idx="1"/>
          </p:nvPr>
        </p:nvSpPr>
        <p:spPr>
          <a:xfrm>
            <a:off x="685800" y="2194560"/>
            <a:ext cx="9053818" cy="4024125"/>
          </a:xfrm>
          <a:prstGeom prst="rect">
            <a:avLst/>
          </a:prstGeom>
          <a:noFill/>
          <a:ln>
            <a:noFill/>
          </a:ln>
        </p:spPr>
        <p:txBody>
          <a:bodyPr spcFirstLastPara="1" wrap="square" lIns="91425" tIns="45700" rIns="91425" bIns="45700" anchor="t" anchorCtr="0">
            <a:normAutofit/>
          </a:bodyPr>
          <a:lstStyle/>
          <a:p>
            <a:pPr marL="914400" lvl="2" indent="0" algn="l" rtl="0">
              <a:lnSpc>
                <a:spcPct val="90000"/>
              </a:lnSpc>
              <a:spcBef>
                <a:spcPts val="0"/>
              </a:spcBef>
              <a:spcAft>
                <a:spcPts val="0"/>
              </a:spcAft>
              <a:buClr>
                <a:schemeClr val="lt1"/>
              </a:buClr>
              <a:buSzPts val="1800"/>
              <a:buNone/>
            </a:pPr>
            <a:r>
              <a:rPr lang="en-US" sz="2000" dirty="0"/>
              <a:t>Possible Gaps in Security Policy:</a:t>
            </a:r>
          </a:p>
          <a:p>
            <a:pPr marL="914400" lvl="2" indent="0" algn="l" rtl="0">
              <a:lnSpc>
                <a:spcPct val="90000"/>
              </a:lnSpc>
              <a:spcBef>
                <a:spcPts val="0"/>
              </a:spcBef>
              <a:spcAft>
                <a:spcPts val="0"/>
              </a:spcAft>
              <a:buClr>
                <a:schemeClr val="lt1"/>
              </a:buClr>
              <a:buSzPts val="1800"/>
              <a:buNone/>
            </a:pPr>
            <a:endParaRPr lang="en-US" sz="2000" dirty="0"/>
          </a:p>
          <a:p>
            <a:pPr marL="1657350" lvl="3" indent="-285750">
              <a:lnSpc>
                <a:spcPct val="100000"/>
              </a:lnSpc>
              <a:spcBef>
                <a:spcPts val="0"/>
              </a:spcBef>
            </a:pPr>
            <a:r>
              <a:rPr lang="en-US" sz="2000" dirty="0"/>
              <a:t>Policy is a solid foundation. Should be reviewed regularly with updates monitored and applied.</a:t>
            </a:r>
          </a:p>
          <a:p>
            <a:pPr marL="1371600" lvl="3" indent="0">
              <a:lnSpc>
                <a:spcPct val="100000"/>
              </a:lnSpc>
              <a:spcBef>
                <a:spcPts val="0"/>
              </a:spcBef>
              <a:buNone/>
            </a:pPr>
            <a:endParaRPr lang="en-US" sz="2000" dirty="0"/>
          </a:p>
          <a:p>
            <a:pPr marL="1657350" lvl="3" indent="-285750">
              <a:lnSpc>
                <a:spcPct val="100000"/>
              </a:lnSpc>
              <a:spcBef>
                <a:spcPts val="0"/>
              </a:spcBef>
            </a:pPr>
            <a:r>
              <a:rPr lang="en-US" sz="2000" dirty="0"/>
              <a:t>Annual checks from an outside source, such as a white hat security firm.</a:t>
            </a:r>
          </a:p>
          <a:p>
            <a:pPr marL="1657350" lvl="3" indent="-285750">
              <a:lnSpc>
                <a:spcPct val="100000"/>
              </a:lnSpc>
              <a:spcBef>
                <a:spcPts val="0"/>
              </a:spcBef>
            </a:pPr>
            <a:endParaRPr lang="en-US" sz="2000" dirty="0"/>
          </a:p>
          <a:p>
            <a:pPr marL="1657350" lvl="3" indent="-285750">
              <a:lnSpc>
                <a:spcPct val="100000"/>
              </a:lnSpc>
              <a:spcBef>
                <a:spcPts val="0"/>
              </a:spcBef>
            </a:pPr>
            <a:r>
              <a:rPr lang="en-US" sz="2000" dirty="0"/>
              <a:t>Early application of these policies will help to ensure security is consistently up to date.</a:t>
            </a:r>
          </a:p>
        </p:txBody>
      </p:sp>
      <p:pic>
        <p:nvPicPr>
          <p:cNvPr id="225" name="Google Shape;225;p12"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CONCLUSIONS</a:t>
            </a:r>
            <a:endParaRPr dirty="0"/>
          </a:p>
        </p:txBody>
      </p:sp>
      <p:sp>
        <p:nvSpPr>
          <p:cNvPr id="231" name="Google Shape;231;p13"/>
          <p:cNvSpPr txBox="1">
            <a:spLocks noGrp="1"/>
          </p:cNvSpPr>
          <p:nvPr>
            <p:ph type="body" idx="1"/>
          </p:nvPr>
        </p:nvSpPr>
        <p:spPr>
          <a:xfrm>
            <a:off x="848686" y="2057401"/>
            <a:ext cx="10494628" cy="4024125"/>
          </a:xfrm>
          <a:prstGeom prst="rect">
            <a:avLst/>
          </a:prstGeom>
          <a:noFill/>
          <a:ln>
            <a:noFill/>
          </a:ln>
        </p:spPr>
        <p:txBody>
          <a:bodyPr spcFirstLastPara="1" wrap="square" lIns="91425" tIns="45700" rIns="91425" bIns="45700" anchor="t" anchorCtr="0">
            <a:normAutofit/>
          </a:bodyPr>
          <a:lstStyle/>
          <a:p>
            <a:pPr marL="0" lvl="0" indent="0" rtl="0">
              <a:lnSpc>
                <a:spcPct val="90000"/>
              </a:lnSpc>
              <a:spcBef>
                <a:spcPts val="0"/>
              </a:spcBef>
              <a:spcAft>
                <a:spcPts val="0"/>
              </a:spcAft>
              <a:buClr>
                <a:schemeClr val="lt1"/>
              </a:buClr>
              <a:buSzPts val="2200"/>
              <a:buNone/>
            </a:pPr>
            <a:r>
              <a:rPr lang="en-US" dirty="0"/>
              <a:t>Adopting best practices and coding standards, defense in depth, and keeping a “no one is safe” attitude towards security and prevention throughout development will help to transform Green Pace secure.</a:t>
            </a:r>
          </a:p>
        </p:txBody>
      </p:sp>
      <p:pic>
        <p:nvPicPr>
          <p:cNvPr id="232" name="Google Shape;232;p13"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REFERENCES</a:t>
            </a:r>
            <a:endParaRPr/>
          </a:p>
        </p:txBody>
      </p:sp>
      <p:sp>
        <p:nvSpPr>
          <p:cNvPr id="238" name="Google Shape;238;p14"/>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0" indent="-457200">
              <a:spcBef>
                <a:spcPts val="0"/>
              </a:spcBef>
              <a:spcAft>
                <a:spcPts val="600"/>
              </a:spcAft>
              <a:buSzPts val="2200"/>
              <a:buNone/>
            </a:pPr>
            <a:r>
              <a:rPr lang="en-US" sz="1800" dirty="0"/>
              <a:t>Argintaru, D. (2021). Data Encryption: How to Protect Data in Transit, Data in Use and Data at Rest. Mimecast.com. </a:t>
            </a:r>
            <a:r>
              <a:rPr lang="en-US" sz="1800" dirty="0">
                <a:hlinkClick r:id="rId4"/>
              </a:rPr>
              <a:t>https://www.mimecast.com/blog/data-in-transit-vs-motion-vs-rest/</a:t>
            </a:r>
            <a:endParaRPr lang="en-US" sz="1800" dirty="0"/>
          </a:p>
          <a:p>
            <a:pPr marL="0" indent="-457200">
              <a:spcBef>
                <a:spcPts val="0"/>
              </a:spcBef>
              <a:spcAft>
                <a:spcPts val="600"/>
              </a:spcAft>
              <a:buSzPts val="2200"/>
              <a:buNone/>
            </a:pPr>
            <a:endParaRPr lang="en-US" sz="1800" dirty="0"/>
          </a:p>
          <a:p>
            <a:pPr marL="0" indent="-457200">
              <a:spcBef>
                <a:spcPts val="0"/>
              </a:spcBef>
              <a:spcAft>
                <a:spcPts val="600"/>
              </a:spcAft>
              <a:buSzPts val="2200"/>
              <a:buNone/>
            </a:pPr>
            <a:r>
              <a:rPr lang="en-US" sz="1800" dirty="0"/>
              <a:t>Authentication, Authorization, Accounting and Identity Management. (2018, April 3). CCSI. </a:t>
            </a:r>
            <a:r>
              <a:rPr lang="en-US" sz="1800" dirty="0">
                <a:hlinkClick r:id="rId5"/>
              </a:rPr>
              <a:t>https://www.ccsinet.com/blog/aaa-identity-management/</a:t>
            </a:r>
            <a:r>
              <a:rPr lang="en-US" sz="1800" dirty="0"/>
              <a:t> </a:t>
            </a:r>
          </a:p>
          <a:p>
            <a:pPr marL="0" indent="-457200">
              <a:spcBef>
                <a:spcPts val="0"/>
              </a:spcBef>
              <a:spcAft>
                <a:spcPts val="600"/>
              </a:spcAft>
              <a:buSzPts val="2200"/>
              <a:buNone/>
            </a:pPr>
            <a:endParaRPr lang="en-US" sz="1800" dirty="0"/>
          </a:p>
          <a:p>
            <a:pPr marL="0" indent="-457200">
              <a:spcBef>
                <a:spcPts val="0"/>
              </a:spcBef>
              <a:spcAft>
                <a:spcPts val="600"/>
              </a:spcAft>
              <a:buSzPts val="2200"/>
              <a:buNone/>
            </a:pPr>
            <a:r>
              <a:rPr lang="en-US" sz="1800" dirty="0"/>
              <a:t>Hill, M. (2021, July 16). The 15 biggest data breaches of the 21st century. CSO Online. </a:t>
            </a:r>
            <a:r>
              <a:rPr lang="en-US" sz="1800" dirty="0">
                <a:hlinkClick r:id="rId6"/>
              </a:rPr>
              <a:t>https://www.csoonline.com/article/2130877/the-biggest-data-breaches-of-the-21st-century.html</a:t>
            </a:r>
            <a:r>
              <a:rPr lang="en-US" sz="1800" dirty="0"/>
              <a:t> </a:t>
            </a:r>
          </a:p>
          <a:p>
            <a:pPr marL="0" indent="-457200">
              <a:spcBef>
                <a:spcPts val="0"/>
              </a:spcBef>
              <a:spcAft>
                <a:spcPts val="600"/>
              </a:spcAft>
              <a:buSzPts val="2200"/>
              <a:buNone/>
            </a:pPr>
            <a:endParaRPr lang="en-US" sz="1800" dirty="0"/>
          </a:p>
          <a:p>
            <a:pPr marL="0" indent="-457200">
              <a:spcBef>
                <a:spcPts val="0"/>
              </a:spcBef>
              <a:spcAft>
                <a:spcPts val="600"/>
              </a:spcAft>
              <a:buSzPts val="2200"/>
              <a:buNone/>
            </a:pPr>
            <a:r>
              <a:rPr lang="en-US" sz="1800" dirty="0"/>
              <a:t>What is </a:t>
            </a:r>
            <a:r>
              <a:rPr lang="en-US" sz="1800" dirty="0" err="1"/>
              <a:t>DevSecOps</a:t>
            </a:r>
            <a:r>
              <a:rPr lang="en-US" sz="1800" dirty="0"/>
              <a:t>? (2021). Redhat.com. </a:t>
            </a:r>
            <a:r>
              <a:rPr lang="en-US" sz="1800" dirty="0">
                <a:hlinkClick r:id="rId7"/>
              </a:rPr>
              <a:t>https://www.redhat.com/en/topics/devops/what-is-devsecops</a:t>
            </a:r>
            <a:r>
              <a:rPr lang="en-US" sz="1800" dirty="0"/>
              <a:t> </a:t>
            </a:r>
          </a:p>
        </p:txBody>
      </p:sp>
      <p:pic>
        <p:nvPicPr>
          <p:cNvPr id="239" name="Google Shape;239;p14" descr="Green Pace logo"/>
          <p:cNvPicPr preferRelativeResize="0"/>
          <p:nvPr/>
        </p:nvPicPr>
        <p:blipFill>
          <a:blip r:embed="rId8">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transition spd="slow">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OVERVIEW: DEFENSE IN DEPTH</a:t>
            </a:r>
            <a:endParaRPr dirty="0"/>
          </a:p>
        </p:txBody>
      </p:sp>
      <p:sp>
        <p:nvSpPr>
          <p:cNvPr id="152" name="Google Shape;152;p3"/>
          <p:cNvSpPr txBox="1">
            <a:spLocks noGrp="1"/>
          </p:cNvSpPr>
          <p:nvPr>
            <p:ph type="body" idx="1"/>
          </p:nvPr>
        </p:nvSpPr>
        <p:spPr>
          <a:xfrm>
            <a:off x="7011340" y="2577757"/>
            <a:ext cx="3901440" cy="4075611"/>
          </a:xfrm>
          <a:prstGeom prst="rect">
            <a:avLst/>
          </a:prstGeom>
          <a:noFill/>
          <a:ln>
            <a:noFill/>
          </a:ln>
        </p:spPr>
        <p:txBody>
          <a:bodyPr spcFirstLastPara="1" wrap="square" lIns="91425" tIns="45700" rIns="91425" bIns="45700" anchor="t" anchorCtr="0">
            <a:normAutofit/>
          </a:bodyPr>
          <a:lstStyle/>
          <a:p>
            <a:pPr marL="685800" lvl="0" indent="0" algn="l" rtl="0">
              <a:lnSpc>
                <a:spcPct val="90000"/>
              </a:lnSpc>
              <a:spcBef>
                <a:spcPts val="0"/>
              </a:spcBef>
              <a:spcAft>
                <a:spcPts val="0"/>
              </a:spcAft>
              <a:buSzPts val="1800"/>
              <a:buNone/>
            </a:pPr>
            <a:r>
              <a:rPr lang="en-US" dirty="0"/>
              <a:t>Defense in depth is a method in cyber security where security mechanisms are carefully layered, in order to create a stronger protection against risk and possible vulnerabilities in a system.</a:t>
            </a:r>
          </a:p>
        </p:txBody>
      </p:sp>
      <p:pic>
        <p:nvPicPr>
          <p:cNvPr id="153" name="Google Shape;153;p3" descr="NHS (Healthcare) Defense in Depth – Shaun Van Niekerk&#10;Screenshot of defense-in-depth best practice of layered security.  This illustration provides a visual representation of the defense-in-depth best practice of layered security.&#10;Shows the following layers of developer defense: Physical security, Cloud security, Perimeter security, network security, Host security, Endpoint security, APP security and critical assets, systems, and data security."/>
          <p:cNvPicPr preferRelativeResize="0"/>
          <p:nvPr/>
        </p:nvPicPr>
        <p:blipFill rotWithShape="1">
          <a:blip r:embed="rId4">
            <a:alphaModFix/>
          </a:blip>
          <a:srcRect/>
          <a:stretch/>
        </p:blipFill>
        <p:spPr>
          <a:xfrm>
            <a:off x="1022515" y="2577757"/>
            <a:ext cx="6453257" cy="3797196"/>
          </a:xfrm>
          <a:prstGeom prst="rect">
            <a:avLst/>
          </a:prstGeom>
          <a:noFill/>
          <a:ln>
            <a:noFill/>
          </a:ln>
        </p:spPr>
      </p:pic>
      <p:pic>
        <p:nvPicPr>
          <p:cNvPr id="154" name="Google Shape;154;p3"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transition spd="slow">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THREATS MATRIX</a:t>
            </a:r>
            <a:endParaRPr/>
          </a:p>
        </p:txBody>
      </p:sp>
      <p:pic>
        <p:nvPicPr>
          <p:cNvPr id="162" name="Google Shape;162;p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graphicFrame>
        <p:nvGraphicFramePr>
          <p:cNvPr id="2" name="Table 2">
            <a:extLst>
              <a:ext uri="{FF2B5EF4-FFF2-40B4-BE49-F238E27FC236}">
                <a16:creationId xmlns:a16="http://schemas.microsoft.com/office/drawing/2014/main" id="{6F7ECAD4-45D3-41F9-BBF8-454F4F606E4A}"/>
              </a:ext>
            </a:extLst>
          </p:cNvPr>
          <p:cNvGraphicFramePr>
            <a:graphicFrameLocks noGrp="1"/>
          </p:cNvGraphicFramePr>
          <p:nvPr>
            <p:extLst>
              <p:ext uri="{D42A27DB-BD31-4B8C-83A1-F6EECF244321}">
                <p14:modId xmlns:p14="http://schemas.microsoft.com/office/powerpoint/2010/main" val="3568159454"/>
              </p:ext>
            </p:extLst>
          </p:nvPr>
        </p:nvGraphicFramePr>
        <p:xfrm>
          <a:off x="1790700" y="2372346"/>
          <a:ext cx="8610600" cy="4115374"/>
        </p:xfrm>
        <a:graphic>
          <a:graphicData uri="http://schemas.openxmlformats.org/drawingml/2006/table">
            <a:tbl>
              <a:tblPr firstRow="1" bandRow="1">
                <a:tableStyleId>{802198C4-3087-4945-87E3-76CBB3509B7E}</a:tableStyleId>
              </a:tblPr>
              <a:tblGrid>
                <a:gridCol w="2152650">
                  <a:extLst>
                    <a:ext uri="{9D8B030D-6E8A-4147-A177-3AD203B41FA5}">
                      <a16:colId xmlns:a16="http://schemas.microsoft.com/office/drawing/2014/main" val="2682631120"/>
                    </a:ext>
                  </a:extLst>
                </a:gridCol>
                <a:gridCol w="2152650">
                  <a:extLst>
                    <a:ext uri="{9D8B030D-6E8A-4147-A177-3AD203B41FA5}">
                      <a16:colId xmlns:a16="http://schemas.microsoft.com/office/drawing/2014/main" val="4565205"/>
                    </a:ext>
                  </a:extLst>
                </a:gridCol>
                <a:gridCol w="2152650">
                  <a:extLst>
                    <a:ext uri="{9D8B030D-6E8A-4147-A177-3AD203B41FA5}">
                      <a16:colId xmlns:a16="http://schemas.microsoft.com/office/drawing/2014/main" val="920326244"/>
                    </a:ext>
                  </a:extLst>
                </a:gridCol>
                <a:gridCol w="2152650">
                  <a:extLst>
                    <a:ext uri="{9D8B030D-6E8A-4147-A177-3AD203B41FA5}">
                      <a16:colId xmlns:a16="http://schemas.microsoft.com/office/drawing/2014/main" val="893517194"/>
                    </a:ext>
                  </a:extLst>
                </a:gridCol>
              </a:tblGrid>
              <a:tr h="486315">
                <a:tc rowSpan="2">
                  <a:txBody>
                    <a:bodyPr/>
                    <a:lstStyle/>
                    <a:p>
                      <a:pPr marL="0" marR="0" lvl="0" indent="0" algn="ctr" defTabSz="914400" rtl="0" eaLnBrk="1" fontAlgn="auto" latinLnBrk="0" hangingPunct="1">
                        <a:lnSpc>
                          <a:spcPct val="200000"/>
                        </a:lnSpc>
                        <a:spcBef>
                          <a:spcPts val="0"/>
                        </a:spcBef>
                        <a:spcAft>
                          <a:spcPts val="0"/>
                        </a:spcAft>
                        <a:buClr>
                          <a:srgbClr val="000000"/>
                        </a:buClr>
                        <a:buSzTx/>
                        <a:buFont typeface="Arial"/>
                        <a:buNone/>
                        <a:tabLst/>
                        <a:defRPr/>
                      </a:pPr>
                      <a:r>
                        <a:rPr lang="en-US" sz="1600" b="0" i="0" u="none" strike="noStrike" cap="none" dirty="0">
                          <a:solidFill>
                            <a:schemeClr val="tx1"/>
                          </a:solidFill>
                          <a:latin typeface="Century Gothic"/>
                          <a:sym typeface="Century Gothic"/>
                        </a:rPr>
                        <a:t>PROBABILITY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gridSpan="3">
                  <a:txBody>
                    <a:bodyPr/>
                    <a:lstStyle/>
                    <a:p>
                      <a:pPr algn="ctr">
                        <a:lnSpc>
                          <a:spcPct val="200000"/>
                        </a:lnSpc>
                      </a:pPr>
                      <a:r>
                        <a:rPr lang="en-US" sz="1600" b="0" i="0" u="none" strike="noStrike" cap="none" dirty="0">
                          <a:solidFill>
                            <a:schemeClr val="tx1"/>
                          </a:solidFill>
                          <a:latin typeface="Century Gothic"/>
                          <a:sym typeface="Century Gothic"/>
                        </a:rPr>
                        <a:t>SEVERITY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hMerge="1">
                  <a:txBody>
                    <a:bodyPr/>
                    <a:lstStyle/>
                    <a:p>
                      <a:r>
                        <a:rPr lang="en-US" dirty="0"/>
                        <a:t>Severity</a:t>
                      </a:r>
                    </a:p>
                  </a:txBody>
                  <a:tcPr>
                    <a:solidFill>
                      <a:srgbClr val="FFC000"/>
                    </a:solidFill>
                  </a:tcPr>
                </a:tc>
                <a:tc hMerge="1">
                  <a:txBody>
                    <a:bodyPr/>
                    <a:lstStyle/>
                    <a:p>
                      <a:endParaRPr lang="en-US" dirty="0"/>
                    </a:p>
                  </a:txBody>
                  <a:tcPr>
                    <a:solidFill>
                      <a:srgbClr val="FFC000"/>
                    </a:solidFill>
                  </a:tcPr>
                </a:tc>
                <a:extLst>
                  <a:ext uri="{0D108BD9-81ED-4DB2-BD59-A6C34878D82A}">
                    <a16:rowId xmlns:a16="http://schemas.microsoft.com/office/drawing/2014/main" val="330214618"/>
                  </a:ext>
                </a:extLst>
              </a:tr>
              <a:tr h="350992">
                <a:tc vMerge="1">
                  <a:txBody>
                    <a:bodyPr/>
                    <a:lstStyle/>
                    <a:p>
                      <a:endParaRPr lang="en-US" dirty="0"/>
                    </a:p>
                  </a:txBody>
                  <a:tcPr>
                    <a:solidFill>
                      <a:srgbClr val="FFC000"/>
                    </a:solidFill>
                  </a:tcPr>
                </a:tc>
                <a:tc>
                  <a:txBody>
                    <a:bodyPr/>
                    <a:lstStyle/>
                    <a:p>
                      <a:pPr algn="ctr">
                        <a:lnSpc>
                          <a:spcPct val="200000"/>
                        </a:lnSpc>
                      </a:pPr>
                      <a:r>
                        <a:rPr lang="en-US" sz="1600" b="0" i="0" u="none" strike="noStrike" cap="none" dirty="0">
                          <a:solidFill>
                            <a:schemeClr val="tx1"/>
                          </a:solidFill>
                          <a:latin typeface="Century Gothic"/>
                          <a:sym typeface="Century Gothic"/>
                        </a:rPr>
                        <a:t>LOW HARM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lnSpc>
                          <a:spcPct val="200000"/>
                        </a:lnSpc>
                      </a:pPr>
                      <a:r>
                        <a:rPr lang="en-US" sz="1600" b="0" i="0" u="none" strike="noStrike" cap="none" dirty="0">
                          <a:solidFill>
                            <a:schemeClr val="tx1"/>
                          </a:solidFill>
                          <a:latin typeface="Century Gothic"/>
                          <a:sym typeface="Century Gothic"/>
                        </a:rPr>
                        <a:t>MEDIUM HARM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lnSpc>
                          <a:spcPct val="200000"/>
                        </a:lnSpc>
                      </a:pPr>
                      <a:r>
                        <a:rPr lang="en-US" sz="1600" b="0" i="0" u="none" strike="noStrike" cap="none" dirty="0">
                          <a:solidFill>
                            <a:schemeClr val="tx1"/>
                          </a:solidFill>
                          <a:latin typeface="Century Gothic"/>
                          <a:sym typeface="Century Gothic"/>
                        </a:rPr>
                        <a:t>HIGH HARM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2557020553"/>
                  </a:ext>
                </a:extLst>
              </a:tr>
              <a:tr h="679508">
                <a:tc>
                  <a:txBody>
                    <a:bodyPr/>
                    <a:lstStyle/>
                    <a:p>
                      <a:pPr algn="ctr">
                        <a:lnSpc>
                          <a:spcPct val="200000"/>
                        </a:lnSpc>
                      </a:pPr>
                      <a:r>
                        <a:rPr lang="en-US" sz="1600" b="0" i="0" u="none" strike="noStrike" cap="none" dirty="0">
                          <a:solidFill>
                            <a:schemeClr val="tx1"/>
                          </a:solidFill>
                          <a:latin typeface="Century Gothic"/>
                          <a:sym typeface="Century Gothic"/>
                        </a:rPr>
                        <a:t>LIKELY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lnSpc>
                          <a:spcPct val="200000"/>
                        </a:lnSpc>
                      </a:pPr>
                      <a:endParaRPr lang="en-US" sz="1400" b="0" i="0" u="none" strike="noStrike" cap="none" dirty="0">
                        <a:solidFill>
                          <a:schemeClr val="tx1"/>
                        </a:solidFill>
                        <a:latin typeface="Century Gothic"/>
                        <a:sym typeface="Century Gothic"/>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c>
                  <a:txBody>
                    <a:bodyPr/>
                    <a:lstStyle/>
                    <a:p>
                      <a:pPr algn="ctr">
                        <a:lnSpc>
                          <a:spcPct val="200000"/>
                        </a:lnSpc>
                      </a:pPr>
                      <a:endParaRPr lang="en-US" sz="1400" b="0" i="0" u="none" strike="noStrike" cap="none" dirty="0">
                        <a:solidFill>
                          <a:schemeClr val="tx1"/>
                        </a:solidFill>
                        <a:latin typeface="Century Gothic"/>
                        <a:sym typeface="Century Gothic"/>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pPr algn="ctr">
                        <a:lnSpc>
                          <a:spcPct val="200000"/>
                        </a:lnSpc>
                      </a:pPr>
                      <a:r>
                        <a:rPr lang="en-US" sz="1400" b="0" i="0" u="none" strike="noStrike" cap="none" dirty="0">
                          <a:solidFill>
                            <a:schemeClr val="tx1"/>
                          </a:solidFill>
                          <a:latin typeface="Century Gothic"/>
                          <a:sym typeface="Century Gothic"/>
                        </a:rPr>
                        <a:t>STD-003-CPP</a:t>
                      </a:r>
                    </a:p>
                    <a:p>
                      <a:pPr algn="ctr">
                        <a:lnSpc>
                          <a:spcPct val="200000"/>
                        </a:lnSpc>
                      </a:pPr>
                      <a:r>
                        <a:rPr lang="en-US" sz="1400" b="0" i="0" u="none" strike="noStrike" cap="none" dirty="0">
                          <a:solidFill>
                            <a:schemeClr val="tx1"/>
                          </a:solidFill>
                          <a:latin typeface="Century Gothic"/>
                          <a:sym typeface="Century Gothic"/>
                        </a:rPr>
                        <a:t>STD-005-CPP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2094752222"/>
                  </a:ext>
                </a:extLst>
              </a:tr>
              <a:tr h="1239103">
                <a:tc>
                  <a:txBody>
                    <a:bodyPr/>
                    <a:lstStyle/>
                    <a:p>
                      <a:pPr algn="ctr">
                        <a:lnSpc>
                          <a:spcPct val="200000"/>
                        </a:lnSpc>
                      </a:pPr>
                      <a:r>
                        <a:rPr lang="en-US" sz="1600" b="0" i="0" u="none" strike="noStrike" cap="none" dirty="0">
                          <a:solidFill>
                            <a:schemeClr val="tx1"/>
                          </a:solidFill>
                          <a:latin typeface="Century Gothic"/>
                          <a:sym typeface="Century Gothic"/>
                        </a:rPr>
                        <a:t>PROBABLE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lnSpc>
                          <a:spcPct val="200000"/>
                        </a:lnSpc>
                      </a:pPr>
                      <a:r>
                        <a:rPr lang="en-US" sz="1400" b="0" i="0" u="none" strike="noStrike" cap="none" dirty="0">
                          <a:solidFill>
                            <a:schemeClr val="tx1"/>
                          </a:solidFill>
                          <a:latin typeface="Century Gothic"/>
                          <a:sym typeface="Century Gothic"/>
                        </a:rPr>
                        <a:t>STD-007-CPP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200000"/>
                        </a:lnSpc>
                      </a:pPr>
                      <a:endParaRPr lang="en-US" sz="1400" b="0" i="0" u="none" strike="noStrike" cap="none" dirty="0">
                        <a:solidFill>
                          <a:schemeClr val="tx1"/>
                        </a:solidFill>
                        <a:latin typeface="Century Gothic"/>
                        <a:sym typeface="Century Gothic"/>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tc>
                  <a:txBody>
                    <a:bodyPr/>
                    <a:lstStyle/>
                    <a:p>
                      <a:pPr algn="ctr">
                        <a:lnSpc>
                          <a:spcPct val="200000"/>
                        </a:lnSpc>
                      </a:pPr>
                      <a:r>
                        <a:rPr lang="en-US" sz="1400" b="0" i="0" u="none" strike="noStrike" cap="none" dirty="0">
                          <a:solidFill>
                            <a:schemeClr val="tx1"/>
                          </a:solidFill>
                          <a:latin typeface="Century Gothic"/>
                          <a:sym typeface="Century Gothic"/>
                        </a:rPr>
                        <a:t>STD-002-CPP</a:t>
                      </a:r>
                    </a:p>
                    <a:p>
                      <a:pPr algn="ctr">
                        <a:lnSpc>
                          <a:spcPct val="200000"/>
                        </a:lnSpc>
                      </a:pPr>
                      <a:r>
                        <a:rPr lang="en-US" sz="1400" b="0" i="0" u="none" strike="noStrike" cap="none" dirty="0">
                          <a:solidFill>
                            <a:schemeClr val="tx1"/>
                          </a:solidFill>
                          <a:latin typeface="Century Gothic"/>
                          <a:sym typeface="Century Gothic"/>
                        </a:rPr>
                        <a:t>STD-004-CPP</a:t>
                      </a:r>
                    </a:p>
                    <a:p>
                      <a:pPr algn="ctr">
                        <a:lnSpc>
                          <a:spcPct val="200000"/>
                        </a:lnSpc>
                      </a:pPr>
                      <a:r>
                        <a:rPr lang="en-US" sz="1400" b="0" i="0" u="none" strike="noStrike" cap="none" dirty="0">
                          <a:solidFill>
                            <a:schemeClr val="tx1"/>
                          </a:solidFill>
                          <a:latin typeface="Century Gothic"/>
                          <a:sym typeface="Century Gothic"/>
                        </a:rPr>
                        <a:t>STD-009-CPP</a:t>
                      </a:r>
                    </a:p>
                    <a:p>
                      <a:pPr algn="ctr">
                        <a:lnSpc>
                          <a:spcPct val="200000"/>
                        </a:lnSpc>
                      </a:pPr>
                      <a:r>
                        <a:rPr lang="en-US" sz="1400" b="0" i="0" u="none" strike="noStrike" cap="none" dirty="0">
                          <a:solidFill>
                            <a:schemeClr val="tx1"/>
                          </a:solidFill>
                          <a:latin typeface="Century Gothic"/>
                          <a:sym typeface="Century Gothic"/>
                        </a:rPr>
                        <a:t>STD-010-CPP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257624065"/>
                  </a:ext>
                </a:extLst>
              </a:tr>
              <a:tr h="486315">
                <a:tc>
                  <a:txBody>
                    <a:bodyPr/>
                    <a:lstStyle/>
                    <a:p>
                      <a:pPr algn="ctr">
                        <a:lnSpc>
                          <a:spcPct val="200000"/>
                        </a:lnSpc>
                      </a:pPr>
                      <a:r>
                        <a:rPr lang="en-US" sz="1600" b="0" i="0" u="none" strike="noStrike" cap="none" dirty="0">
                          <a:solidFill>
                            <a:schemeClr val="tx1"/>
                          </a:solidFill>
                          <a:latin typeface="Century Gothic"/>
                          <a:sym typeface="Century Gothic"/>
                        </a:rPr>
                        <a:t>UNLIKELY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lnSpc>
                          <a:spcPct val="200000"/>
                        </a:lnSpc>
                      </a:pPr>
                      <a:r>
                        <a:rPr lang="en-US" sz="1400" b="0" i="0" u="none" strike="noStrike" cap="none" dirty="0">
                          <a:solidFill>
                            <a:schemeClr val="tx1"/>
                          </a:solidFill>
                          <a:latin typeface="Century Gothic"/>
                          <a:sym typeface="Century Gothic"/>
                        </a:rPr>
                        <a:t>STD-006-CLG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200000"/>
                        </a:lnSpc>
                      </a:pPr>
                      <a:r>
                        <a:rPr lang="en-US" sz="1400" b="0" i="0" u="none" strike="noStrike" cap="none" dirty="0">
                          <a:solidFill>
                            <a:schemeClr val="tx1"/>
                          </a:solidFill>
                          <a:latin typeface="Century Gothic"/>
                          <a:sym typeface="Century Gothic"/>
                        </a:rPr>
                        <a:t>STD-008-CPP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200000"/>
                        </a:lnSpc>
                      </a:pPr>
                      <a:r>
                        <a:rPr lang="en-US" sz="1400" b="0" i="0" u="none" strike="noStrike" cap="none" dirty="0">
                          <a:solidFill>
                            <a:schemeClr val="tx1"/>
                          </a:solidFill>
                          <a:latin typeface="Century Gothic"/>
                          <a:sym typeface="Century Gothic"/>
                        </a:rPr>
                        <a:t>STD-001-CPP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extLst>
                  <a:ext uri="{0D108BD9-81ED-4DB2-BD59-A6C34878D82A}">
                    <a16:rowId xmlns:a16="http://schemas.microsoft.com/office/drawing/2014/main" val="2999554605"/>
                  </a:ext>
                </a:extLst>
              </a:tr>
            </a:tbl>
          </a:graphicData>
        </a:graphic>
      </p:graphicFrame>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10 PRINCIPLES</a:t>
            </a:r>
            <a:endParaRPr dirty="0"/>
          </a:p>
        </p:txBody>
      </p:sp>
      <p:sp>
        <p:nvSpPr>
          <p:cNvPr id="168" name="Google Shape;168;p5"/>
          <p:cNvSpPr txBox="1">
            <a:spLocks noGrp="1"/>
          </p:cNvSpPr>
          <p:nvPr>
            <p:ph type="body" idx="1"/>
          </p:nvPr>
        </p:nvSpPr>
        <p:spPr>
          <a:xfrm>
            <a:off x="685800" y="2057401"/>
            <a:ext cx="5410200" cy="4024125"/>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800"/>
              </a:spcAft>
              <a:buClr>
                <a:schemeClr val="lt1"/>
              </a:buClr>
              <a:buSzPts val="2200"/>
              <a:buChar char="•"/>
            </a:pPr>
            <a:r>
              <a:rPr lang="en-US" sz="1400" dirty="0"/>
              <a:t>Validate Input Data</a:t>
            </a:r>
          </a:p>
          <a:p>
            <a:pPr marL="685800" lvl="1" indent="-228600">
              <a:spcBef>
                <a:spcPts val="0"/>
              </a:spcBef>
              <a:spcAft>
                <a:spcPts val="800"/>
              </a:spcAft>
              <a:buSzPts val="2200"/>
            </a:pPr>
            <a:r>
              <a:rPr lang="en-US" sz="1200" dirty="0"/>
              <a:t>STD-001-CPP</a:t>
            </a:r>
          </a:p>
          <a:p>
            <a:pPr marL="685800" lvl="1" indent="-228600">
              <a:spcBef>
                <a:spcPts val="0"/>
              </a:spcBef>
              <a:spcAft>
                <a:spcPts val="800"/>
              </a:spcAft>
              <a:buSzPts val="2200"/>
            </a:pPr>
            <a:r>
              <a:rPr lang="en-US" sz="1200" dirty="0"/>
              <a:t>STD-002-CPP</a:t>
            </a:r>
          </a:p>
          <a:p>
            <a:pPr marL="685800" lvl="1" indent="-228600">
              <a:spcBef>
                <a:spcPts val="0"/>
              </a:spcBef>
              <a:spcAft>
                <a:spcPts val="800"/>
              </a:spcAft>
              <a:buSzPts val="2200"/>
            </a:pPr>
            <a:r>
              <a:rPr lang="en-US" sz="1200" dirty="0"/>
              <a:t>STD-004-CPP</a:t>
            </a:r>
          </a:p>
          <a:p>
            <a:pPr marL="228600" lvl="0" indent="-228600" algn="l" rtl="0">
              <a:lnSpc>
                <a:spcPct val="90000"/>
              </a:lnSpc>
              <a:spcBef>
                <a:spcPts val="0"/>
              </a:spcBef>
              <a:spcAft>
                <a:spcPts val="800"/>
              </a:spcAft>
              <a:buClr>
                <a:schemeClr val="lt1"/>
              </a:buClr>
              <a:buSzPts val="2200"/>
              <a:buChar char="•"/>
            </a:pPr>
            <a:r>
              <a:rPr lang="en-US" sz="1400" dirty="0"/>
              <a:t>Heed Compiler Warnings</a:t>
            </a:r>
          </a:p>
          <a:p>
            <a:pPr marL="685800" lvl="1" indent="-228600">
              <a:spcBef>
                <a:spcPts val="0"/>
              </a:spcBef>
              <a:spcAft>
                <a:spcPts val="800"/>
              </a:spcAft>
              <a:buSzPts val="2200"/>
            </a:pPr>
            <a:r>
              <a:rPr lang="en-US" sz="1200" dirty="0"/>
              <a:t>STD-003-CPP</a:t>
            </a:r>
          </a:p>
          <a:p>
            <a:pPr marL="685800" lvl="1" indent="-228600">
              <a:spcBef>
                <a:spcPts val="0"/>
              </a:spcBef>
              <a:spcAft>
                <a:spcPts val="800"/>
              </a:spcAft>
              <a:buSzPts val="2200"/>
            </a:pPr>
            <a:r>
              <a:rPr lang="en-US" sz="1200" dirty="0"/>
              <a:t>STD-010-CPP</a:t>
            </a:r>
          </a:p>
          <a:p>
            <a:pPr marL="228600" indent="-228600">
              <a:spcBef>
                <a:spcPts val="0"/>
              </a:spcBef>
              <a:spcAft>
                <a:spcPts val="800"/>
              </a:spcAft>
              <a:buSzPts val="2200"/>
            </a:pPr>
            <a:r>
              <a:rPr lang="en-US" sz="1600" dirty="0"/>
              <a:t>Architect and Design for Security Policies</a:t>
            </a:r>
          </a:p>
          <a:p>
            <a:pPr marL="685800" lvl="1" indent="-228600">
              <a:spcBef>
                <a:spcPts val="0"/>
              </a:spcBef>
              <a:spcAft>
                <a:spcPts val="800"/>
              </a:spcAft>
              <a:buSzPts val="2200"/>
            </a:pPr>
            <a:r>
              <a:rPr lang="en-US" sz="1200" dirty="0"/>
              <a:t>STD-009-CPP</a:t>
            </a:r>
          </a:p>
          <a:p>
            <a:pPr marL="228600" indent="-228600">
              <a:spcBef>
                <a:spcPts val="0"/>
              </a:spcBef>
              <a:spcAft>
                <a:spcPts val="800"/>
              </a:spcAft>
              <a:buSzPts val="2200"/>
            </a:pPr>
            <a:r>
              <a:rPr lang="en-US" sz="1600" dirty="0"/>
              <a:t>Keep It Simple</a:t>
            </a:r>
          </a:p>
          <a:p>
            <a:pPr marL="685800" lvl="1" indent="-228600">
              <a:spcBef>
                <a:spcPts val="0"/>
              </a:spcBef>
              <a:spcAft>
                <a:spcPts val="800"/>
              </a:spcAft>
              <a:buSzPts val="2200"/>
            </a:pPr>
            <a:r>
              <a:rPr lang="en-US" sz="1200" dirty="0"/>
              <a:t>STD-008-CPP</a:t>
            </a:r>
          </a:p>
          <a:p>
            <a:pPr marL="228600" indent="-228600">
              <a:spcBef>
                <a:spcPts val="0"/>
              </a:spcBef>
              <a:spcAft>
                <a:spcPts val="800"/>
              </a:spcAft>
              <a:buSzPts val="2200"/>
            </a:pPr>
            <a:r>
              <a:rPr lang="en-US" sz="1600" dirty="0"/>
              <a:t>Default Deny</a:t>
            </a:r>
          </a:p>
          <a:p>
            <a:pPr marL="685800" lvl="1" indent="-228600">
              <a:spcBef>
                <a:spcPts val="0"/>
              </a:spcBef>
              <a:spcAft>
                <a:spcPts val="800"/>
              </a:spcAft>
              <a:buSzPts val="2200"/>
            </a:pPr>
            <a:r>
              <a:rPr lang="en-US" sz="1200" dirty="0"/>
              <a:t>STD-005-CPP	</a:t>
            </a:r>
            <a:endParaRPr sz="1200" dirty="0"/>
          </a:p>
        </p:txBody>
      </p:sp>
      <p:pic>
        <p:nvPicPr>
          <p:cNvPr id="169" name="Google Shape;169;p5"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
        <p:nvSpPr>
          <p:cNvPr id="6" name="Google Shape;168;p5">
            <a:extLst>
              <a:ext uri="{FF2B5EF4-FFF2-40B4-BE49-F238E27FC236}">
                <a16:creationId xmlns:a16="http://schemas.microsoft.com/office/drawing/2014/main" id="{BEED5D81-55C2-43C7-A613-2A920BCF5DA7}"/>
              </a:ext>
            </a:extLst>
          </p:cNvPr>
          <p:cNvSpPr txBox="1">
            <a:spLocks/>
          </p:cNvSpPr>
          <p:nvPr/>
        </p:nvSpPr>
        <p:spPr>
          <a:xfrm>
            <a:off x="5217253" y="1991013"/>
            <a:ext cx="5410200" cy="402412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lt1"/>
              </a:buClr>
              <a:buSzPts val="18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42900" algn="l" rtl="0">
              <a:lnSpc>
                <a:spcPct val="90000"/>
              </a:lnSpc>
              <a:spcBef>
                <a:spcPts val="500"/>
              </a:spcBef>
              <a:spcAft>
                <a:spcPts val="0"/>
              </a:spcAft>
              <a:buClr>
                <a:schemeClr val="lt1"/>
              </a:buClr>
              <a:buSzPts val="18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9pPr>
          </a:lstStyle>
          <a:p>
            <a:pPr marL="228600" indent="-228600">
              <a:spcBef>
                <a:spcPts val="0"/>
              </a:spcBef>
              <a:spcAft>
                <a:spcPts val="800"/>
              </a:spcAft>
              <a:buSzPts val="2200"/>
            </a:pPr>
            <a:r>
              <a:rPr lang="en-US" sz="1400" dirty="0"/>
              <a:t>Adhere to the Principle of Least Privilege</a:t>
            </a:r>
          </a:p>
          <a:p>
            <a:pPr marL="685800" lvl="1" indent="-228600">
              <a:spcBef>
                <a:spcPts val="0"/>
              </a:spcBef>
              <a:spcAft>
                <a:spcPts val="800"/>
              </a:spcAft>
              <a:buSzPts val="2200"/>
            </a:pPr>
            <a:r>
              <a:rPr lang="en-US" sz="1200" dirty="0"/>
              <a:t>STD-005-CPP</a:t>
            </a:r>
          </a:p>
          <a:p>
            <a:pPr marL="228600" indent="-228600">
              <a:spcBef>
                <a:spcPts val="0"/>
              </a:spcBef>
              <a:spcAft>
                <a:spcPts val="800"/>
              </a:spcAft>
              <a:buSzPts val="2200"/>
            </a:pPr>
            <a:r>
              <a:rPr lang="en-US" sz="1400" dirty="0"/>
              <a:t>Sanitize Data Sent to Other Systems</a:t>
            </a:r>
          </a:p>
          <a:p>
            <a:pPr marL="685800" lvl="1" indent="-228600">
              <a:spcBef>
                <a:spcPts val="0"/>
              </a:spcBef>
              <a:spcAft>
                <a:spcPts val="800"/>
              </a:spcAft>
              <a:buSzPts val="2200"/>
            </a:pPr>
            <a:r>
              <a:rPr lang="en-US" sz="1200" dirty="0"/>
              <a:t>STD-004-CPP</a:t>
            </a:r>
          </a:p>
          <a:p>
            <a:pPr marL="685800" lvl="1" indent="-228600">
              <a:spcBef>
                <a:spcPts val="0"/>
              </a:spcBef>
              <a:spcAft>
                <a:spcPts val="800"/>
              </a:spcAft>
              <a:buSzPts val="2200"/>
            </a:pPr>
            <a:r>
              <a:rPr lang="en-US" sz="1200" dirty="0"/>
              <a:t>STD-010-CPP</a:t>
            </a:r>
          </a:p>
          <a:p>
            <a:pPr marL="228600" indent="-228600">
              <a:spcBef>
                <a:spcPts val="0"/>
              </a:spcBef>
              <a:spcAft>
                <a:spcPts val="800"/>
              </a:spcAft>
              <a:buSzPts val="2200"/>
            </a:pPr>
            <a:r>
              <a:rPr lang="en-US" sz="1400" dirty="0"/>
              <a:t>Practice Defense in Depth</a:t>
            </a:r>
          </a:p>
          <a:p>
            <a:pPr marL="685800" lvl="1" indent="-228600">
              <a:spcBef>
                <a:spcPts val="0"/>
              </a:spcBef>
              <a:spcAft>
                <a:spcPts val="800"/>
              </a:spcAft>
              <a:buSzPts val="2200"/>
            </a:pPr>
            <a:r>
              <a:rPr lang="en-US" sz="1200" dirty="0"/>
              <a:t>STD-001-CPP</a:t>
            </a:r>
          </a:p>
          <a:p>
            <a:pPr marL="685800" lvl="1" indent="-228600">
              <a:spcBef>
                <a:spcPts val="0"/>
              </a:spcBef>
              <a:spcAft>
                <a:spcPts val="800"/>
              </a:spcAft>
              <a:buSzPts val="2200"/>
            </a:pPr>
            <a:r>
              <a:rPr lang="en-US" sz="1200" dirty="0"/>
              <a:t>STD-002-CPP</a:t>
            </a:r>
          </a:p>
          <a:p>
            <a:pPr marL="685800" lvl="1" indent="-228600">
              <a:spcBef>
                <a:spcPts val="0"/>
              </a:spcBef>
              <a:spcAft>
                <a:spcPts val="800"/>
              </a:spcAft>
              <a:buSzPts val="2200"/>
            </a:pPr>
            <a:r>
              <a:rPr lang="en-US" sz="1200" dirty="0"/>
              <a:t>STD-004-CPP</a:t>
            </a:r>
          </a:p>
          <a:p>
            <a:pPr marL="228600" indent="-228600">
              <a:spcBef>
                <a:spcPts val="0"/>
              </a:spcBef>
              <a:spcAft>
                <a:spcPts val="800"/>
              </a:spcAft>
              <a:buSzPts val="2200"/>
            </a:pPr>
            <a:r>
              <a:rPr lang="en-US" sz="1400" dirty="0"/>
              <a:t>Use Effective Quality Assurance Techniques</a:t>
            </a:r>
          </a:p>
          <a:p>
            <a:pPr marL="685800" lvl="1" indent="-228600">
              <a:spcBef>
                <a:spcPts val="0"/>
              </a:spcBef>
              <a:spcAft>
                <a:spcPts val="800"/>
              </a:spcAft>
              <a:buSzPts val="2200"/>
            </a:pPr>
            <a:r>
              <a:rPr lang="en-US" sz="1200" dirty="0"/>
              <a:t>STD-004-CPP</a:t>
            </a:r>
          </a:p>
          <a:p>
            <a:pPr marL="685800" lvl="1" indent="-228600">
              <a:spcBef>
                <a:spcPts val="0"/>
              </a:spcBef>
              <a:spcAft>
                <a:spcPts val="800"/>
              </a:spcAft>
              <a:buSzPts val="2200"/>
            </a:pPr>
            <a:r>
              <a:rPr lang="en-US" sz="1200" dirty="0"/>
              <a:t>STD-010-CPP</a:t>
            </a:r>
          </a:p>
          <a:p>
            <a:pPr marL="228600" indent="-228600">
              <a:spcBef>
                <a:spcPts val="0"/>
              </a:spcBef>
              <a:spcAft>
                <a:spcPts val="800"/>
              </a:spcAft>
              <a:buSzPts val="2200"/>
            </a:pPr>
            <a:r>
              <a:rPr lang="en-US" sz="1400" dirty="0"/>
              <a:t>Adopt a Secure Coding Standard</a:t>
            </a:r>
          </a:p>
          <a:p>
            <a:pPr marL="685800" lvl="1" indent="-228600">
              <a:spcBef>
                <a:spcPts val="0"/>
              </a:spcBef>
              <a:spcAft>
                <a:spcPts val="800"/>
              </a:spcAft>
              <a:buSzPts val="2200"/>
            </a:pPr>
            <a:r>
              <a:rPr lang="en-US" sz="1200" dirty="0"/>
              <a:t>STD-004-CPP</a:t>
            </a:r>
          </a:p>
          <a:p>
            <a:pPr marL="685800" lvl="1" indent="-228600">
              <a:spcBef>
                <a:spcPts val="0"/>
              </a:spcBef>
              <a:spcAft>
                <a:spcPts val="800"/>
              </a:spcAft>
              <a:buSzPts val="2200"/>
            </a:pPr>
            <a:r>
              <a:rPr lang="en-US" sz="1200" dirty="0"/>
              <a:t>STD-006-CLG</a:t>
            </a:r>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6"/>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CODING STANDARDS</a:t>
            </a:r>
            <a:endParaRPr/>
          </a:p>
        </p:txBody>
      </p:sp>
      <p:pic>
        <p:nvPicPr>
          <p:cNvPr id="176" name="Google Shape;176;p6"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graphicFrame>
        <p:nvGraphicFramePr>
          <p:cNvPr id="3" name="Table 2">
            <a:extLst>
              <a:ext uri="{FF2B5EF4-FFF2-40B4-BE49-F238E27FC236}">
                <a16:creationId xmlns:a16="http://schemas.microsoft.com/office/drawing/2014/main" id="{7BE7128A-1588-4FAB-82EC-02D109783856}"/>
              </a:ext>
            </a:extLst>
          </p:cNvPr>
          <p:cNvGraphicFramePr>
            <a:graphicFrameLocks noGrp="1"/>
          </p:cNvGraphicFramePr>
          <p:nvPr>
            <p:extLst>
              <p:ext uri="{D42A27DB-BD31-4B8C-83A1-F6EECF244321}">
                <p14:modId xmlns:p14="http://schemas.microsoft.com/office/powerpoint/2010/main" val="2946490716"/>
              </p:ext>
            </p:extLst>
          </p:nvPr>
        </p:nvGraphicFramePr>
        <p:xfrm>
          <a:off x="1125521" y="2057401"/>
          <a:ext cx="9940957" cy="4391475"/>
        </p:xfrm>
        <a:graphic>
          <a:graphicData uri="http://schemas.openxmlformats.org/drawingml/2006/table">
            <a:tbl>
              <a:tblPr firstRow="1" firstCol="1" bandRow="1">
                <a:tableStyleId>{802198C4-3087-4945-87E3-76CBB3509B7E}</a:tableStyleId>
              </a:tblPr>
              <a:tblGrid>
                <a:gridCol w="1911294">
                  <a:extLst>
                    <a:ext uri="{9D8B030D-6E8A-4147-A177-3AD203B41FA5}">
                      <a16:colId xmlns:a16="http://schemas.microsoft.com/office/drawing/2014/main" val="3907047772"/>
                    </a:ext>
                  </a:extLst>
                </a:gridCol>
                <a:gridCol w="1275126">
                  <a:extLst>
                    <a:ext uri="{9D8B030D-6E8A-4147-A177-3AD203B41FA5}">
                      <a16:colId xmlns:a16="http://schemas.microsoft.com/office/drawing/2014/main" val="199050478"/>
                    </a:ext>
                  </a:extLst>
                </a:gridCol>
                <a:gridCol w="1560353">
                  <a:extLst>
                    <a:ext uri="{9D8B030D-6E8A-4147-A177-3AD203B41FA5}">
                      <a16:colId xmlns:a16="http://schemas.microsoft.com/office/drawing/2014/main" val="3335512588"/>
                    </a:ext>
                  </a:extLst>
                </a:gridCol>
                <a:gridCol w="2718033">
                  <a:extLst>
                    <a:ext uri="{9D8B030D-6E8A-4147-A177-3AD203B41FA5}">
                      <a16:colId xmlns:a16="http://schemas.microsoft.com/office/drawing/2014/main" val="639847878"/>
                    </a:ext>
                  </a:extLst>
                </a:gridCol>
                <a:gridCol w="1671284">
                  <a:extLst>
                    <a:ext uri="{9D8B030D-6E8A-4147-A177-3AD203B41FA5}">
                      <a16:colId xmlns:a16="http://schemas.microsoft.com/office/drawing/2014/main" val="958702285"/>
                    </a:ext>
                  </a:extLst>
                </a:gridCol>
                <a:gridCol w="804867">
                  <a:extLst>
                    <a:ext uri="{9D8B030D-6E8A-4147-A177-3AD203B41FA5}">
                      <a16:colId xmlns:a16="http://schemas.microsoft.com/office/drawing/2014/main" val="1330852858"/>
                    </a:ext>
                  </a:extLst>
                </a:gridCol>
              </a:tblGrid>
              <a:tr h="320041">
                <a:tc>
                  <a:txBody>
                    <a:bodyPr/>
                    <a:lstStyle/>
                    <a:p>
                      <a:pPr marL="0" marR="0" algn="ctr">
                        <a:lnSpc>
                          <a:spcPct val="150000"/>
                        </a:lnSpc>
                        <a:spcBef>
                          <a:spcPts val="0"/>
                        </a:spcBef>
                        <a:spcAft>
                          <a:spcPts val="0"/>
                        </a:spcAft>
                      </a:pPr>
                      <a:r>
                        <a:rPr lang="en-US" sz="2000" b="0" i="0" u="none" strike="noStrike" cap="none" dirty="0">
                          <a:solidFill>
                            <a:schemeClr val="lt1"/>
                          </a:solidFill>
                          <a:latin typeface="Century Gothic"/>
                          <a:ea typeface="Calibri" panose="020F0502020204030204" pitchFamily="34" charset="0"/>
                          <a:sym typeface="Century Gothic"/>
                        </a:rPr>
                        <a:t>Rule</a:t>
                      </a:r>
                    </a:p>
                  </a:txBody>
                  <a:tcPr marL="68580" marR="68580" marT="0" marB="0"/>
                </a:tc>
                <a:tc>
                  <a:txBody>
                    <a:bodyPr/>
                    <a:lstStyle/>
                    <a:p>
                      <a:pPr marL="0" marR="0" algn="ctr">
                        <a:lnSpc>
                          <a:spcPct val="150000"/>
                        </a:lnSpc>
                        <a:spcBef>
                          <a:spcPts val="0"/>
                        </a:spcBef>
                        <a:spcAft>
                          <a:spcPts val="0"/>
                        </a:spcAft>
                      </a:pPr>
                      <a:r>
                        <a:rPr lang="en-US" sz="2000" b="0" i="0" u="none" strike="noStrike" cap="none" dirty="0">
                          <a:solidFill>
                            <a:schemeClr val="lt1"/>
                          </a:solidFill>
                          <a:latin typeface="Century Gothic"/>
                          <a:ea typeface="Calibri" panose="020F0502020204030204" pitchFamily="34" charset="0"/>
                          <a:sym typeface="Century Gothic"/>
                        </a:rPr>
                        <a:t>Severity</a:t>
                      </a:r>
                    </a:p>
                  </a:txBody>
                  <a:tcPr marL="68580" marR="68580" marT="0" marB="0"/>
                </a:tc>
                <a:tc>
                  <a:txBody>
                    <a:bodyPr/>
                    <a:lstStyle/>
                    <a:p>
                      <a:pPr marL="0" marR="0" algn="ctr">
                        <a:lnSpc>
                          <a:spcPct val="150000"/>
                        </a:lnSpc>
                        <a:spcBef>
                          <a:spcPts val="0"/>
                        </a:spcBef>
                        <a:spcAft>
                          <a:spcPts val="0"/>
                        </a:spcAft>
                      </a:pPr>
                      <a:r>
                        <a:rPr lang="en-US" sz="2000" b="0" i="0" u="none" strike="noStrike" cap="none" dirty="0">
                          <a:solidFill>
                            <a:schemeClr val="lt1"/>
                          </a:solidFill>
                          <a:latin typeface="Century Gothic"/>
                          <a:ea typeface="Calibri" panose="020F0502020204030204" pitchFamily="34" charset="0"/>
                          <a:sym typeface="Century Gothic"/>
                        </a:rPr>
                        <a:t>Likelihood</a:t>
                      </a:r>
                    </a:p>
                  </a:txBody>
                  <a:tcPr marL="68580" marR="68580" marT="0" marB="0"/>
                </a:tc>
                <a:tc>
                  <a:txBody>
                    <a:bodyPr/>
                    <a:lstStyle/>
                    <a:p>
                      <a:pPr marL="0" marR="0" algn="ctr">
                        <a:lnSpc>
                          <a:spcPct val="150000"/>
                        </a:lnSpc>
                        <a:spcBef>
                          <a:spcPts val="0"/>
                        </a:spcBef>
                        <a:spcAft>
                          <a:spcPts val="0"/>
                        </a:spcAft>
                      </a:pPr>
                      <a:r>
                        <a:rPr lang="en-US" sz="2000" b="0" i="0" u="none" strike="noStrike" cap="none" dirty="0">
                          <a:solidFill>
                            <a:schemeClr val="lt1"/>
                          </a:solidFill>
                          <a:latin typeface="Century Gothic"/>
                          <a:ea typeface="Calibri" panose="020F0502020204030204" pitchFamily="34" charset="0"/>
                          <a:sym typeface="Century Gothic"/>
                        </a:rPr>
                        <a:t>Remediation Cost</a:t>
                      </a:r>
                    </a:p>
                  </a:txBody>
                  <a:tcPr marL="68580" marR="68580" marT="0" marB="0"/>
                </a:tc>
                <a:tc>
                  <a:txBody>
                    <a:bodyPr/>
                    <a:lstStyle/>
                    <a:p>
                      <a:pPr marL="0" marR="0" algn="ctr">
                        <a:lnSpc>
                          <a:spcPct val="150000"/>
                        </a:lnSpc>
                        <a:spcBef>
                          <a:spcPts val="0"/>
                        </a:spcBef>
                        <a:spcAft>
                          <a:spcPts val="0"/>
                        </a:spcAft>
                      </a:pPr>
                      <a:r>
                        <a:rPr lang="en-US" sz="2000" b="0" i="0" u="none" strike="noStrike" cap="none" dirty="0">
                          <a:solidFill>
                            <a:schemeClr val="lt1"/>
                          </a:solidFill>
                          <a:latin typeface="Century Gothic"/>
                          <a:ea typeface="Calibri" panose="020F0502020204030204" pitchFamily="34" charset="0"/>
                          <a:sym typeface="Century Gothic"/>
                        </a:rPr>
                        <a:t>Priority</a:t>
                      </a:r>
                    </a:p>
                  </a:txBody>
                  <a:tcPr marL="68580" marR="68580" marT="0" marB="0"/>
                </a:tc>
                <a:tc>
                  <a:txBody>
                    <a:bodyPr/>
                    <a:lstStyle/>
                    <a:p>
                      <a:pPr marL="0" marR="0" algn="ctr">
                        <a:lnSpc>
                          <a:spcPct val="150000"/>
                        </a:lnSpc>
                        <a:spcBef>
                          <a:spcPts val="0"/>
                        </a:spcBef>
                        <a:spcAft>
                          <a:spcPts val="0"/>
                        </a:spcAft>
                      </a:pPr>
                      <a:r>
                        <a:rPr lang="en-US" sz="2000" b="0" i="0" u="none" strike="noStrike" cap="none" dirty="0">
                          <a:solidFill>
                            <a:schemeClr val="lt1"/>
                          </a:solidFill>
                          <a:latin typeface="Century Gothic"/>
                          <a:ea typeface="Calibri" panose="020F0502020204030204" pitchFamily="34" charset="0"/>
                          <a:sym typeface="Century Gothic"/>
                        </a:rPr>
                        <a:t>Level</a:t>
                      </a:r>
                    </a:p>
                  </a:txBody>
                  <a:tcPr marL="68580" marR="68580" marT="0" marB="0"/>
                </a:tc>
                <a:extLst>
                  <a:ext uri="{0D108BD9-81ED-4DB2-BD59-A6C34878D82A}">
                    <a16:rowId xmlns:a16="http://schemas.microsoft.com/office/drawing/2014/main" val="233664992"/>
                  </a:ext>
                </a:extLst>
              </a:tr>
              <a:tr h="320041">
                <a:tc>
                  <a:txBody>
                    <a:bodyPr/>
                    <a:lstStyle/>
                    <a:p>
                      <a:pPr marL="0" marR="0" algn="ctr">
                        <a:lnSpc>
                          <a:spcPct val="150000"/>
                        </a:lnSpc>
                        <a:spcBef>
                          <a:spcPts val="0"/>
                        </a:spcBef>
                        <a:spcAft>
                          <a:spcPts val="0"/>
                        </a:spcAft>
                      </a:pPr>
                      <a:r>
                        <a:rPr lang="en-US" sz="2000" b="0" i="0" u="none" strike="noStrike" cap="none" dirty="0">
                          <a:solidFill>
                            <a:schemeClr val="lt1"/>
                          </a:solidFill>
                          <a:latin typeface="Century Gothic"/>
                          <a:sym typeface="Century Gothic"/>
                        </a:rPr>
                        <a:t>STD-005-CPP</a:t>
                      </a:r>
                      <a:endParaRPr lang="en-US" sz="2000" b="0" i="0" u="none" strike="noStrike" cap="none" dirty="0">
                        <a:solidFill>
                          <a:schemeClr val="lt1"/>
                        </a:solidFill>
                        <a:latin typeface="Century Gothic"/>
                        <a:ea typeface="Calibri" panose="020F0502020204030204" pitchFamily="34"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i="0" u="none" strike="noStrike" cap="none">
                          <a:solidFill>
                            <a:schemeClr val="lt1"/>
                          </a:solidFill>
                          <a:latin typeface="Century Gothic"/>
                          <a:sym typeface="Century Gothic"/>
                        </a:rPr>
                        <a:t>High</a:t>
                      </a:r>
                      <a:endParaRPr lang="en-US" sz="2000" b="0" i="0" u="none" strike="noStrike" cap="none">
                        <a:solidFill>
                          <a:schemeClr val="lt1"/>
                        </a:solidFill>
                        <a:latin typeface="Century Gothic"/>
                        <a:ea typeface="Calibri" panose="020F0502020204030204" pitchFamily="34"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i="0" u="none" strike="noStrike" cap="none">
                          <a:solidFill>
                            <a:schemeClr val="lt1"/>
                          </a:solidFill>
                          <a:latin typeface="Century Gothic"/>
                          <a:sym typeface="Century Gothic"/>
                        </a:rPr>
                        <a:t>Likely</a:t>
                      </a:r>
                      <a:endParaRPr lang="en-US" sz="2000" b="0" i="0" u="none" strike="noStrike" cap="none">
                        <a:solidFill>
                          <a:schemeClr val="lt1"/>
                        </a:solidFill>
                        <a:latin typeface="Century Gothic"/>
                        <a:ea typeface="Calibri" panose="020F0502020204030204" pitchFamily="34"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i="0" u="none" strike="noStrike" cap="none">
                          <a:solidFill>
                            <a:schemeClr val="lt1"/>
                          </a:solidFill>
                          <a:latin typeface="Century Gothic"/>
                          <a:sym typeface="Century Gothic"/>
                        </a:rPr>
                        <a:t>Medium</a:t>
                      </a:r>
                      <a:endParaRPr lang="en-US" sz="2000" b="0" i="0" u="none" strike="noStrike" cap="none">
                        <a:solidFill>
                          <a:schemeClr val="lt1"/>
                        </a:solidFill>
                        <a:latin typeface="Century Gothic"/>
                        <a:ea typeface="Calibri" panose="020F0502020204030204" pitchFamily="34"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i="0" u="none" strike="noStrike" cap="none">
                          <a:solidFill>
                            <a:schemeClr val="lt1"/>
                          </a:solidFill>
                          <a:latin typeface="Century Gothic"/>
                          <a:sym typeface="Century Gothic"/>
                        </a:rPr>
                        <a:t>High (18)</a:t>
                      </a:r>
                      <a:endParaRPr lang="en-US" sz="2000" b="0" i="0" u="none" strike="noStrike" cap="none">
                        <a:solidFill>
                          <a:schemeClr val="lt1"/>
                        </a:solidFill>
                        <a:latin typeface="Century Gothic"/>
                        <a:ea typeface="Calibri" panose="020F0502020204030204" pitchFamily="34"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i="0" u="none" strike="noStrike" cap="none" dirty="0">
                          <a:solidFill>
                            <a:schemeClr val="lt1"/>
                          </a:solidFill>
                          <a:latin typeface="Century Gothic"/>
                          <a:sym typeface="Century Gothic"/>
                        </a:rPr>
                        <a:t>1</a:t>
                      </a:r>
                      <a:endParaRPr lang="en-US" sz="2000" b="0" i="0" u="none" strike="noStrike" cap="none" dirty="0">
                        <a:solidFill>
                          <a:schemeClr val="lt1"/>
                        </a:solidFill>
                        <a:latin typeface="Century Gothic"/>
                        <a:ea typeface="Calibri" panose="020F0502020204030204" pitchFamily="34" charset="0"/>
                        <a:sym typeface="Century Gothic"/>
                      </a:endParaRPr>
                    </a:p>
                  </a:txBody>
                  <a:tcPr marL="68580" marR="68580" marT="0" marB="0"/>
                </a:tc>
                <a:extLst>
                  <a:ext uri="{0D108BD9-81ED-4DB2-BD59-A6C34878D82A}">
                    <a16:rowId xmlns:a16="http://schemas.microsoft.com/office/drawing/2014/main" val="1139341569"/>
                  </a:ext>
                </a:extLst>
              </a:tr>
              <a:tr h="320041">
                <a:tc>
                  <a:txBody>
                    <a:bodyPr/>
                    <a:lstStyle/>
                    <a:p>
                      <a:pPr marL="0" marR="0" algn="ctr">
                        <a:lnSpc>
                          <a:spcPct val="150000"/>
                        </a:lnSpc>
                        <a:spcBef>
                          <a:spcPts val="0"/>
                        </a:spcBef>
                        <a:spcAft>
                          <a:spcPts val="0"/>
                        </a:spcAft>
                      </a:pPr>
                      <a:r>
                        <a:rPr lang="en-US" sz="2000" b="0" i="0" u="none" strike="noStrike" cap="none">
                          <a:solidFill>
                            <a:schemeClr val="lt1"/>
                          </a:solidFill>
                          <a:latin typeface="Century Gothic"/>
                          <a:sym typeface="Century Gothic"/>
                        </a:rPr>
                        <a:t>STD-003-CPP</a:t>
                      </a:r>
                      <a:endParaRPr lang="en-US" sz="2000" b="0" i="0" u="none" strike="noStrike" cap="none">
                        <a:solidFill>
                          <a:schemeClr val="lt1"/>
                        </a:solidFill>
                        <a:latin typeface="Century Gothic"/>
                        <a:ea typeface="Calibri" panose="020F0502020204030204" pitchFamily="34"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i="0" u="none" strike="noStrike" cap="none">
                          <a:solidFill>
                            <a:schemeClr val="lt1"/>
                          </a:solidFill>
                          <a:latin typeface="Century Gothic"/>
                          <a:sym typeface="Century Gothic"/>
                        </a:rPr>
                        <a:t>High</a:t>
                      </a:r>
                      <a:endParaRPr lang="en-US" sz="2000" b="0" i="0" u="none" strike="noStrike" cap="none">
                        <a:solidFill>
                          <a:schemeClr val="lt1"/>
                        </a:solidFill>
                        <a:latin typeface="Century Gothic"/>
                        <a:ea typeface="Calibri" panose="020F0502020204030204" pitchFamily="34"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i="0" u="none" strike="noStrike" cap="none">
                          <a:solidFill>
                            <a:schemeClr val="lt1"/>
                          </a:solidFill>
                          <a:latin typeface="Century Gothic"/>
                          <a:sym typeface="Century Gothic"/>
                        </a:rPr>
                        <a:t>Likely</a:t>
                      </a:r>
                      <a:endParaRPr lang="en-US" sz="2000" b="0" i="0" u="none" strike="noStrike" cap="none">
                        <a:solidFill>
                          <a:schemeClr val="lt1"/>
                        </a:solidFill>
                        <a:latin typeface="Century Gothic"/>
                        <a:ea typeface="Calibri" panose="020F0502020204030204" pitchFamily="34"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i="0" u="none" strike="noStrike" cap="none" dirty="0">
                          <a:solidFill>
                            <a:schemeClr val="lt1"/>
                          </a:solidFill>
                          <a:latin typeface="Century Gothic"/>
                          <a:sym typeface="Century Gothic"/>
                        </a:rPr>
                        <a:t>Medium</a:t>
                      </a:r>
                      <a:endParaRPr lang="en-US" sz="2000" b="0" i="0" u="none" strike="noStrike" cap="none" dirty="0">
                        <a:solidFill>
                          <a:schemeClr val="lt1"/>
                        </a:solidFill>
                        <a:latin typeface="Century Gothic"/>
                        <a:ea typeface="Calibri" panose="020F0502020204030204" pitchFamily="34"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i="0" u="none" strike="noStrike" cap="none" dirty="0">
                          <a:solidFill>
                            <a:schemeClr val="lt1"/>
                          </a:solidFill>
                          <a:latin typeface="Century Gothic"/>
                          <a:sym typeface="Century Gothic"/>
                        </a:rPr>
                        <a:t>High (18)</a:t>
                      </a:r>
                      <a:endParaRPr lang="en-US" sz="2000" b="0" i="0" u="none" strike="noStrike" cap="none" dirty="0">
                        <a:solidFill>
                          <a:schemeClr val="lt1"/>
                        </a:solidFill>
                        <a:latin typeface="Century Gothic"/>
                        <a:ea typeface="Calibri" panose="020F0502020204030204" pitchFamily="34"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i="0" u="none" strike="noStrike" cap="none" dirty="0">
                          <a:solidFill>
                            <a:schemeClr val="lt1"/>
                          </a:solidFill>
                          <a:latin typeface="Century Gothic"/>
                          <a:sym typeface="Century Gothic"/>
                        </a:rPr>
                        <a:t>1</a:t>
                      </a:r>
                      <a:endParaRPr lang="en-US" sz="2000" b="0" i="0" u="none" strike="noStrike" cap="none" dirty="0">
                        <a:solidFill>
                          <a:schemeClr val="lt1"/>
                        </a:solidFill>
                        <a:latin typeface="Century Gothic"/>
                        <a:ea typeface="Calibri" panose="020F0502020204030204" pitchFamily="34" charset="0"/>
                        <a:sym typeface="Century Gothic"/>
                      </a:endParaRPr>
                    </a:p>
                  </a:txBody>
                  <a:tcPr marL="68580" marR="68580" marT="0" marB="0"/>
                </a:tc>
                <a:extLst>
                  <a:ext uri="{0D108BD9-81ED-4DB2-BD59-A6C34878D82A}">
                    <a16:rowId xmlns:a16="http://schemas.microsoft.com/office/drawing/2014/main" val="1852391093"/>
                  </a:ext>
                </a:extLst>
              </a:tr>
              <a:tr h="320041">
                <a:tc>
                  <a:txBody>
                    <a:bodyPr/>
                    <a:lstStyle/>
                    <a:p>
                      <a:pPr marL="0" marR="0" algn="ctr">
                        <a:lnSpc>
                          <a:spcPct val="150000"/>
                        </a:lnSpc>
                        <a:spcBef>
                          <a:spcPts val="0"/>
                        </a:spcBef>
                        <a:spcAft>
                          <a:spcPts val="0"/>
                        </a:spcAft>
                      </a:pPr>
                      <a:r>
                        <a:rPr lang="en-US" sz="2000" b="0" i="0" u="none" strike="noStrike" cap="none">
                          <a:solidFill>
                            <a:schemeClr val="lt1"/>
                          </a:solidFill>
                          <a:latin typeface="Century Gothic"/>
                          <a:sym typeface="Century Gothic"/>
                        </a:rPr>
                        <a:t>STD-004-CPP</a:t>
                      </a:r>
                      <a:endParaRPr lang="en-US" sz="2000" b="0" i="0" u="none" strike="noStrike" cap="none">
                        <a:solidFill>
                          <a:schemeClr val="lt1"/>
                        </a:solidFill>
                        <a:latin typeface="Century Gothic"/>
                        <a:ea typeface="Calibri" panose="020F0502020204030204" pitchFamily="34"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i="0" u="none" strike="noStrike" cap="none">
                          <a:solidFill>
                            <a:schemeClr val="lt1"/>
                          </a:solidFill>
                          <a:latin typeface="Century Gothic"/>
                          <a:sym typeface="Century Gothic"/>
                        </a:rPr>
                        <a:t>High</a:t>
                      </a:r>
                      <a:endParaRPr lang="en-US" sz="2000" b="0" i="0" u="none" strike="noStrike" cap="none">
                        <a:solidFill>
                          <a:schemeClr val="lt1"/>
                        </a:solidFill>
                        <a:latin typeface="Century Gothic"/>
                        <a:ea typeface="Calibri" panose="020F0502020204030204" pitchFamily="34"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i="0" u="none" strike="noStrike" cap="none">
                          <a:solidFill>
                            <a:schemeClr val="lt1"/>
                          </a:solidFill>
                          <a:latin typeface="Century Gothic"/>
                          <a:sym typeface="Century Gothic"/>
                        </a:rPr>
                        <a:t>Probable</a:t>
                      </a:r>
                      <a:endParaRPr lang="en-US" sz="2000" b="0" i="0" u="none" strike="noStrike" cap="none">
                        <a:solidFill>
                          <a:schemeClr val="lt1"/>
                        </a:solidFill>
                        <a:latin typeface="Century Gothic"/>
                        <a:ea typeface="Calibri" panose="020F0502020204030204" pitchFamily="34"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i="0" u="none" strike="noStrike" cap="none">
                          <a:solidFill>
                            <a:schemeClr val="lt1"/>
                          </a:solidFill>
                          <a:latin typeface="Century Gothic"/>
                          <a:sym typeface="Century Gothic"/>
                        </a:rPr>
                        <a:t>Medium</a:t>
                      </a:r>
                      <a:endParaRPr lang="en-US" sz="2000" b="0" i="0" u="none" strike="noStrike" cap="none">
                        <a:solidFill>
                          <a:schemeClr val="lt1"/>
                        </a:solidFill>
                        <a:latin typeface="Century Gothic"/>
                        <a:ea typeface="Calibri" panose="020F0502020204030204" pitchFamily="34"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i="0" u="none" strike="noStrike" cap="none">
                          <a:solidFill>
                            <a:schemeClr val="lt1"/>
                          </a:solidFill>
                          <a:latin typeface="Century Gothic"/>
                          <a:sym typeface="Century Gothic"/>
                        </a:rPr>
                        <a:t>High (12)</a:t>
                      </a:r>
                      <a:endParaRPr lang="en-US" sz="2000" b="0" i="0" u="none" strike="noStrike" cap="none">
                        <a:solidFill>
                          <a:schemeClr val="lt1"/>
                        </a:solidFill>
                        <a:latin typeface="Century Gothic"/>
                        <a:ea typeface="Calibri" panose="020F0502020204030204" pitchFamily="34"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i="0" u="none" strike="noStrike" cap="none" dirty="0">
                          <a:solidFill>
                            <a:schemeClr val="lt1"/>
                          </a:solidFill>
                          <a:latin typeface="Century Gothic"/>
                          <a:sym typeface="Century Gothic"/>
                        </a:rPr>
                        <a:t>1</a:t>
                      </a:r>
                      <a:endParaRPr lang="en-US" sz="2000" b="0" i="0" u="none" strike="noStrike" cap="none" dirty="0">
                        <a:solidFill>
                          <a:schemeClr val="lt1"/>
                        </a:solidFill>
                        <a:latin typeface="Century Gothic"/>
                        <a:ea typeface="Calibri" panose="020F0502020204030204" pitchFamily="34" charset="0"/>
                        <a:sym typeface="Century Gothic"/>
                      </a:endParaRPr>
                    </a:p>
                  </a:txBody>
                  <a:tcPr marL="68580" marR="68580" marT="0" marB="0"/>
                </a:tc>
                <a:extLst>
                  <a:ext uri="{0D108BD9-81ED-4DB2-BD59-A6C34878D82A}">
                    <a16:rowId xmlns:a16="http://schemas.microsoft.com/office/drawing/2014/main" val="79042479"/>
                  </a:ext>
                </a:extLst>
              </a:tr>
              <a:tr h="320041">
                <a:tc>
                  <a:txBody>
                    <a:bodyPr/>
                    <a:lstStyle/>
                    <a:p>
                      <a:pPr marL="0" marR="0" algn="ctr">
                        <a:lnSpc>
                          <a:spcPct val="150000"/>
                        </a:lnSpc>
                        <a:spcBef>
                          <a:spcPts val="0"/>
                        </a:spcBef>
                        <a:spcAft>
                          <a:spcPts val="0"/>
                        </a:spcAft>
                      </a:pPr>
                      <a:r>
                        <a:rPr lang="en-US" sz="2000" b="0" i="0" u="none" strike="noStrike" cap="none" dirty="0">
                          <a:solidFill>
                            <a:schemeClr val="lt1"/>
                          </a:solidFill>
                          <a:latin typeface="Century Gothic"/>
                          <a:sym typeface="Century Gothic"/>
                        </a:rPr>
                        <a:t>STD-002-CPP</a:t>
                      </a:r>
                      <a:endParaRPr lang="en-US" sz="2000" b="0" i="0" u="none" strike="noStrike" cap="none" dirty="0">
                        <a:solidFill>
                          <a:schemeClr val="lt1"/>
                        </a:solidFill>
                        <a:latin typeface="Century Gothic"/>
                        <a:ea typeface="Calibri" panose="020F0502020204030204" pitchFamily="34"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i="0" u="none" strike="noStrike" cap="none" dirty="0">
                          <a:solidFill>
                            <a:schemeClr val="lt1"/>
                          </a:solidFill>
                          <a:latin typeface="Century Gothic"/>
                          <a:sym typeface="Century Gothic"/>
                        </a:rPr>
                        <a:t>High</a:t>
                      </a:r>
                      <a:endParaRPr lang="en-US" sz="2000" b="0" i="0" u="none" strike="noStrike" cap="none" dirty="0">
                        <a:solidFill>
                          <a:schemeClr val="lt1"/>
                        </a:solidFill>
                        <a:latin typeface="Century Gothic"/>
                        <a:ea typeface="Calibri" panose="020F0502020204030204" pitchFamily="34"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i="0" u="none" strike="noStrike" cap="none">
                          <a:solidFill>
                            <a:schemeClr val="lt1"/>
                          </a:solidFill>
                          <a:latin typeface="Century Gothic"/>
                          <a:sym typeface="Century Gothic"/>
                        </a:rPr>
                        <a:t>Probable</a:t>
                      </a:r>
                      <a:endParaRPr lang="en-US" sz="2000" b="0" i="0" u="none" strike="noStrike" cap="none">
                        <a:solidFill>
                          <a:schemeClr val="lt1"/>
                        </a:solidFill>
                        <a:latin typeface="Century Gothic"/>
                        <a:ea typeface="Calibri" panose="020F0502020204030204" pitchFamily="34"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i="0" u="none" strike="noStrike" cap="none">
                          <a:solidFill>
                            <a:schemeClr val="lt1"/>
                          </a:solidFill>
                          <a:latin typeface="Century Gothic"/>
                          <a:sym typeface="Century Gothic"/>
                        </a:rPr>
                        <a:t>Medium</a:t>
                      </a:r>
                      <a:endParaRPr lang="en-US" sz="2000" b="0" i="0" u="none" strike="noStrike" cap="none">
                        <a:solidFill>
                          <a:schemeClr val="lt1"/>
                        </a:solidFill>
                        <a:latin typeface="Century Gothic"/>
                        <a:ea typeface="Calibri" panose="020F0502020204030204" pitchFamily="34"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i="0" u="none" strike="noStrike" cap="none">
                          <a:solidFill>
                            <a:schemeClr val="lt1"/>
                          </a:solidFill>
                          <a:latin typeface="Century Gothic"/>
                          <a:sym typeface="Century Gothic"/>
                        </a:rPr>
                        <a:t>High (12)</a:t>
                      </a:r>
                      <a:endParaRPr lang="en-US" sz="2000" b="0" i="0" u="none" strike="noStrike" cap="none">
                        <a:solidFill>
                          <a:schemeClr val="lt1"/>
                        </a:solidFill>
                        <a:latin typeface="Century Gothic"/>
                        <a:ea typeface="Calibri" panose="020F0502020204030204" pitchFamily="34"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i="0" u="none" strike="noStrike" cap="none" dirty="0">
                          <a:solidFill>
                            <a:schemeClr val="lt1"/>
                          </a:solidFill>
                          <a:latin typeface="Century Gothic"/>
                          <a:sym typeface="Century Gothic"/>
                        </a:rPr>
                        <a:t>1</a:t>
                      </a:r>
                      <a:endParaRPr lang="en-US" sz="2000" b="0" i="0" u="none" strike="noStrike" cap="none" dirty="0">
                        <a:solidFill>
                          <a:schemeClr val="lt1"/>
                        </a:solidFill>
                        <a:latin typeface="Century Gothic"/>
                        <a:ea typeface="Calibri" panose="020F0502020204030204" pitchFamily="34" charset="0"/>
                        <a:sym typeface="Century Gothic"/>
                      </a:endParaRPr>
                    </a:p>
                  </a:txBody>
                  <a:tcPr marL="68580" marR="68580" marT="0" marB="0"/>
                </a:tc>
                <a:extLst>
                  <a:ext uri="{0D108BD9-81ED-4DB2-BD59-A6C34878D82A}">
                    <a16:rowId xmlns:a16="http://schemas.microsoft.com/office/drawing/2014/main" val="1347393965"/>
                  </a:ext>
                </a:extLst>
              </a:tr>
              <a:tr h="320041">
                <a:tc>
                  <a:txBody>
                    <a:bodyPr/>
                    <a:lstStyle/>
                    <a:p>
                      <a:pPr marL="0" marR="0" algn="ctr">
                        <a:lnSpc>
                          <a:spcPct val="150000"/>
                        </a:lnSpc>
                        <a:spcBef>
                          <a:spcPts val="0"/>
                        </a:spcBef>
                        <a:spcAft>
                          <a:spcPts val="0"/>
                        </a:spcAft>
                      </a:pPr>
                      <a:r>
                        <a:rPr lang="en-US" sz="2000" b="0" i="0" u="none" strike="noStrike" cap="none" dirty="0">
                          <a:solidFill>
                            <a:schemeClr val="lt1"/>
                          </a:solidFill>
                          <a:latin typeface="Century Gothic"/>
                          <a:sym typeface="Century Gothic"/>
                        </a:rPr>
                        <a:t>STD-009-CPP</a:t>
                      </a:r>
                      <a:endParaRPr lang="en-US" sz="2000" b="0" i="0" u="none" strike="noStrike" cap="none" dirty="0">
                        <a:solidFill>
                          <a:schemeClr val="lt1"/>
                        </a:solidFill>
                        <a:latin typeface="Century Gothic"/>
                        <a:ea typeface="Calibri" panose="020F0502020204030204" pitchFamily="34"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i="0" u="none" strike="noStrike" cap="none">
                          <a:solidFill>
                            <a:schemeClr val="lt1"/>
                          </a:solidFill>
                          <a:latin typeface="Century Gothic"/>
                          <a:sym typeface="Century Gothic"/>
                        </a:rPr>
                        <a:t>High</a:t>
                      </a:r>
                      <a:endParaRPr lang="en-US" sz="2000" b="0" i="0" u="none" strike="noStrike" cap="none">
                        <a:solidFill>
                          <a:schemeClr val="lt1"/>
                        </a:solidFill>
                        <a:latin typeface="Century Gothic"/>
                        <a:ea typeface="Calibri" panose="020F0502020204030204" pitchFamily="34"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i="0" u="none" strike="noStrike" cap="none" dirty="0">
                          <a:solidFill>
                            <a:schemeClr val="lt1"/>
                          </a:solidFill>
                          <a:latin typeface="Century Gothic"/>
                          <a:sym typeface="Century Gothic"/>
                        </a:rPr>
                        <a:t>Probable</a:t>
                      </a:r>
                      <a:endParaRPr lang="en-US" sz="2000" b="0" i="0" u="none" strike="noStrike" cap="none" dirty="0">
                        <a:solidFill>
                          <a:schemeClr val="lt1"/>
                        </a:solidFill>
                        <a:latin typeface="Century Gothic"/>
                        <a:ea typeface="Calibri" panose="020F0502020204030204" pitchFamily="34"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i="0" u="none" strike="noStrike" cap="none">
                          <a:solidFill>
                            <a:schemeClr val="lt1"/>
                          </a:solidFill>
                          <a:latin typeface="Century Gothic"/>
                          <a:sym typeface="Century Gothic"/>
                        </a:rPr>
                        <a:t>High</a:t>
                      </a:r>
                      <a:endParaRPr lang="en-US" sz="2000" b="0" i="0" u="none" strike="noStrike" cap="none">
                        <a:solidFill>
                          <a:schemeClr val="lt1"/>
                        </a:solidFill>
                        <a:latin typeface="Century Gothic"/>
                        <a:ea typeface="Calibri" panose="020F0502020204030204" pitchFamily="34"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i="0" u="none" strike="noStrike" cap="none">
                          <a:solidFill>
                            <a:schemeClr val="lt1"/>
                          </a:solidFill>
                          <a:latin typeface="Century Gothic"/>
                          <a:sym typeface="Century Gothic"/>
                        </a:rPr>
                        <a:t>Medium (6)</a:t>
                      </a:r>
                      <a:endParaRPr lang="en-US" sz="2000" b="0" i="0" u="none" strike="noStrike" cap="none">
                        <a:solidFill>
                          <a:schemeClr val="lt1"/>
                        </a:solidFill>
                        <a:latin typeface="Century Gothic"/>
                        <a:ea typeface="Calibri" panose="020F0502020204030204" pitchFamily="34"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i="0" u="none" strike="noStrike" cap="none" dirty="0">
                          <a:solidFill>
                            <a:schemeClr val="lt1"/>
                          </a:solidFill>
                          <a:latin typeface="Century Gothic"/>
                          <a:sym typeface="Century Gothic"/>
                        </a:rPr>
                        <a:t>2</a:t>
                      </a:r>
                      <a:endParaRPr lang="en-US" sz="2000" b="0" i="0" u="none" strike="noStrike" cap="none" dirty="0">
                        <a:solidFill>
                          <a:schemeClr val="lt1"/>
                        </a:solidFill>
                        <a:latin typeface="Century Gothic"/>
                        <a:ea typeface="Calibri" panose="020F0502020204030204" pitchFamily="34" charset="0"/>
                        <a:sym typeface="Century Gothic"/>
                      </a:endParaRPr>
                    </a:p>
                  </a:txBody>
                  <a:tcPr marL="68580" marR="68580" marT="0" marB="0"/>
                </a:tc>
                <a:extLst>
                  <a:ext uri="{0D108BD9-81ED-4DB2-BD59-A6C34878D82A}">
                    <a16:rowId xmlns:a16="http://schemas.microsoft.com/office/drawing/2014/main" val="865938758"/>
                  </a:ext>
                </a:extLst>
              </a:tr>
              <a:tr h="320041">
                <a:tc>
                  <a:txBody>
                    <a:bodyPr/>
                    <a:lstStyle/>
                    <a:p>
                      <a:pPr marL="0" marR="0" algn="ctr">
                        <a:lnSpc>
                          <a:spcPct val="150000"/>
                        </a:lnSpc>
                        <a:spcBef>
                          <a:spcPts val="0"/>
                        </a:spcBef>
                        <a:spcAft>
                          <a:spcPts val="0"/>
                        </a:spcAft>
                      </a:pPr>
                      <a:r>
                        <a:rPr lang="en-US" sz="2000" b="0" i="0" u="none" strike="noStrike" cap="none">
                          <a:solidFill>
                            <a:schemeClr val="lt1"/>
                          </a:solidFill>
                          <a:latin typeface="Century Gothic"/>
                          <a:sym typeface="Century Gothic"/>
                        </a:rPr>
                        <a:t>STD-010-CPP</a:t>
                      </a:r>
                      <a:endParaRPr lang="en-US" sz="2000" b="0" i="0" u="none" strike="noStrike" cap="none">
                        <a:solidFill>
                          <a:schemeClr val="lt1"/>
                        </a:solidFill>
                        <a:latin typeface="Century Gothic"/>
                        <a:ea typeface="Calibri" panose="020F0502020204030204" pitchFamily="34"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i="0" u="none" strike="noStrike" cap="none">
                          <a:solidFill>
                            <a:schemeClr val="lt1"/>
                          </a:solidFill>
                          <a:latin typeface="Century Gothic"/>
                          <a:sym typeface="Century Gothic"/>
                        </a:rPr>
                        <a:t>High</a:t>
                      </a:r>
                      <a:endParaRPr lang="en-US" sz="2000" b="0" i="0" u="none" strike="noStrike" cap="none">
                        <a:solidFill>
                          <a:schemeClr val="lt1"/>
                        </a:solidFill>
                        <a:latin typeface="Century Gothic"/>
                        <a:ea typeface="Calibri" panose="020F0502020204030204" pitchFamily="34"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i="0" u="none" strike="noStrike" cap="none" dirty="0">
                          <a:solidFill>
                            <a:schemeClr val="lt1"/>
                          </a:solidFill>
                          <a:latin typeface="Century Gothic"/>
                          <a:sym typeface="Century Gothic"/>
                        </a:rPr>
                        <a:t>Probable</a:t>
                      </a:r>
                      <a:endParaRPr lang="en-US" sz="2000" b="0" i="0" u="none" strike="noStrike" cap="none" dirty="0">
                        <a:solidFill>
                          <a:schemeClr val="lt1"/>
                        </a:solidFill>
                        <a:latin typeface="Century Gothic"/>
                        <a:ea typeface="Calibri" panose="020F0502020204030204" pitchFamily="34"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i="0" u="none" strike="noStrike" cap="none">
                          <a:solidFill>
                            <a:schemeClr val="lt1"/>
                          </a:solidFill>
                          <a:latin typeface="Century Gothic"/>
                          <a:sym typeface="Century Gothic"/>
                        </a:rPr>
                        <a:t>High</a:t>
                      </a:r>
                      <a:endParaRPr lang="en-US" sz="2000" b="0" i="0" u="none" strike="noStrike" cap="none">
                        <a:solidFill>
                          <a:schemeClr val="lt1"/>
                        </a:solidFill>
                        <a:latin typeface="Century Gothic"/>
                        <a:ea typeface="Calibri" panose="020F0502020204030204" pitchFamily="34"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i="0" u="none" strike="noStrike" cap="none">
                          <a:solidFill>
                            <a:schemeClr val="lt1"/>
                          </a:solidFill>
                          <a:latin typeface="Century Gothic"/>
                          <a:sym typeface="Century Gothic"/>
                        </a:rPr>
                        <a:t>Medium (6)</a:t>
                      </a:r>
                      <a:endParaRPr lang="en-US" sz="2000" b="0" i="0" u="none" strike="noStrike" cap="none">
                        <a:solidFill>
                          <a:schemeClr val="lt1"/>
                        </a:solidFill>
                        <a:latin typeface="Century Gothic"/>
                        <a:ea typeface="Calibri" panose="020F0502020204030204" pitchFamily="34"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i="0" u="none" strike="noStrike" cap="none" dirty="0">
                          <a:solidFill>
                            <a:schemeClr val="lt1"/>
                          </a:solidFill>
                          <a:latin typeface="Century Gothic"/>
                          <a:sym typeface="Century Gothic"/>
                        </a:rPr>
                        <a:t>2</a:t>
                      </a:r>
                      <a:endParaRPr lang="en-US" sz="2000" b="0" i="0" u="none" strike="noStrike" cap="none" dirty="0">
                        <a:solidFill>
                          <a:schemeClr val="lt1"/>
                        </a:solidFill>
                        <a:latin typeface="Century Gothic"/>
                        <a:ea typeface="Calibri" panose="020F0502020204030204" pitchFamily="34" charset="0"/>
                        <a:sym typeface="Century Gothic"/>
                      </a:endParaRPr>
                    </a:p>
                  </a:txBody>
                  <a:tcPr marL="68580" marR="68580" marT="0" marB="0"/>
                </a:tc>
                <a:extLst>
                  <a:ext uri="{0D108BD9-81ED-4DB2-BD59-A6C34878D82A}">
                    <a16:rowId xmlns:a16="http://schemas.microsoft.com/office/drawing/2014/main" val="2347619625"/>
                  </a:ext>
                </a:extLst>
              </a:tr>
              <a:tr h="320041">
                <a:tc>
                  <a:txBody>
                    <a:bodyPr/>
                    <a:lstStyle/>
                    <a:p>
                      <a:pPr marL="0" marR="0" algn="ctr">
                        <a:lnSpc>
                          <a:spcPct val="150000"/>
                        </a:lnSpc>
                        <a:spcBef>
                          <a:spcPts val="0"/>
                        </a:spcBef>
                        <a:spcAft>
                          <a:spcPts val="0"/>
                        </a:spcAft>
                      </a:pPr>
                      <a:r>
                        <a:rPr lang="en-US" sz="2000" b="0" i="0" u="none" strike="noStrike" cap="none">
                          <a:solidFill>
                            <a:schemeClr val="lt1"/>
                          </a:solidFill>
                          <a:latin typeface="Century Gothic"/>
                          <a:sym typeface="Century Gothic"/>
                        </a:rPr>
                        <a:t>STD-007-CPP</a:t>
                      </a:r>
                      <a:endParaRPr lang="en-US" sz="2000" b="0" i="0" u="none" strike="noStrike" cap="none">
                        <a:solidFill>
                          <a:schemeClr val="lt1"/>
                        </a:solidFill>
                        <a:latin typeface="Century Gothic"/>
                        <a:ea typeface="Calibri" panose="020F0502020204030204" pitchFamily="34"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i="0" u="none" strike="noStrike" cap="none">
                          <a:solidFill>
                            <a:schemeClr val="lt1"/>
                          </a:solidFill>
                          <a:latin typeface="Century Gothic"/>
                          <a:sym typeface="Century Gothic"/>
                        </a:rPr>
                        <a:t>Low</a:t>
                      </a:r>
                      <a:endParaRPr lang="en-US" sz="2000" b="0" i="0" u="none" strike="noStrike" cap="none">
                        <a:solidFill>
                          <a:schemeClr val="lt1"/>
                        </a:solidFill>
                        <a:latin typeface="Century Gothic"/>
                        <a:ea typeface="Calibri" panose="020F0502020204030204" pitchFamily="34"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i="0" u="none" strike="noStrike" cap="none">
                          <a:solidFill>
                            <a:schemeClr val="lt1"/>
                          </a:solidFill>
                          <a:latin typeface="Century Gothic"/>
                          <a:sym typeface="Century Gothic"/>
                        </a:rPr>
                        <a:t>Probable</a:t>
                      </a:r>
                      <a:endParaRPr lang="en-US" sz="2000" b="0" i="0" u="none" strike="noStrike" cap="none">
                        <a:solidFill>
                          <a:schemeClr val="lt1"/>
                        </a:solidFill>
                        <a:latin typeface="Century Gothic"/>
                        <a:ea typeface="Calibri" panose="020F0502020204030204" pitchFamily="34"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i="0" u="none" strike="noStrike" cap="none" dirty="0">
                          <a:solidFill>
                            <a:schemeClr val="lt1"/>
                          </a:solidFill>
                          <a:latin typeface="Century Gothic"/>
                          <a:sym typeface="Century Gothic"/>
                        </a:rPr>
                        <a:t>Medium</a:t>
                      </a:r>
                      <a:endParaRPr lang="en-US" sz="2000" b="0" i="0" u="none" strike="noStrike" cap="none" dirty="0">
                        <a:solidFill>
                          <a:schemeClr val="lt1"/>
                        </a:solidFill>
                        <a:latin typeface="Century Gothic"/>
                        <a:ea typeface="Calibri" panose="020F0502020204030204" pitchFamily="34"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i="0" u="none" strike="noStrike" cap="none">
                          <a:solidFill>
                            <a:schemeClr val="lt1"/>
                          </a:solidFill>
                          <a:latin typeface="Century Gothic"/>
                          <a:sym typeface="Century Gothic"/>
                        </a:rPr>
                        <a:t>Low (4)</a:t>
                      </a:r>
                      <a:endParaRPr lang="en-US" sz="2000" b="0" i="0" u="none" strike="noStrike" cap="none">
                        <a:solidFill>
                          <a:schemeClr val="lt1"/>
                        </a:solidFill>
                        <a:latin typeface="Century Gothic"/>
                        <a:ea typeface="Calibri" panose="020F0502020204030204" pitchFamily="34"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i="0" u="none" strike="noStrike" cap="none" dirty="0">
                          <a:solidFill>
                            <a:schemeClr val="lt1"/>
                          </a:solidFill>
                          <a:latin typeface="Century Gothic"/>
                          <a:sym typeface="Century Gothic"/>
                        </a:rPr>
                        <a:t>3</a:t>
                      </a:r>
                      <a:endParaRPr lang="en-US" sz="2000" b="0" i="0" u="none" strike="noStrike" cap="none" dirty="0">
                        <a:solidFill>
                          <a:schemeClr val="lt1"/>
                        </a:solidFill>
                        <a:latin typeface="Century Gothic"/>
                        <a:ea typeface="Calibri" panose="020F0502020204030204" pitchFamily="34" charset="0"/>
                        <a:sym typeface="Century Gothic"/>
                      </a:endParaRPr>
                    </a:p>
                  </a:txBody>
                  <a:tcPr marL="68580" marR="68580" marT="0" marB="0"/>
                </a:tc>
                <a:extLst>
                  <a:ext uri="{0D108BD9-81ED-4DB2-BD59-A6C34878D82A}">
                    <a16:rowId xmlns:a16="http://schemas.microsoft.com/office/drawing/2014/main" val="2034420596"/>
                  </a:ext>
                </a:extLst>
              </a:tr>
              <a:tr h="320041">
                <a:tc>
                  <a:txBody>
                    <a:bodyPr/>
                    <a:lstStyle/>
                    <a:p>
                      <a:pPr marL="0" marR="0" algn="ctr">
                        <a:lnSpc>
                          <a:spcPct val="150000"/>
                        </a:lnSpc>
                        <a:spcBef>
                          <a:spcPts val="0"/>
                        </a:spcBef>
                        <a:spcAft>
                          <a:spcPts val="0"/>
                        </a:spcAft>
                      </a:pPr>
                      <a:r>
                        <a:rPr lang="en-US" sz="2000" b="0" i="0" u="none" strike="noStrike" cap="none" dirty="0">
                          <a:solidFill>
                            <a:schemeClr val="lt1"/>
                          </a:solidFill>
                          <a:latin typeface="Century Gothic"/>
                          <a:sym typeface="Century Gothic"/>
                        </a:rPr>
                        <a:t>STD-001-CPP</a:t>
                      </a:r>
                      <a:endParaRPr lang="en-US" sz="2000" b="0" i="0" u="none" strike="noStrike" cap="none" dirty="0">
                        <a:solidFill>
                          <a:schemeClr val="lt1"/>
                        </a:solidFill>
                        <a:latin typeface="Century Gothic"/>
                        <a:ea typeface="Calibri" panose="020F0502020204030204" pitchFamily="34"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i="0" u="none" strike="noStrike" cap="none">
                          <a:solidFill>
                            <a:schemeClr val="lt1"/>
                          </a:solidFill>
                          <a:latin typeface="Century Gothic"/>
                          <a:sym typeface="Century Gothic"/>
                        </a:rPr>
                        <a:t>High</a:t>
                      </a:r>
                      <a:endParaRPr lang="en-US" sz="2000" b="0" i="0" u="none" strike="noStrike" cap="none">
                        <a:solidFill>
                          <a:schemeClr val="lt1"/>
                        </a:solidFill>
                        <a:latin typeface="Century Gothic"/>
                        <a:ea typeface="Calibri" panose="020F0502020204030204" pitchFamily="34"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i="0" u="none" strike="noStrike" cap="none">
                          <a:solidFill>
                            <a:schemeClr val="lt1"/>
                          </a:solidFill>
                          <a:latin typeface="Century Gothic"/>
                          <a:sym typeface="Century Gothic"/>
                        </a:rPr>
                        <a:t>Unlikely</a:t>
                      </a:r>
                      <a:endParaRPr lang="en-US" sz="2000" b="0" i="0" u="none" strike="noStrike" cap="none">
                        <a:solidFill>
                          <a:schemeClr val="lt1"/>
                        </a:solidFill>
                        <a:latin typeface="Century Gothic"/>
                        <a:ea typeface="Calibri" panose="020F0502020204030204" pitchFamily="34"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i="0" u="none" strike="noStrike" cap="none" dirty="0">
                          <a:solidFill>
                            <a:schemeClr val="lt1"/>
                          </a:solidFill>
                          <a:latin typeface="Century Gothic"/>
                          <a:sym typeface="Century Gothic"/>
                        </a:rPr>
                        <a:t>High</a:t>
                      </a:r>
                      <a:endParaRPr lang="en-US" sz="2000" b="0" i="0" u="none" strike="noStrike" cap="none" dirty="0">
                        <a:solidFill>
                          <a:schemeClr val="lt1"/>
                        </a:solidFill>
                        <a:latin typeface="Century Gothic"/>
                        <a:ea typeface="Calibri" panose="020F0502020204030204" pitchFamily="34"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i="0" u="none" strike="noStrike" cap="none" dirty="0">
                          <a:solidFill>
                            <a:schemeClr val="lt1"/>
                          </a:solidFill>
                          <a:latin typeface="Century Gothic"/>
                          <a:sym typeface="Century Gothic"/>
                        </a:rPr>
                        <a:t>Low (3)</a:t>
                      </a:r>
                      <a:endParaRPr lang="en-US" sz="2000" b="0" i="0" u="none" strike="noStrike" cap="none" dirty="0">
                        <a:solidFill>
                          <a:schemeClr val="lt1"/>
                        </a:solidFill>
                        <a:latin typeface="Century Gothic"/>
                        <a:ea typeface="Calibri" panose="020F0502020204030204" pitchFamily="34"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i="0" u="none" strike="noStrike" cap="none" dirty="0">
                          <a:solidFill>
                            <a:schemeClr val="lt1"/>
                          </a:solidFill>
                          <a:latin typeface="Century Gothic"/>
                          <a:sym typeface="Century Gothic"/>
                        </a:rPr>
                        <a:t>3</a:t>
                      </a:r>
                      <a:endParaRPr lang="en-US" sz="2000" b="0" i="0" u="none" strike="noStrike" cap="none" dirty="0">
                        <a:solidFill>
                          <a:schemeClr val="lt1"/>
                        </a:solidFill>
                        <a:latin typeface="Century Gothic"/>
                        <a:ea typeface="Calibri" panose="020F0502020204030204" pitchFamily="34" charset="0"/>
                        <a:sym typeface="Century Gothic"/>
                      </a:endParaRPr>
                    </a:p>
                  </a:txBody>
                  <a:tcPr marL="68580" marR="68580" marT="0" marB="0"/>
                </a:tc>
                <a:extLst>
                  <a:ext uri="{0D108BD9-81ED-4DB2-BD59-A6C34878D82A}">
                    <a16:rowId xmlns:a16="http://schemas.microsoft.com/office/drawing/2014/main" val="2105803304"/>
                  </a:ext>
                </a:extLst>
              </a:tr>
              <a:tr h="320041">
                <a:tc>
                  <a:txBody>
                    <a:bodyPr/>
                    <a:lstStyle/>
                    <a:p>
                      <a:pPr marL="0" marR="0" algn="ctr">
                        <a:lnSpc>
                          <a:spcPct val="150000"/>
                        </a:lnSpc>
                        <a:spcBef>
                          <a:spcPts val="0"/>
                        </a:spcBef>
                        <a:spcAft>
                          <a:spcPts val="0"/>
                        </a:spcAft>
                      </a:pPr>
                      <a:r>
                        <a:rPr lang="en-US" sz="2000" b="0" i="0" u="none" strike="noStrike" cap="none" dirty="0">
                          <a:solidFill>
                            <a:schemeClr val="lt1"/>
                          </a:solidFill>
                          <a:latin typeface="Century Gothic"/>
                          <a:sym typeface="Century Gothic"/>
                        </a:rPr>
                        <a:t>STD-008-CPP</a:t>
                      </a:r>
                      <a:endParaRPr lang="en-US" sz="2000" b="0" i="0" u="none" strike="noStrike" cap="none" dirty="0">
                        <a:solidFill>
                          <a:schemeClr val="lt1"/>
                        </a:solidFill>
                        <a:latin typeface="Century Gothic"/>
                        <a:ea typeface="Calibri" panose="020F0502020204030204" pitchFamily="34"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i="0" u="none" strike="noStrike" cap="none">
                          <a:solidFill>
                            <a:schemeClr val="lt1"/>
                          </a:solidFill>
                          <a:latin typeface="Century Gothic"/>
                          <a:sym typeface="Century Gothic"/>
                        </a:rPr>
                        <a:t>Medium</a:t>
                      </a:r>
                      <a:endParaRPr lang="en-US" sz="2000" b="0" i="0" u="none" strike="noStrike" cap="none">
                        <a:solidFill>
                          <a:schemeClr val="lt1"/>
                        </a:solidFill>
                        <a:latin typeface="Century Gothic"/>
                        <a:ea typeface="Calibri" panose="020F0502020204030204" pitchFamily="34"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i="0" u="none" strike="noStrike" cap="none">
                          <a:solidFill>
                            <a:schemeClr val="lt1"/>
                          </a:solidFill>
                          <a:latin typeface="Century Gothic"/>
                          <a:sym typeface="Century Gothic"/>
                        </a:rPr>
                        <a:t>Unlikely</a:t>
                      </a:r>
                      <a:endParaRPr lang="en-US" sz="2000" b="0" i="0" u="none" strike="noStrike" cap="none">
                        <a:solidFill>
                          <a:schemeClr val="lt1"/>
                        </a:solidFill>
                        <a:latin typeface="Century Gothic"/>
                        <a:ea typeface="Calibri" panose="020F0502020204030204" pitchFamily="34"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i="0" u="none" strike="noStrike" cap="none" dirty="0">
                          <a:solidFill>
                            <a:schemeClr val="lt1"/>
                          </a:solidFill>
                          <a:latin typeface="Century Gothic"/>
                          <a:sym typeface="Century Gothic"/>
                        </a:rPr>
                        <a:t>Medium</a:t>
                      </a:r>
                      <a:endParaRPr lang="en-US" sz="2000" b="0" i="0" u="none" strike="noStrike" cap="none" dirty="0">
                        <a:solidFill>
                          <a:schemeClr val="lt1"/>
                        </a:solidFill>
                        <a:latin typeface="Century Gothic"/>
                        <a:ea typeface="Calibri" panose="020F0502020204030204" pitchFamily="34"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i="0" u="none" strike="noStrike" cap="none">
                          <a:solidFill>
                            <a:schemeClr val="lt1"/>
                          </a:solidFill>
                          <a:latin typeface="Century Gothic"/>
                          <a:sym typeface="Century Gothic"/>
                        </a:rPr>
                        <a:t>Low (4)</a:t>
                      </a:r>
                      <a:endParaRPr lang="en-US" sz="2000" b="0" i="0" u="none" strike="noStrike" cap="none">
                        <a:solidFill>
                          <a:schemeClr val="lt1"/>
                        </a:solidFill>
                        <a:latin typeface="Century Gothic"/>
                        <a:ea typeface="Calibri" panose="020F0502020204030204" pitchFamily="34"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i="0" u="none" strike="noStrike" cap="none" dirty="0">
                          <a:solidFill>
                            <a:schemeClr val="lt1"/>
                          </a:solidFill>
                          <a:latin typeface="Century Gothic"/>
                          <a:sym typeface="Century Gothic"/>
                        </a:rPr>
                        <a:t>3</a:t>
                      </a:r>
                      <a:endParaRPr lang="en-US" sz="2000" b="0" i="0" u="none" strike="noStrike" cap="none" dirty="0">
                        <a:solidFill>
                          <a:schemeClr val="lt1"/>
                        </a:solidFill>
                        <a:latin typeface="Century Gothic"/>
                        <a:ea typeface="Calibri" panose="020F0502020204030204" pitchFamily="34" charset="0"/>
                        <a:sym typeface="Century Gothic"/>
                      </a:endParaRPr>
                    </a:p>
                  </a:txBody>
                  <a:tcPr marL="68580" marR="68580" marT="0" marB="0"/>
                </a:tc>
                <a:extLst>
                  <a:ext uri="{0D108BD9-81ED-4DB2-BD59-A6C34878D82A}">
                    <a16:rowId xmlns:a16="http://schemas.microsoft.com/office/drawing/2014/main" val="2793449676"/>
                  </a:ext>
                </a:extLst>
              </a:tr>
              <a:tr h="320041">
                <a:tc>
                  <a:txBody>
                    <a:bodyPr/>
                    <a:lstStyle/>
                    <a:p>
                      <a:pPr marL="0" marR="0" algn="ctr">
                        <a:lnSpc>
                          <a:spcPct val="150000"/>
                        </a:lnSpc>
                        <a:spcBef>
                          <a:spcPts val="0"/>
                        </a:spcBef>
                        <a:spcAft>
                          <a:spcPts val="0"/>
                        </a:spcAft>
                      </a:pPr>
                      <a:r>
                        <a:rPr lang="en-US" sz="2000" b="0" i="0" u="none" strike="noStrike" cap="none" dirty="0">
                          <a:solidFill>
                            <a:schemeClr val="lt1"/>
                          </a:solidFill>
                          <a:latin typeface="Century Gothic"/>
                          <a:sym typeface="Century Gothic"/>
                        </a:rPr>
                        <a:t>STD-006-CLG</a:t>
                      </a:r>
                      <a:endParaRPr lang="en-US" sz="2000" b="0" i="0" u="none" strike="noStrike" cap="none" dirty="0">
                        <a:solidFill>
                          <a:schemeClr val="lt1"/>
                        </a:solidFill>
                        <a:latin typeface="Century Gothic"/>
                        <a:ea typeface="Calibri" panose="020F0502020204030204" pitchFamily="34"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i="0" u="none" strike="noStrike" cap="none">
                          <a:solidFill>
                            <a:schemeClr val="lt1"/>
                          </a:solidFill>
                          <a:latin typeface="Century Gothic"/>
                          <a:sym typeface="Century Gothic"/>
                        </a:rPr>
                        <a:t>Low</a:t>
                      </a:r>
                      <a:endParaRPr lang="en-US" sz="2000" b="0" i="0" u="none" strike="noStrike" cap="none">
                        <a:solidFill>
                          <a:schemeClr val="lt1"/>
                        </a:solidFill>
                        <a:latin typeface="Century Gothic"/>
                        <a:ea typeface="Calibri" panose="020F0502020204030204" pitchFamily="34"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i="0" u="none" strike="noStrike" cap="none">
                          <a:solidFill>
                            <a:schemeClr val="lt1"/>
                          </a:solidFill>
                          <a:latin typeface="Century Gothic"/>
                          <a:sym typeface="Century Gothic"/>
                        </a:rPr>
                        <a:t>Unlikely</a:t>
                      </a:r>
                      <a:endParaRPr lang="en-US" sz="2000" b="0" i="0" u="none" strike="noStrike" cap="none">
                        <a:solidFill>
                          <a:schemeClr val="lt1"/>
                        </a:solidFill>
                        <a:latin typeface="Century Gothic"/>
                        <a:ea typeface="Calibri" panose="020F0502020204030204" pitchFamily="34"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i="0" u="none" strike="noStrike" cap="none">
                          <a:solidFill>
                            <a:schemeClr val="lt1"/>
                          </a:solidFill>
                          <a:latin typeface="Century Gothic"/>
                          <a:sym typeface="Century Gothic"/>
                        </a:rPr>
                        <a:t>High</a:t>
                      </a:r>
                      <a:endParaRPr lang="en-US" sz="2000" b="0" i="0" u="none" strike="noStrike" cap="none">
                        <a:solidFill>
                          <a:schemeClr val="lt1"/>
                        </a:solidFill>
                        <a:latin typeface="Century Gothic"/>
                        <a:ea typeface="Calibri" panose="020F0502020204030204" pitchFamily="34"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i="0" u="none" strike="noStrike" cap="none">
                          <a:solidFill>
                            <a:schemeClr val="lt1"/>
                          </a:solidFill>
                          <a:latin typeface="Century Gothic"/>
                          <a:sym typeface="Century Gothic"/>
                        </a:rPr>
                        <a:t>Low (1)</a:t>
                      </a:r>
                      <a:endParaRPr lang="en-US" sz="2000" b="0" i="0" u="none" strike="noStrike" cap="none">
                        <a:solidFill>
                          <a:schemeClr val="lt1"/>
                        </a:solidFill>
                        <a:latin typeface="Century Gothic"/>
                        <a:ea typeface="Calibri" panose="020F0502020204030204" pitchFamily="34" charset="0"/>
                        <a:sym typeface="Century Gothic"/>
                      </a:endParaRPr>
                    </a:p>
                  </a:txBody>
                  <a:tcPr marL="68580" marR="68580" marT="0" marB="0"/>
                </a:tc>
                <a:tc>
                  <a:txBody>
                    <a:bodyPr/>
                    <a:lstStyle/>
                    <a:p>
                      <a:pPr marL="0" marR="0" algn="ctr">
                        <a:lnSpc>
                          <a:spcPct val="150000"/>
                        </a:lnSpc>
                        <a:spcBef>
                          <a:spcPts val="0"/>
                        </a:spcBef>
                        <a:spcAft>
                          <a:spcPts val="0"/>
                        </a:spcAft>
                      </a:pPr>
                      <a:r>
                        <a:rPr lang="en-US" sz="2000" b="0" i="0" u="none" strike="noStrike" cap="none" dirty="0">
                          <a:solidFill>
                            <a:schemeClr val="lt1"/>
                          </a:solidFill>
                          <a:latin typeface="Century Gothic"/>
                          <a:sym typeface="Century Gothic"/>
                        </a:rPr>
                        <a:t>3</a:t>
                      </a:r>
                      <a:endParaRPr lang="en-US" sz="2000" b="0" i="0" u="none" strike="noStrike" cap="none" dirty="0">
                        <a:solidFill>
                          <a:schemeClr val="lt1"/>
                        </a:solidFill>
                        <a:latin typeface="Century Gothic"/>
                        <a:ea typeface="Calibri" panose="020F0502020204030204" pitchFamily="34" charset="0"/>
                        <a:sym typeface="Century Gothic"/>
                      </a:endParaRPr>
                    </a:p>
                  </a:txBody>
                  <a:tcPr marL="68580" marR="68580" marT="0" marB="0"/>
                </a:tc>
                <a:extLst>
                  <a:ext uri="{0D108BD9-81ED-4DB2-BD59-A6C34878D82A}">
                    <a16:rowId xmlns:a16="http://schemas.microsoft.com/office/drawing/2014/main" val="3558643225"/>
                  </a:ext>
                </a:extLst>
              </a:tr>
            </a:tbl>
          </a:graphicData>
        </a:graphic>
      </p:graphicFrame>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ENCRYPTION POLICIES</a:t>
            </a:r>
            <a:endParaRPr dirty="0"/>
          </a:p>
        </p:txBody>
      </p:sp>
      <p:sp>
        <p:nvSpPr>
          <p:cNvPr id="182" name="Google Shape;182;p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2400"/>
              </a:spcAft>
              <a:buClr>
                <a:schemeClr val="lt1"/>
              </a:buClr>
              <a:buSzPct val="100000"/>
              <a:buChar char="•"/>
            </a:pPr>
            <a:r>
              <a:rPr lang="en-US" sz="2400" dirty="0"/>
              <a:t>Encryption in rest - Protects stored data. </a:t>
            </a:r>
          </a:p>
          <a:p>
            <a:pPr marL="685800" lvl="1" indent="-228600">
              <a:spcBef>
                <a:spcPts val="0"/>
              </a:spcBef>
              <a:spcAft>
                <a:spcPts val="2400"/>
              </a:spcAft>
              <a:buSzPct val="100000"/>
            </a:pPr>
            <a:r>
              <a:rPr lang="en-US" sz="2200" dirty="0"/>
              <a:t>Hard drives, phones, computers, etc.</a:t>
            </a:r>
          </a:p>
          <a:p>
            <a:pPr marL="228600" lvl="0" indent="-228600" algn="l" rtl="0">
              <a:lnSpc>
                <a:spcPct val="90000"/>
              </a:lnSpc>
              <a:spcBef>
                <a:spcPts val="0"/>
              </a:spcBef>
              <a:spcAft>
                <a:spcPts val="2400"/>
              </a:spcAft>
              <a:buClr>
                <a:schemeClr val="lt1"/>
              </a:buClr>
              <a:buSzPct val="100000"/>
              <a:buChar char="•"/>
            </a:pPr>
            <a:r>
              <a:rPr lang="en-US" sz="2400" dirty="0"/>
              <a:t>Encryption at flight - Protecting data that is moving. </a:t>
            </a:r>
          </a:p>
          <a:p>
            <a:pPr marL="685800" lvl="1" indent="-228600">
              <a:spcBef>
                <a:spcPts val="0"/>
              </a:spcBef>
              <a:spcAft>
                <a:spcPts val="2400"/>
              </a:spcAft>
              <a:buSzPct val="100000"/>
            </a:pPr>
            <a:r>
              <a:rPr lang="en-US" sz="2200" dirty="0"/>
              <a:t>Devices within a network or moving outside of a network.</a:t>
            </a:r>
          </a:p>
          <a:p>
            <a:pPr marL="228600" lvl="0" indent="-228600" algn="l" rtl="0">
              <a:lnSpc>
                <a:spcPct val="90000"/>
              </a:lnSpc>
              <a:spcBef>
                <a:spcPts val="0"/>
              </a:spcBef>
              <a:spcAft>
                <a:spcPts val="2400"/>
              </a:spcAft>
              <a:buClr>
                <a:schemeClr val="lt1"/>
              </a:buClr>
              <a:buSzPct val="100000"/>
              <a:buChar char="•"/>
            </a:pPr>
            <a:r>
              <a:rPr lang="en-US" sz="2400" dirty="0"/>
              <a:t>Encryption in use - Protects data that is created, edited, or in-use.</a:t>
            </a:r>
          </a:p>
          <a:p>
            <a:pPr marL="685800" lvl="1" indent="-228600">
              <a:spcBef>
                <a:spcPts val="0"/>
              </a:spcBef>
              <a:spcAft>
                <a:spcPts val="2400"/>
              </a:spcAft>
              <a:buSzPct val="100000"/>
            </a:pPr>
            <a:r>
              <a:rPr lang="en-US" sz="2200" dirty="0"/>
              <a:t>Ensuring protection is in place before use.</a:t>
            </a:r>
            <a:endParaRPr sz="2200" dirty="0"/>
          </a:p>
        </p:txBody>
      </p:sp>
      <p:pic>
        <p:nvPicPr>
          <p:cNvPr id="183" name="Google Shape;183;p7"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
        <p:nvSpPr>
          <p:cNvPr id="8" name="TextBox 7">
            <a:extLst>
              <a:ext uri="{FF2B5EF4-FFF2-40B4-BE49-F238E27FC236}">
                <a16:creationId xmlns:a16="http://schemas.microsoft.com/office/drawing/2014/main" id="{06068275-5E86-49E4-BBC2-CB486826C1EA}"/>
              </a:ext>
            </a:extLst>
          </p:cNvPr>
          <p:cNvSpPr txBox="1"/>
          <p:nvPr/>
        </p:nvSpPr>
        <p:spPr>
          <a:xfrm>
            <a:off x="221325" y="6451251"/>
            <a:ext cx="6248400" cy="276999"/>
          </a:xfrm>
          <a:prstGeom prst="rect">
            <a:avLst/>
          </a:prstGeom>
          <a:noFill/>
        </p:spPr>
        <p:txBody>
          <a:bodyPr wrap="square">
            <a:spAutoFit/>
          </a:bodyPr>
          <a:lstStyle/>
          <a:p>
            <a:pPr marL="0" marR="0">
              <a:spcBef>
                <a:spcPts val="0"/>
              </a:spcBef>
              <a:spcAft>
                <a:spcPts val="0"/>
              </a:spcAft>
            </a:pPr>
            <a:r>
              <a:rPr lang="en-US" sz="1200" dirty="0">
                <a:solidFill>
                  <a:schemeClr val="bg1"/>
                </a:solidFill>
                <a:effectLst/>
                <a:latin typeface="Calibri" panose="020F0502020204030204" pitchFamily="34" charset="0"/>
                <a:ea typeface="Calibri" panose="020F0502020204030204" pitchFamily="34" charset="0"/>
              </a:rPr>
              <a:t>Source: </a:t>
            </a:r>
            <a:r>
              <a:rPr lang="en-US" sz="1200" u="sng" dirty="0">
                <a:solidFill>
                  <a:srgbClr val="0000FF"/>
                </a:solidFill>
                <a:effectLst/>
                <a:latin typeface="Calibri" panose="020F0502020204030204" pitchFamily="34" charset="0"/>
                <a:ea typeface="Calibri" panose="020F0502020204030204" pitchFamily="34" charset="0"/>
                <a:hlinkClick r:id="rId5"/>
              </a:rPr>
              <a:t>https://www.mimecast.com/blog/data-in-transit-vs-motion-vs-rest/</a:t>
            </a:r>
            <a:r>
              <a:rPr lang="en-US" sz="1200" dirty="0">
                <a:effectLst/>
                <a:latin typeface="Calibri" panose="020F0502020204030204" pitchFamily="34" charset="0"/>
                <a:ea typeface="Calibri" panose="020F0502020204030204" pitchFamily="34" charset="0"/>
              </a:rPr>
              <a:t> </a:t>
            </a:r>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8"/>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TRIPLE-A POLICIES</a:t>
            </a:r>
            <a:endParaRPr dirty="0"/>
          </a:p>
        </p:txBody>
      </p:sp>
      <p:sp>
        <p:nvSpPr>
          <p:cNvPr id="189" name="Google Shape;189;p8"/>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fontScale="92500" lnSpcReduction="20000"/>
          </a:bodyPr>
          <a:lstStyle/>
          <a:p>
            <a:pPr marL="228600" lvl="0" indent="-228600" algn="l" rtl="0">
              <a:lnSpc>
                <a:spcPct val="90000"/>
              </a:lnSpc>
              <a:spcBef>
                <a:spcPts val="0"/>
              </a:spcBef>
              <a:spcAft>
                <a:spcPts val="2400"/>
              </a:spcAft>
              <a:buClr>
                <a:schemeClr val="lt1"/>
              </a:buClr>
              <a:buSzPts val="2400"/>
              <a:buChar char="•"/>
            </a:pPr>
            <a:r>
              <a:rPr lang="en-US" sz="2400" dirty="0"/>
              <a:t>Authentication - The act of confirming one’s identity. </a:t>
            </a:r>
          </a:p>
          <a:p>
            <a:pPr marL="685800" lvl="1" indent="-228600">
              <a:spcBef>
                <a:spcPts val="0"/>
              </a:spcBef>
              <a:spcAft>
                <a:spcPts val="2400"/>
              </a:spcAft>
              <a:buSzPts val="2400"/>
            </a:pPr>
            <a:r>
              <a:rPr lang="en-US" sz="2200" dirty="0"/>
              <a:t>Ensure a person is who they claim to be.</a:t>
            </a:r>
          </a:p>
          <a:p>
            <a:pPr marL="228600" lvl="0" indent="-228600" algn="l" rtl="0">
              <a:lnSpc>
                <a:spcPct val="90000"/>
              </a:lnSpc>
              <a:spcBef>
                <a:spcPts val="0"/>
              </a:spcBef>
              <a:spcAft>
                <a:spcPts val="2400"/>
              </a:spcAft>
              <a:buClr>
                <a:schemeClr val="lt1"/>
              </a:buClr>
              <a:buSzPts val="2400"/>
              <a:buChar char="•"/>
            </a:pPr>
            <a:r>
              <a:rPr lang="en-US" sz="2400" dirty="0"/>
              <a:t>Authorization - Specifies the access rights and privileges of a user, and are an important part of information and computer security. </a:t>
            </a:r>
          </a:p>
          <a:p>
            <a:pPr marL="685800" lvl="1" indent="-228600">
              <a:spcBef>
                <a:spcPts val="0"/>
              </a:spcBef>
              <a:spcAft>
                <a:spcPts val="2400"/>
              </a:spcAft>
              <a:buSzPts val="2400"/>
            </a:pPr>
            <a:r>
              <a:rPr lang="en-US" sz="2200" dirty="0"/>
              <a:t>What a user can and cannot access</a:t>
            </a:r>
          </a:p>
          <a:p>
            <a:pPr marL="228600" lvl="0" indent="-228600" algn="l" rtl="0">
              <a:lnSpc>
                <a:spcPct val="90000"/>
              </a:lnSpc>
              <a:spcBef>
                <a:spcPts val="0"/>
              </a:spcBef>
              <a:spcAft>
                <a:spcPts val="2400"/>
              </a:spcAft>
              <a:buClr>
                <a:schemeClr val="lt1"/>
              </a:buClr>
              <a:buSzPts val="2400"/>
              <a:buChar char="•"/>
            </a:pPr>
            <a:r>
              <a:rPr lang="en-US" sz="2400" dirty="0"/>
              <a:t>Accounting - The process of keeping track of activity while interacting with a system, showing timestamps, accessed resources, and data transfer information.</a:t>
            </a:r>
          </a:p>
          <a:p>
            <a:pPr marL="685800" lvl="1" indent="-228600">
              <a:spcBef>
                <a:spcPts val="0"/>
              </a:spcBef>
              <a:spcAft>
                <a:spcPts val="2400"/>
              </a:spcAft>
              <a:buSzPts val="2400"/>
            </a:pPr>
            <a:r>
              <a:rPr lang="en-US" dirty="0"/>
              <a:t>Bread crumb trail of activity.</a:t>
            </a:r>
            <a:endParaRPr dirty="0"/>
          </a:p>
        </p:txBody>
      </p:sp>
      <p:pic>
        <p:nvPicPr>
          <p:cNvPr id="190" name="Google Shape;190;p8"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
        <p:nvSpPr>
          <p:cNvPr id="6" name="TextBox 5">
            <a:extLst>
              <a:ext uri="{FF2B5EF4-FFF2-40B4-BE49-F238E27FC236}">
                <a16:creationId xmlns:a16="http://schemas.microsoft.com/office/drawing/2014/main" id="{751EBF81-616A-4B23-B5B5-05F0F8098FE4}"/>
              </a:ext>
            </a:extLst>
          </p:cNvPr>
          <p:cNvSpPr txBox="1"/>
          <p:nvPr/>
        </p:nvSpPr>
        <p:spPr>
          <a:xfrm>
            <a:off x="221325" y="6451251"/>
            <a:ext cx="6096000" cy="276999"/>
          </a:xfrm>
          <a:prstGeom prst="rect">
            <a:avLst/>
          </a:prstGeom>
          <a:noFill/>
        </p:spPr>
        <p:txBody>
          <a:bodyPr wrap="square">
            <a:spAutoFit/>
          </a:bodyPr>
          <a:lstStyle/>
          <a:p>
            <a:pPr marL="0" marR="0">
              <a:spcBef>
                <a:spcPts val="0"/>
              </a:spcBef>
              <a:spcAft>
                <a:spcPts val="0"/>
              </a:spcAft>
            </a:pPr>
            <a:r>
              <a:rPr lang="en-US" sz="1200" dirty="0">
                <a:solidFill>
                  <a:schemeClr val="bg1"/>
                </a:solidFill>
                <a:effectLst/>
                <a:latin typeface="Calibri" panose="020F0502020204030204" pitchFamily="34" charset="0"/>
                <a:ea typeface="Calibri" panose="020F0502020204030204" pitchFamily="34" charset="0"/>
              </a:rPr>
              <a:t>Source: </a:t>
            </a:r>
            <a:r>
              <a:rPr lang="en-US" sz="1200" u="sng" dirty="0">
                <a:solidFill>
                  <a:srgbClr val="0000FF"/>
                </a:solidFill>
                <a:effectLst/>
                <a:latin typeface="Calibri" panose="020F0502020204030204" pitchFamily="34" charset="0"/>
                <a:ea typeface="Calibri" panose="020F0502020204030204" pitchFamily="34" charset="0"/>
                <a:hlinkClick r:id="rId5"/>
              </a:rPr>
              <a:t>https://www.ccsinet.com/blog/aaa-identity-management/</a:t>
            </a:r>
            <a:r>
              <a:rPr lang="en-US" sz="1200" dirty="0">
                <a:effectLst/>
                <a:latin typeface="Calibri" panose="020F0502020204030204" pitchFamily="34" charset="0"/>
                <a:ea typeface="Calibri" panose="020F0502020204030204" pitchFamily="34" charset="0"/>
              </a:rPr>
              <a:t> </a:t>
            </a:r>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a:t>Unit Testing</a:t>
            </a:r>
            <a:endParaRPr/>
          </a:p>
        </p:txBody>
      </p:sp>
      <p:sp>
        <p:nvSpPr>
          <p:cNvPr id="196" name="Google Shape;196;g9504e29505_0_0"/>
          <p:cNvSpPr txBox="1">
            <a:spLocks noGrp="1"/>
          </p:cNvSpPr>
          <p:nvPr>
            <p:ph type="body" idx="1"/>
          </p:nvPr>
        </p:nvSpPr>
        <p:spPr>
          <a:xfrm>
            <a:off x="685800" y="2194560"/>
            <a:ext cx="10820400" cy="4395191"/>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dirty="0"/>
              <a:t>Unit testing – Verify and validate components of a program or application, in order to ensure the app will act and respond as intended.</a:t>
            </a:r>
          </a:p>
          <a:p>
            <a:pPr marL="0" lvl="0" indent="0" algn="l" rtl="0">
              <a:lnSpc>
                <a:spcPct val="90000"/>
              </a:lnSpc>
              <a:spcBef>
                <a:spcPts val="1000"/>
              </a:spcBef>
              <a:spcAft>
                <a:spcPts val="0"/>
              </a:spcAft>
              <a:buSzPts val="1800"/>
              <a:buNone/>
            </a:pPr>
            <a:endParaRPr lang="en-US" dirty="0"/>
          </a:p>
          <a:p>
            <a:pPr marL="0" lvl="0" indent="0" algn="l" rtl="0">
              <a:lnSpc>
                <a:spcPct val="90000"/>
              </a:lnSpc>
              <a:spcBef>
                <a:spcPts val="1000"/>
              </a:spcBef>
              <a:spcAft>
                <a:spcPts val="0"/>
              </a:spcAft>
              <a:buSzPts val="1800"/>
              <a:buNone/>
            </a:pPr>
            <a:r>
              <a:rPr lang="en-US" dirty="0"/>
              <a:t>Testing done with Google Test (</a:t>
            </a:r>
            <a:r>
              <a:rPr lang="en-US" dirty="0" err="1"/>
              <a:t>gtest</a:t>
            </a:r>
            <a:r>
              <a:rPr lang="en-US" dirty="0"/>
              <a:t>):</a:t>
            </a:r>
          </a:p>
          <a:p>
            <a:pPr marL="0" lvl="0" indent="0" algn="l" rtl="0">
              <a:lnSpc>
                <a:spcPct val="90000"/>
              </a:lnSpc>
              <a:spcBef>
                <a:spcPts val="1000"/>
              </a:spcBef>
              <a:spcAft>
                <a:spcPts val="0"/>
              </a:spcAft>
              <a:buSzPts val="1800"/>
              <a:buNone/>
            </a:pPr>
            <a:r>
              <a:rPr lang="en-US" sz="1600" dirty="0">
                <a:hlinkClick r:id="rId4"/>
              </a:rPr>
              <a:t>https://github.com/google/googletest/</a:t>
            </a:r>
            <a:r>
              <a:rPr lang="en-US" sz="1600" dirty="0"/>
              <a:t> </a:t>
            </a:r>
          </a:p>
        </p:txBody>
      </p:sp>
      <p:pic>
        <p:nvPicPr>
          <p:cNvPr id="197" name="Google Shape;197;g9504e29505_0_0"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dirty="0" err="1"/>
              <a:t>CheckMaxSize</a:t>
            </a:r>
            <a:endParaRPr dirty="0"/>
          </a:p>
        </p:txBody>
      </p:sp>
      <p:sp>
        <p:nvSpPr>
          <p:cNvPr id="196" name="Google Shape;196;g9504e29505_0_0"/>
          <p:cNvSpPr txBox="1">
            <a:spLocks noGrp="1"/>
          </p:cNvSpPr>
          <p:nvPr>
            <p:ph type="body" idx="1"/>
          </p:nvPr>
        </p:nvSpPr>
        <p:spPr>
          <a:xfrm>
            <a:off x="685800" y="2194560"/>
            <a:ext cx="10820400" cy="4024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dirty="0"/>
              <a:t>Test to verify max size is greater or equal to size for x number of entries.</a:t>
            </a:r>
            <a:endParaRPr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3" name="Picture 2">
            <a:extLst>
              <a:ext uri="{FF2B5EF4-FFF2-40B4-BE49-F238E27FC236}">
                <a16:creationId xmlns:a16="http://schemas.microsoft.com/office/drawing/2014/main" id="{C6CD616C-8E3E-4288-B65D-2276DD9D7203}"/>
              </a:ext>
            </a:extLst>
          </p:cNvPr>
          <p:cNvPicPr>
            <a:picLocks noChangeAspect="1"/>
          </p:cNvPicPr>
          <p:nvPr/>
        </p:nvPicPr>
        <p:blipFill>
          <a:blip r:embed="rId5"/>
          <a:stretch>
            <a:fillRect/>
          </a:stretch>
        </p:blipFill>
        <p:spPr>
          <a:xfrm>
            <a:off x="805167" y="2959243"/>
            <a:ext cx="5518080" cy="3259517"/>
          </a:xfrm>
          <a:prstGeom prst="rect">
            <a:avLst/>
          </a:prstGeom>
        </p:spPr>
      </p:pic>
      <p:pic>
        <p:nvPicPr>
          <p:cNvPr id="7" name="Picture 6">
            <a:extLst>
              <a:ext uri="{FF2B5EF4-FFF2-40B4-BE49-F238E27FC236}">
                <a16:creationId xmlns:a16="http://schemas.microsoft.com/office/drawing/2014/main" id="{CE84E9F9-8CCC-4A86-8415-785B445138C4}"/>
              </a:ext>
            </a:extLst>
          </p:cNvPr>
          <p:cNvPicPr>
            <a:picLocks noChangeAspect="1"/>
          </p:cNvPicPr>
          <p:nvPr/>
        </p:nvPicPr>
        <p:blipFill rotWithShape="1">
          <a:blip r:embed="rId6">
            <a:extLst>
              <a:ext uri="{28A0092B-C50C-407E-A947-70E740481C1C}">
                <a14:useLocalDpi xmlns:a14="http://schemas.microsoft.com/office/drawing/2010/main" val="0"/>
              </a:ext>
            </a:extLst>
          </a:blip>
          <a:srcRect t="28171" r="37654" b="68079"/>
          <a:stretch/>
        </p:blipFill>
        <p:spPr bwMode="auto">
          <a:xfrm>
            <a:off x="7064885" y="4469877"/>
            <a:ext cx="3699677" cy="238247"/>
          </a:xfrm>
          <a:prstGeom prst="rect">
            <a:avLst/>
          </a:prstGeom>
          <a:noFill/>
          <a:ln>
            <a:noFill/>
          </a:ln>
        </p:spPr>
      </p:pic>
    </p:spTree>
    <p:custDataLst>
      <p:tags r:id="rId1"/>
    </p:custDataLst>
    <p:extLst>
      <p:ext uri="{BB962C8B-B14F-4D97-AF65-F5344CB8AC3E}">
        <p14:creationId xmlns:p14="http://schemas.microsoft.com/office/powerpoint/2010/main" val="319391950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9267F6D1A260A4394C18F5AF72445EA" ma:contentTypeVersion="3" ma:contentTypeDescription="Create a new document." ma:contentTypeScope="" ma:versionID="d6a723735a0ade9a92961b83aee31dda">
  <xsd:schema xmlns:xsd="http://www.w3.org/2001/XMLSchema" xmlns:xs="http://www.w3.org/2001/XMLSchema" xmlns:p="http://schemas.microsoft.com/office/2006/metadata/properties" targetNamespace="http://schemas.microsoft.com/office/2006/metadata/properties" ma:root="true" ma:fieldsID="e345bd7673956a623930e5662e321f3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DB4D054-FC38-43E0-B24C-8E3420B75B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3E9B35DD-16B6-4415-A905-CDACA4FC6DBE}">
  <ds:schemaRefs>
    <ds:schemaRef ds:uri="http://schemas.openxmlformats.org/package/2006/metadata/core-properties"/>
    <ds:schemaRef ds:uri="http://www.w3.org/XML/1998/namespace"/>
    <ds:schemaRef ds:uri="http://schemas.microsoft.com/office/2006/documentManagement/types"/>
    <ds:schemaRef ds:uri="http://purl.org/dc/elements/1.1/"/>
    <ds:schemaRef ds:uri="http://purl.org/dc/dcmitype/"/>
    <ds:schemaRef ds:uri="http://schemas.microsoft.com/office/2006/metadata/properties"/>
    <ds:schemaRef ds:uri="http://schemas.microsoft.com/office/infopath/2007/PartnerControls"/>
    <ds:schemaRef ds:uri="http://purl.org/dc/terms/"/>
  </ds:schemaRefs>
</ds:datastoreItem>
</file>

<file path=customXml/itemProps3.xml><?xml version="1.0" encoding="utf-8"?>
<ds:datastoreItem xmlns:ds="http://schemas.openxmlformats.org/officeDocument/2006/customXml" ds:itemID="{F398236C-7FA9-40C9-B456-AA158A506A3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1709</TotalTime>
  <Words>868</Words>
  <Application>Microsoft Macintosh PowerPoint</Application>
  <PresentationFormat>Widescreen</PresentationFormat>
  <Paragraphs>203</Paragraphs>
  <Slides>16</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Century Gothic</vt:lpstr>
      <vt:lpstr>Calibri</vt:lpstr>
      <vt:lpstr>Vapor Trail</vt:lpstr>
      <vt:lpstr>Green Pace</vt:lpstr>
      <vt:lpstr>OVERVIEW: DEFENSE IN DEPTH</vt:lpstr>
      <vt:lpstr>THREATS MATRIX</vt:lpstr>
      <vt:lpstr>10 PRINCIPLES</vt:lpstr>
      <vt:lpstr>CODING STANDARDS</vt:lpstr>
      <vt:lpstr>ENCRYPTION POLICIES</vt:lpstr>
      <vt:lpstr>TRIPLE-A POLICIES</vt:lpstr>
      <vt:lpstr>Unit Testing</vt:lpstr>
      <vt:lpstr>CheckMaxSize</vt:lpstr>
      <vt:lpstr>OutOfRange</vt:lpstr>
      <vt:lpstr>AUTOMATION SUMMARY</vt:lpstr>
      <vt:lpstr>TOOLS</vt:lpstr>
      <vt:lpstr>RISKS AND BENEFITS</vt:lpstr>
      <vt:lpstr>RECOMMENDATIONS</vt:lpstr>
      <vt:lpstr>CONCLUSIONS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405 Project Two Presentation Template</dc:title>
  <dc:creator>Kathy Shields</dc:creator>
  <cp:lastModifiedBy>Rush, Brett</cp:lastModifiedBy>
  <cp:revision>8</cp:revision>
  <dcterms:created xsi:type="dcterms:W3CDTF">2020-08-19T17:59:24Z</dcterms:created>
  <dcterms:modified xsi:type="dcterms:W3CDTF">2025-06-25T18:43:26Z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DA78308B-55B0-44AB-B406-C6A80F5E53EB</vt:lpwstr>
  </property>
  <property fmtid="{D5CDD505-2E9C-101B-9397-08002B2CF9AE}" pid="3" name="ArticulatePath">
    <vt:lpwstr>CS 405 P2 Presentation Template</vt:lpwstr>
  </property>
  <property fmtid="{D5CDD505-2E9C-101B-9397-08002B2CF9AE}" pid="4" name="ContentTypeId">
    <vt:lpwstr>0x01010019267F6D1A260A4394C18F5AF72445EA</vt:lpwstr>
  </property>
</Properties>
</file>