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8" r:id="rId4"/>
    <p:sldId id="259" r:id="rId5"/>
    <p:sldId id="267" r:id="rId6"/>
    <p:sldId id="260" r:id="rId7"/>
    <p:sldId id="261" r:id="rId8"/>
    <p:sldId id="269" r:id="rId9"/>
    <p:sldId id="262" r:id="rId10"/>
    <p:sldId id="263" r:id="rId11"/>
    <p:sldId id="264" r:id="rId12"/>
    <p:sldId id="265" r:id="rId13"/>
    <p:sldId id="270" r:id="rId14"/>
    <p:sldId id="271" r:id="rId15"/>
    <p:sldId id="272"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E336C-9B6E-4A52-A73F-285871DA656B}" v="1" dt="2023-05-19T23:33:21.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p:restoredTop sz="75600"/>
  </p:normalViewPr>
  <p:slideViewPr>
    <p:cSldViewPr snapToGrid="0">
      <p:cViewPr varScale="1">
        <p:scale>
          <a:sx n="56" d="100"/>
          <a:sy n="56" d="100"/>
        </p:scale>
        <p:origin x="15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kinson,Brett" userId="12441182-5ade-425d-829b-d9781eb3e19a" providerId="ADAL" clId="{3BCE336C-9B6E-4A52-A73F-285871DA656B}"/>
    <pc:docChg chg="custSel modMainMaster">
      <pc:chgData name="Dickinson,Brett" userId="12441182-5ade-425d-829b-d9781eb3e19a" providerId="ADAL" clId="{3BCE336C-9B6E-4A52-A73F-285871DA656B}" dt="2023-05-19T23:33:21.048" v="1"/>
      <pc:docMkLst>
        <pc:docMk/>
      </pc:docMkLst>
      <pc:sldMasterChg chg="delSp mod">
        <pc:chgData name="Dickinson,Brett" userId="12441182-5ade-425d-829b-d9781eb3e19a" providerId="ADAL" clId="{3BCE336C-9B6E-4A52-A73F-285871DA656B}" dt="2023-05-19T23:33:21.048" v="1"/>
        <pc:sldMasterMkLst>
          <pc:docMk/>
          <pc:sldMasterMk cId="3359955507" sldId="2147483684"/>
        </pc:sldMasterMkLst>
        <pc:spChg chg="del">
          <ac:chgData name="Dickinson,Brett" userId="12441182-5ade-425d-829b-d9781eb3e19a" providerId="ADAL" clId="{3BCE336C-9B6E-4A52-A73F-285871DA656B}" dt="2023-05-19T23:33:21.048" v="1"/>
          <ac:spMkLst>
            <pc:docMk/>
            <pc:sldMasterMk cId="3359955507" sldId="2147483684"/>
            <ac:spMk id="8" creationId="{49039254-E621-91F2-9F3C-DD540E485576}"/>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2EC5A-6E5A-0344-8309-523A08EF18B9}" type="datetimeFigureOut">
              <a:rPr lang="en-US" smtClean="0"/>
              <a:t>5/19/2023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378CF-09B3-6145-B718-8B242714A914}" type="slidenum">
              <a:rPr lang="en-US" smtClean="0"/>
              <a:t>‹#›</a:t>
            </a:fld>
            <a:endParaRPr lang="en-US" dirty="0"/>
          </a:p>
        </p:txBody>
      </p:sp>
    </p:spTree>
    <p:extLst>
      <p:ext uri="{BB962C8B-B14F-4D97-AF65-F5344CB8AC3E}">
        <p14:creationId xmlns:p14="http://schemas.microsoft.com/office/powerpoint/2010/main" val="282527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a:t>
            </a:fld>
            <a:endParaRPr lang="en-US" dirty="0"/>
          </a:p>
        </p:txBody>
      </p:sp>
    </p:spTree>
    <p:extLst>
      <p:ext uri="{BB962C8B-B14F-4D97-AF65-F5344CB8AC3E}">
        <p14:creationId xmlns:p14="http://schemas.microsoft.com/office/powerpoint/2010/main" val="640819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RandomizedSearchCV to run a range of hyperparameter values, and then GridSearchCV to fine-tune.</a:t>
            </a:r>
          </a:p>
          <a:p>
            <a:endParaRPr lang="en-US" dirty="0"/>
          </a:p>
          <a:p>
            <a:r>
              <a:rPr lang="en-US" dirty="0"/>
              <a:t>One of the key parameters was max_depth, by trimming this value (or not) it droves some of the largest swings in training performance as you can see on the graph above. I capped the max at 40 to try to not completely overfit and instead generalize a bit better to new data.</a:t>
            </a:r>
          </a:p>
          <a:p>
            <a:endParaRPr lang="en-US" dirty="0"/>
          </a:p>
          <a:p>
            <a:r>
              <a:rPr lang="en-US" dirty="0"/>
              <a:t>Still, at these various ranges you can see we don’t translate well to new data with larges decreases between training and testing results.</a:t>
            </a:r>
          </a:p>
        </p:txBody>
      </p:sp>
      <p:sp>
        <p:nvSpPr>
          <p:cNvPr id="4" name="Slide Number Placeholder 3"/>
          <p:cNvSpPr>
            <a:spLocks noGrp="1"/>
          </p:cNvSpPr>
          <p:nvPr>
            <p:ph type="sldNum" sz="quarter" idx="5"/>
          </p:nvPr>
        </p:nvSpPr>
        <p:spPr/>
        <p:txBody>
          <a:bodyPr/>
          <a:lstStyle/>
          <a:p>
            <a:fld id="{1C1378CF-09B3-6145-B718-8B242714A914}" type="slidenum">
              <a:rPr lang="en-US" smtClean="0"/>
              <a:t>10</a:t>
            </a:fld>
            <a:endParaRPr lang="en-US" dirty="0"/>
          </a:p>
        </p:txBody>
      </p:sp>
    </p:spTree>
    <p:extLst>
      <p:ext uri="{BB962C8B-B14F-4D97-AF65-F5344CB8AC3E}">
        <p14:creationId xmlns:p14="http://schemas.microsoft.com/office/powerpoint/2010/main" val="139516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final model, when applied to the test set of 4,000 records had an overall accuracy of 59%. You can see it still struggled a bit with the imbalanced classes, despite our efforts using SMOTE. </a:t>
            </a:r>
          </a:p>
          <a:p>
            <a:endParaRPr lang="en-US" dirty="0"/>
          </a:p>
          <a:p>
            <a:r>
              <a:rPr lang="en-US" dirty="0"/>
              <a:t>This was using a sample of 20,000 records to build my model. But we have over 150k, would more be helpful?</a:t>
            </a:r>
          </a:p>
        </p:txBody>
      </p:sp>
      <p:sp>
        <p:nvSpPr>
          <p:cNvPr id="4" name="Slide Number Placeholder 3"/>
          <p:cNvSpPr>
            <a:spLocks noGrp="1"/>
          </p:cNvSpPr>
          <p:nvPr>
            <p:ph type="sldNum" sz="quarter" idx="5"/>
          </p:nvPr>
        </p:nvSpPr>
        <p:spPr/>
        <p:txBody>
          <a:bodyPr/>
          <a:lstStyle/>
          <a:p>
            <a:fld id="{1C1378CF-09B3-6145-B718-8B242714A914}" type="slidenum">
              <a:rPr lang="en-US" smtClean="0"/>
              <a:t>11</a:t>
            </a:fld>
            <a:endParaRPr lang="en-US" dirty="0"/>
          </a:p>
        </p:txBody>
      </p:sp>
    </p:spTree>
    <p:extLst>
      <p:ext uri="{BB962C8B-B14F-4D97-AF65-F5344CB8AC3E}">
        <p14:creationId xmlns:p14="http://schemas.microsoft.com/office/powerpoint/2010/main" val="1079032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more records would actually benefit my model’s predictive capabilities. But at the detriment to the processing power on my laptop. I stuck with 20,000 to continue with my modeling.</a:t>
            </a:r>
          </a:p>
          <a:p>
            <a:endParaRPr lang="en-US" dirty="0"/>
          </a:p>
          <a:p>
            <a:r>
              <a:rPr lang="en-US" dirty="0"/>
              <a:t>Psst. behind the scenes look -&gt; I actually started with a 10,000 record sample, and then doubled it when I saw the initial learning curve.</a:t>
            </a:r>
          </a:p>
        </p:txBody>
      </p:sp>
      <p:sp>
        <p:nvSpPr>
          <p:cNvPr id="4" name="Slide Number Placeholder 3"/>
          <p:cNvSpPr>
            <a:spLocks noGrp="1"/>
          </p:cNvSpPr>
          <p:nvPr>
            <p:ph type="sldNum" sz="quarter" idx="5"/>
          </p:nvPr>
        </p:nvSpPr>
        <p:spPr/>
        <p:txBody>
          <a:bodyPr/>
          <a:lstStyle/>
          <a:p>
            <a:fld id="{1C1378CF-09B3-6145-B718-8B242714A914}" type="slidenum">
              <a:rPr lang="en-US" smtClean="0"/>
              <a:t>12</a:t>
            </a:fld>
            <a:endParaRPr lang="en-US" dirty="0"/>
          </a:p>
        </p:txBody>
      </p:sp>
    </p:spTree>
    <p:extLst>
      <p:ext uri="{BB962C8B-B14F-4D97-AF65-F5344CB8AC3E}">
        <p14:creationId xmlns:p14="http://schemas.microsoft.com/office/powerpoint/2010/main" val="268596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13</a:t>
            </a:fld>
            <a:endParaRPr lang="en-US" dirty="0"/>
          </a:p>
        </p:txBody>
      </p:sp>
    </p:spTree>
    <p:extLst>
      <p:ext uri="{BB962C8B-B14F-4D97-AF65-F5344CB8AC3E}">
        <p14:creationId xmlns:p14="http://schemas.microsoft.com/office/powerpoint/2010/main" val="847770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first model assumed stable climate factors, but a 25-year fast-forward. On the visualization, we can see the increasing red (dead/dying) and yellow (poor) quality density increasing.</a:t>
            </a:r>
          </a:p>
          <a:p>
            <a:endParaRPr lang="en-US" dirty="0"/>
          </a:p>
          <a:p>
            <a:r>
              <a:rPr lang="en-US" dirty="0"/>
              <a:t>Of course we know climate factors are not stable, so let’s shift our model to predict a changing climate.</a:t>
            </a:r>
          </a:p>
        </p:txBody>
      </p:sp>
      <p:sp>
        <p:nvSpPr>
          <p:cNvPr id="4" name="Slide Number Placeholder 3"/>
          <p:cNvSpPr>
            <a:spLocks noGrp="1"/>
          </p:cNvSpPr>
          <p:nvPr>
            <p:ph type="sldNum" sz="quarter" idx="5"/>
          </p:nvPr>
        </p:nvSpPr>
        <p:spPr/>
        <p:txBody>
          <a:bodyPr/>
          <a:lstStyle/>
          <a:p>
            <a:fld id="{1C1378CF-09B3-6145-B718-8B242714A914}" type="slidenum">
              <a:rPr lang="en-US" smtClean="0"/>
              <a:t>14</a:t>
            </a:fld>
            <a:endParaRPr lang="en-US" dirty="0"/>
          </a:p>
        </p:txBody>
      </p:sp>
    </p:spTree>
    <p:extLst>
      <p:ext uri="{BB962C8B-B14F-4D97-AF65-F5344CB8AC3E}">
        <p14:creationId xmlns:p14="http://schemas.microsoft.com/office/powerpoint/2010/main" val="436303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these climate change factors:</a:t>
            </a:r>
          </a:p>
          <a:p>
            <a:pPr algn="l">
              <a:buFont typeface="Arial" panose="020B0604020202020204" pitchFamily="34" charset="0"/>
              <a:buChar char="•"/>
            </a:pPr>
            <a:r>
              <a:rPr lang="en-US" b="0" i="0" u="none" strike="noStrike" dirty="0">
                <a:solidFill>
                  <a:srgbClr val="493935"/>
                </a:solidFill>
                <a:effectLst/>
              </a:rPr>
              <a:t>Average temperature: +5%</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493935"/>
                </a:solidFill>
                <a:effectLst/>
              </a:rPr>
              <a:t>Total current year rainfall: +5%</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493935"/>
                </a:solidFill>
                <a:effectLst/>
              </a:rPr>
              <a:t>Total current year snowfall: +2%</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493935"/>
                </a:solidFill>
                <a:effectLst/>
              </a:rPr>
              <a:t>Average long-term average rainfall: +8%</a:t>
            </a:r>
          </a:p>
          <a:p>
            <a:pPr algn="l">
              <a:buFont typeface="Arial" panose="020B0604020202020204" pitchFamily="34" charset="0"/>
              <a:buChar char="•"/>
            </a:pPr>
            <a:endParaRPr lang="en-US" b="0" i="0" u="none" strike="noStrike" dirty="0">
              <a:solidFill>
                <a:srgbClr val="493935"/>
              </a:solidFill>
              <a:effectLst/>
            </a:endParaRPr>
          </a:p>
          <a:p>
            <a:pPr algn="l">
              <a:buFont typeface="Arial" panose="020B0604020202020204" pitchFamily="34" charset="0"/>
              <a:buNone/>
            </a:pPr>
            <a:r>
              <a:rPr lang="en-US" b="0" i="0" u="none" strike="noStrike" dirty="0">
                <a:solidFill>
                  <a:srgbClr val="493935"/>
                </a:solidFill>
                <a:effectLst/>
              </a:rPr>
              <a:t>These changes, along with 25-year fast forward, really show a shift out of the middle, but some increases in the 5.0 excellent category to go along with the larger increase in the 2.0 poor category.</a:t>
            </a:r>
          </a:p>
          <a:p>
            <a:pPr algn="l">
              <a:buFont typeface="Arial" panose="020B0604020202020204" pitchFamily="34" charset="0"/>
              <a:buNone/>
            </a:pPr>
            <a:endParaRPr lang="en-US" b="0" i="0" u="none" strike="noStrike" dirty="0">
              <a:solidFill>
                <a:srgbClr val="493935"/>
              </a:solidFill>
              <a:effectLst/>
            </a:endParaRPr>
          </a:p>
          <a:p>
            <a:pPr algn="l">
              <a:buFont typeface="Arial" panose="020B0604020202020204" pitchFamily="34" charset="0"/>
              <a:buNone/>
            </a:pPr>
            <a:r>
              <a:rPr lang="en-US" b="0" i="0" u="none" strike="noStrike" dirty="0">
                <a:solidFill>
                  <a:srgbClr val="493935"/>
                </a:solidFill>
                <a:effectLst/>
              </a:rPr>
              <a:t>But these are just totals, what really matters for city officials is which trees are the most at risk.</a:t>
            </a:r>
          </a:p>
        </p:txBody>
      </p:sp>
      <p:sp>
        <p:nvSpPr>
          <p:cNvPr id="4" name="Slide Number Placeholder 3"/>
          <p:cNvSpPr>
            <a:spLocks noGrp="1"/>
          </p:cNvSpPr>
          <p:nvPr>
            <p:ph type="sldNum" sz="quarter" idx="5"/>
          </p:nvPr>
        </p:nvSpPr>
        <p:spPr/>
        <p:txBody>
          <a:bodyPr/>
          <a:lstStyle/>
          <a:p>
            <a:fld id="{1C1378CF-09B3-6145-B718-8B242714A914}" type="slidenum">
              <a:rPr lang="en-US" smtClean="0"/>
              <a:t>15</a:t>
            </a:fld>
            <a:endParaRPr lang="en-US" dirty="0"/>
          </a:p>
        </p:txBody>
      </p:sp>
    </p:spTree>
    <p:extLst>
      <p:ext uri="{BB962C8B-B14F-4D97-AF65-F5344CB8AC3E}">
        <p14:creationId xmlns:p14="http://schemas.microsoft.com/office/powerpoint/2010/main" val="278790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our species with at least 50 records in Seattle, these 3 are predicted to have the biggest decline in health over the 25-year period.</a:t>
            </a:r>
          </a:p>
          <a:p>
            <a:r>
              <a:rPr lang="en-US" dirty="0"/>
              <a:t>-Cascade Snow Cherry (right) 2.5 avg decrease</a:t>
            </a:r>
          </a:p>
          <a:p>
            <a:r>
              <a:rPr lang="en-US" dirty="0"/>
              <a:t>-Accolade Elm (middle) 1.2 avg decrease</a:t>
            </a:r>
          </a:p>
          <a:p>
            <a:r>
              <a:rPr lang="en-US" dirty="0"/>
              <a:t>-Forest Pansy Redbud (left) 1.0 avg decrease</a:t>
            </a:r>
          </a:p>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16</a:t>
            </a:fld>
            <a:endParaRPr lang="en-US" dirty="0"/>
          </a:p>
        </p:txBody>
      </p:sp>
    </p:spTree>
    <p:extLst>
      <p:ext uri="{BB962C8B-B14F-4D97-AF65-F5344CB8AC3E}">
        <p14:creationId xmlns:p14="http://schemas.microsoft.com/office/powerpoint/2010/main" val="385040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Introduced trees make up the majority of our total records (73%), but stand to be the most affected by the changing climate and years. This is important information for city planners and people looking to intervene on the health of Seattle’s trees.</a:t>
            </a:r>
          </a:p>
          <a:p>
            <a:endParaRPr lang="en-US" dirty="0"/>
          </a:p>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17</a:t>
            </a:fld>
            <a:endParaRPr lang="en-US" dirty="0"/>
          </a:p>
        </p:txBody>
      </p:sp>
    </p:spTree>
    <p:extLst>
      <p:ext uri="{BB962C8B-B14F-4D97-AF65-F5344CB8AC3E}">
        <p14:creationId xmlns:p14="http://schemas.microsoft.com/office/powerpoint/2010/main" val="1194417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would have benefited from more detailed climate data that doesn’t generalize so many trees into one weather station. Whether it be estimates for specific land areas taking into account the surroundings (i.e. roadways hotter than parks)</a:t>
            </a:r>
          </a:p>
          <a:p>
            <a:endParaRPr lang="en-US" dirty="0"/>
          </a:p>
          <a:p>
            <a:r>
              <a:rPr lang="en-US" dirty="0"/>
              <a:t>More geographic feature engineering that could create more detailed tree clusters (like what type of city features were close by (road, sidewalk, park, cable lines, etc.) or how many trees are clustered in a specific area. Things that were beyond my expertise.</a:t>
            </a:r>
          </a:p>
          <a:p>
            <a:endParaRPr lang="en-US" dirty="0"/>
          </a:p>
          <a:p>
            <a:r>
              <a:rPr lang="en-US" dirty="0"/>
              <a:t>Once you add those those beneficial features, annual progress and projection updates would be crucial to track the success rate of interventions.</a:t>
            </a:r>
          </a:p>
        </p:txBody>
      </p:sp>
      <p:sp>
        <p:nvSpPr>
          <p:cNvPr id="4" name="Slide Number Placeholder 3"/>
          <p:cNvSpPr>
            <a:spLocks noGrp="1"/>
          </p:cNvSpPr>
          <p:nvPr>
            <p:ph type="sldNum" sz="quarter" idx="5"/>
          </p:nvPr>
        </p:nvSpPr>
        <p:spPr/>
        <p:txBody>
          <a:bodyPr/>
          <a:lstStyle/>
          <a:p>
            <a:fld id="{1C1378CF-09B3-6145-B718-8B242714A914}" type="slidenum">
              <a:rPr lang="en-US" smtClean="0"/>
              <a:t>18</a:t>
            </a:fld>
            <a:endParaRPr lang="en-US" dirty="0"/>
          </a:p>
        </p:txBody>
      </p:sp>
    </p:spTree>
    <p:extLst>
      <p:ext uri="{BB962C8B-B14F-4D97-AF65-F5344CB8AC3E}">
        <p14:creationId xmlns:p14="http://schemas.microsoft.com/office/powerpoint/2010/main" val="5350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News Story: https://www.usnews.com/news/cities/articles/2020-01-03/as-development-fells-trees-some-in-seattle-fight-to-save-the-citys-urban-forest</a:t>
            </a:r>
          </a:p>
          <a:p>
            <a:endParaRPr lang="en-US" dirty="0"/>
          </a:p>
          <a:p>
            <a:r>
              <a:rPr lang="en-US" dirty="0"/>
              <a:t>A city’s urban tree canopy brings all these benefits, but they are at risk from changing climates and urban sprawl.</a:t>
            </a:r>
          </a:p>
        </p:txBody>
      </p:sp>
      <p:sp>
        <p:nvSpPr>
          <p:cNvPr id="4" name="Slide Number Placeholder 3"/>
          <p:cNvSpPr>
            <a:spLocks noGrp="1"/>
          </p:cNvSpPr>
          <p:nvPr>
            <p:ph type="sldNum" sz="quarter" idx="5"/>
          </p:nvPr>
        </p:nvSpPr>
        <p:spPr/>
        <p:txBody>
          <a:bodyPr/>
          <a:lstStyle/>
          <a:p>
            <a:fld id="{1C1378CF-09B3-6145-B718-8B242714A914}" type="slidenum">
              <a:rPr lang="en-US" smtClean="0"/>
              <a:t>2</a:t>
            </a:fld>
            <a:endParaRPr lang="en-US" dirty="0"/>
          </a:p>
        </p:txBody>
      </p:sp>
    </p:spTree>
    <p:extLst>
      <p:ext uri="{BB962C8B-B14F-4D97-AF65-F5344CB8AC3E}">
        <p14:creationId xmlns:p14="http://schemas.microsoft.com/office/powerpoint/2010/main" val="301591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record of Seattle’s trees, we’ll pull in climate data and build a predictive model.</a:t>
            </a:r>
          </a:p>
          <a:p>
            <a:endParaRPr lang="en-US" dirty="0"/>
          </a:p>
          <a:p>
            <a:r>
              <a:rPr lang="en-US" dirty="0"/>
              <a:t>We’ll then update our features to make prediction in future years, with changing climates.</a:t>
            </a:r>
          </a:p>
        </p:txBody>
      </p:sp>
      <p:sp>
        <p:nvSpPr>
          <p:cNvPr id="4" name="Slide Number Placeholder 3"/>
          <p:cNvSpPr>
            <a:spLocks noGrp="1"/>
          </p:cNvSpPr>
          <p:nvPr>
            <p:ph type="sldNum" sz="quarter" idx="5"/>
          </p:nvPr>
        </p:nvSpPr>
        <p:spPr/>
        <p:txBody>
          <a:bodyPr/>
          <a:lstStyle/>
          <a:p>
            <a:fld id="{1C1378CF-09B3-6145-B718-8B242714A914}" type="slidenum">
              <a:rPr lang="en-US" smtClean="0"/>
              <a:t>3</a:t>
            </a:fld>
            <a:endParaRPr lang="en-US" dirty="0"/>
          </a:p>
        </p:txBody>
      </p:sp>
    </p:spTree>
    <p:extLst>
      <p:ext uri="{BB962C8B-B14F-4D97-AF65-F5344CB8AC3E}">
        <p14:creationId xmlns:p14="http://schemas.microsoft.com/office/powerpoint/2010/main" val="112740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Dryad: Put together by university students – has over 5 million tree records across the U.S. Our project is filtered down to just Seattle (~160k trees)</a:t>
            </a:r>
          </a:p>
          <a:p>
            <a:r>
              <a:rPr lang="en-US" dirty="0"/>
              <a:t>https://datadryad.org/stash/dataset/doi:10.5061/dryad.2jm63xsrf</a:t>
            </a:r>
          </a:p>
          <a:p>
            <a:endParaRPr lang="en-US" dirty="0"/>
          </a:p>
          <a:p>
            <a:r>
              <a:rPr lang="en-US" dirty="0"/>
              <a:t>NOAA: Pulled in 15-year climate normal at the weather station detail.</a:t>
            </a:r>
          </a:p>
          <a:p>
            <a:r>
              <a:rPr lang="en-US" dirty="0"/>
              <a:t>https://www.ncei.noaa.gov/data/normals-annualseasonal/2006-2020/</a:t>
            </a:r>
          </a:p>
          <a:p>
            <a:endParaRPr lang="en-US" dirty="0"/>
          </a:p>
          <a:p>
            <a:r>
              <a:rPr lang="en-US" dirty="0"/>
              <a:t>CoCoRaHs: NOAA only had a few stations relevant to Seattle, so this gave much more granularity.</a:t>
            </a:r>
          </a:p>
          <a:p>
            <a:r>
              <a:rPr lang="en-US" dirty="0"/>
              <a:t>https://merbgai.cocorahs.org/ViewData/TotalPrecipSummary.aspx</a:t>
            </a:r>
          </a:p>
        </p:txBody>
      </p:sp>
      <p:sp>
        <p:nvSpPr>
          <p:cNvPr id="4" name="Slide Number Placeholder 3"/>
          <p:cNvSpPr>
            <a:spLocks noGrp="1"/>
          </p:cNvSpPr>
          <p:nvPr>
            <p:ph type="sldNum" sz="quarter" idx="5"/>
          </p:nvPr>
        </p:nvSpPr>
        <p:spPr/>
        <p:txBody>
          <a:bodyPr/>
          <a:lstStyle/>
          <a:p>
            <a:fld id="{1C1378CF-09B3-6145-B718-8B242714A914}" type="slidenum">
              <a:rPr lang="en-US" smtClean="0"/>
              <a:t>4</a:t>
            </a:fld>
            <a:endParaRPr lang="en-US" dirty="0"/>
          </a:p>
        </p:txBody>
      </p:sp>
    </p:spTree>
    <p:extLst>
      <p:ext uri="{BB962C8B-B14F-4D97-AF65-F5344CB8AC3E}">
        <p14:creationId xmlns:p14="http://schemas.microsoft.com/office/powerpoint/2010/main" val="132043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5</a:t>
            </a:fld>
            <a:endParaRPr lang="en-US" dirty="0"/>
          </a:p>
        </p:txBody>
      </p:sp>
    </p:spTree>
    <p:extLst>
      <p:ext uri="{BB962C8B-B14F-4D97-AF65-F5344CB8AC3E}">
        <p14:creationId xmlns:p14="http://schemas.microsoft.com/office/powerpoint/2010/main" val="4203680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CoCoRaHs is a crowd-source data platform for Washington rain and snowfall daily. There were a lot of missing values I had to work through.</a:t>
            </a:r>
          </a:p>
          <a:p>
            <a:r>
              <a:rPr lang="en-US" dirty="0"/>
              <a:t>Started by getting daily averages, applying an adjustment factor for the likelihood people would report amounts on days it does ran (rather than not), and imputing the missing values.</a:t>
            </a:r>
          </a:p>
          <a:p>
            <a:endParaRPr lang="en-US" dirty="0"/>
          </a:p>
          <a:p>
            <a:r>
              <a:rPr lang="en-US" dirty="0"/>
              <a:t>Created a function using the math python module, using this blog as reference:</a:t>
            </a:r>
          </a:p>
          <a:p>
            <a:r>
              <a:rPr lang="en-US" dirty="0">
                <a:effectLst/>
              </a:rPr>
              <a:t>https://medium.com/analytics-vidhya/finding-nearest-pair-of-latitude-and-longitude-match-using-python-ce50d62af546</a:t>
            </a:r>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6</a:t>
            </a:fld>
            <a:endParaRPr lang="en-US" dirty="0"/>
          </a:p>
        </p:txBody>
      </p:sp>
    </p:spTree>
    <p:extLst>
      <p:ext uri="{BB962C8B-B14F-4D97-AF65-F5344CB8AC3E}">
        <p14:creationId xmlns:p14="http://schemas.microsoft.com/office/powerpoint/2010/main" val="330169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tree diameter values proved to be difficult, as the majority of trees were similar size, but there were also many identical values – sort of a binning effect. Not surprising with so many records that the source would generalize a bit.</a:t>
            </a:r>
          </a:p>
          <a:p>
            <a:endParaRPr lang="en-US" dirty="0"/>
          </a:p>
          <a:p>
            <a:r>
              <a:rPr lang="en-US" dirty="0"/>
              <a:t>That made it difficult to truly say what was an outlier. In Eddie’s case, anything not 5cm was an outlier. So we addressed these differently. If there was an IQR greater than zero, I dropped values &gt; 1.5x the IQR of the species. If the IQR=0, I dropped 3 standard deviations from the mean.</a:t>
            </a:r>
          </a:p>
        </p:txBody>
      </p:sp>
      <p:sp>
        <p:nvSpPr>
          <p:cNvPr id="4" name="Slide Number Placeholder 3"/>
          <p:cNvSpPr>
            <a:spLocks noGrp="1"/>
          </p:cNvSpPr>
          <p:nvPr>
            <p:ph type="sldNum" sz="quarter" idx="5"/>
          </p:nvPr>
        </p:nvSpPr>
        <p:spPr/>
        <p:txBody>
          <a:bodyPr/>
          <a:lstStyle/>
          <a:p>
            <a:fld id="{1C1378CF-09B3-6145-B718-8B242714A914}" type="slidenum">
              <a:rPr lang="en-US" smtClean="0"/>
              <a:t>7</a:t>
            </a:fld>
            <a:endParaRPr lang="en-US" dirty="0"/>
          </a:p>
        </p:txBody>
      </p:sp>
    </p:spTree>
    <p:extLst>
      <p:ext uri="{BB962C8B-B14F-4D97-AF65-F5344CB8AC3E}">
        <p14:creationId xmlns:p14="http://schemas.microsoft.com/office/powerpoint/2010/main" val="1884198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8</a:t>
            </a:fld>
            <a:endParaRPr lang="en-US" dirty="0"/>
          </a:p>
        </p:txBody>
      </p:sp>
    </p:spTree>
    <p:extLst>
      <p:ext uri="{BB962C8B-B14F-4D97-AF65-F5344CB8AC3E}">
        <p14:creationId xmlns:p14="http://schemas.microsoft.com/office/powerpoint/2010/main" val="717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so many classification models to choose from, I ran a loop of these five model types with cookie-cutter settings to see which gave the most promising results.</a:t>
            </a:r>
          </a:p>
          <a:p>
            <a:endParaRPr lang="en-US" dirty="0"/>
          </a:p>
          <a:p>
            <a:r>
              <a:rPr lang="en-US" dirty="0"/>
              <a:t>Random forest gave the highest results, so I put my focus on developing that model further. The others I checked were Logistic Regression, K Nearest-Neighbor, Decision Trees, and other ensemble methods ADA Boosting, and Gradient Boosting.</a:t>
            </a:r>
          </a:p>
          <a:p>
            <a:endParaRPr lang="en-US" dirty="0"/>
          </a:p>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9</a:t>
            </a:fld>
            <a:endParaRPr lang="en-US" dirty="0"/>
          </a:p>
        </p:txBody>
      </p:sp>
    </p:spTree>
    <p:extLst>
      <p:ext uri="{BB962C8B-B14F-4D97-AF65-F5344CB8AC3E}">
        <p14:creationId xmlns:p14="http://schemas.microsoft.com/office/powerpoint/2010/main" val="69430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77117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16830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06497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18499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183483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406739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26149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34923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7570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332271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A71F60-FA9B-3C4C-BEE5-E4D60F229814}" type="datetimeFigureOut">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339639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71F60-FA9B-3C4C-BEE5-E4D60F229814}" type="datetimeFigureOut">
              <a:rPr lang="en-US" smtClean="0"/>
              <a:t>5/19/2023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ECD94-B719-8747-8D43-8BC192945A69}" type="slidenum">
              <a:rPr lang="en-US" smtClean="0"/>
              <a:t>‹#›</a:t>
            </a:fld>
            <a:endParaRPr lang="en-US" dirty="0"/>
          </a:p>
        </p:txBody>
      </p:sp>
    </p:spTree>
    <p:extLst>
      <p:ext uri="{BB962C8B-B14F-4D97-AF65-F5344CB8AC3E}">
        <p14:creationId xmlns:p14="http://schemas.microsoft.com/office/powerpoint/2010/main" val="335995550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usnews.com/news/cities/articles/2020-01-03/as-development-fells-trees-some-in-seattle-fight-to-save-the-citys-urban-fores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atadryad.org/stash/dataset/doi:10.5061/dryad.2jm63xsrf" TargetMode="External"/><Relationship Id="rId7" Type="http://schemas.openxmlformats.org/officeDocument/2006/relationships/hyperlink" Target="https://merbgai.cocorahs.org/ViewData/TotalPrecipSummary.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ncei.noaa.gov/data/normals-annualseasonal/2006-2020/"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KUOW - Seattle's urban forest is shrinking. How can it grow?">
            <a:extLst>
              <a:ext uri="{FF2B5EF4-FFF2-40B4-BE49-F238E27FC236}">
                <a16:creationId xmlns:a16="http://schemas.microsoft.com/office/drawing/2014/main" id="{9CDEE63E-6E76-B17D-D7CC-086766585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6" r="-1" b="-1"/>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01ED5C-EAF4-5E4E-3E1A-0C82ACB0C5E3}"/>
              </a:ext>
            </a:extLst>
          </p:cNvPr>
          <p:cNvSpPr>
            <a:spLocks noGrp="1"/>
          </p:cNvSpPr>
          <p:nvPr>
            <p:ph type="ctrTitle"/>
          </p:nvPr>
        </p:nvSpPr>
        <p:spPr>
          <a:xfrm>
            <a:off x="952228" y="743447"/>
            <a:ext cx="3973385" cy="3692028"/>
          </a:xfrm>
          <a:noFill/>
        </p:spPr>
        <p:txBody>
          <a:bodyPr>
            <a:normAutofit/>
          </a:bodyPr>
          <a:lstStyle/>
          <a:p>
            <a:pPr algn="l"/>
            <a:r>
              <a:rPr lang="en-US" sz="5200" dirty="0"/>
              <a:t>City Trees: Seattle</a:t>
            </a:r>
          </a:p>
        </p:txBody>
      </p:sp>
      <p:sp>
        <p:nvSpPr>
          <p:cNvPr id="3" name="Subtitle 2">
            <a:extLst>
              <a:ext uri="{FF2B5EF4-FFF2-40B4-BE49-F238E27FC236}">
                <a16:creationId xmlns:a16="http://schemas.microsoft.com/office/drawing/2014/main" id="{3279961E-F3DE-74EC-9765-4BFF7F7B069A}"/>
              </a:ext>
            </a:extLst>
          </p:cNvPr>
          <p:cNvSpPr>
            <a:spLocks noGrp="1"/>
          </p:cNvSpPr>
          <p:nvPr>
            <p:ph type="subTitle" idx="1"/>
          </p:nvPr>
        </p:nvSpPr>
        <p:spPr>
          <a:xfrm>
            <a:off x="952229" y="4629234"/>
            <a:ext cx="3973386" cy="1485319"/>
          </a:xfrm>
          <a:noFill/>
        </p:spPr>
        <p:txBody>
          <a:bodyPr>
            <a:normAutofit/>
          </a:bodyPr>
          <a:lstStyle/>
          <a:p>
            <a:pPr algn="l"/>
            <a:r>
              <a:rPr lang="en-US" dirty="0"/>
              <a:t>Condition Prediction Report</a:t>
            </a:r>
          </a:p>
          <a:p>
            <a:pPr algn="l"/>
            <a:endParaRPr lang="en-US" dirty="0"/>
          </a:p>
          <a:p>
            <a:pPr algn="l"/>
            <a:r>
              <a:rPr lang="en-US" dirty="0"/>
              <a:t>Brett Dickinson</a:t>
            </a:r>
          </a:p>
        </p:txBody>
      </p:sp>
    </p:spTree>
    <p:extLst>
      <p:ext uri="{BB962C8B-B14F-4D97-AF65-F5344CB8AC3E}">
        <p14:creationId xmlns:p14="http://schemas.microsoft.com/office/powerpoint/2010/main" val="370154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0C78-3959-A33F-985D-20925B07F7DC}"/>
              </a:ext>
            </a:extLst>
          </p:cNvPr>
          <p:cNvSpPr>
            <a:spLocks noGrp="1"/>
          </p:cNvSpPr>
          <p:nvPr>
            <p:ph type="title"/>
          </p:nvPr>
        </p:nvSpPr>
        <p:spPr/>
        <p:txBody>
          <a:bodyPr>
            <a:normAutofit/>
          </a:bodyPr>
          <a:lstStyle/>
          <a:p>
            <a:r>
              <a:rPr lang="en-US" sz="3200" dirty="0"/>
              <a:t>Model Tuning</a:t>
            </a:r>
          </a:p>
        </p:txBody>
      </p:sp>
      <p:pic>
        <p:nvPicPr>
          <p:cNvPr id="7" name="Picture 6" descr="A picture containing text, screenshot, diagram, plot&#10;&#10;Description automatically generated">
            <a:extLst>
              <a:ext uri="{FF2B5EF4-FFF2-40B4-BE49-F238E27FC236}">
                <a16:creationId xmlns:a16="http://schemas.microsoft.com/office/drawing/2014/main" id="{6A304930-1A0B-9AA1-1483-4FA6352921BC}"/>
              </a:ext>
            </a:extLst>
          </p:cNvPr>
          <p:cNvPicPr>
            <a:picLocks noChangeAspect="1"/>
          </p:cNvPicPr>
          <p:nvPr/>
        </p:nvPicPr>
        <p:blipFill>
          <a:blip r:embed="rId3"/>
          <a:stretch>
            <a:fillRect/>
          </a:stretch>
        </p:blipFill>
        <p:spPr>
          <a:xfrm>
            <a:off x="2981036" y="1486684"/>
            <a:ext cx="6229927" cy="5006191"/>
          </a:xfrm>
          <a:prstGeom prst="rect">
            <a:avLst/>
          </a:prstGeom>
        </p:spPr>
      </p:pic>
    </p:spTree>
    <p:extLst>
      <p:ext uri="{BB962C8B-B14F-4D97-AF65-F5344CB8AC3E}">
        <p14:creationId xmlns:p14="http://schemas.microsoft.com/office/powerpoint/2010/main" val="126897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348A-9926-ED92-DC76-93563444BFCA}"/>
              </a:ext>
            </a:extLst>
          </p:cNvPr>
          <p:cNvSpPr>
            <a:spLocks noGrp="1"/>
          </p:cNvSpPr>
          <p:nvPr>
            <p:ph type="title"/>
          </p:nvPr>
        </p:nvSpPr>
        <p:spPr/>
        <p:txBody>
          <a:bodyPr>
            <a:normAutofit/>
          </a:bodyPr>
          <a:lstStyle/>
          <a:p>
            <a:r>
              <a:rPr lang="en-US" sz="3200" dirty="0"/>
              <a:t>Final Model</a:t>
            </a:r>
          </a:p>
        </p:txBody>
      </p:sp>
      <p:graphicFrame>
        <p:nvGraphicFramePr>
          <p:cNvPr id="5" name="Table 4">
            <a:extLst>
              <a:ext uri="{FF2B5EF4-FFF2-40B4-BE49-F238E27FC236}">
                <a16:creationId xmlns:a16="http://schemas.microsoft.com/office/drawing/2014/main" id="{5BD367ED-83F4-5B42-6021-5B6EEE61FFFC}"/>
              </a:ext>
            </a:extLst>
          </p:cNvPr>
          <p:cNvGraphicFramePr>
            <a:graphicFrameLocks noGrp="1"/>
          </p:cNvGraphicFramePr>
          <p:nvPr>
            <p:extLst>
              <p:ext uri="{D42A27DB-BD31-4B8C-83A1-F6EECF244321}">
                <p14:modId xmlns:p14="http://schemas.microsoft.com/office/powerpoint/2010/main" val="281730593"/>
              </p:ext>
            </p:extLst>
          </p:nvPr>
        </p:nvGraphicFramePr>
        <p:xfrm>
          <a:off x="2384713" y="2319190"/>
          <a:ext cx="6648450" cy="2852015"/>
        </p:xfrm>
        <a:graphic>
          <a:graphicData uri="http://schemas.openxmlformats.org/drawingml/2006/table">
            <a:tbl>
              <a:tblPr>
                <a:tableStyleId>{5C22544A-7EE6-4342-B048-85BDC9FD1C3A}</a:tableStyleId>
              </a:tblPr>
              <a:tblGrid>
                <a:gridCol w="981942">
                  <a:extLst>
                    <a:ext uri="{9D8B030D-6E8A-4147-A177-3AD203B41FA5}">
                      <a16:colId xmlns:a16="http://schemas.microsoft.com/office/drawing/2014/main" val="3608072046"/>
                    </a:ext>
                  </a:extLst>
                </a:gridCol>
                <a:gridCol w="1416627">
                  <a:extLst>
                    <a:ext uri="{9D8B030D-6E8A-4147-A177-3AD203B41FA5}">
                      <a16:colId xmlns:a16="http://schemas.microsoft.com/office/drawing/2014/main" val="1864319680"/>
                    </a:ext>
                  </a:extLst>
                </a:gridCol>
                <a:gridCol w="1416627">
                  <a:extLst>
                    <a:ext uri="{9D8B030D-6E8A-4147-A177-3AD203B41FA5}">
                      <a16:colId xmlns:a16="http://schemas.microsoft.com/office/drawing/2014/main" val="576649727"/>
                    </a:ext>
                  </a:extLst>
                </a:gridCol>
                <a:gridCol w="1416627">
                  <a:extLst>
                    <a:ext uri="{9D8B030D-6E8A-4147-A177-3AD203B41FA5}">
                      <a16:colId xmlns:a16="http://schemas.microsoft.com/office/drawing/2014/main" val="976602449"/>
                    </a:ext>
                  </a:extLst>
                </a:gridCol>
                <a:gridCol w="1416627">
                  <a:extLst>
                    <a:ext uri="{9D8B030D-6E8A-4147-A177-3AD203B41FA5}">
                      <a16:colId xmlns:a16="http://schemas.microsoft.com/office/drawing/2014/main" val="474740525"/>
                    </a:ext>
                  </a:extLst>
                </a:gridCol>
              </a:tblGrid>
              <a:tr h="358885">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65000"/>
                        <a:lumOff val="35000"/>
                      </a:schemeClr>
                    </a:solidFill>
                  </a:tcPr>
                </a:tc>
                <a:tc>
                  <a:txBody>
                    <a:bodyPr/>
                    <a:lstStyle/>
                    <a:p>
                      <a:pPr algn="ctr" fontAlgn="b"/>
                      <a:r>
                        <a:rPr lang="en-US" sz="1600" u="none" strike="noStrike" dirty="0">
                          <a:effectLst/>
                        </a:rPr>
                        <a:t>Precision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u="none" strike="noStrike" dirty="0">
                          <a:effectLst/>
                        </a:rPr>
                        <a:t>Recall</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u="none" strike="noStrike" dirty="0">
                          <a:effectLst/>
                        </a:rPr>
                        <a:t>F1-Score</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u="none" strike="noStrike" dirty="0">
                          <a:effectLst/>
                        </a:rPr>
                        <a:t>Support</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1694394648"/>
                  </a:ext>
                </a:extLst>
              </a:tr>
              <a:tr h="358885">
                <a:tc>
                  <a:txBody>
                    <a:bodyPr/>
                    <a:lstStyle/>
                    <a:p>
                      <a:pPr algn="l" fontAlgn="b"/>
                      <a:r>
                        <a:rPr lang="en-US" sz="1600" u="none" strike="noStrike" dirty="0">
                          <a:solidFill>
                            <a:schemeClr val="tx2">
                              <a:lumMod val="75000"/>
                            </a:schemeClr>
                          </a:solidFill>
                          <a:effectLst/>
                        </a:rPr>
                        <a:t>              1.0 </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0.18</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0.28</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0.22</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58</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044035"/>
                  </a:ext>
                </a:extLst>
              </a:tr>
              <a:tr h="358885">
                <a:tc>
                  <a:txBody>
                    <a:bodyPr/>
                    <a:lstStyle/>
                    <a:p>
                      <a:pPr algn="l" fontAlgn="b"/>
                      <a:r>
                        <a:rPr lang="en-US" sz="1600" u="none" strike="noStrike" dirty="0">
                          <a:solidFill>
                            <a:schemeClr val="tx2">
                              <a:lumMod val="75000"/>
                            </a:schemeClr>
                          </a:solidFill>
                          <a:effectLst/>
                        </a:rPr>
                        <a:t>              2.0 </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0.18</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0.17</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0.17</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224</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3686202"/>
                  </a:ext>
                </a:extLst>
              </a:tr>
              <a:tr h="358885">
                <a:tc>
                  <a:txBody>
                    <a:bodyPr/>
                    <a:lstStyle/>
                    <a:p>
                      <a:pPr algn="l" fontAlgn="b"/>
                      <a:r>
                        <a:rPr lang="en-US" sz="1600" u="none" strike="noStrike" dirty="0">
                          <a:solidFill>
                            <a:schemeClr val="tx2">
                              <a:lumMod val="75000"/>
                            </a:schemeClr>
                          </a:solidFill>
                          <a:effectLst/>
                        </a:rPr>
                        <a:t>              3.0 </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0.46</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0.41</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0.43</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958</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6265396"/>
                  </a:ext>
                </a:extLst>
              </a:tr>
              <a:tr h="358885">
                <a:tc>
                  <a:txBody>
                    <a:bodyPr/>
                    <a:lstStyle/>
                    <a:p>
                      <a:pPr algn="l" fontAlgn="b"/>
                      <a:r>
                        <a:rPr lang="en-US" sz="1600" u="none" strike="noStrike" dirty="0">
                          <a:solidFill>
                            <a:schemeClr val="tx2">
                              <a:lumMod val="75000"/>
                            </a:schemeClr>
                          </a:solidFill>
                          <a:effectLst/>
                        </a:rPr>
                        <a:t>              4.0 </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0.72</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0.72</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0.72</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2,194</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0196192"/>
                  </a:ext>
                </a:extLst>
              </a:tr>
              <a:tr h="358885">
                <a:tc>
                  <a:txBody>
                    <a:bodyPr/>
                    <a:lstStyle/>
                    <a:p>
                      <a:pPr algn="l" fontAlgn="b"/>
                      <a:r>
                        <a:rPr lang="en-US" sz="1600" u="none" strike="noStrike" dirty="0">
                          <a:solidFill>
                            <a:schemeClr val="tx2">
                              <a:lumMod val="75000"/>
                            </a:schemeClr>
                          </a:solidFill>
                          <a:effectLst/>
                        </a:rPr>
                        <a:t>              5.0 </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0.55</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0.61</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0.57</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566</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5927540"/>
                  </a:ext>
                </a:extLst>
              </a:tr>
              <a:tr h="339820">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65000"/>
                        <a:lumOff val="35000"/>
                      </a:schemeClr>
                    </a:solidFill>
                  </a:tcPr>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65000"/>
                        <a:lumOff val="35000"/>
                      </a:schemeClr>
                    </a:solidFill>
                  </a:tcPr>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65000"/>
                        <a:lumOff val="35000"/>
                      </a:schemeClr>
                    </a:solidFill>
                  </a:tcPr>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65000"/>
                        <a:lumOff val="35000"/>
                      </a:schemeClr>
                    </a:solidFill>
                  </a:tcPr>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65000"/>
                        <a:lumOff val="35000"/>
                      </a:schemeClr>
                    </a:solidFill>
                  </a:tcPr>
                </a:tc>
                <a:extLst>
                  <a:ext uri="{0D108BD9-81ED-4DB2-BD59-A6C34878D82A}">
                    <a16:rowId xmlns:a16="http://schemas.microsoft.com/office/drawing/2014/main" val="1324132403"/>
                  </a:ext>
                </a:extLst>
              </a:tr>
              <a:tr h="358885">
                <a:tc>
                  <a:txBody>
                    <a:bodyPr/>
                    <a:lstStyle/>
                    <a:p>
                      <a:pPr algn="r" fontAlgn="b"/>
                      <a:r>
                        <a:rPr lang="en-US" sz="1600" u="none" strike="noStrike" dirty="0">
                          <a:effectLst/>
                        </a:rPr>
                        <a:t>Accuracy</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0.59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chemeClr val="tx2">
                              <a:lumMod val="75000"/>
                            </a:schemeClr>
                          </a:solidFill>
                          <a:effectLst/>
                        </a:rPr>
                        <a:t>4,000</a:t>
                      </a:r>
                      <a:endParaRPr lang="en-US" sz="1600" b="0" i="0" u="none" strike="noStrike" dirty="0">
                        <a:solidFill>
                          <a:schemeClr val="tx2">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44737"/>
                  </a:ext>
                </a:extLst>
              </a:tr>
            </a:tbl>
          </a:graphicData>
        </a:graphic>
      </p:graphicFrame>
    </p:spTree>
    <p:extLst>
      <p:ext uri="{BB962C8B-B14F-4D97-AF65-F5344CB8AC3E}">
        <p14:creationId xmlns:p14="http://schemas.microsoft.com/office/powerpoint/2010/main" val="251432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EA19-753E-B2F0-E19B-78B32DE2C426}"/>
              </a:ext>
            </a:extLst>
          </p:cNvPr>
          <p:cNvSpPr>
            <a:spLocks noGrp="1"/>
          </p:cNvSpPr>
          <p:nvPr>
            <p:ph type="title"/>
          </p:nvPr>
        </p:nvSpPr>
        <p:spPr/>
        <p:txBody>
          <a:bodyPr>
            <a:normAutofit/>
          </a:bodyPr>
          <a:lstStyle/>
          <a:p>
            <a:r>
              <a:rPr lang="en-US" sz="3200" dirty="0"/>
              <a:t>Learning Curve</a:t>
            </a:r>
          </a:p>
        </p:txBody>
      </p:sp>
      <p:pic>
        <p:nvPicPr>
          <p:cNvPr id="9218" name="Picture 2">
            <a:extLst>
              <a:ext uri="{FF2B5EF4-FFF2-40B4-BE49-F238E27FC236}">
                <a16:creationId xmlns:a16="http://schemas.microsoft.com/office/drawing/2014/main" id="{0D242E81-909D-5B8C-D53F-3176C306C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368" y="1430114"/>
            <a:ext cx="8309264" cy="459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45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5" name="Rectangle 1025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0" name="Picture 10" descr="KUOW - Seattle's urban forest is shrinking. How can it grow?">
            <a:extLst>
              <a:ext uri="{FF2B5EF4-FFF2-40B4-BE49-F238E27FC236}">
                <a16:creationId xmlns:a16="http://schemas.microsoft.com/office/drawing/2014/main" id="{46BF1C43-D039-F136-D7A8-258192668290}"/>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5928" b="195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30A92-ECD9-CC3F-678D-7C54786F89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Modeling</a:t>
            </a:r>
          </a:p>
        </p:txBody>
      </p:sp>
    </p:spTree>
    <p:extLst>
      <p:ext uri="{BB962C8B-B14F-4D97-AF65-F5344CB8AC3E}">
        <p14:creationId xmlns:p14="http://schemas.microsoft.com/office/powerpoint/2010/main" val="239548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BA9C-571A-E79E-8D79-A21C9E8AE30F}"/>
              </a:ext>
            </a:extLst>
          </p:cNvPr>
          <p:cNvSpPr>
            <a:spLocks noGrp="1"/>
          </p:cNvSpPr>
          <p:nvPr>
            <p:ph type="title"/>
          </p:nvPr>
        </p:nvSpPr>
        <p:spPr/>
        <p:txBody>
          <a:bodyPr>
            <a:normAutofit/>
          </a:bodyPr>
          <a:lstStyle/>
          <a:p>
            <a:r>
              <a:rPr lang="en-US" sz="3200" dirty="0"/>
              <a:t>Model 1: At-Risk Trees</a:t>
            </a:r>
          </a:p>
        </p:txBody>
      </p:sp>
      <p:pic>
        <p:nvPicPr>
          <p:cNvPr id="15362" name="Picture 2">
            <a:extLst>
              <a:ext uri="{FF2B5EF4-FFF2-40B4-BE49-F238E27FC236}">
                <a16:creationId xmlns:a16="http://schemas.microsoft.com/office/drawing/2014/main" id="{C779AA7F-E3AA-C610-EA01-2200E94CF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582" y="1027906"/>
            <a:ext cx="6488402" cy="51572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1374F6-20F3-B733-B99C-9FFC9A5B0E3D}"/>
              </a:ext>
            </a:extLst>
          </p:cNvPr>
          <p:cNvSpPr txBox="1"/>
          <p:nvPr/>
        </p:nvSpPr>
        <p:spPr>
          <a:xfrm>
            <a:off x="425016" y="2059394"/>
            <a:ext cx="4191000" cy="2739211"/>
          </a:xfrm>
          <a:prstGeom prst="rect">
            <a:avLst/>
          </a:prstGeom>
          <a:noFill/>
          <a:ln>
            <a:solidFill>
              <a:schemeClr val="tx1"/>
            </a:solidFill>
          </a:ln>
        </p:spPr>
        <p:txBody>
          <a:bodyPr wrap="square" rtlCol="0">
            <a:spAutoFit/>
          </a:bodyPr>
          <a:lstStyle/>
          <a:p>
            <a:pPr algn="ctr"/>
            <a:r>
              <a:rPr lang="en-US" sz="2800" dirty="0"/>
              <a:t>Current: </a:t>
            </a:r>
          </a:p>
          <a:p>
            <a:pPr algn="ctr"/>
            <a:r>
              <a:rPr lang="en-US" sz="3600" b="1" dirty="0">
                <a:ln>
                  <a:solidFill>
                    <a:schemeClr val="tx1"/>
                  </a:solidFill>
                </a:ln>
                <a:solidFill>
                  <a:srgbClr val="C00000"/>
                </a:solidFill>
              </a:rPr>
              <a:t>7.01%</a:t>
            </a:r>
          </a:p>
          <a:p>
            <a:pPr algn="ctr"/>
            <a:endParaRPr lang="en-US" sz="3600" dirty="0"/>
          </a:p>
          <a:p>
            <a:pPr algn="ctr"/>
            <a:r>
              <a:rPr lang="en-US" sz="2800" dirty="0"/>
              <a:t>25-Year Prediction:</a:t>
            </a:r>
            <a:r>
              <a:rPr lang="en-US" sz="3200" dirty="0"/>
              <a:t> </a:t>
            </a:r>
            <a:r>
              <a:rPr lang="en-US" sz="3600" b="1" dirty="0">
                <a:ln>
                  <a:solidFill>
                    <a:schemeClr val="tx1"/>
                  </a:solidFill>
                </a:ln>
                <a:solidFill>
                  <a:srgbClr val="C00000"/>
                </a:solidFill>
              </a:rPr>
              <a:t>13.73%</a:t>
            </a:r>
          </a:p>
        </p:txBody>
      </p:sp>
    </p:spTree>
    <p:extLst>
      <p:ext uri="{BB962C8B-B14F-4D97-AF65-F5344CB8AC3E}">
        <p14:creationId xmlns:p14="http://schemas.microsoft.com/office/powerpoint/2010/main" val="256687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11E5-A217-497D-EACC-9063EF39575B}"/>
              </a:ext>
            </a:extLst>
          </p:cNvPr>
          <p:cNvSpPr>
            <a:spLocks noGrp="1"/>
          </p:cNvSpPr>
          <p:nvPr>
            <p:ph type="title"/>
          </p:nvPr>
        </p:nvSpPr>
        <p:spPr/>
        <p:txBody>
          <a:bodyPr>
            <a:normAutofit/>
          </a:bodyPr>
          <a:lstStyle/>
          <a:p>
            <a:r>
              <a:rPr lang="en-US" sz="3200" dirty="0"/>
              <a:t>Model 2: Changing Climate</a:t>
            </a:r>
          </a:p>
        </p:txBody>
      </p:sp>
      <p:pic>
        <p:nvPicPr>
          <p:cNvPr id="3" name="Graphic 2">
            <a:extLst>
              <a:ext uri="{FF2B5EF4-FFF2-40B4-BE49-F238E27FC236}">
                <a16:creationId xmlns:a16="http://schemas.microsoft.com/office/drawing/2014/main" id="{1C24C78F-8865-393F-7EE6-D16396EE8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3645" y="1690688"/>
            <a:ext cx="9044709" cy="4107460"/>
          </a:xfrm>
          <a:prstGeom prst="rect">
            <a:avLst/>
          </a:prstGeom>
        </p:spPr>
      </p:pic>
    </p:spTree>
    <p:extLst>
      <p:ext uri="{BB962C8B-B14F-4D97-AF65-F5344CB8AC3E}">
        <p14:creationId xmlns:p14="http://schemas.microsoft.com/office/powerpoint/2010/main" val="305350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Accolade® Elm - J. Frank Schmidt &amp; Son Co.">
            <a:extLst>
              <a:ext uri="{FF2B5EF4-FFF2-40B4-BE49-F238E27FC236}">
                <a16:creationId xmlns:a16="http://schemas.microsoft.com/office/drawing/2014/main" id="{D73027E6-D2DB-5873-1F2D-55951AF769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86" r="4" b="1457"/>
          <a:stretch/>
        </p:blipFill>
        <p:spPr bwMode="auto">
          <a:xfrm>
            <a:off x="4038601" y="10"/>
            <a:ext cx="4079551" cy="5121732"/>
          </a:xfrm>
          <a:custGeom>
            <a:avLst/>
            <a:gdLst/>
            <a:ahLst/>
            <a:cxnLst/>
            <a:rect l="l" t="t" r="r" b="b"/>
            <a:pathLst>
              <a:path w="4079551" h="5121742">
                <a:moveTo>
                  <a:pt x="0" y="0"/>
                </a:moveTo>
                <a:lnTo>
                  <a:pt x="1995194" y="0"/>
                </a:lnTo>
                <a:lnTo>
                  <a:pt x="2066032" y="17448"/>
                </a:lnTo>
                <a:cubicBezTo>
                  <a:pt x="2128997" y="23966"/>
                  <a:pt x="2110147" y="27214"/>
                  <a:pt x="2159511" y="26888"/>
                </a:cubicBezTo>
                <a:cubicBezTo>
                  <a:pt x="2164432" y="26525"/>
                  <a:pt x="2173850" y="35708"/>
                  <a:pt x="2192911" y="33431"/>
                </a:cubicBezTo>
                <a:cubicBezTo>
                  <a:pt x="2223081" y="37362"/>
                  <a:pt x="2206425" y="48416"/>
                  <a:pt x="2245068" y="52056"/>
                </a:cubicBezTo>
                <a:cubicBezTo>
                  <a:pt x="2241495" y="55478"/>
                  <a:pt x="2279354" y="53783"/>
                  <a:pt x="2283002" y="65933"/>
                </a:cubicBezTo>
                <a:cubicBezTo>
                  <a:pt x="2299420" y="69803"/>
                  <a:pt x="2324641" y="73066"/>
                  <a:pt x="2343575" y="75274"/>
                </a:cubicBezTo>
                <a:cubicBezTo>
                  <a:pt x="2371943" y="81224"/>
                  <a:pt x="2386065" y="87641"/>
                  <a:pt x="2390257" y="91880"/>
                </a:cubicBezTo>
                <a:cubicBezTo>
                  <a:pt x="2418657" y="98611"/>
                  <a:pt x="2415586" y="99822"/>
                  <a:pt x="2452878" y="114104"/>
                </a:cubicBezTo>
                <a:cubicBezTo>
                  <a:pt x="2474763" y="108974"/>
                  <a:pt x="2493568" y="120070"/>
                  <a:pt x="2502728" y="130204"/>
                </a:cubicBezTo>
                <a:cubicBezTo>
                  <a:pt x="2527501" y="139804"/>
                  <a:pt x="2581310" y="162727"/>
                  <a:pt x="2616700" y="165762"/>
                </a:cubicBezTo>
                <a:cubicBezTo>
                  <a:pt x="2670822" y="165032"/>
                  <a:pt x="2655678" y="176304"/>
                  <a:pt x="2679757" y="184874"/>
                </a:cubicBezTo>
                <a:cubicBezTo>
                  <a:pt x="2698501" y="195527"/>
                  <a:pt x="2695893" y="186329"/>
                  <a:pt x="2715454" y="199796"/>
                </a:cubicBezTo>
                <a:lnTo>
                  <a:pt x="2751684" y="215417"/>
                </a:lnTo>
                <a:lnTo>
                  <a:pt x="2795379" y="239878"/>
                </a:lnTo>
                <a:lnTo>
                  <a:pt x="2805381" y="246602"/>
                </a:lnTo>
                <a:cubicBezTo>
                  <a:pt x="2810511" y="246626"/>
                  <a:pt x="2813766" y="247045"/>
                  <a:pt x="2815845" y="247782"/>
                </a:cubicBezTo>
                <a:cubicBezTo>
                  <a:pt x="2815896" y="247881"/>
                  <a:pt x="2815949" y="247980"/>
                  <a:pt x="2816000" y="248079"/>
                </a:cubicBezTo>
                <a:lnTo>
                  <a:pt x="2830764" y="251040"/>
                </a:lnTo>
                <a:cubicBezTo>
                  <a:pt x="2847879" y="251404"/>
                  <a:pt x="2882218" y="277370"/>
                  <a:pt x="2898472" y="276678"/>
                </a:cubicBezTo>
                <a:cubicBezTo>
                  <a:pt x="2905647" y="293133"/>
                  <a:pt x="2902453" y="265766"/>
                  <a:pt x="2929804" y="280704"/>
                </a:cubicBezTo>
                <a:cubicBezTo>
                  <a:pt x="2941996" y="282696"/>
                  <a:pt x="2947122" y="284716"/>
                  <a:pt x="2957338" y="286247"/>
                </a:cubicBezTo>
                <a:cubicBezTo>
                  <a:pt x="2957479" y="286667"/>
                  <a:pt x="2990960" y="289467"/>
                  <a:pt x="2991101" y="289887"/>
                </a:cubicBezTo>
                <a:lnTo>
                  <a:pt x="3015504" y="293980"/>
                </a:lnTo>
                <a:lnTo>
                  <a:pt x="3021078" y="296051"/>
                </a:lnTo>
                <a:lnTo>
                  <a:pt x="3053567" y="292851"/>
                </a:lnTo>
                <a:lnTo>
                  <a:pt x="3069787" y="292672"/>
                </a:lnTo>
                <a:lnTo>
                  <a:pt x="3075539" y="289579"/>
                </a:lnTo>
                <a:cubicBezTo>
                  <a:pt x="3081105" y="287930"/>
                  <a:pt x="3088240" y="287741"/>
                  <a:pt x="3098888" y="290860"/>
                </a:cubicBezTo>
                <a:lnTo>
                  <a:pt x="3101129" y="292153"/>
                </a:lnTo>
                <a:lnTo>
                  <a:pt x="3133932" y="286561"/>
                </a:lnTo>
                <a:cubicBezTo>
                  <a:pt x="3140944" y="284784"/>
                  <a:pt x="3168952" y="294171"/>
                  <a:pt x="3174858" y="290616"/>
                </a:cubicBezTo>
                <a:cubicBezTo>
                  <a:pt x="3230764" y="295457"/>
                  <a:pt x="3264969" y="278925"/>
                  <a:pt x="3333227" y="290351"/>
                </a:cubicBezTo>
                <a:cubicBezTo>
                  <a:pt x="3378919" y="294938"/>
                  <a:pt x="3404596" y="294841"/>
                  <a:pt x="3434083" y="298450"/>
                </a:cubicBezTo>
                <a:cubicBezTo>
                  <a:pt x="3463570" y="302059"/>
                  <a:pt x="3491152" y="308462"/>
                  <a:pt x="3510149" y="312007"/>
                </a:cubicBezTo>
                <a:cubicBezTo>
                  <a:pt x="3529146" y="315552"/>
                  <a:pt x="3524019" y="317217"/>
                  <a:pt x="3548064" y="319723"/>
                </a:cubicBezTo>
                <a:cubicBezTo>
                  <a:pt x="3572109" y="322229"/>
                  <a:pt x="3631075" y="320322"/>
                  <a:pt x="3654421" y="327043"/>
                </a:cubicBezTo>
                <a:cubicBezTo>
                  <a:pt x="3679638" y="326359"/>
                  <a:pt x="3682937" y="337391"/>
                  <a:pt x="3696714" y="336075"/>
                </a:cubicBezTo>
                <a:cubicBezTo>
                  <a:pt x="3767949" y="352546"/>
                  <a:pt x="3827292" y="349618"/>
                  <a:pt x="3913983" y="346950"/>
                </a:cubicBezTo>
                <a:cubicBezTo>
                  <a:pt x="3971130" y="351831"/>
                  <a:pt x="3970098" y="354607"/>
                  <a:pt x="3995145" y="357420"/>
                </a:cubicBezTo>
                <a:cubicBezTo>
                  <a:pt x="4002790" y="360247"/>
                  <a:pt x="4006581" y="350414"/>
                  <a:pt x="4013468" y="354306"/>
                </a:cubicBezTo>
                <a:lnTo>
                  <a:pt x="4048834" y="359505"/>
                </a:lnTo>
                <a:lnTo>
                  <a:pt x="4074799" y="369645"/>
                </a:lnTo>
                <a:lnTo>
                  <a:pt x="4079551" y="370898"/>
                </a:lnTo>
                <a:lnTo>
                  <a:pt x="4079551" y="5121742"/>
                </a:lnTo>
                <a:lnTo>
                  <a:pt x="4068742" y="5113500"/>
                </a:lnTo>
                <a:cubicBezTo>
                  <a:pt x="4063338" y="5107661"/>
                  <a:pt x="4059868" y="5101409"/>
                  <a:pt x="4058894" y="5094665"/>
                </a:cubicBezTo>
                <a:cubicBezTo>
                  <a:pt x="3987852" y="5077156"/>
                  <a:pt x="4047488" y="5077984"/>
                  <a:pt x="3952029" y="5063154"/>
                </a:cubicBezTo>
                <a:cubicBezTo>
                  <a:pt x="3867363" y="5050598"/>
                  <a:pt x="3615061" y="5028910"/>
                  <a:pt x="3557637" y="5010001"/>
                </a:cubicBezTo>
                <a:cubicBezTo>
                  <a:pt x="3479990" y="5000422"/>
                  <a:pt x="3519950" y="4999882"/>
                  <a:pt x="3486145" y="5005680"/>
                </a:cubicBezTo>
                <a:cubicBezTo>
                  <a:pt x="3429218" y="5014226"/>
                  <a:pt x="3425986" y="4996913"/>
                  <a:pt x="3388517" y="4998135"/>
                </a:cubicBezTo>
                <a:cubicBezTo>
                  <a:pt x="3332792" y="4985135"/>
                  <a:pt x="3225211" y="4978839"/>
                  <a:pt x="3151800" y="4964999"/>
                </a:cubicBezTo>
                <a:cubicBezTo>
                  <a:pt x="3089955" y="4955605"/>
                  <a:pt x="3078013" y="4941781"/>
                  <a:pt x="3017820" y="4936923"/>
                </a:cubicBezTo>
                <a:cubicBezTo>
                  <a:pt x="2983861" y="4928606"/>
                  <a:pt x="2965335" y="4947639"/>
                  <a:pt x="2948051" y="4915098"/>
                </a:cubicBezTo>
                <a:cubicBezTo>
                  <a:pt x="2926332" y="4902193"/>
                  <a:pt x="2886343" y="4901643"/>
                  <a:pt x="2850186" y="4894812"/>
                </a:cubicBezTo>
                <a:cubicBezTo>
                  <a:pt x="2832001" y="4893294"/>
                  <a:pt x="2812810" y="4898744"/>
                  <a:pt x="2773357" y="4888477"/>
                </a:cubicBezTo>
                <a:cubicBezTo>
                  <a:pt x="2743350" y="4880689"/>
                  <a:pt x="2708497" y="4865066"/>
                  <a:pt x="2705025" y="4886289"/>
                </a:cubicBezTo>
                <a:cubicBezTo>
                  <a:pt x="2674575" y="4858628"/>
                  <a:pt x="2685763" y="4877642"/>
                  <a:pt x="2646233" y="4877189"/>
                </a:cubicBezTo>
                <a:cubicBezTo>
                  <a:pt x="2543240" y="4848149"/>
                  <a:pt x="2501889" y="4866909"/>
                  <a:pt x="2424169" y="4851885"/>
                </a:cubicBezTo>
                <a:cubicBezTo>
                  <a:pt x="2404486" y="4833480"/>
                  <a:pt x="2400682" y="4878338"/>
                  <a:pt x="2350685" y="4835310"/>
                </a:cubicBezTo>
                <a:cubicBezTo>
                  <a:pt x="2346969" y="4837458"/>
                  <a:pt x="2324430" y="4815003"/>
                  <a:pt x="2309189" y="4809282"/>
                </a:cubicBezTo>
                <a:cubicBezTo>
                  <a:pt x="2293948" y="4803561"/>
                  <a:pt x="2272811" y="4801970"/>
                  <a:pt x="2259235" y="4800986"/>
                </a:cubicBezTo>
                <a:cubicBezTo>
                  <a:pt x="2245658" y="4800001"/>
                  <a:pt x="2243609" y="4803372"/>
                  <a:pt x="2227729" y="4803372"/>
                </a:cubicBezTo>
                <a:cubicBezTo>
                  <a:pt x="2211848" y="4803372"/>
                  <a:pt x="2190174" y="4790407"/>
                  <a:pt x="2160878" y="4813279"/>
                </a:cubicBezTo>
                <a:cubicBezTo>
                  <a:pt x="2146951" y="4811561"/>
                  <a:pt x="2155252" y="4798893"/>
                  <a:pt x="2144167" y="4793069"/>
                </a:cubicBezTo>
                <a:cubicBezTo>
                  <a:pt x="2138625" y="4790157"/>
                  <a:pt x="2130209" y="4787368"/>
                  <a:pt x="2121162" y="4784859"/>
                </a:cubicBezTo>
                <a:lnTo>
                  <a:pt x="2094401" y="4778344"/>
                </a:lnTo>
                <a:lnTo>
                  <a:pt x="2094882" y="4776919"/>
                </a:lnTo>
                <a:cubicBezTo>
                  <a:pt x="2092677" y="4775558"/>
                  <a:pt x="2089097" y="4774323"/>
                  <a:pt x="2087794" y="4774223"/>
                </a:cubicBezTo>
                <a:cubicBezTo>
                  <a:pt x="2086491" y="4774123"/>
                  <a:pt x="2087466" y="4775159"/>
                  <a:pt x="2094371" y="4778337"/>
                </a:cubicBezTo>
                <a:lnTo>
                  <a:pt x="2094401" y="4778344"/>
                </a:lnTo>
                <a:lnTo>
                  <a:pt x="2093715" y="4780377"/>
                </a:lnTo>
                <a:cubicBezTo>
                  <a:pt x="2089515" y="4780985"/>
                  <a:pt x="2080286" y="4780711"/>
                  <a:pt x="2062375" y="4778549"/>
                </a:cubicBezTo>
                <a:cubicBezTo>
                  <a:pt x="2042674" y="4771181"/>
                  <a:pt x="2014477" y="4774492"/>
                  <a:pt x="1994248" y="4768862"/>
                </a:cubicBezTo>
                <a:cubicBezTo>
                  <a:pt x="1974019" y="4763231"/>
                  <a:pt x="1952871" y="4755713"/>
                  <a:pt x="1937256" y="4751678"/>
                </a:cubicBezTo>
                <a:cubicBezTo>
                  <a:pt x="1907785" y="4744300"/>
                  <a:pt x="1899543" y="4740617"/>
                  <a:pt x="1881810" y="4737737"/>
                </a:cubicBezTo>
                <a:cubicBezTo>
                  <a:pt x="1864077" y="4734858"/>
                  <a:pt x="1845240" y="4734501"/>
                  <a:pt x="1830859" y="4734403"/>
                </a:cubicBezTo>
                <a:cubicBezTo>
                  <a:pt x="1816479" y="4734305"/>
                  <a:pt x="1813540" y="4739700"/>
                  <a:pt x="1795527" y="4737148"/>
                </a:cubicBezTo>
                <a:cubicBezTo>
                  <a:pt x="1766274" y="4729435"/>
                  <a:pt x="1769196" y="4730400"/>
                  <a:pt x="1733366" y="4726150"/>
                </a:cubicBezTo>
                <a:lnTo>
                  <a:pt x="1642377" y="4726617"/>
                </a:lnTo>
                <a:lnTo>
                  <a:pt x="1611957" y="4723904"/>
                </a:lnTo>
                <a:cubicBezTo>
                  <a:pt x="1601202" y="4725929"/>
                  <a:pt x="1590447" y="4714121"/>
                  <a:pt x="1579694" y="4716145"/>
                </a:cubicBezTo>
                <a:lnTo>
                  <a:pt x="1529000" y="4712292"/>
                </a:lnTo>
                <a:cubicBezTo>
                  <a:pt x="1506629" y="4692374"/>
                  <a:pt x="1502551" y="4712551"/>
                  <a:pt x="1486695" y="4707303"/>
                </a:cubicBezTo>
                <a:cubicBezTo>
                  <a:pt x="1459462" y="4696523"/>
                  <a:pt x="1453852" y="4697563"/>
                  <a:pt x="1426366" y="4687718"/>
                </a:cubicBezTo>
                <a:cubicBezTo>
                  <a:pt x="1412560" y="4689453"/>
                  <a:pt x="1397512" y="4684365"/>
                  <a:pt x="1384037" y="4687843"/>
                </a:cubicBezTo>
                <a:lnTo>
                  <a:pt x="1346996" y="4686184"/>
                </a:lnTo>
                <a:lnTo>
                  <a:pt x="1308817" y="4690023"/>
                </a:lnTo>
                <a:lnTo>
                  <a:pt x="1268850" y="4701204"/>
                </a:lnTo>
                <a:cubicBezTo>
                  <a:pt x="1253323" y="4701949"/>
                  <a:pt x="1236826" y="4700974"/>
                  <a:pt x="1218909" y="4697243"/>
                </a:cubicBezTo>
                <a:cubicBezTo>
                  <a:pt x="1204883" y="4695263"/>
                  <a:pt x="1183521" y="4694006"/>
                  <a:pt x="1167081" y="4681108"/>
                </a:cubicBezTo>
                <a:cubicBezTo>
                  <a:pt x="1150641" y="4668210"/>
                  <a:pt x="1027982" y="4656956"/>
                  <a:pt x="1028065" y="4656732"/>
                </a:cubicBezTo>
                <a:cubicBezTo>
                  <a:pt x="997413" y="4653433"/>
                  <a:pt x="998916" y="4666066"/>
                  <a:pt x="983167" y="4667463"/>
                </a:cubicBezTo>
                <a:cubicBezTo>
                  <a:pt x="967418" y="4668859"/>
                  <a:pt x="959283" y="4663456"/>
                  <a:pt x="933575" y="4665113"/>
                </a:cubicBezTo>
                <a:cubicBezTo>
                  <a:pt x="907867" y="4666771"/>
                  <a:pt x="856664" y="4676890"/>
                  <a:pt x="828922" y="4677409"/>
                </a:cubicBezTo>
                <a:cubicBezTo>
                  <a:pt x="808598" y="4677652"/>
                  <a:pt x="807933" y="4665718"/>
                  <a:pt x="785859" y="4661311"/>
                </a:cubicBezTo>
                <a:cubicBezTo>
                  <a:pt x="764346" y="4676275"/>
                  <a:pt x="708123" y="4640980"/>
                  <a:pt x="709519" y="4662282"/>
                </a:cubicBezTo>
                <a:cubicBezTo>
                  <a:pt x="657776" y="4649495"/>
                  <a:pt x="666334" y="4651568"/>
                  <a:pt x="642835" y="4656529"/>
                </a:cubicBezTo>
                <a:lnTo>
                  <a:pt x="617041" y="4662947"/>
                </a:lnTo>
                <a:lnTo>
                  <a:pt x="530174" y="4659157"/>
                </a:lnTo>
                <a:lnTo>
                  <a:pt x="522967" y="4664296"/>
                </a:lnTo>
                <a:lnTo>
                  <a:pt x="505439" y="4665425"/>
                </a:lnTo>
                <a:lnTo>
                  <a:pt x="498947" y="4666124"/>
                </a:lnTo>
                <a:lnTo>
                  <a:pt x="494921" y="4663656"/>
                </a:lnTo>
                <a:cubicBezTo>
                  <a:pt x="492531" y="4662547"/>
                  <a:pt x="490756" y="4662473"/>
                  <a:pt x="489479" y="4664277"/>
                </a:cubicBezTo>
                <a:cubicBezTo>
                  <a:pt x="489277" y="4665254"/>
                  <a:pt x="489077" y="4666231"/>
                  <a:pt x="488876" y="4667208"/>
                </a:cubicBezTo>
                <a:lnTo>
                  <a:pt x="454603" y="4670897"/>
                </a:lnTo>
                <a:lnTo>
                  <a:pt x="208211" y="4676399"/>
                </a:lnTo>
                <a:cubicBezTo>
                  <a:pt x="153499" y="4693629"/>
                  <a:pt x="92158" y="4691047"/>
                  <a:pt x="29399" y="4685637"/>
                </a:cubicBezTo>
                <a:lnTo>
                  <a:pt x="0" y="4683114"/>
                </a:lnTo>
                <a:close/>
              </a:path>
            </a:pathLst>
          </a:custGeom>
          <a:noFill/>
          <a:extLst>
            <a:ext uri="{909E8E84-426E-40DD-AFC4-6F175D3DCCD1}">
              <a14:hiddenFill xmlns:a14="http://schemas.microsoft.com/office/drawing/2010/main">
                <a:solidFill>
                  <a:srgbClr val="FFFFFF"/>
                </a:solidFill>
              </a14:hiddenFill>
            </a:ext>
          </a:extLst>
        </p:spPr>
      </p:pic>
      <p:pic>
        <p:nvPicPr>
          <p:cNvPr id="4" name="Picture 8" descr="Forest Pansy Redbud, Cercis canadensis 'Forest Pansy', Monrovia Plant">
            <a:extLst>
              <a:ext uri="{FF2B5EF4-FFF2-40B4-BE49-F238E27FC236}">
                <a16:creationId xmlns:a16="http://schemas.microsoft.com/office/drawing/2014/main" id="{A0B5B8E1-3636-AE57-C79F-08E57D7A41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28" r="1" b="16109"/>
          <a:stretch/>
        </p:blipFill>
        <p:spPr bwMode="auto">
          <a:xfrm>
            <a:off x="20" y="10"/>
            <a:ext cx="4044282" cy="4706602"/>
          </a:xfrm>
          <a:custGeom>
            <a:avLst/>
            <a:gdLst/>
            <a:ahLst/>
            <a:cxnLst/>
            <a:rect l="l" t="t" r="r" b="b"/>
            <a:pathLst>
              <a:path w="4044302" h="4706612">
                <a:moveTo>
                  <a:pt x="0" y="0"/>
                </a:moveTo>
                <a:lnTo>
                  <a:pt x="4044302" y="0"/>
                </a:lnTo>
                <a:lnTo>
                  <a:pt x="4044302" y="4683603"/>
                </a:lnTo>
                <a:lnTo>
                  <a:pt x="3973451" y="4677522"/>
                </a:lnTo>
                <a:cubicBezTo>
                  <a:pt x="3942015" y="4675526"/>
                  <a:pt x="3910877" y="4674945"/>
                  <a:pt x="3880688" y="4677902"/>
                </a:cubicBezTo>
                <a:cubicBezTo>
                  <a:pt x="3854349" y="4668373"/>
                  <a:pt x="3867024" y="4694267"/>
                  <a:pt x="3804472" y="4706612"/>
                </a:cubicBezTo>
                <a:cubicBezTo>
                  <a:pt x="3769790" y="4699764"/>
                  <a:pt x="3709689" y="4672031"/>
                  <a:pt x="3671141" y="4669214"/>
                </a:cubicBezTo>
                <a:cubicBezTo>
                  <a:pt x="3634430" y="4661806"/>
                  <a:pt x="3632993" y="4657630"/>
                  <a:pt x="3609792" y="4651280"/>
                </a:cubicBezTo>
                <a:cubicBezTo>
                  <a:pt x="3586591" y="4644931"/>
                  <a:pt x="3596838" y="4646444"/>
                  <a:pt x="3550675" y="4644949"/>
                </a:cubicBezTo>
                <a:cubicBezTo>
                  <a:pt x="3513195" y="4640338"/>
                  <a:pt x="3398385" y="4630109"/>
                  <a:pt x="3362699" y="4629669"/>
                </a:cubicBezTo>
                <a:cubicBezTo>
                  <a:pt x="3327014" y="4629229"/>
                  <a:pt x="3350265" y="4628980"/>
                  <a:pt x="3317820" y="4628473"/>
                </a:cubicBezTo>
                <a:cubicBezTo>
                  <a:pt x="3291761" y="4635373"/>
                  <a:pt x="3220279" y="4625153"/>
                  <a:pt x="3202541" y="4611353"/>
                </a:cubicBezTo>
                <a:cubicBezTo>
                  <a:pt x="3176498" y="4608414"/>
                  <a:pt x="3173034" y="4597692"/>
                  <a:pt x="3165095" y="4593183"/>
                </a:cubicBezTo>
                <a:cubicBezTo>
                  <a:pt x="3157156" y="4588674"/>
                  <a:pt x="3151440" y="4597640"/>
                  <a:pt x="3142614" y="4593521"/>
                </a:cubicBezTo>
                <a:cubicBezTo>
                  <a:pt x="3133788" y="4589402"/>
                  <a:pt x="3119786" y="4585666"/>
                  <a:pt x="3108607" y="4586122"/>
                </a:cubicBezTo>
                <a:cubicBezTo>
                  <a:pt x="3097429" y="4586579"/>
                  <a:pt x="3083057" y="4584832"/>
                  <a:pt x="3060172" y="4583967"/>
                </a:cubicBezTo>
                <a:cubicBezTo>
                  <a:pt x="3037288" y="4583102"/>
                  <a:pt x="3008898" y="4580847"/>
                  <a:pt x="2971297" y="4580934"/>
                </a:cubicBezTo>
                <a:cubicBezTo>
                  <a:pt x="2936460" y="4577753"/>
                  <a:pt x="2952539" y="4581456"/>
                  <a:pt x="2872577" y="4576652"/>
                </a:cubicBezTo>
                <a:cubicBezTo>
                  <a:pt x="2845447" y="4572221"/>
                  <a:pt x="2833971" y="4557733"/>
                  <a:pt x="2814205" y="4559580"/>
                </a:cubicBezTo>
                <a:cubicBezTo>
                  <a:pt x="2790909" y="4543112"/>
                  <a:pt x="2768526" y="4546849"/>
                  <a:pt x="2754311" y="4545459"/>
                </a:cubicBezTo>
                <a:cubicBezTo>
                  <a:pt x="2740096" y="4544070"/>
                  <a:pt x="2737019" y="4543662"/>
                  <a:pt x="2723224" y="4546010"/>
                </a:cubicBezTo>
                <a:cubicBezTo>
                  <a:pt x="2709430" y="4548359"/>
                  <a:pt x="2687410" y="4554101"/>
                  <a:pt x="2672793" y="4554314"/>
                </a:cubicBezTo>
                <a:cubicBezTo>
                  <a:pt x="2658176" y="4554527"/>
                  <a:pt x="2649574" y="4546685"/>
                  <a:pt x="2635521" y="4547286"/>
                </a:cubicBezTo>
                <a:cubicBezTo>
                  <a:pt x="2621467" y="4547887"/>
                  <a:pt x="2621767" y="4560245"/>
                  <a:pt x="2588471" y="4557919"/>
                </a:cubicBezTo>
                <a:lnTo>
                  <a:pt x="2439275" y="4540387"/>
                </a:lnTo>
                <a:cubicBezTo>
                  <a:pt x="2417784" y="4540194"/>
                  <a:pt x="2396292" y="4546221"/>
                  <a:pt x="2374801" y="4546028"/>
                </a:cubicBezTo>
                <a:cubicBezTo>
                  <a:pt x="2331700" y="4546603"/>
                  <a:pt x="2372806" y="4559122"/>
                  <a:pt x="2318618" y="4550990"/>
                </a:cubicBezTo>
                <a:cubicBezTo>
                  <a:pt x="2264430" y="4533528"/>
                  <a:pt x="2150787" y="4518120"/>
                  <a:pt x="2084135" y="4520400"/>
                </a:cubicBezTo>
                <a:lnTo>
                  <a:pt x="2010848" y="4500404"/>
                </a:lnTo>
                <a:lnTo>
                  <a:pt x="1962215" y="4501400"/>
                </a:lnTo>
                <a:lnTo>
                  <a:pt x="1926990" y="4495570"/>
                </a:lnTo>
                <a:cubicBezTo>
                  <a:pt x="1909127" y="4479452"/>
                  <a:pt x="1902510" y="4484082"/>
                  <a:pt x="1884649" y="4474880"/>
                </a:cubicBezTo>
                <a:cubicBezTo>
                  <a:pt x="1864462" y="4463930"/>
                  <a:pt x="1869383" y="4485922"/>
                  <a:pt x="1816219" y="4470938"/>
                </a:cubicBezTo>
                <a:cubicBezTo>
                  <a:pt x="1786214" y="4478916"/>
                  <a:pt x="1794086" y="4458547"/>
                  <a:pt x="1768335" y="4471096"/>
                </a:cubicBezTo>
                <a:cubicBezTo>
                  <a:pt x="1756010" y="4466078"/>
                  <a:pt x="1737157" y="4463295"/>
                  <a:pt x="1725889" y="4456707"/>
                </a:cubicBezTo>
                <a:lnTo>
                  <a:pt x="1704987" y="4453275"/>
                </a:lnTo>
                <a:lnTo>
                  <a:pt x="1678857" y="4447221"/>
                </a:lnTo>
                <a:lnTo>
                  <a:pt x="1674568" y="4435925"/>
                </a:lnTo>
                <a:lnTo>
                  <a:pt x="1634075" y="4429269"/>
                </a:lnTo>
                <a:cubicBezTo>
                  <a:pt x="1619699" y="4424763"/>
                  <a:pt x="1607040" y="4412316"/>
                  <a:pt x="1588492" y="4411465"/>
                </a:cubicBezTo>
                <a:cubicBezTo>
                  <a:pt x="1548666" y="4404488"/>
                  <a:pt x="1441540" y="4396830"/>
                  <a:pt x="1402240" y="4391911"/>
                </a:cubicBezTo>
                <a:cubicBezTo>
                  <a:pt x="1362940" y="4386992"/>
                  <a:pt x="1383536" y="4385271"/>
                  <a:pt x="1352691" y="4381952"/>
                </a:cubicBezTo>
                <a:cubicBezTo>
                  <a:pt x="1322602" y="4385447"/>
                  <a:pt x="1230331" y="4373936"/>
                  <a:pt x="1213419" y="4358161"/>
                </a:cubicBezTo>
                <a:cubicBezTo>
                  <a:pt x="1194291" y="4352958"/>
                  <a:pt x="1171642" y="4355246"/>
                  <a:pt x="1163347" y="4339486"/>
                </a:cubicBezTo>
                <a:cubicBezTo>
                  <a:pt x="1149374" y="4320060"/>
                  <a:pt x="1081104" y="4339702"/>
                  <a:pt x="1091517" y="4319884"/>
                </a:cubicBezTo>
                <a:cubicBezTo>
                  <a:pt x="1067291" y="4326517"/>
                  <a:pt x="1046078" y="4319455"/>
                  <a:pt x="1025956" y="4309010"/>
                </a:cubicBezTo>
                <a:lnTo>
                  <a:pt x="1004286" y="4296626"/>
                </a:lnTo>
                <a:lnTo>
                  <a:pt x="983819" y="4298478"/>
                </a:lnTo>
                <a:cubicBezTo>
                  <a:pt x="974051" y="4282658"/>
                  <a:pt x="953984" y="4293628"/>
                  <a:pt x="939204" y="4282411"/>
                </a:cubicBezTo>
                <a:lnTo>
                  <a:pt x="915836" y="4272323"/>
                </a:lnTo>
                <a:lnTo>
                  <a:pt x="899731" y="4266965"/>
                </a:lnTo>
                <a:lnTo>
                  <a:pt x="893886" y="4264715"/>
                </a:lnTo>
                <a:lnTo>
                  <a:pt x="889021" y="4266066"/>
                </a:lnTo>
                <a:cubicBezTo>
                  <a:pt x="886286" y="4266531"/>
                  <a:pt x="884573" y="4266166"/>
                  <a:pt x="884135" y="4264147"/>
                </a:cubicBezTo>
                <a:lnTo>
                  <a:pt x="884818" y="4261224"/>
                </a:lnTo>
                <a:lnTo>
                  <a:pt x="820228" y="4266638"/>
                </a:lnTo>
                <a:lnTo>
                  <a:pt x="788402" y="4263209"/>
                </a:lnTo>
                <a:cubicBezTo>
                  <a:pt x="756573" y="4279518"/>
                  <a:pt x="718864" y="4245871"/>
                  <a:pt x="687574" y="4276905"/>
                </a:cubicBezTo>
                <a:lnTo>
                  <a:pt x="556383" y="4277125"/>
                </a:lnTo>
                <a:lnTo>
                  <a:pt x="497122" y="4273689"/>
                </a:lnTo>
                <a:cubicBezTo>
                  <a:pt x="484020" y="4279519"/>
                  <a:pt x="445941" y="4269992"/>
                  <a:pt x="454008" y="4273811"/>
                </a:cubicBezTo>
                <a:lnTo>
                  <a:pt x="394229" y="4278215"/>
                </a:lnTo>
                <a:lnTo>
                  <a:pt x="386356" y="4282251"/>
                </a:lnTo>
                <a:lnTo>
                  <a:pt x="383576" y="4284364"/>
                </a:lnTo>
                <a:lnTo>
                  <a:pt x="370039" y="4285533"/>
                </a:lnTo>
                <a:cubicBezTo>
                  <a:pt x="361618" y="4289428"/>
                  <a:pt x="359083" y="4297501"/>
                  <a:pt x="350141" y="4300911"/>
                </a:cubicBezTo>
                <a:cubicBezTo>
                  <a:pt x="345670" y="4302616"/>
                  <a:pt x="339596" y="4303155"/>
                  <a:pt x="330385" y="4301424"/>
                </a:cubicBezTo>
                <a:cubicBezTo>
                  <a:pt x="329804" y="4289693"/>
                  <a:pt x="314374" y="4293109"/>
                  <a:pt x="297835" y="4297065"/>
                </a:cubicBezTo>
                <a:lnTo>
                  <a:pt x="282816" y="4299894"/>
                </a:lnTo>
                <a:lnTo>
                  <a:pt x="281368" y="4300653"/>
                </a:lnTo>
                <a:lnTo>
                  <a:pt x="280684" y="4300295"/>
                </a:lnTo>
                <a:lnTo>
                  <a:pt x="273908" y="4301571"/>
                </a:lnTo>
                <a:cubicBezTo>
                  <a:pt x="266799" y="4301990"/>
                  <a:pt x="261129" y="4300718"/>
                  <a:pt x="258614" y="4295926"/>
                </a:cubicBezTo>
                <a:cubicBezTo>
                  <a:pt x="242516" y="4327823"/>
                  <a:pt x="214979" y="4309338"/>
                  <a:pt x="182068" y="4323284"/>
                </a:cubicBezTo>
                <a:cubicBezTo>
                  <a:pt x="157942" y="4332898"/>
                  <a:pt x="153812" y="4326151"/>
                  <a:pt x="128666" y="4331122"/>
                </a:cubicBezTo>
                <a:cubicBezTo>
                  <a:pt x="77925" y="4373333"/>
                  <a:pt x="87445" y="4341355"/>
                  <a:pt x="21563" y="4371972"/>
                </a:cubicBezTo>
                <a:lnTo>
                  <a:pt x="0" y="4383632"/>
                </a:lnTo>
                <a:close/>
              </a:path>
            </a:pathLst>
          </a:custGeom>
          <a:noFill/>
          <a:extLst>
            <a:ext uri="{909E8E84-426E-40DD-AFC4-6F175D3DCCD1}">
              <a14:hiddenFill xmlns:a14="http://schemas.microsoft.com/office/drawing/2010/main">
                <a:solidFill>
                  <a:srgbClr val="FFFFFF"/>
                </a:solidFill>
              </a14:hiddenFill>
            </a:ext>
          </a:extLst>
        </p:spPr>
      </p:pic>
      <p:pic>
        <p:nvPicPr>
          <p:cNvPr id="5" name="Picture 12" descr="Prunus 'Cascade Snow' | Cascade Snow Flowering Cherry | Flickr">
            <a:extLst>
              <a:ext uri="{FF2B5EF4-FFF2-40B4-BE49-F238E27FC236}">
                <a16:creationId xmlns:a16="http://schemas.microsoft.com/office/drawing/2014/main" id="{121E889E-BCC9-DC56-3E06-7CB0692DFB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846" r="-3" b="-3"/>
          <a:stretch/>
        </p:blipFill>
        <p:spPr bwMode="auto">
          <a:xfrm>
            <a:off x="8118152" y="370899"/>
            <a:ext cx="4073848" cy="5097855"/>
          </a:xfrm>
          <a:custGeom>
            <a:avLst/>
            <a:gdLst/>
            <a:ahLst/>
            <a:cxnLst/>
            <a:rect l="l" t="t" r="r" b="b"/>
            <a:pathLst>
              <a:path w="4073848" h="5097855">
                <a:moveTo>
                  <a:pt x="0" y="0"/>
                </a:moveTo>
                <a:lnTo>
                  <a:pt x="19820" y="5180"/>
                </a:lnTo>
                <a:lnTo>
                  <a:pt x="49402" y="7911"/>
                </a:lnTo>
                <a:cubicBezTo>
                  <a:pt x="58464" y="10327"/>
                  <a:pt x="59058" y="18121"/>
                  <a:pt x="71002" y="17994"/>
                </a:cubicBezTo>
                <a:cubicBezTo>
                  <a:pt x="107266" y="23166"/>
                  <a:pt x="172585" y="27649"/>
                  <a:pt x="221893" y="33346"/>
                </a:cubicBezTo>
                <a:cubicBezTo>
                  <a:pt x="246320" y="29951"/>
                  <a:pt x="281352" y="36453"/>
                  <a:pt x="291482" y="46142"/>
                </a:cubicBezTo>
                <a:cubicBezTo>
                  <a:pt x="303579" y="48837"/>
                  <a:pt x="332739" y="48886"/>
                  <a:pt x="344505" y="46978"/>
                </a:cubicBezTo>
                <a:cubicBezTo>
                  <a:pt x="354949" y="47257"/>
                  <a:pt x="356843" y="50945"/>
                  <a:pt x="370719" y="52379"/>
                </a:cubicBezTo>
                <a:cubicBezTo>
                  <a:pt x="385865" y="55758"/>
                  <a:pt x="418717" y="71770"/>
                  <a:pt x="432980" y="76777"/>
                </a:cubicBezTo>
                <a:cubicBezTo>
                  <a:pt x="447242" y="81784"/>
                  <a:pt x="432737" y="76599"/>
                  <a:pt x="456293" y="82419"/>
                </a:cubicBezTo>
                <a:cubicBezTo>
                  <a:pt x="464698" y="84403"/>
                  <a:pt x="462938" y="92138"/>
                  <a:pt x="481008" y="95827"/>
                </a:cubicBezTo>
                <a:cubicBezTo>
                  <a:pt x="499078" y="99517"/>
                  <a:pt x="539553" y="103782"/>
                  <a:pt x="564714" y="104556"/>
                </a:cubicBezTo>
                <a:cubicBezTo>
                  <a:pt x="592824" y="92037"/>
                  <a:pt x="582974" y="109081"/>
                  <a:pt x="634376" y="93326"/>
                </a:cubicBezTo>
                <a:cubicBezTo>
                  <a:pt x="635698" y="95341"/>
                  <a:pt x="656703" y="94474"/>
                  <a:pt x="678233" y="95822"/>
                </a:cubicBezTo>
                <a:cubicBezTo>
                  <a:pt x="699762" y="97170"/>
                  <a:pt x="745607" y="108465"/>
                  <a:pt x="763555" y="101412"/>
                </a:cubicBezTo>
                <a:lnTo>
                  <a:pt x="921892" y="100673"/>
                </a:lnTo>
                <a:lnTo>
                  <a:pt x="1012783" y="112509"/>
                </a:lnTo>
                <a:cubicBezTo>
                  <a:pt x="1044389" y="114404"/>
                  <a:pt x="1049697" y="123044"/>
                  <a:pt x="1070000" y="119654"/>
                </a:cubicBezTo>
                <a:cubicBezTo>
                  <a:pt x="1104224" y="121839"/>
                  <a:pt x="1082556" y="137881"/>
                  <a:pt x="1122043" y="124964"/>
                </a:cubicBezTo>
                <a:cubicBezTo>
                  <a:pt x="1111251" y="138700"/>
                  <a:pt x="1140599" y="121238"/>
                  <a:pt x="1160906" y="132297"/>
                </a:cubicBezTo>
                <a:cubicBezTo>
                  <a:pt x="1189386" y="124143"/>
                  <a:pt x="1218667" y="134414"/>
                  <a:pt x="1235955" y="135610"/>
                </a:cubicBezTo>
                <a:cubicBezTo>
                  <a:pt x="1253243" y="136806"/>
                  <a:pt x="1239866" y="140567"/>
                  <a:pt x="1264634" y="139474"/>
                </a:cubicBezTo>
                <a:lnTo>
                  <a:pt x="1299612" y="145010"/>
                </a:lnTo>
                <a:cubicBezTo>
                  <a:pt x="1297785" y="140439"/>
                  <a:pt x="1302846" y="141786"/>
                  <a:pt x="1316723" y="142501"/>
                </a:cubicBezTo>
                <a:lnTo>
                  <a:pt x="1353994" y="138427"/>
                </a:lnTo>
                <a:lnTo>
                  <a:pt x="1379571" y="142536"/>
                </a:lnTo>
                <a:cubicBezTo>
                  <a:pt x="1382999" y="142397"/>
                  <a:pt x="1407380" y="137923"/>
                  <a:pt x="1406891" y="134412"/>
                </a:cubicBezTo>
                <a:cubicBezTo>
                  <a:pt x="1433565" y="149140"/>
                  <a:pt x="1436234" y="139888"/>
                  <a:pt x="1463587" y="136134"/>
                </a:cubicBezTo>
                <a:cubicBezTo>
                  <a:pt x="1487038" y="137517"/>
                  <a:pt x="1466824" y="137982"/>
                  <a:pt x="1523495" y="139722"/>
                </a:cubicBezTo>
                <a:cubicBezTo>
                  <a:pt x="1545556" y="155891"/>
                  <a:pt x="1529698" y="128003"/>
                  <a:pt x="1573001" y="150645"/>
                </a:cubicBezTo>
                <a:cubicBezTo>
                  <a:pt x="1575121" y="148880"/>
                  <a:pt x="1601855" y="150499"/>
                  <a:pt x="1615848" y="152274"/>
                </a:cubicBezTo>
                <a:cubicBezTo>
                  <a:pt x="1629840" y="154049"/>
                  <a:pt x="1642482" y="151886"/>
                  <a:pt x="1656958" y="161298"/>
                </a:cubicBezTo>
                <a:cubicBezTo>
                  <a:pt x="1667535" y="164193"/>
                  <a:pt x="1648634" y="159956"/>
                  <a:pt x="1681709" y="164883"/>
                </a:cubicBezTo>
                <a:cubicBezTo>
                  <a:pt x="1714785" y="169810"/>
                  <a:pt x="1822594" y="186492"/>
                  <a:pt x="1855413" y="190858"/>
                </a:cubicBezTo>
                <a:cubicBezTo>
                  <a:pt x="1888232" y="195224"/>
                  <a:pt x="1865150" y="197788"/>
                  <a:pt x="1878624" y="198221"/>
                </a:cubicBezTo>
                <a:cubicBezTo>
                  <a:pt x="1892098" y="198654"/>
                  <a:pt x="1921110" y="191588"/>
                  <a:pt x="1936257" y="193458"/>
                </a:cubicBezTo>
                <a:cubicBezTo>
                  <a:pt x="1955273" y="195364"/>
                  <a:pt x="1958093" y="202665"/>
                  <a:pt x="1969506" y="202296"/>
                </a:cubicBezTo>
                <a:cubicBezTo>
                  <a:pt x="1980059" y="192079"/>
                  <a:pt x="1991264" y="192192"/>
                  <a:pt x="2009543" y="198388"/>
                </a:cubicBezTo>
                <a:cubicBezTo>
                  <a:pt x="2043643" y="201172"/>
                  <a:pt x="2043670" y="190662"/>
                  <a:pt x="2076599" y="192177"/>
                </a:cubicBezTo>
                <a:cubicBezTo>
                  <a:pt x="2091049" y="191598"/>
                  <a:pt x="2098780" y="194892"/>
                  <a:pt x="2122888" y="191618"/>
                </a:cubicBezTo>
                <a:cubicBezTo>
                  <a:pt x="2140054" y="192316"/>
                  <a:pt x="2174542" y="194072"/>
                  <a:pt x="2197782" y="183790"/>
                </a:cubicBezTo>
                <a:cubicBezTo>
                  <a:pt x="2222989" y="182481"/>
                  <a:pt x="2204683" y="182017"/>
                  <a:pt x="2232194" y="184607"/>
                </a:cubicBezTo>
                <a:cubicBezTo>
                  <a:pt x="2265802" y="185125"/>
                  <a:pt x="2279792" y="178894"/>
                  <a:pt x="2299212" y="180376"/>
                </a:cubicBezTo>
                <a:cubicBezTo>
                  <a:pt x="2311858" y="176121"/>
                  <a:pt x="2297536" y="181192"/>
                  <a:pt x="2346142" y="175851"/>
                </a:cubicBezTo>
                <a:cubicBezTo>
                  <a:pt x="2365406" y="185310"/>
                  <a:pt x="2381884" y="172374"/>
                  <a:pt x="2398368" y="174412"/>
                </a:cubicBezTo>
                <a:cubicBezTo>
                  <a:pt x="2424509" y="173378"/>
                  <a:pt x="2488760" y="173491"/>
                  <a:pt x="2512594" y="172027"/>
                </a:cubicBezTo>
                <a:cubicBezTo>
                  <a:pt x="2536428" y="170563"/>
                  <a:pt x="2511059" y="168382"/>
                  <a:pt x="2541375" y="165630"/>
                </a:cubicBezTo>
                <a:cubicBezTo>
                  <a:pt x="2597211" y="177879"/>
                  <a:pt x="2628371" y="155834"/>
                  <a:pt x="2684883" y="153136"/>
                </a:cubicBezTo>
                <a:cubicBezTo>
                  <a:pt x="2719188" y="136064"/>
                  <a:pt x="2743499" y="153798"/>
                  <a:pt x="2781009" y="140733"/>
                </a:cubicBezTo>
                <a:cubicBezTo>
                  <a:pt x="2806393" y="136738"/>
                  <a:pt x="2810080" y="140555"/>
                  <a:pt x="2824377" y="138690"/>
                </a:cubicBezTo>
                <a:cubicBezTo>
                  <a:pt x="2838674" y="136825"/>
                  <a:pt x="2854799" y="132329"/>
                  <a:pt x="2866792" y="129542"/>
                </a:cubicBezTo>
                <a:cubicBezTo>
                  <a:pt x="2873210" y="133180"/>
                  <a:pt x="2923100" y="126770"/>
                  <a:pt x="2921948" y="121966"/>
                </a:cubicBezTo>
                <a:cubicBezTo>
                  <a:pt x="2929361" y="123612"/>
                  <a:pt x="2949852" y="129984"/>
                  <a:pt x="2952165" y="122378"/>
                </a:cubicBezTo>
                <a:cubicBezTo>
                  <a:pt x="2990011" y="122297"/>
                  <a:pt x="3011272" y="121230"/>
                  <a:pt x="3044378" y="131368"/>
                </a:cubicBezTo>
                <a:cubicBezTo>
                  <a:pt x="3067906" y="135145"/>
                  <a:pt x="3051474" y="133118"/>
                  <a:pt x="3066117" y="135515"/>
                </a:cubicBezTo>
                <a:cubicBezTo>
                  <a:pt x="3080761" y="137912"/>
                  <a:pt x="3105156" y="133618"/>
                  <a:pt x="3129038" y="133048"/>
                </a:cubicBezTo>
                <a:cubicBezTo>
                  <a:pt x="3153252" y="133180"/>
                  <a:pt x="3181464" y="137262"/>
                  <a:pt x="3199396" y="138690"/>
                </a:cubicBezTo>
                <a:cubicBezTo>
                  <a:pt x="3217327" y="140118"/>
                  <a:pt x="3221605" y="139775"/>
                  <a:pt x="3236626" y="141617"/>
                </a:cubicBezTo>
                <a:cubicBezTo>
                  <a:pt x="3261693" y="138167"/>
                  <a:pt x="3282756" y="139985"/>
                  <a:pt x="3301529" y="147360"/>
                </a:cubicBezTo>
                <a:cubicBezTo>
                  <a:pt x="3316136" y="149253"/>
                  <a:pt x="3308650" y="153562"/>
                  <a:pt x="3319466" y="155359"/>
                </a:cubicBezTo>
                <a:cubicBezTo>
                  <a:pt x="3330283" y="157156"/>
                  <a:pt x="3337180" y="149032"/>
                  <a:pt x="3366431" y="150998"/>
                </a:cubicBezTo>
                <a:cubicBezTo>
                  <a:pt x="3376837" y="151395"/>
                  <a:pt x="3376489" y="159016"/>
                  <a:pt x="3398712" y="160121"/>
                </a:cubicBezTo>
                <a:cubicBezTo>
                  <a:pt x="3420936" y="161226"/>
                  <a:pt x="3510291" y="165983"/>
                  <a:pt x="3542998" y="167155"/>
                </a:cubicBezTo>
                <a:cubicBezTo>
                  <a:pt x="3575704" y="168327"/>
                  <a:pt x="3562463" y="165109"/>
                  <a:pt x="3578141" y="164774"/>
                </a:cubicBezTo>
                <a:cubicBezTo>
                  <a:pt x="3593820" y="164439"/>
                  <a:pt x="3612368" y="156036"/>
                  <a:pt x="3637070" y="165143"/>
                </a:cubicBezTo>
                <a:cubicBezTo>
                  <a:pt x="3655547" y="160298"/>
                  <a:pt x="3656022" y="171417"/>
                  <a:pt x="3676510" y="174285"/>
                </a:cubicBezTo>
                <a:cubicBezTo>
                  <a:pt x="3687814" y="178343"/>
                  <a:pt x="3701962" y="177166"/>
                  <a:pt x="3711295" y="179965"/>
                </a:cubicBezTo>
                <a:cubicBezTo>
                  <a:pt x="3720627" y="182764"/>
                  <a:pt x="3728005" y="183268"/>
                  <a:pt x="3734909" y="186315"/>
                </a:cubicBezTo>
                <a:cubicBezTo>
                  <a:pt x="3741813" y="189362"/>
                  <a:pt x="3743912" y="195469"/>
                  <a:pt x="3752716" y="198247"/>
                </a:cubicBezTo>
                <a:cubicBezTo>
                  <a:pt x="3761521" y="201025"/>
                  <a:pt x="3775291" y="205915"/>
                  <a:pt x="3785338" y="207746"/>
                </a:cubicBezTo>
                <a:cubicBezTo>
                  <a:pt x="3795386" y="209577"/>
                  <a:pt x="3793861" y="206743"/>
                  <a:pt x="3813002" y="209235"/>
                </a:cubicBezTo>
                <a:cubicBezTo>
                  <a:pt x="3844203" y="214556"/>
                  <a:pt x="3872302" y="218411"/>
                  <a:pt x="3907394" y="217935"/>
                </a:cubicBezTo>
                <a:cubicBezTo>
                  <a:pt x="3913972" y="227642"/>
                  <a:pt x="3924446" y="223236"/>
                  <a:pt x="3938455" y="218099"/>
                </a:cubicBezTo>
                <a:cubicBezTo>
                  <a:pt x="3964643" y="225179"/>
                  <a:pt x="4008872" y="230664"/>
                  <a:pt x="4053670" y="246493"/>
                </a:cubicBezTo>
                <a:cubicBezTo>
                  <a:pt x="4060026" y="249727"/>
                  <a:pt x="4064731" y="252068"/>
                  <a:pt x="4068686" y="253851"/>
                </a:cubicBezTo>
                <a:lnTo>
                  <a:pt x="4073848" y="255820"/>
                </a:lnTo>
                <a:lnTo>
                  <a:pt x="4073848" y="5096562"/>
                </a:lnTo>
                <a:lnTo>
                  <a:pt x="4062380" y="5097855"/>
                </a:lnTo>
                <a:cubicBezTo>
                  <a:pt x="4057192" y="5097055"/>
                  <a:pt x="4053199" y="5094472"/>
                  <a:pt x="4049820" y="5089388"/>
                </a:cubicBezTo>
                <a:cubicBezTo>
                  <a:pt x="4009878" y="5087267"/>
                  <a:pt x="3968705" y="5061632"/>
                  <a:pt x="3943125" y="5073727"/>
                </a:cubicBezTo>
                <a:cubicBezTo>
                  <a:pt x="3944749" y="5052314"/>
                  <a:pt x="3930432" y="5060350"/>
                  <a:pt x="3902578" y="5055197"/>
                </a:cubicBezTo>
                <a:cubicBezTo>
                  <a:pt x="3882656" y="5049199"/>
                  <a:pt x="3839627" y="5036588"/>
                  <a:pt x="3823591" y="5030823"/>
                </a:cubicBezTo>
                <a:cubicBezTo>
                  <a:pt x="3807556" y="5025058"/>
                  <a:pt x="3795270" y="5029266"/>
                  <a:pt x="3779178" y="5023718"/>
                </a:cubicBezTo>
                <a:cubicBezTo>
                  <a:pt x="3786402" y="5005404"/>
                  <a:pt x="3690441" y="5017899"/>
                  <a:pt x="3727041" y="5004453"/>
                </a:cubicBezTo>
                <a:cubicBezTo>
                  <a:pt x="3699629" y="4993542"/>
                  <a:pt x="3709708" y="4998999"/>
                  <a:pt x="3695215" y="5003935"/>
                </a:cubicBezTo>
                <a:cubicBezTo>
                  <a:pt x="3660744" y="4999180"/>
                  <a:pt x="3657695" y="4997754"/>
                  <a:pt x="3617918" y="5002257"/>
                </a:cubicBezTo>
                <a:cubicBezTo>
                  <a:pt x="3600258" y="5001551"/>
                  <a:pt x="3594004" y="4999083"/>
                  <a:pt x="3578292" y="4997633"/>
                </a:cubicBezTo>
                <a:cubicBezTo>
                  <a:pt x="3562580" y="4996183"/>
                  <a:pt x="3553912" y="4997238"/>
                  <a:pt x="3523647" y="4993560"/>
                </a:cubicBezTo>
                <a:cubicBezTo>
                  <a:pt x="3499709" y="4988949"/>
                  <a:pt x="3482330" y="4990238"/>
                  <a:pt x="3462999" y="4987582"/>
                </a:cubicBezTo>
                <a:cubicBezTo>
                  <a:pt x="3443667" y="4984927"/>
                  <a:pt x="3431887" y="4980755"/>
                  <a:pt x="3407661" y="4977626"/>
                </a:cubicBezTo>
                <a:cubicBezTo>
                  <a:pt x="3386862" y="4968882"/>
                  <a:pt x="3308417" y="4989840"/>
                  <a:pt x="3292705" y="4963636"/>
                </a:cubicBezTo>
                <a:cubicBezTo>
                  <a:pt x="3235824" y="4968918"/>
                  <a:pt x="3219730" y="4958334"/>
                  <a:pt x="3172975" y="4953691"/>
                </a:cubicBezTo>
                <a:cubicBezTo>
                  <a:pt x="3127763" y="4948837"/>
                  <a:pt x="3122071" y="4951787"/>
                  <a:pt x="3074842" y="4939189"/>
                </a:cubicBezTo>
                <a:cubicBezTo>
                  <a:pt x="3037951" y="4926629"/>
                  <a:pt x="3018156" y="4922664"/>
                  <a:pt x="2975114" y="4919945"/>
                </a:cubicBezTo>
                <a:cubicBezTo>
                  <a:pt x="2971916" y="4927359"/>
                  <a:pt x="2920569" y="4912496"/>
                  <a:pt x="2912264" y="4910306"/>
                </a:cubicBezTo>
                <a:cubicBezTo>
                  <a:pt x="2913215" y="4915182"/>
                  <a:pt x="2886096" y="4917324"/>
                  <a:pt x="2879068" y="4913219"/>
                </a:cubicBezTo>
                <a:cubicBezTo>
                  <a:pt x="2816888" y="4916083"/>
                  <a:pt x="2797908" y="4934735"/>
                  <a:pt x="2751306" y="4924939"/>
                </a:cubicBezTo>
                <a:cubicBezTo>
                  <a:pt x="2714930" y="4924870"/>
                  <a:pt x="2716667" y="4934409"/>
                  <a:pt x="2664406" y="4934300"/>
                </a:cubicBezTo>
                <a:cubicBezTo>
                  <a:pt x="2642420" y="4938458"/>
                  <a:pt x="2649006" y="4930226"/>
                  <a:pt x="2621651" y="4930533"/>
                </a:cubicBezTo>
                <a:cubicBezTo>
                  <a:pt x="2586738" y="4948131"/>
                  <a:pt x="2549613" y="4936664"/>
                  <a:pt x="2500282" y="4936142"/>
                </a:cubicBezTo>
                <a:cubicBezTo>
                  <a:pt x="2439944" y="4934837"/>
                  <a:pt x="2389504" y="4942093"/>
                  <a:pt x="2337000" y="4934320"/>
                </a:cubicBezTo>
                <a:cubicBezTo>
                  <a:pt x="2317698" y="4940567"/>
                  <a:pt x="2291907" y="4948971"/>
                  <a:pt x="2270703" y="4938111"/>
                </a:cubicBezTo>
                <a:cubicBezTo>
                  <a:pt x="2215033" y="4939841"/>
                  <a:pt x="2221532" y="4944790"/>
                  <a:pt x="2200316" y="4938470"/>
                </a:cubicBezTo>
                <a:cubicBezTo>
                  <a:pt x="2158078" y="4940893"/>
                  <a:pt x="2164891" y="4935351"/>
                  <a:pt x="2126710" y="4932347"/>
                </a:cubicBezTo>
                <a:cubicBezTo>
                  <a:pt x="2095620" y="4927728"/>
                  <a:pt x="2111086" y="4928153"/>
                  <a:pt x="2082324" y="4927593"/>
                </a:cubicBezTo>
                <a:cubicBezTo>
                  <a:pt x="2055130" y="4936130"/>
                  <a:pt x="2036508" y="4925578"/>
                  <a:pt x="2029206" y="4923365"/>
                </a:cubicBezTo>
                <a:cubicBezTo>
                  <a:pt x="2003508" y="4924806"/>
                  <a:pt x="1965456" y="4913048"/>
                  <a:pt x="1969765" y="4928228"/>
                </a:cubicBezTo>
                <a:cubicBezTo>
                  <a:pt x="1933670" y="4907655"/>
                  <a:pt x="1935015" y="4928539"/>
                  <a:pt x="1896446" y="4923240"/>
                </a:cubicBezTo>
                <a:cubicBezTo>
                  <a:pt x="1876120" y="4915707"/>
                  <a:pt x="1849790" y="4911657"/>
                  <a:pt x="1837029" y="4921066"/>
                </a:cubicBezTo>
                <a:cubicBezTo>
                  <a:pt x="1759478" y="4909120"/>
                  <a:pt x="1806390" y="4905512"/>
                  <a:pt x="1727326" y="4892968"/>
                </a:cubicBezTo>
                <a:cubicBezTo>
                  <a:pt x="1686312" y="4886651"/>
                  <a:pt x="1625466" y="4884219"/>
                  <a:pt x="1593578" y="4875201"/>
                </a:cubicBezTo>
                <a:cubicBezTo>
                  <a:pt x="1561690" y="4866183"/>
                  <a:pt x="1553872" y="4870257"/>
                  <a:pt x="1529199" y="4863739"/>
                </a:cubicBezTo>
                <a:cubicBezTo>
                  <a:pt x="1504527" y="4857222"/>
                  <a:pt x="1472957" y="4856729"/>
                  <a:pt x="1453102" y="4853389"/>
                </a:cubicBezTo>
                <a:cubicBezTo>
                  <a:pt x="1433246" y="4850048"/>
                  <a:pt x="1412604" y="4842097"/>
                  <a:pt x="1410062" y="4843700"/>
                </a:cubicBezTo>
                <a:cubicBezTo>
                  <a:pt x="1370061" y="4835203"/>
                  <a:pt x="1358114" y="4845698"/>
                  <a:pt x="1334230" y="4827940"/>
                </a:cubicBezTo>
                <a:cubicBezTo>
                  <a:pt x="1313790" y="4825698"/>
                  <a:pt x="1309169" y="4823751"/>
                  <a:pt x="1287424" y="4823328"/>
                </a:cubicBezTo>
                <a:cubicBezTo>
                  <a:pt x="1265680" y="4822905"/>
                  <a:pt x="1234048" y="4825438"/>
                  <a:pt x="1203760" y="4825401"/>
                </a:cubicBezTo>
                <a:cubicBezTo>
                  <a:pt x="1172376" y="4827120"/>
                  <a:pt x="1171591" y="4843575"/>
                  <a:pt x="1142353" y="4826911"/>
                </a:cubicBezTo>
                <a:cubicBezTo>
                  <a:pt x="1142648" y="4830450"/>
                  <a:pt x="1127453" y="4831600"/>
                  <a:pt x="1123543" y="4831484"/>
                </a:cubicBezTo>
                <a:lnTo>
                  <a:pt x="1092581" y="4833192"/>
                </a:lnTo>
                <a:lnTo>
                  <a:pt x="1089970" y="4827604"/>
                </a:lnTo>
                <a:cubicBezTo>
                  <a:pt x="1078405" y="4825299"/>
                  <a:pt x="1058546" y="4830811"/>
                  <a:pt x="1046990" y="4831800"/>
                </a:cubicBezTo>
                <a:lnTo>
                  <a:pt x="1020627" y="4833537"/>
                </a:lnTo>
                <a:lnTo>
                  <a:pt x="1010602" y="4832752"/>
                </a:lnTo>
                <a:lnTo>
                  <a:pt x="1006327" y="4832812"/>
                </a:lnTo>
                <a:lnTo>
                  <a:pt x="995285" y="4828639"/>
                </a:lnTo>
                <a:cubicBezTo>
                  <a:pt x="985016" y="4827594"/>
                  <a:pt x="977337" y="4820880"/>
                  <a:pt x="971197" y="4819859"/>
                </a:cubicBezTo>
                <a:cubicBezTo>
                  <a:pt x="965058" y="4818838"/>
                  <a:pt x="963247" y="4826590"/>
                  <a:pt x="958444" y="4822516"/>
                </a:cubicBezTo>
                <a:cubicBezTo>
                  <a:pt x="964528" y="4819545"/>
                  <a:pt x="954985" y="4817124"/>
                  <a:pt x="950776" y="4814966"/>
                </a:cubicBezTo>
                <a:lnTo>
                  <a:pt x="912589" y="4812307"/>
                </a:lnTo>
                <a:cubicBezTo>
                  <a:pt x="866435" y="4815189"/>
                  <a:pt x="882762" y="4802056"/>
                  <a:pt x="868646" y="4810372"/>
                </a:cubicBezTo>
                <a:cubicBezTo>
                  <a:pt x="833647" y="4816986"/>
                  <a:pt x="825964" y="4816964"/>
                  <a:pt x="813484" y="4815448"/>
                </a:cubicBezTo>
                <a:cubicBezTo>
                  <a:pt x="774068" y="4820782"/>
                  <a:pt x="767891" y="4822976"/>
                  <a:pt x="717218" y="4827378"/>
                </a:cubicBezTo>
                <a:cubicBezTo>
                  <a:pt x="688925" y="4839908"/>
                  <a:pt x="680839" y="4840723"/>
                  <a:pt x="659409" y="4845952"/>
                </a:cubicBezTo>
                <a:cubicBezTo>
                  <a:pt x="633011" y="4854112"/>
                  <a:pt x="639997" y="4860055"/>
                  <a:pt x="607917" y="4863927"/>
                </a:cubicBezTo>
                <a:cubicBezTo>
                  <a:pt x="591636" y="4868226"/>
                  <a:pt x="579429" y="4878384"/>
                  <a:pt x="569284" y="4882117"/>
                </a:cubicBezTo>
                <a:cubicBezTo>
                  <a:pt x="559139" y="4885850"/>
                  <a:pt x="555067" y="4884639"/>
                  <a:pt x="537968" y="4887374"/>
                </a:cubicBezTo>
                <a:cubicBezTo>
                  <a:pt x="526595" y="4886448"/>
                  <a:pt x="489777" y="4886423"/>
                  <a:pt x="482916" y="4888156"/>
                </a:cubicBezTo>
                <a:cubicBezTo>
                  <a:pt x="463365" y="4898273"/>
                  <a:pt x="445824" y="4886936"/>
                  <a:pt x="411637" y="4886771"/>
                </a:cubicBezTo>
                <a:lnTo>
                  <a:pt x="371262" y="4888142"/>
                </a:lnTo>
                <a:cubicBezTo>
                  <a:pt x="363928" y="4882747"/>
                  <a:pt x="306156" y="4880831"/>
                  <a:pt x="302060" y="4873520"/>
                </a:cubicBezTo>
                <a:cubicBezTo>
                  <a:pt x="280888" y="4866176"/>
                  <a:pt x="280811" y="4847663"/>
                  <a:pt x="248012" y="4840618"/>
                </a:cubicBezTo>
                <a:cubicBezTo>
                  <a:pt x="230331" y="4833575"/>
                  <a:pt x="240156" y="4851312"/>
                  <a:pt x="195979" y="4831260"/>
                </a:cubicBezTo>
                <a:cubicBezTo>
                  <a:pt x="165972" y="4807991"/>
                  <a:pt x="63439" y="4789506"/>
                  <a:pt x="10733" y="4758959"/>
                </a:cubicBezTo>
                <a:lnTo>
                  <a:pt x="0" y="4750844"/>
                </a:ln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E58476-8FB4-B618-F9F7-7492EC8FBDFD}"/>
              </a:ext>
            </a:extLst>
          </p:cNvPr>
          <p:cNvSpPr txBox="1"/>
          <p:nvPr/>
        </p:nvSpPr>
        <p:spPr>
          <a:xfrm>
            <a:off x="1150571" y="5121742"/>
            <a:ext cx="6094206" cy="584775"/>
          </a:xfrm>
          <a:prstGeom prst="rect">
            <a:avLst/>
          </a:prstGeom>
          <a:noFill/>
        </p:spPr>
        <p:txBody>
          <a:bodyPr wrap="square">
            <a:spAutoFit/>
          </a:bodyPr>
          <a:lstStyle/>
          <a:p>
            <a:r>
              <a:rPr lang="en-US" sz="3200" kern="1200" dirty="0">
                <a:solidFill>
                  <a:schemeClr val="tx1">
                    <a:lumMod val="85000"/>
                    <a:lumOff val="15000"/>
                  </a:schemeClr>
                </a:solidFill>
                <a:latin typeface="+mj-lt"/>
                <a:ea typeface="+mj-ea"/>
                <a:cs typeface="+mj-cs"/>
              </a:rPr>
              <a:t>Model 3: In Loving Memory</a:t>
            </a:r>
            <a:endParaRPr lang="en-US" sz="3200" dirty="0"/>
          </a:p>
        </p:txBody>
      </p:sp>
    </p:spTree>
    <p:extLst>
      <p:ext uri="{BB962C8B-B14F-4D97-AF65-F5344CB8AC3E}">
        <p14:creationId xmlns:p14="http://schemas.microsoft.com/office/powerpoint/2010/main" val="11770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7BB3-57B1-95AB-AD90-DA05F29B1F2C}"/>
              </a:ext>
            </a:extLst>
          </p:cNvPr>
          <p:cNvSpPr>
            <a:spLocks noGrp="1"/>
          </p:cNvSpPr>
          <p:nvPr>
            <p:ph type="title"/>
          </p:nvPr>
        </p:nvSpPr>
        <p:spPr/>
        <p:txBody>
          <a:bodyPr>
            <a:normAutofit/>
          </a:bodyPr>
          <a:lstStyle/>
          <a:p>
            <a:r>
              <a:rPr lang="en-US" sz="3200" dirty="0"/>
              <a:t>Native Status</a:t>
            </a:r>
          </a:p>
        </p:txBody>
      </p:sp>
      <p:pic>
        <p:nvPicPr>
          <p:cNvPr id="17410" name="Picture 2">
            <a:extLst>
              <a:ext uri="{FF2B5EF4-FFF2-40B4-BE49-F238E27FC236}">
                <a16:creationId xmlns:a16="http://schemas.microsoft.com/office/drawing/2014/main" id="{DC89CADA-5E0D-0F73-670A-6B042DBF6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194" y="1690688"/>
            <a:ext cx="5813612" cy="447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7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EABC-796C-9F4A-A180-9CDAB749387B}"/>
              </a:ext>
            </a:extLst>
          </p:cNvPr>
          <p:cNvSpPr>
            <a:spLocks noGrp="1"/>
          </p:cNvSpPr>
          <p:nvPr>
            <p:ph type="title"/>
          </p:nvPr>
        </p:nvSpPr>
        <p:spPr/>
        <p:txBody>
          <a:bodyPr>
            <a:normAutofit/>
          </a:bodyPr>
          <a:lstStyle/>
          <a:p>
            <a:r>
              <a:rPr lang="en-US" sz="3200" dirty="0"/>
              <a:t>Future Improvements</a:t>
            </a:r>
          </a:p>
        </p:txBody>
      </p:sp>
      <p:sp>
        <p:nvSpPr>
          <p:cNvPr id="3" name="Content Placeholder 2">
            <a:extLst>
              <a:ext uri="{FF2B5EF4-FFF2-40B4-BE49-F238E27FC236}">
                <a16:creationId xmlns:a16="http://schemas.microsoft.com/office/drawing/2014/main" id="{085100E0-E45C-2111-AD66-62CB17B89191}"/>
              </a:ext>
            </a:extLst>
          </p:cNvPr>
          <p:cNvSpPr>
            <a:spLocks noGrp="1"/>
          </p:cNvSpPr>
          <p:nvPr>
            <p:ph idx="1"/>
          </p:nvPr>
        </p:nvSpPr>
        <p:spPr/>
        <p:txBody>
          <a:bodyPr>
            <a:normAutofit/>
          </a:bodyPr>
          <a:lstStyle/>
          <a:p>
            <a:pPr>
              <a:lnSpc>
                <a:spcPct val="200000"/>
              </a:lnSpc>
            </a:pPr>
            <a:r>
              <a:rPr lang="en-US" sz="3200" dirty="0"/>
              <a:t>Richer climate data &amp; projections</a:t>
            </a:r>
          </a:p>
          <a:p>
            <a:pPr>
              <a:lnSpc>
                <a:spcPct val="200000"/>
              </a:lnSpc>
            </a:pPr>
            <a:r>
              <a:rPr lang="en-US" sz="3200" dirty="0"/>
              <a:t>Geographic feature engineering</a:t>
            </a:r>
          </a:p>
          <a:p>
            <a:pPr>
              <a:lnSpc>
                <a:spcPct val="200000"/>
              </a:lnSpc>
            </a:pPr>
            <a:r>
              <a:rPr lang="en-US" sz="3200" dirty="0"/>
              <a:t>Annual updates</a:t>
            </a:r>
          </a:p>
        </p:txBody>
      </p:sp>
    </p:spTree>
    <p:extLst>
      <p:ext uri="{BB962C8B-B14F-4D97-AF65-F5344CB8AC3E}">
        <p14:creationId xmlns:p14="http://schemas.microsoft.com/office/powerpoint/2010/main" val="379448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E04B-D575-A380-E6C2-6B925C89A653}"/>
              </a:ext>
            </a:extLst>
          </p:cNvPr>
          <p:cNvSpPr>
            <a:spLocks noGrp="1"/>
          </p:cNvSpPr>
          <p:nvPr>
            <p:ph type="title"/>
          </p:nvPr>
        </p:nvSpPr>
        <p:spPr/>
        <p:txBody>
          <a:bodyPr/>
          <a:lstStyle/>
          <a:p>
            <a:r>
              <a:rPr lang="en-US" dirty="0"/>
              <a:t>Cities Need Trees Too</a:t>
            </a:r>
          </a:p>
        </p:txBody>
      </p:sp>
      <p:pic>
        <p:nvPicPr>
          <p:cNvPr id="4" name="Picture 3" descr="A picture containing text, font, white, receipt&#10;&#10;Description automatically generated">
            <a:hlinkClick r:id="rId3"/>
            <a:extLst>
              <a:ext uri="{FF2B5EF4-FFF2-40B4-BE49-F238E27FC236}">
                <a16:creationId xmlns:a16="http://schemas.microsoft.com/office/drawing/2014/main" id="{056D86A1-0E15-29C6-DB8B-AE66B19836FC}"/>
              </a:ext>
            </a:extLst>
          </p:cNvPr>
          <p:cNvPicPr>
            <a:picLocks noChangeAspect="1"/>
          </p:cNvPicPr>
          <p:nvPr/>
        </p:nvPicPr>
        <p:blipFill>
          <a:blip r:embed="rId4"/>
          <a:stretch>
            <a:fillRect/>
          </a:stretch>
        </p:blipFill>
        <p:spPr>
          <a:xfrm>
            <a:off x="559547" y="2013228"/>
            <a:ext cx="5536453" cy="900015"/>
          </a:xfrm>
          <a:prstGeom prst="rect">
            <a:avLst/>
          </a:prstGeom>
        </p:spPr>
      </p:pic>
      <p:pic>
        <p:nvPicPr>
          <p:cNvPr id="2056" name="Picture 8">
            <a:extLst>
              <a:ext uri="{FF2B5EF4-FFF2-40B4-BE49-F238E27FC236}">
                <a16:creationId xmlns:a16="http://schemas.microsoft.com/office/drawing/2014/main" id="{1979F1D9-EA23-ED83-6C40-DF9F5E2C48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1012" y="2690247"/>
            <a:ext cx="2796989" cy="713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EE5E4B-4AFA-B5ED-6893-E0962ECEA895}"/>
              </a:ext>
            </a:extLst>
          </p:cNvPr>
          <p:cNvSpPr txBox="1"/>
          <p:nvPr/>
        </p:nvSpPr>
        <p:spPr>
          <a:xfrm>
            <a:off x="7185212" y="2463236"/>
            <a:ext cx="4168588" cy="36822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Improve air quality</a:t>
            </a:r>
          </a:p>
          <a:p>
            <a:pPr marL="285750" indent="-285750">
              <a:lnSpc>
                <a:spcPct val="200000"/>
              </a:lnSpc>
              <a:buFont typeface="Arial" panose="020B0604020202020204" pitchFamily="34" charset="0"/>
              <a:buChar char="•"/>
            </a:pPr>
            <a:r>
              <a:rPr lang="en-US" sz="2400" dirty="0"/>
              <a:t>Regulate surface temperature</a:t>
            </a:r>
          </a:p>
          <a:p>
            <a:pPr marL="285750" indent="-285750">
              <a:lnSpc>
                <a:spcPct val="200000"/>
              </a:lnSpc>
              <a:buFont typeface="Arial" panose="020B0604020202020204" pitchFamily="34" charset="0"/>
              <a:buChar char="•"/>
            </a:pPr>
            <a:r>
              <a:rPr lang="en-US" sz="2400" dirty="0"/>
              <a:t>Limit stormwater damage</a:t>
            </a:r>
          </a:p>
          <a:p>
            <a:pPr marL="285750" indent="-285750">
              <a:lnSpc>
                <a:spcPct val="200000"/>
              </a:lnSpc>
              <a:buFont typeface="Arial" panose="020B0604020202020204" pitchFamily="34" charset="0"/>
              <a:buChar char="•"/>
            </a:pPr>
            <a:r>
              <a:rPr lang="en-US" sz="2400" dirty="0"/>
              <a:t>Reduce noise pollution</a:t>
            </a:r>
          </a:p>
          <a:p>
            <a:pPr marL="285750" indent="-285750">
              <a:lnSpc>
                <a:spcPct val="200000"/>
              </a:lnSpc>
              <a:buFont typeface="Arial" panose="020B0604020202020204" pitchFamily="34" charset="0"/>
              <a:buChar char="•"/>
            </a:pPr>
            <a:r>
              <a:rPr lang="en-US" sz="2400" dirty="0"/>
              <a:t>Increased biodiversity</a:t>
            </a:r>
          </a:p>
        </p:txBody>
      </p:sp>
    </p:spTree>
    <p:extLst>
      <p:ext uri="{BB962C8B-B14F-4D97-AF65-F5344CB8AC3E}">
        <p14:creationId xmlns:p14="http://schemas.microsoft.com/office/powerpoint/2010/main" val="278451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076B-9620-A807-6272-99EDCF4B672F}"/>
              </a:ext>
            </a:extLst>
          </p:cNvPr>
          <p:cNvSpPr>
            <a:spLocks noGrp="1"/>
          </p:cNvSpPr>
          <p:nvPr>
            <p:ph type="title"/>
          </p:nvPr>
        </p:nvSpPr>
        <p:spPr/>
        <p:txBody>
          <a:bodyPr>
            <a:normAutofit/>
          </a:bodyPr>
          <a:lstStyle/>
          <a:p>
            <a:r>
              <a:rPr lang="en-US" sz="3200" dirty="0"/>
              <a:t>Goals</a:t>
            </a:r>
            <a:endParaRPr lang="en-US" sz="2800" dirty="0"/>
          </a:p>
        </p:txBody>
      </p:sp>
      <p:sp>
        <p:nvSpPr>
          <p:cNvPr id="3" name="Content Placeholder 2">
            <a:extLst>
              <a:ext uri="{FF2B5EF4-FFF2-40B4-BE49-F238E27FC236}">
                <a16:creationId xmlns:a16="http://schemas.microsoft.com/office/drawing/2014/main" id="{E38F9A99-7686-B025-D778-9294D17F07DD}"/>
              </a:ext>
            </a:extLst>
          </p:cNvPr>
          <p:cNvSpPr>
            <a:spLocks noGrp="1"/>
          </p:cNvSpPr>
          <p:nvPr>
            <p:ph idx="1"/>
          </p:nvPr>
        </p:nvSpPr>
        <p:spPr/>
        <p:txBody>
          <a:bodyPr>
            <a:normAutofit/>
          </a:bodyPr>
          <a:lstStyle/>
          <a:p>
            <a:pPr>
              <a:lnSpc>
                <a:spcPct val="200000"/>
              </a:lnSpc>
            </a:pPr>
            <a:r>
              <a:rPr lang="en-US" sz="3200" dirty="0"/>
              <a:t>Model to predict health of each tree</a:t>
            </a:r>
          </a:p>
          <a:p>
            <a:pPr>
              <a:lnSpc>
                <a:spcPct val="200000"/>
              </a:lnSpc>
            </a:pPr>
            <a:r>
              <a:rPr lang="en-US" sz="3200" dirty="0"/>
              <a:t>Project into the future, accounting for changing climates</a:t>
            </a:r>
          </a:p>
        </p:txBody>
      </p:sp>
    </p:spTree>
    <p:extLst>
      <p:ext uri="{BB962C8B-B14F-4D97-AF65-F5344CB8AC3E}">
        <p14:creationId xmlns:p14="http://schemas.microsoft.com/office/powerpoint/2010/main" val="159129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F2DEAB-2CED-B15E-DEBC-77462CAE9821}"/>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3200" dirty="0"/>
              <a:t>Data</a:t>
            </a:r>
            <a:endParaRPr lang="en-US" dirty="0"/>
          </a:p>
        </p:txBody>
      </p:sp>
      <p:pic>
        <p:nvPicPr>
          <p:cNvPr id="3080" name="Picture 8" descr="Dryad (repository) - Wikipedia">
            <a:hlinkClick r:id="rId3"/>
            <a:extLst>
              <a:ext uri="{FF2B5EF4-FFF2-40B4-BE49-F238E27FC236}">
                <a16:creationId xmlns:a16="http://schemas.microsoft.com/office/drawing/2014/main" id="{48CA645A-F633-C0BE-BAD6-3772147D3F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834" y="2785949"/>
            <a:ext cx="351485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blue circle with white text and a bird in the middle&#10;&#10;Description automatically generated with low confidence">
            <a:hlinkClick r:id="rId5"/>
            <a:extLst>
              <a:ext uri="{FF2B5EF4-FFF2-40B4-BE49-F238E27FC236}">
                <a16:creationId xmlns:a16="http://schemas.microsoft.com/office/drawing/2014/main" id="{9DA8A214-CF48-55B6-1DC0-F7ED52D6CFB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337047" y="2785948"/>
            <a:ext cx="351485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Citizen Science Condition Monitoring">
            <a:hlinkClick r:id="rId7"/>
            <a:extLst>
              <a:ext uri="{FF2B5EF4-FFF2-40B4-BE49-F238E27FC236}">
                <a16:creationId xmlns:a16="http://schemas.microsoft.com/office/drawing/2014/main" id="{56D6E00F-0608-0394-044A-8F72C6521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9260" y="2785948"/>
            <a:ext cx="3514854" cy="351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4" name="Rectangle 1025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0" name="Picture 10" descr="KUOW - Seattle's urban forest is shrinking. How can it grow?">
            <a:extLst>
              <a:ext uri="{FF2B5EF4-FFF2-40B4-BE49-F238E27FC236}">
                <a16:creationId xmlns:a16="http://schemas.microsoft.com/office/drawing/2014/main" id="{46BF1C43-D039-F136-D7A8-258192668290}"/>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5928" b="195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30A92-ECD9-CC3F-678D-7C54786F89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Exploratory Data Analysis</a:t>
            </a:r>
          </a:p>
        </p:txBody>
      </p:sp>
    </p:spTree>
    <p:extLst>
      <p:ext uri="{BB962C8B-B14F-4D97-AF65-F5344CB8AC3E}">
        <p14:creationId xmlns:p14="http://schemas.microsoft.com/office/powerpoint/2010/main" val="389748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098" name="Picture 2" descr="A map of a city&#10;&#10;Description automatically generated with low confidence">
            <a:extLst>
              <a:ext uri="{FF2B5EF4-FFF2-40B4-BE49-F238E27FC236}">
                <a16:creationId xmlns:a16="http://schemas.microsoft.com/office/drawing/2014/main" id="{B9F43DB2-F8C2-6F7E-8DC5-22FC5F7F5E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8212" y="578738"/>
            <a:ext cx="5443727" cy="56705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C229BF1-2D3E-F20E-AF00-AC34D4F116DF}"/>
              </a:ext>
            </a:extLst>
          </p:cNvPr>
          <p:cNvSpPr txBox="1">
            <a:spLocks/>
          </p:cNvSpPr>
          <p:nvPr/>
        </p:nvSpPr>
        <p:spPr>
          <a:xfrm>
            <a:off x="736747" y="1867647"/>
            <a:ext cx="3616913" cy="3122706"/>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200000"/>
              </a:lnSpc>
              <a:buFont typeface="Arial" panose="020B0604020202020204" pitchFamily="34" charset="0"/>
              <a:buChar char="•"/>
            </a:pPr>
            <a:r>
              <a:rPr lang="en-US" sz="2800" dirty="0"/>
              <a:t>Cleaning climate data</a:t>
            </a:r>
          </a:p>
          <a:p>
            <a:pPr marL="457200" indent="-457200">
              <a:lnSpc>
                <a:spcPct val="200000"/>
              </a:lnSpc>
              <a:buFont typeface="Arial" panose="020B0604020202020204" pitchFamily="34" charset="0"/>
              <a:buChar char="•"/>
            </a:pPr>
            <a:r>
              <a:rPr lang="en-US" sz="2800" dirty="0"/>
              <a:t>Mapping each tree to nearest station</a:t>
            </a:r>
          </a:p>
        </p:txBody>
      </p:sp>
    </p:spTree>
    <p:extLst>
      <p:ext uri="{BB962C8B-B14F-4D97-AF65-F5344CB8AC3E}">
        <p14:creationId xmlns:p14="http://schemas.microsoft.com/office/powerpoint/2010/main" val="308092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DE6321-B9C4-40DF-AEC7-EAC817B8FCCC}"/>
              </a:ext>
            </a:extLst>
          </p:cNvPr>
          <p:cNvSpPr>
            <a:spLocks noGrp="1"/>
          </p:cNvSpPr>
          <p:nvPr>
            <p:ph type="title"/>
          </p:nvPr>
        </p:nvSpPr>
        <p:spPr>
          <a:xfrm>
            <a:off x="1198181" y="560881"/>
            <a:ext cx="9795638" cy="649354"/>
          </a:xfrm>
        </p:spPr>
        <p:txBody>
          <a:bodyPr vert="horz" lIns="91440" tIns="45720" rIns="91440" bIns="45720" rtlCol="0" anchor="t">
            <a:normAutofit/>
          </a:bodyPr>
          <a:lstStyle/>
          <a:p>
            <a:pPr algn="ctr"/>
            <a:r>
              <a:rPr lang="en-US" sz="3200" dirty="0"/>
              <a:t>Dealing With Outliers - Diameter</a:t>
            </a:r>
          </a:p>
        </p:txBody>
      </p:sp>
      <p:grpSp>
        <p:nvGrpSpPr>
          <p:cNvPr id="3" name="Group 2">
            <a:extLst>
              <a:ext uri="{FF2B5EF4-FFF2-40B4-BE49-F238E27FC236}">
                <a16:creationId xmlns:a16="http://schemas.microsoft.com/office/drawing/2014/main" id="{E362595D-3992-2F9A-5ED5-3A3F04CC3902}"/>
              </a:ext>
            </a:extLst>
          </p:cNvPr>
          <p:cNvGrpSpPr/>
          <p:nvPr/>
        </p:nvGrpSpPr>
        <p:grpSpPr>
          <a:xfrm>
            <a:off x="1312123" y="2473571"/>
            <a:ext cx="9567754" cy="4176246"/>
            <a:chOff x="1198181" y="1881900"/>
            <a:chExt cx="9567754" cy="4176246"/>
          </a:xfrm>
        </p:grpSpPr>
        <p:pic>
          <p:nvPicPr>
            <p:cNvPr id="5124" name="Picture 4">
              <a:extLst>
                <a:ext uri="{FF2B5EF4-FFF2-40B4-BE49-F238E27FC236}">
                  <a16:creationId xmlns:a16="http://schemas.microsoft.com/office/drawing/2014/main" id="{7D62091F-33F0-FCDF-232A-35D6BF05D4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81149" y="1881900"/>
              <a:ext cx="4184786" cy="417624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8121530-B683-5C3D-8C2B-5836707B2D9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98181" y="1881900"/>
              <a:ext cx="4184786" cy="4176246"/>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6C2CD983-600F-9698-D81F-06F6FD386359}"/>
              </a:ext>
            </a:extLst>
          </p:cNvPr>
          <p:cNvSpPr txBox="1"/>
          <p:nvPr/>
        </p:nvSpPr>
        <p:spPr>
          <a:xfrm>
            <a:off x="1528651" y="1896056"/>
            <a:ext cx="3751730" cy="461665"/>
          </a:xfrm>
          <a:prstGeom prst="rect">
            <a:avLst/>
          </a:prstGeom>
          <a:noFill/>
        </p:spPr>
        <p:txBody>
          <a:bodyPr wrap="square" rtlCol="0">
            <a:spAutoFit/>
          </a:bodyPr>
          <a:lstStyle/>
          <a:p>
            <a:pPr algn="ctr"/>
            <a:r>
              <a:rPr lang="en-US" sz="2400" dirty="0"/>
              <a:t>All Trees (n=162,080)</a:t>
            </a:r>
          </a:p>
        </p:txBody>
      </p:sp>
      <p:sp>
        <p:nvSpPr>
          <p:cNvPr id="5" name="TextBox 4">
            <a:extLst>
              <a:ext uri="{FF2B5EF4-FFF2-40B4-BE49-F238E27FC236}">
                <a16:creationId xmlns:a16="http://schemas.microsoft.com/office/drawing/2014/main" id="{87BA288C-BCF4-3C22-C450-4368C529FC62}"/>
              </a:ext>
            </a:extLst>
          </p:cNvPr>
          <p:cNvSpPr txBox="1"/>
          <p:nvPr/>
        </p:nvSpPr>
        <p:spPr>
          <a:xfrm>
            <a:off x="6911621" y="1896056"/>
            <a:ext cx="3751730" cy="461665"/>
          </a:xfrm>
          <a:prstGeom prst="rect">
            <a:avLst/>
          </a:prstGeom>
          <a:noFill/>
        </p:spPr>
        <p:txBody>
          <a:bodyPr wrap="square" rtlCol="0">
            <a:spAutoFit/>
          </a:bodyPr>
          <a:lstStyle/>
          <a:p>
            <a:pPr algn="ctr"/>
            <a:r>
              <a:rPr lang="en-US" sz="2400" dirty="0"/>
              <a:t>Eddie’s Dogwood (n=408)</a:t>
            </a:r>
          </a:p>
        </p:txBody>
      </p:sp>
    </p:spTree>
    <p:extLst>
      <p:ext uri="{BB962C8B-B14F-4D97-AF65-F5344CB8AC3E}">
        <p14:creationId xmlns:p14="http://schemas.microsoft.com/office/powerpoint/2010/main" val="49597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5" name="Rectangle 1025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0" name="Picture 10" descr="KUOW - Seattle's urban forest is shrinking. How can it grow?">
            <a:extLst>
              <a:ext uri="{FF2B5EF4-FFF2-40B4-BE49-F238E27FC236}">
                <a16:creationId xmlns:a16="http://schemas.microsoft.com/office/drawing/2014/main" id="{46BF1C43-D039-F136-D7A8-258192668290}"/>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5928" b="195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30A92-ECD9-CC3F-678D-7C54786F89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Preprocessing &amp; Training</a:t>
            </a:r>
          </a:p>
        </p:txBody>
      </p:sp>
    </p:spTree>
    <p:extLst>
      <p:ext uri="{BB962C8B-B14F-4D97-AF65-F5344CB8AC3E}">
        <p14:creationId xmlns:p14="http://schemas.microsoft.com/office/powerpoint/2010/main" val="154391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80" name="Rectangle 6171">
            <a:extLst>
              <a:ext uri="{FF2B5EF4-FFF2-40B4-BE49-F238E27FC236}">
                <a16:creationId xmlns:a16="http://schemas.microsoft.com/office/drawing/2014/main" id="{AA3C4BBB-74A1-4831-90A7-709289EF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DE4182-552B-AC22-1BFC-70D2B75754BC}"/>
              </a:ext>
            </a:extLst>
          </p:cNvPr>
          <p:cNvSpPr>
            <a:spLocks noGrp="1"/>
          </p:cNvSpPr>
          <p:nvPr>
            <p:ph type="title"/>
          </p:nvPr>
        </p:nvSpPr>
        <p:spPr>
          <a:xfrm>
            <a:off x="7563592" y="732116"/>
            <a:ext cx="3776812" cy="2046943"/>
          </a:xfrm>
        </p:spPr>
        <p:txBody>
          <a:bodyPr vert="horz" lIns="91440" tIns="45720" rIns="91440" bIns="45720" rtlCol="0" anchor="b">
            <a:normAutofit/>
          </a:bodyPr>
          <a:lstStyle/>
          <a:p>
            <a:r>
              <a:rPr lang="en-US" sz="3200" kern="1200" dirty="0">
                <a:latin typeface="+mj-lt"/>
                <a:ea typeface="+mj-ea"/>
                <a:cs typeface="+mj-cs"/>
              </a:rPr>
              <a:t>Which Model to Use?</a:t>
            </a:r>
          </a:p>
        </p:txBody>
      </p:sp>
      <p:pic>
        <p:nvPicPr>
          <p:cNvPr id="6148" name="Picture 4">
            <a:extLst>
              <a:ext uri="{FF2B5EF4-FFF2-40B4-BE49-F238E27FC236}">
                <a16:creationId xmlns:a16="http://schemas.microsoft.com/office/drawing/2014/main" id="{CCC613E9-7C34-42B0-258E-8E6531268D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923" y="1282225"/>
            <a:ext cx="5782559" cy="429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03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1179</TotalTime>
  <Words>1251</Words>
  <Application>Microsoft Office PowerPoint</Application>
  <PresentationFormat>Widescreen</PresentationFormat>
  <Paragraphs>154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City Trees: Seattle</vt:lpstr>
      <vt:lpstr>Cities Need Trees Too</vt:lpstr>
      <vt:lpstr>Goals</vt:lpstr>
      <vt:lpstr>Data</vt:lpstr>
      <vt:lpstr>Exploratory Data Analysis</vt:lpstr>
      <vt:lpstr>PowerPoint Presentation</vt:lpstr>
      <vt:lpstr>Dealing With Outliers - Diameter</vt:lpstr>
      <vt:lpstr>Preprocessing &amp; Training</vt:lpstr>
      <vt:lpstr>Which Model to Use?</vt:lpstr>
      <vt:lpstr>Model Tuning</vt:lpstr>
      <vt:lpstr>Final Model</vt:lpstr>
      <vt:lpstr>Learning Curve</vt:lpstr>
      <vt:lpstr>Modeling</vt:lpstr>
      <vt:lpstr>Model 1: At-Risk Trees</vt:lpstr>
      <vt:lpstr>Model 2: Changing Climate</vt:lpstr>
      <vt:lpstr>PowerPoint Presentation</vt:lpstr>
      <vt:lpstr>Native Status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Trees: Seattle</dc:title>
  <dc:creator>Dickinson,Brett</dc:creator>
  <cp:lastModifiedBy>Dickinson,Brett</cp:lastModifiedBy>
  <cp:revision>2</cp:revision>
  <dcterms:created xsi:type="dcterms:W3CDTF">2023-05-19T02:54:18Z</dcterms:created>
  <dcterms:modified xsi:type="dcterms:W3CDTF">2023-05-19T23:33:26Z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0b7cc8-bbd5-45a9-849d-b650c46980f3_Enabled">
    <vt:lpwstr>true</vt:lpwstr>
  </property>
  <property fmtid="{D5CDD505-2E9C-101B-9397-08002B2CF9AE}" pid="3" name="MSIP_Label_f10b7cc8-bbd5-45a9-849d-b650c46980f3_SetDate">
    <vt:lpwstr>2023-05-19T23:33:20Z</vt:lpwstr>
  </property>
  <property fmtid="{D5CDD505-2E9C-101B-9397-08002B2CF9AE}" pid="4" name="MSIP_Label_f10b7cc8-bbd5-45a9-849d-b650c46980f3_Method">
    <vt:lpwstr>Privileged</vt:lpwstr>
  </property>
  <property fmtid="{D5CDD505-2E9C-101B-9397-08002B2CF9AE}" pid="5" name="MSIP_Label_f10b7cc8-bbd5-45a9-849d-b650c46980f3_Name">
    <vt:lpwstr>f10b7cc8-bbd5-45a9-849d-b650c46980f3</vt:lpwstr>
  </property>
  <property fmtid="{D5CDD505-2E9C-101B-9397-08002B2CF9AE}" pid="6" name="MSIP_Label_f10b7cc8-bbd5-45a9-849d-b650c46980f3_SiteId">
    <vt:lpwstr>d931cb4a-3984-4328-9fb6-96d7d7fd51b0</vt:lpwstr>
  </property>
  <property fmtid="{D5CDD505-2E9C-101B-9397-08002B2CF9AE}" pid="7" name="MSIP_Label_f10b7cc8-bbd5-45a9-849d-b650c46980f3_ActionId">
    <vt:lpwstr>f4aa6bdd-837b-41bc-8779-c1ed164ba27c</vt:lpwstr>
  </property>
  <property fmtid="{D5CDD505-2E9C-101B-9397-08002B2CF9AE}" pid="8" name="MSIP_Label_f10b7cc8-bbd5-45a9-849d-b650c46980f3_ContentBits">
    <vt:lpwstr>0</vt:lpwstr>
  </property>
</Properties>
</file>