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2C21"/>
    <a:srgbClr val="A3412F"/>
    <a:srgbClr val="BD6131"/>
    <a:srgbClr val="D98130"/>
    <a:srgbClr val="DA4A4B"/>
    <a:srgbClr val="CC5854"/>
    <a:srgbClr val="B9453C"/>
    <a:srgbClr val="A73A38"/>
    <a:srgbClr val="A23931"/>
    <a:srgbClr val="9B3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83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b="0" i="0" baseline="0">
                <a:solidFill>
                  <a:schemeClr val="accent6"/>
                </a:solidFill>
                <a:latin typeface="Gill Sans"/>
              </a:defRPr>
            </a:pPr>
            <a:r>
              <a:rPr lang="en-US" b="0" i="0" baseline="0" dirty="0" smtClean="0">
                <a:solidFill>
                  <a:schemeClr val="accent6"/>
                </a:solidFill>
                <a:latin typeface="Gill Sans"/>
              </a:rPr>
              <a:t>Market Segments</a:t>
            </a:r>
            <a:endParaRPr lang="en-US" b="0" i="0" baseline="0" dirty="0">
              <a:solidFill>
                <a:schemeClr val="accent6"/>
              </a:solidFill>
              <a:latin typeface="Gill Sans"/>
            </a:endParaRPr>
          </a:p>
        </c:rich>
      </c:tx>
      <c:layout/>
      <c:overlay val="0"/>
      <c:spPr>
        <a:noFill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6F2C21"/>
              </a:solidFill>
              <a:effectLst/>
            </c:spPr>
          </c:dPt>
          <c:dPt>
            <c:idx val="1"/>
            <c:bubble3D val="0"/>
            <c:spPr>
              <a:solidFill>
                <a:srgbClr val="A3412F"/>
              </a:solidFill>
              <a:effectLst/>
            </c:spPr>
          </c:dPt>
          <c:dPt>
            <c:idx val="2"/>
            <c:bubble3D val="0"/>
            <c:spPr>
              <a:solidFill>
                <a:srgbClr val="BD6131"/>
              </a:solidFill>
              <a:effectLst/>
            </c:spPr>
          </c:dPt>
          <c:dPt>
            <c:idx val="3"/>
            <c:bubble3D val="0"/>
            <c:spPr>
              <a:solidFill>
                <a:srgbClr val="D98130"/>
              </a:solidFill>
              <a:effectLst/>
            </c:spPr>
          </c:dPt>
          <c:cat>
            <c:strRef>
              <c:f>Sheet1!$A$2:$A$5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01310436517706"/>
          <c:y val="0.354245570893312"/>
          <c:w val="0.378337313306666"/>
          <c:h val="0.431438637119891"/>
        </c:manualLayout>
      </c:layout>
      <c:overlay val="0"/>
      <c:txPr>
        <a:bodyPr/>
        <a:lstStyle/>
        <a:p>
          <a:pPr>
            <a:defRPr>
              <a:solidFill>
                <a:schemeClr val="accent6"/>
              </a:solidFill>
              <a:latin typeface="Gill San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6F2C21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A3412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rgbClr val="BD6131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6969912"/>
        <c:axId val="-2096437800"/>
      </c:lineChart>
      <c:catAx>
        <c:axId val="-20969699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cap="none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2096437800"/>
        <c:crosses val="autoZero"/>
        <c:auto val="1"/>
        <c:lblAlgn val="ctr"/>
        <c:lblOffset val="100"/>
        <c:noMultiLvlLbl val="0"/>
      </c:catAx>
      <c:valAx>
        <c:axId val="-2096437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20969699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>
              <a:solidFill>
                <a:schemeClr val="tx1">
                  <a:lumMod val="50000"/>
                  <a:lumOff val="50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6F2C21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A3412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rgbClr val="BD6131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6499896"/>
        <c:axId val="-2096496664"/>
      </c:lineChart>
      <c:catAx>
        <c:axId val="-2096499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cap="none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2096496664"/>
        <c:crosses val="autoZero"/>
        <c:auto val="1"/>
        <c:lblAlgn val="ctr"/>
        <c:lblOffset val="100"/>
        <c:noMultiLvlLbl val="0"/>
      </c:catAx>
      <c:valAx>
        <c:axId val="-2096496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20964998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>
              <a:solidFill>
                <a:schemeClr val="tx1">
                  <a:lumMod val="50000"/>
                  <a:lumOff val="50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6F2C21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A3412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rgbClr val="BD6131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6871928"/>
        <c:axId val="-2096868696"/>
      </c:lineChart>
      <c:catAx>
        <c:axId val="-20968719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cap="none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2096868696"/>
        <c:crosses val="autoZero"/>
        <c:auto val="1"/>
        <c:lblAlgn val="ctr"/>
        <c:lblOffset val="100"/>
        <c:noMultiLvlLbl val="0"/>
      </c:catAx>
      <c:valAx>
        <c:axId val="-2096868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20968719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>
              <a:solidFill>
                <a:schemeClr val="tx1">
                  <a:lumMod val="50000"/>
                  <a:lumOff val="50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6F2C21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A3412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rgbClr val="BD6131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6746312"/>
        <c:axId val="-2096275816"/>
      </c:lineChart>
      <c:catAx>
        <c:axId val="-20967463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cap="none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2096275816"/>
        <c:crosses val="autoZero"/>
        <c:auto val="1"/>
        <c:lblAlgn val="ctr"/>
        <c:lblOffset val="100"/>
        <c:noMultiLvlLbl val="0"/>
      </c:catAx>
      <c:valAx>
        <c:axId val="-2096275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20967463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>
              <a:solidFill>
                <a:schemeClr val="tx1">
                  <a:lumMod val="50000"/>
                  <a:lumOff val="50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b="0" i="0" baseline="0">
                <a:solidFill>
                  <a:schemeClr val="accent6"/>
                </a:solidFill>
                <a:latin typeface="Gill Sans"/>
              </a:defRPr>
            </a:pPr>
            <a:r>
              <a:rPr lang="en-US" b="0" i="0" baseline="0" dirty="0" smtClean="0">
                <a:solidFill>
                  <a:schemeClr val="accent6"/>
                </a:solidFill>
                <a:latin typeface="Gill Sans"/>
              </a:rPr>
              <a:t>Use of Funds</a:t>
            </a:r>
          </a:p>
        </c:rich>
      </c:tx>
      <c:layout/>
      <c:overlay val="0"/>
      <c:spPr>
        <a:noFill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6F2C21"/>
              </a:solidFill>
              <a:effectLst/>
            </c:spPr>
          </c:dPt>
          <c:dPt>
            <c:idx val="1"/>
            <c:bubble3D val="0"/>
            <c:spPr>
              <a:solidFill>
                <a:srgbClr val="A3412F"/>
              </a:solidFill>
              <a:effectLst/>
            </c:spPr>
          </c:dPt>
          <c:dPt>
            <c:idx val="2"/>
            <c:bubble3D val="0"/>
            <c:spPr>
              <a:solidFill>
                <a:srgbClr val="BD6131"/>
              </a:solidFill>
              <a:effectLst/>
            </c:spPr>
          </c:dPt>
          <c:dPt>
            <c:idx val="3"/>
            <c:bubble3D val="0"/>
            <c:spPr>
              <a:solidFill>
                <a:srgbClr val="D98130"/>
              </a:solidFill>
              <a:effectLst/>
            </c:spPr>
          </c:dPt>
          <c:cat>
            <c:strRef>
              <c:f>Sheet1!$A$2:$A$5</c:f>
              <c:strCache>
                <c:ptCount val="4"/>
                <c:pt idx="0">
                  <c:v>R&amp;D</c:v>
                </c:pt>
                <c:pt idx="1">
                  <c:v>Marketing</c:v>
                </c:pt>
                <c:pt idx="2">
                  <c:v>Sales</c:v>
                </c:pt>
                <c:pt idx="3">
                  <c:v>Expansion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01310436517706"/>
          <c:y val="0.354245570893312"/>
          <c:w val="0.378337313306666"/>
          <c:h val="0.431438637119891"/>
        </c:manualLayout>
      </c:layout>
      <c:overlay val="0"/>
      <c:txPr>
        <a:bodyPr/>
        <a:lstStyle/>
        <a:p>
          <a:pPr>
            <a:defRPr>
              <a:solidFill>
                <a:schemeClr val="accent6"/>
              </a:solidFill>
              <a:latin typeface="Gill San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A4D44-A4FB-8044-9B35-DF9C2E6C814F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E8FDF-7651-0F40-BF4A-5A496796C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1B87-6086-704A-9858-7771415B95C7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C7D39-43EB-6145-AEEC-071CCF10F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28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C7D39-43EB-6145-AEEC-071CCF10F5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_p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5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883-B734-294F-8F49-81C80EB6ADFD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2B6-4C2B-164F-A89D-702E796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7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672E-5316-0743-8AE4-FE56A188424A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2B6-4C2B-164F-A89D-702E796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Name</a:t>
            </a:r>
            <a:endParaRPr lang="en-US"/>
          </a:p>
        </p:txBody>
      </p:sp>
      <p:pic>
        <p:nvPicPr>
          <p:cNvPr id="7" name="Picture 6" descr="BG_pro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6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F5AC-E2DD-D544-B59F-63EEEBCFB044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2B6-4C2B-164F-A89D-702E796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9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AB6E-33D2-3546-BE4E-998369C0FF5B}" type="datetime1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2B6-4C2B-164F-A89D-702E796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2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7E19-5B85-1645-897B-BA285B5217C0}" type="datetime1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Name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2B6-4C2B-164F-A89D-702E796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2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7040-C7B1-2348-B572-0F618C645AD1}" type="datetime1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Name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2B6-4C2B-164F-A89D-702E796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4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65FF-3ED2-8748-8DF6-9F4FD92DA4D5}" type="datetime1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2B6-4C2B-164F-A89D-702E796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3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4C5C-9B54-0647-8FC2-9DAAB0D61D10}" type="datetime1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2B6-4C2B-164F-A89D-702E796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6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F8-F3EC-E744-9687-2EB0336DF800}" type="datetime1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2B6-4C2B-164F-A89D-702E796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7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72B8-B3B6-ED48-B718-D6B1385F236D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spc="130">
                <a:solidFill>
                  <a:srgbClr val="C85110"/>
                </a:solidFill>
                <a:latin typeface="Gill Sans"/>
              </a:defRPr>
            </a:lvl1pPr>
          </a:lstStyle>
          <a:p>
            <a:r>
              <a:rPr lang="en-US" dirty="0" smtClean="0"/>
              <a:t>Business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92B6-4C2B-164F-A89D-702E796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1172" y="1726144"/>
            <a:ext cx="80406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Gill Sans"/>
                <a:cs typeface="Gill Sans"/>
              </a:rPr>
              <a:t>Value Proposition</a:t>
            </a:r>
            <a:endParaRPr lang="en-US" sz="8000" b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6756" y="4557209"/>
            <a:ext cx="143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Gill Sans Light"/>
                <a:cs typeface="Gill Sans Light"/>
              </a:rPr>
              <a:t>Your Logo</a:t>
            </a:r>
            <a:endParaRPr lang="en-US" sz="2400" dirty="0">
              <a:solidFill>
                <a:schemeClr val="accent6"/>
              </a:solidFill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535538" y="4625594"/>
            <a:ext cx="363973" cy="36397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03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7200" y="1904824"/>
            <a:ext cx="211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Competitor One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0971" y="1904824"/>
            <a:ext cx="21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Competitor Two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33122" y="1904824"/>
            <a:ext cx="234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Competitor Three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2450428"/>
            <a:ext cx="2229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Lorem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dolor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consectetur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adipiscing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elit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Aenean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dui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libero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bibendum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pretium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tincidunt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congue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nunc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auctor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leo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non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fringilla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0509" y="2450428"/>
            <a:ext cx="2229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Lorem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dolor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consectetur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adipiscing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elit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Aenean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dui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libero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bibendum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pretium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tincidunt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congue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nunc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auctor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leo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non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fringilla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3123" y="2450428"/>
            <a:ext cx="2229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Lorem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dolor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consectetur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adipiscing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elit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Aenean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dui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libero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bibendum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pretium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tincidunt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congue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nunc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auctor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leo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non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fringilla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1172" y="507352"/>
            <a:ext cx="240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chemeClr val="accent6"/>
                </a:solidFill>
                <a:latin typeface="Gill Sans"/>
                <a:cs typeface="Gill Sans"/>
              </a:rPr>
              <a:t>COMPETITORS</a:t>
            </a:r>
            <a:endParaRPr lang="en-US" b="1" spc="300" dirty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507352"/>
            <a:ext cx="254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1" name="Footer Placeholder 3"/>
          <p:cNvSpPr txBox="1">
            <a:spLocks/>
          </p:cNvSpPr>
          <p:nvPr/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spc="130">
                <a:solidFill>
                  <a:srgbClr val="C85110"/>
                </a:solidFill>
                <a:latin typeface="Gill Sans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Business Name</a:t>
            </a:r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3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1172" y="507352"/>
            <a:ext cx="245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chemeClr val="accent6"/>
                </a:solidFill>
                <a:latin typeface="Gill Sans"/>
                <a:cs typeface="Gill Sans"/>
              </a:rPr>
              <a:t>USE OF FUNDS</a:t>
            </a:r>
            <a:endParaRPr lang="en-US" b="1" spc="300" dirty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07352"/>
            <a:ext cx="254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cap="all" spc="130">
                <a:solidFill>
                  <a:srgbClr val="C85110"/>
                </a:solidFill>
                <a:latin typeface="Gill Sans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Business Name</a:t>
            </a:r>
            <a:endParaRPr lang="en-US">
              <a:solidFill>
                <a:schemeClr val="accent6"/>
              </a:solidFill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043627089"/>
              </p:ext>
            </p:extLst>
          </p:nvPr>
        </p:nvGraphicFramePr>
        <p:xfrm>
          <a:off x="4366891" y="1710715"/>
          <a:ext cx="4595490" cy="3350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468926" y="2129693"/>
            <a:ext cx="381000" cy="381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8234" y="2129693"/>
            <a:ext cx="32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468926" y="3139876"/>
            <a:ext cx="381000" cy="381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8234" y="3139876"/>
            <a:ext cx="321835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b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8926" y="4097261"/>
            <a:ext cx="381000" cy="381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8234" y="4097261"/>
            <a:ext cx="32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6694" y="2041770"/>
            <a:ext cx="3149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Vestibulum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ante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primis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in</a:t>
            </a: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faucibus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orci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luctus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6694" y="3074994"/>
            <a:ext cx="3149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Vestibulum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ante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primis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in</a:t>
            </a: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faucibus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orci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luctus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6694" y="4052497"/>
            <a:ext cx="3149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Vestibulum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ante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primis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in</a:t>
            </a: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faucibus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orci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luctus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33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1172" y="1120452"/>
            <a:ext cx="80406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Put the problem</a:t>
            </a:r>
          </a:p>
          <a:p>
            <a:r>
              <a:rPr lang="en-US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right here</a:t>
            </a:r>
            <a:endParaRPr lang="en-US" sz="80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172" y="507352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chemeClr val="accent6"/>
                </a:solidFill>
                <a:latin typeface="Gill Sans"/>
                <a:cs typeface="Gill Sans"/>
              </a:rPr>
              <a:t>WHAT’S THE PROBLEM?</a:t>
            </a:r>
            <a:endParaRPr lang="en-US" b="1" spc="300" dirty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07352"/>
            <a:ext cx="254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rgbClr val="7E2F20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accent6"/>
                </a:solidFill>
              </a:rPr>
              <a:t>Business Name</a:t>
            </a:r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1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68926" y="2129693"/>
            <a:ext cx="381000" cy="381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8234" y="2129693"/>
            <a:ext cx="32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468926" y="3139876"/>
            <a:ext cx="381000" cy="381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8234" y="3139876"/>
            <a:ext cx="321835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b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8926" y="4097261"/>
            <a:ext cx="381000" cy="381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8234" y="4097261"/>
            <a:ext cx="32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6694" y="2041770"/>
            <a:ext cx="3149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Vestibulum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ante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primis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in</a:t>
            </a: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faucibus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orci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luctus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6694" y="3074994"/>
            <a:ext cx="3149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Vestibulum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ante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primis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in</a:t>
            </a: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faucibus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orci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luctus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6694" y="4052497"/>
            <a:ext cx="3149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Vestibulum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ante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primis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in</a:t>
            </a: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faucibus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orci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luctus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172" y="507352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chemeClr val="accent6"/>
                </a:solidFill>
                <a:latin typeface="Gill Sans"/>
                <a:cs typeface="Gill Sans"/>
              </a:rPr>
              <a:t>THE MARKET &amp; OPPORTUNITY</a:t>
            </a:r>
            <a:endParaRPr lang="en-US" b="1" spc="300" dirty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507352"/>
            <a:ext cx="254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accent6"/>
                </a:solidFill>
              </a:rPr>
              <a:t>Business Name</a:t>
            </a:r>
            <a:endParaRPr lang="en-US">
              <a:solidFill>
                <a:schemeClr val="accent6"/>
              </a:solidFill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837201733"/>
              </p:ext>
            </p:extLst>
          </p:nvPr>
        </p:nvGraphicFramePr>
        <p:xfrm>
          <a:off x="4366891" y="1710715"/>
          <a:ext cx="4595490" cy="3350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753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0" r="13490"/>
          <a:stretch/>
        </p:blipFill>
        <p:spPr>
          <a:xfrm>
            <a:off x="457199" y="1983153"/>
            <a:ext cx="2463801" cy="26963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r="23754"/>
          <a:stretch/>
        </p:blipFill>
        <p:spPr>
          <a:xfrm>
            <a:off x="3231660" y="1983153"/>
            <a:ext cx="2463801" cy="26963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7" b="9607"/>
          <a:stretch/>
        </p:blipFill>
        <p:spPr>
          <a:xfrm>
            <a:off x="6019800" y="1983152"/>
            <a:ext cx="2332891" cy="2696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9049" y="4729053"/>
            <a:ext cx="246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Vestibulum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ante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primis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faucibus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orci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luctus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53509" y="4729053"/>
            <a:ext cx="246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Vestibulum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ante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primis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faucibus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orci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luctus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31880" y="4729053"/>
            <a:ext cx="246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Vestibulum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ante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primis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faucibus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orci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luctus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172" y="507352"/>
            <a:ext cx="258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chemeClr val="accent6"/>
                </a:solidFill>
                <a:latin typeface="Gill Sans"/>
                <a:cs typeface="Gill Sans"/>
              </a:rPr>
              <a:t>OUR SOLUTION</a:t>
            </a:r>
            <a:endParaRPr lang="en-US" b="1" spc="300" dirty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507352"/>
            <a:ext cx="254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accent6"/>
                </a:solidFill>
              </a:rPr>
              <a:t>Business Name</a:t>
            </a:r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1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904824"/>
            <a:ext cx="147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PART ONE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0971" y="1904824"/>
            <a:ext cx="15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PART TWO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3123" y="1904824"/>
            <a:ext cx="19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PART THREE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450428"/>
            <a:ext cx="2229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Lorem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dolor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consectetur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adipiscing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elit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Aenean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dui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libero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bibendum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pretium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tincidunt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congue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nunc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auctor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leo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non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fringilla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0509" y="2450428"/>
            <a:ext cx="2229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Lorem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dolor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consectetur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adipiscing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elit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Aenean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dui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libero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bibendum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pretium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tincidunt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congue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nunc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auctor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leo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non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fringilla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3123" y="2450428"/>
            <a:ext cx="2229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Lorem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dolor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consectetur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adipiscing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elit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Aenean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dui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libero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bibendum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pretium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tincidunt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congue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nunc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auctor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leo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non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fringilla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172" y="507352"/>
            <a:ext cx="289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chemeClr val="accent6"/>
                </a:solidFill>
                <a:latin typeface="Gill Sans"/>
                <a:cs typeface="Gill Sans"/>
              </a:rPr>
              <a:t>BUSINESS MODEL</a:t>
            </a:r>
            <a:endParaRPr lang="en-US" b="1" spc="300" dirty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07352"/>
            <a:ext cx="254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accent6"/>
                </a:solidFill>
              </a:rPr>
              <a:t>Business Name</a:t>
            </a:r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9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953669"/>
            <a:ext cx="86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DATE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31459" y="2051539"/>
            <a:ext cx="261693" cy="26169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3943" y="1924362"/>
            <a:ext cx="585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Gill Sans"/>
                <a:cs typeface="Gill Sans"/>
              </a:rPr>
              <a:t>A Significant goal your company has achieved.</a:t>
            </a:r>
            <a:endParaRPr lang="en-US" sz="2400" dirty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758462" y="2090615"/>
            <a:ext cx="0" cy="2725616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2832901"/>
            <a:ext cx="86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DATE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31459" y="2930771"/>
            <a:ext cx="261693" cy="26169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943" y="2803594"/>
            <a:ext cx="585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Gill Sans"/>
                <a:cs typeface="Gill Sans"/>
              </a:rPr>
              <a:t>A Significant goal your company has achieved.</a:t>
            </a:r>
            <a:endParaRPr lang="en-US" sz="2400" dirty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702362"/>
            <a:ext cx="86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DATE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31459" y="3800232"/>
            <a:ext cx="261693" cy="26169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3943" y="3673055"/>
            <a:ext cx="585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Gill Sans"/>
                <a:cs typeface="Gill Sans"/>
              </a:rPr>
              <a:t>A Significant goal your company has achieved.</a:t>
            </a:r>
            <a:endParaRPr lang="en-US" sz="2400" dirty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4601131"/>
            <a:ext cx="86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Gill Sans"/>
                <a:cs typeface="Gill Sans"/>
              </a:rPr>
              <a:t>DATE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31459" y="4699001"/>
            <a:ext cx="261693" cy="2616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8948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3943" y="4571824"/>
            <a:ext cx="618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Gill Sans"/>
                <a:cs typeface="Gill Sans"/>
              </a:rPr>
              <a:t>A Significant goal your company hasn’t achieved.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172" y="507352"/>
            <a:ext cx="438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chemeClr val="accent6"/>
                </a:solidFill>
                <a:latin typeface="Gill Sans"/>
                <a:cs typeface="Gill Sans"/>
              </a:rPr>
              <a:t>ROADMAN AND TRACTION</a:t>
            </a:r>
            <a:endParaRPr lang="en-US" b="1" spc="300" dirty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07352"/>
            <a:ext cx="254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accent6"/>
                </a:solidFill>
              </a:rPr>
              <a:t>Business Name</a:t>
            </a:r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8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1172" y="507352"/>
            <a:ext cx="3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chemeClr val="accent6"/>
                </a:solidFill>
                <a:latin typeface="Gill Sans"/>
                <a:cs typeface="Gill Sans"/>
              </a:rPr>
              <a:t>MARKETING AND SALES</a:t>
            </a:r>
            <a:endParaRPr lang="en-US" b="1" spc="300" dirty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507352"/>
            <a:ext cx="254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accent6"/>
                </a:solidFill>
              </a:rPr>
              <a:t>Business Name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8926" y="2129693"/>
            <a:ext cx="381000" cy="381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8234" y="2129693"/>
            <a:ext cx="32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468926" y="3139876"/>
            <a:ext cx="381000" cy="381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234" y="3139876"/>
            <a:ext cx="321835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b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8926" y="4097261"/>
            <a:ext cx="381000" cy="381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8234" y="4097261"/>
            <a:ext cx="32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6694" y="2041770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Vestibulum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ante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primis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faucibus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orci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luctus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6694" y="307499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Vestibulum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ante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primis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faucibus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orci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luctus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6694" y="4052497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Vestibulum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ante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primis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faucibus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orci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luctus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9435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3" r="16243"/>
          <a:stretch/>
        </p:blipFill>
        <p:spPr>
          <a:xfrm>
            <a:off x="859692" y="1996040"/>
            <a:ext cx="1895231" cy="1853037"/>
          </a:xfrm>
          <a:prstGeom prst="ellipse">
            <a:avLst/>
          </a:prstGeom>
          <a:noFill/>
          <a:ln w="63500" cap="rnd">
            <a:solidFill>
              <a:schemeClr val="bg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351172" y="4122439"/>
            <a:ext cx="92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Gill Sans"/>
                <a:cs typeface="Gill Sans"/>
              </a:rPr>
              <a:t>TITLE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771" y="4429928"/>
            <a:ext cx="2034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Firstname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Lastname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r="9676"/>
          <a:stretch/>
        </p:blipFill>
        <p:spPr>
          <a:xfrm>
            <a:off x="3634154" y="1953847"/>
            <a:ext cx="1895231" cy="1895230"/>
          </a:xfrm>
          <a:prstGeom prst="ellipse">
            <a:avLst/>
          </a:prstGeom>
          <a:noFill/>
          <a:ln w="63500" cap="rnd">
            <a:solidFill>
              <a:schemeClr val="bg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4125634" y="4122439"/>
            <a:ext cx="92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Gill Sans"/>
                <a:cs typeface="Gill Sans"/>
              </a:rPr>
              <a:t>TITLE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6233" y="4429928"/>
            <a:ext cx="2034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Firstname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Lastname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3" r="16243"/>
          <a:stretch/>
        </p:blipFill>
        <p:spPr>
          <a:xfrm>
            <a:off x="6428156" y="1953847"/>
            <a:ext cx="1895231" cy="1895229"/>
          </a:xfrm>
          <a:prstGeom prst="ellipse">
            <a:avLst/>
          </a:prstGeom>
          <a:noFill/>
          <a:ln w="63500" cap="rnd">
            <a:solidFill>
              <a:schemeClr val="bg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6919636" y="4122439"/>
            <a:ext cx="92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Gill Sans"/>
                <a:cs typeface="Gill Sans"/>
              </a:rPr>
              <a:t>TITLE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40235" y="4429928"/>
            <a:ext cx="2034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Firstname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Lastname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172" y="507352"/>
            <a:ext cx="179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chemeClr val="accent6"/>
                </a:solidFill>
                <a:latin typeface="Gill Sans"/>
                <a:cs typeface="Gill Sans"/>
              </a:rPr>
              <a:t>THE TEAM</a:t>
            </a:r>
            <a:endParaRPr lang="en-US" b="1" spc="300" dirty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507352"/>
            <a:ext cx="254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accent6"/>
                </a:solidFill>
              </a:rPr>
              <a:t>Business Name</a:t>
            </a:r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4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1172" y="507352"/>
            <a:ext cx="209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chemeClr val="accent6"/>
                </a:solidFill>
                <a:latin typeface="Gill Sans"/>
                <a:cs typeface="Gill Sans"/>
              </a:rPr>
              <a:t>FINANCIALS</a:t>
            </a:r>
            <a:endParaRPr lang="en-US" b="1" spc="300" dirty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07352"/>
            <a:ext cx="2540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39422012"/>
              </p:ext>
            </p:extLst>
          </p:nvPr>
        </p:nvGraphicFramePr>
        <p:xfrm>
          <a:off x="498231" y="1216283"/>
          <a:ext cx="3839307" cy="222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005747710"/>
              </p:ext>
            </p:extLst>
          </p:nvPr>
        </p:nvGraphicFramePr>
        <p:xfrm>
          <a:off x="4659923" y="1216283"/>
          <a:ext cx="3839307" cy="222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39422012"/>
              </p:ext>
            </p:extLst>
          </p:nvPr>
        </p:nvGraphicFramePr>
        <p:xfrm>
          <a:off x="498231" y="3785591"/>
          <a:ext cx="3839307" cy="222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005747710"/>
              </p:ext>
            </p:extLst>
          </p:nvPr>
        </p:nvGraphicFramePr>
        <p:xfrm>
          <a:off x="4659923" y="3785591"/>
          <a:ext cx="3839307" cy="222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9485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412</Words>
  <Application>Microsoft Macintosh PowerPoint</Application>
  <PresentationFormat>On-screen Show (4:3)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Palo Alto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Patterson</dc:creator>
  <cp:lastModifiedBy>Ben Patterson</cp:lastModifiedBy>
  <cp:revision>25</cp:revision>
  <dcterms:created xsi:type="dcterms:W3CDTF">2015-04-16T20:12:37Z</dcterms:created>
  <dcterms:modified xsi:type="dcterms:W3CDTF">2015-05-04T18:58:22Z</dcterms:modified>
</cp:coreProperties>
</file>