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61" r:id="rId4"/>
    <p:sldId id="263" r:id="rId5"/>
    <p:sldId id="259" r:id="rId6"/>
    <p:sldId id="260"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2/22/2018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6804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2627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446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17877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3535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79033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63364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70494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315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4682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0587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069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4349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4587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7700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8003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0392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2/22/2018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45930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83309" y="848395"/>
            <a:ext cx="8825658" cy="1485540"/>
          </a:xfrm>
        </p:spPr>
        <p:txBody>
          <a:bodyPr/>
          <a:lstStyle/>
          <a:p>
            <a:r>
              <a:rPr lang="es-PE" dirty="0" smtClean="0"/>
              <a:t>Presentación final</a:t>
            </a:r>
            <a:endParaRPr lang="en-US" dirty="0"/>
          </a:p>
        </p:txBody>
      </p:sp>
      <p:sp>
        <p:nvSpPr>
          <p:cNvPr id="3" name="Subtítulo 2"/>
          <p:cNvSpPr>
            <a:spLocks noGrp="1"/>
          </p:cNvSpPr>
          <p:nvPr>
            <p:ph type="subTitle" idx="1"/>
          </p:nvPr>
        </p:nvSpPr>
        <p:spPr>
          <a:xfrm>
            <a:off x="3696000" y="2554536"/>
            <a:ext cx="5866011" cy="1401351"/>
          </a:xfrm>
        </p:spPr>
        <p:txBody>
          <a:bodyPr>
            <a:normAutofit/>
          </a:bodyPr>
          <a:lstStyle/>
          <a:p>
            <a:r>
              <a:rPr lang="es-PE" dirty="0" smtClean="0"/>
              <a:t>Ingeniería de software </a:t>
            </a:r>
            <a:r>
              <a:rPr lang="es-PE" dirty="0" smtClean="0"/>
              <a:t>2 	- RUSIAAPP</a:t>
            </a:r>
            <a:endParaRPr lang="en-US" dirty="0"/>
          </a:p>
        </p:txBody>
      </p:sp>
      <p:pic>
        <p:nvPicPr>
          <p:cNvPr id="4" name="Picture 2" descr="Resultado de imagen para Rusia 2018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092" y="3346651"/>
            <a:ext cx="2585324" cy="2585324"/>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bwMode="gray">
          <a:xfrm>
            <a:off x="1154955" y="3553097"/>
            <a:ext cx="6251685" cy="2534194"/>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lvl="0"/>
            <a:r>
              <a:rPr lang="es-PE" b="1" dirty="0" smtClean="0">
                <a:latin typeface="Arial" panose="020B0604020202020204" pitchFamily="34" charset="0"/>
                <a:cs typeface="Arial" panose="020B0604020202020204" pitchFamily="34" charset="0"/>
              </a:rPr>
              <a:t>Integrantes</a:t>
            </a:r>
            <a:r>
              <a:rPr lang="es-PE" b="1" dirty="0">
                <a:latin typeface="Arial" panose="020B0604020202020204" pitchFamily="34" charset="0"/>
                <a:cs typeface="Arial" panose="020B0604020202020204" pitchFamily="34" charset="0"/>
              </a:rPr>
              <a:t>:</a:t>
            </a:r>
          </a:p>
          <a:p>
            <a:pPr lvl="0"/>
            <a:r>
              <a:rPr lang="es-PE" dirty="0">
                <a:latin typeface="Arial" panose="020B0604020202020204" pitchFamily="34" charset="0"/>
                <a:cs typeface="Arial" panose="020B0604020202020204" pitchFamily="34" charset="0"/>
              </a:rPr>
              <a:t>20121579 – Carranza Quino Alfonso Ricardo</a:t>
            </a:r>
            <a:endParaRPr lang="es-ES" dirty="0">
              <a:latin typeface="Arial" panose="020B0604020202020204" pitchFamily="34" charset="0"/>
              <a:cs typeface="Arial" panose="020B0604020202020204" pitchFamily="34" charset="0"/>
            </a:endParaRPr>
          </a:p>
          <a:p>
            <a:pPr lvl="0"/>
            <a:r>
              <a:rPr lang="es-PE" dirty="0">
                <a:latin typeface="Arial" panose="020B0604020202020204" pitchFamily="34" charset="0"/>
                <a:cs typeface="Arial" panose="020B0604020202020204" pitchFamily="34" charset="0"/>
              </a:rPr>
              <a:t>20122872 – </a:t>
            </a:r>
            <a:r>
              <a:rPr lang="es-PE" dirty="0" err="1">
                <a:latin typeface="Arial" panose="020B0604020202020204" pitchFamily="34" charset="0"/>
                <a:cs typeface="Arial" panose="020B0604020202020204" pitchFamily="34" charset="0"/>
              </a:rPr>
              <a:t>Martinez</a:t>
            </a:r>
            <a:r>
              <a:rPr lang="es-PE" dirty="0">
                <a:latin typeface="Arial" panose="020B0604020202020204" pitchFamily="34" charset="0"/>
                <a:cs typeface="Arial" panose="020B0604020202020204" pitchFamily="34" charset="0"/>
              </a:rPr>
              <a:t> </a:t>
            </a:r>
            <a:r>
              <a:rPr lang="es-PE" dirty="0" err="1">
                <a:latin typeface="Arial" panose="020B0604020202020204" pitchFamily="34" charset="0"/>
                <a:cs typeface="Arial" panose="020B0604020202020204" pitchFamily="34" charset="0"/>
              </a:rPr>
              <a:t>Velez</a:t>
            </a:r>
            <a:r>
              <a:rPr lang="es-PE" dirty="0">
                <a:latin typeface="Arial" panose="020B0604020202020204" pitchFamily="34" charset="0"/>
                <a:cs typeface="Arial" panose="020B0604020202020204" pitchFamily="34" charset="0"/>
              </a:rPr>
              <a:t> Carlos Antonio</a:t>
            </a:r>
            <a:endParaRPr lang="es-ES" dirty="0">
              <a:latin typeface="Arial" panose="020B0604020202020204" pitchFamily="34" charset="0"/>
              <a:cs typeface="Arial" panose="020B0604020202020204" pitchFamily="34" charset="0"/>
            </a:endParaRPr>
          </a:p>
          <a:p>
            <a:pPr lvl="0"/>
            <a:r>
              <a:rPr lang="es-PE" dirty="0">
                <a:latin typeface="Arial" panose="020B0604020202020204" pitchFamily="34" charset="0"/>
                <a:cs typeface="Arial" panose="020B0604020202020204" pitchFamily="34" charset="0"/>
              </a:rPr>
              <a:t>20152530 – </a:t>
            </a:r>
            <a:r>
              <a:rPr lang="es-PE" dirty="0" err="1">
                <a:latin typeface="Arial" panose="020B0604020202020204" pitchFamily="34" charset="0"/>
                <a:cs typeface="Arial" panose="020B0604020202020204" pitchFamily="34" charset="0"/>
              </a:rPr>
              <a:t>Koga</a:t>
            </a:r>
            <a:r>
              <a:rPr lang="es-PE" dirty="0">
                <a:latin typeface="Arial" panose="020B0604020202020204" pitchFamily="34" charset="0"/>
                <a:cs typeface="Arial" panose="020B0604020202020204" pitchFamily="34" charset="0"/>
              </a:rPr>
              <a:t> Jo Jaime Rodrigo</a:t>
            </a:r>
            <a:endParaRPr lang="es-ES" dirty="0">
              <a:latin typeface="Arial" panose="020B0604020202020204" pitchFamily="34" charset="0"/>
              <a:cs typeface="Arial" panose="020B0604020202020204" pitchFamily="34" charset="0"/>
            </a:endParaRPr>
          </a:p>
          <a:p>
            <a:pPr lvl="0"/>
            <a:r>
              <a:rPr lang="es-PE" dirty="0">
                <a:latin typeface="Arial" panose="020B0604020202020204" pitchFamily="34" charset="0"/>
                <a:cs typeface="Arial" panose="020B0604020202020204" pitchFamily="34" charset="0"/>
              </a:rPr>
              <a:t>20011304 – Ospina Campos Cynthia Vanessa</a:t>
            </a:r>
            <a:endParaRPr lang="es-ES" dirty="0">
              <a:latin typeface="Arial" panose="020B0604020202020204" pitchFamily="34" charset="0"/>
              <a:cs typeface="Arial" panose="020B0604020202020204" pitchFamily="34" charset="0"/>
            </a:endParaRPr>
          </a:p>
          <a:p>
            <a:pPr lvl="0"/>
            <a:r>
              <a:rPr lang="es-PE" dirty="0">
                <a:latin typeface="Arial" panose="020B0604020202020204" pitchFamily="34" charset="0"/>
                <a:cs typeface="Arial" panose="020B0604020202020204" pitchFamily="34" charset="0"/>
              </a:rPr>
              <a:t>20132219 – Rojas Villar Humberto Giancarlo</a:t>
            </a:r>
            <a:endParaRPr lang="es-ES" dirty="0">
              <a:latin typeface="Arial" panose="020B0604020202020204" pitchFamily="34" charset="0"/>
              <a:cs typeface="Arial" panose="020B0604020202020204" pitchFamily="34" charset="0"/>
            </a:endParaRPr>
          </a:p>
          <a:p>
            <a:pPr lvl="0"/>
            <a:r>
              <a:rPr lang="es-PE" dirty="0">
                <a:latin typeface="Arial" panose="020B0604020202020204" pitchFamily="34" charset="0"/>
                <a:cs typeface="Arial" panose="020B0604020202020204" pitchFamily="34" charset="0"/>
              </a:rPr>
              <a:t>20081939 – Zevallos Reyna Jesús Ernesto</a:t>
            </a:r>
            <a:endParaRPr lang="es-E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8621587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Resumen</a:t>
            </a:r>
            <a:endParaRPr lang="en-US" dirty="0"/>
          </a:p>
        </p:txBody>
      </p:sp>
      <p:sp>
        <p:nvSpPr>
          <p:cNvPr id="3" name="Marcador de contenido 2"/>
          <p:cNvSpPr>
            <a:spLocks noGrp="1"/>
          </p:cNvSpPr>
          <p:nvPr>
            <p:ph idx="1"/>
          </p:nvPr>
        </p:nvSpPr>
        <p:spPr/>
        <p:txBody>
          <a:bodyPr>
            <a:normAutofit/>
          </a:bodyPr>
          <a:lstStyle/>
          <a:p>
            <a:pPr algn="just"/>
            <a:r>
              <a:rPr lang="es-PE" dirty="0" smtClean="0"/>
              <a:t>Juegos disponibles en la aplicación:</a:t>
            </a:r>
          </a:p>
          <a:p>
            <a:pPr marL="914400" lvl="1" indent="-457200" algn="just">
              <a:buFont typeface="+mj-lt"/>
              <a:buAutoNum type="arabicPeriod"/>
            </a:pPr>
            <a:r>
              <a:rPr lang="es-PE" dirty="0" err="1" smtClean="0"/>
              <a:t>Trivia</a:t>
            </a:r>
            <a:r>
              <a:rPr lang="es-PE" dirty="0" smtClean="0"/>
              <a:t>: Juego de Preguntas y Respuestas sobre los mundiales, es posible apostar.</a:t>
            </a:r>
          </a:p>
          <a:p>
            <a:pPr marL="914400" lvl="1" indent="-457200" algn="just">
              <a:buFont typeface="+mj-lt"/>
              <a:buAutoNum type="arabicPeriod"/>
            </a:pPr>
            <a:r>
              <a:rPr lang="es-PE" dirty="0" smtClean="0"/>
              <a:t>Polla: Es posible apostar y predecir los resultados para cada partido, con el fin de ganar dinero.</a:t>
            </a:r>
          </a:p>
          <a:p>
            <a:pPr marL="914400" lvl="1" indent="-457200" algn="just">
              <a:buFont typeface="+mj-lt"/>
              <a:buAutoNum type="arabicPeriod"/>
            </a:pPr>
            <a:r>
              <a:rPr lang="es-PE" dirty="0" smtClean="0"/>
              <a:t>Equipo Ideal: Armar el once ideal con todos los jugadores de las diferentes </a:t>
            </a:r>
          </a:p>
          <a:p>
            <a:pPr marL="457200" lvl="1" indent="0" algn="just">
              <a:buNone/>
            </a:pPr>
            <a:r>
              <a:rPr lang="es-PE" dirty="0"/>
              <a:t>	</a:t>
            </a:r>
            <a:r>
              <a:rPr lang="es-PE" dirty="0" smtClean="0"/>
              <a:t>selecciones clasificadas al mundial de Rusia 2018.</a:t>
            </a:r>
            <a:endParaRPr lang="en-US" dirty="0"/>
          </a:p>
        </p:txBody>
      </p:sp>
      <p:pic>
        <p:nvPicPr>
          <p:cNvPr id="4100" name="Picture 4" descr="Resultado de imagen para Zabivak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631" y="2185851"/>
            <a:ext cx="2722879" cy="408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570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del proyecto: Metodología usada</a:t>
            </a:r>
            <a:endParaRPr lang="en-US" dirty="0"/>
          </a:p>
        </p:txBody>
      </p:sp>
      <p:sp>
        <p:nvSpPr>
          <p:cNvPr id="3" name="Marcador de contenido 2"/>
          <p:cNvSpPr>
            <a:spLocks noGrp="1"/>
          </p:cNvSpPr>
          <p:nvPr>
            <p:ph idx="1"/>
          </p:nvPr>
        </p:nvSpPr>
        <p:spPr/>
        <p:txBody>
          <a:bodyPr/>
          <a:lstStyle/>
          <a:p>
            <a:r>
              <a:rPr lang="es-PE" dirty="0" smtClean="0"/>
              <a:t>Para el desarrollo del software se aplicaron metodologías agiles (SCRUM).</a:t>
            </a:r>
          </a:p>
          <a:p>
            <a:r>
              <a:rPr lang="es-PE" dirty="0" smtClean="0"/>
              <a:t>Se asignaron roles: </a:t>
            </a:r>
            <a:r>
              <a:rPr lang="es-PE" dirty="0" err="1" smtClean="0"/>
              <a:t>Product</a:t>
            </a:r>
            <a:r>
              <a:rPr lang="es-PE" dirty="0" smtClean="0"/>
              <a:t> </a:t>
            </a:r>
            <a:r>
              <a:rPr lang="es-PE" dirty="0" err="1" smtClean="0"/>
              <a:t>owner</a:t>
            </a:r>
            <a:r>
              <a:rPr lang="es-PE" dirty="0" smtClean="0"/>
              <a:t>, </a:t>
            </a:r>
            <a:r>
              <a:rPr lang="es-PE" dirty="0" err="1" smtClean="0"/>
              <a:t>Scrum</a:t>
            </a:r>
            <a:r>
              <a:rPr lang="es-PE" dirty="0" smtClean="0"/>
              <a:t> Master, </a:t>
            </a:r>
            <a:r>
              <a:rPr lang="es-PE" dirty="0" err="1" smtClean="0"/>
              <a:t>Scrum</a:t>
            </a:r>
            <a:r>
              <a:rPr lang="es-PE" dirty="0" smtClean="0"/>
              <a:t> </a:t>
            </a:r>
            <a:r>
              <a:rPr lang="es-PE" dirty="0" err="1" smtClean="0"/>
              <a:t>Team</a:t>
            </a:r>
            <a:r>
              <a:rPr lang="es-PE" dirty="0" smtClean="0"/>
              <a:t>.</a:t>
            </a:r>
          </a:p>
          <a:p>
            <a:r>
              <a:rPr lang="es-PE" dirty="0" smtClean="0"/>
              <a:t>Empleo de artefactos como el </a:t>
            </a:r>
            <a:r>
              <a:rPr lang="es-PE" dirty="0" err="1" smtClean="0"/>
              <a:t>Product</a:t>
            </a:r>
            <a:r>
              <a:rPr lang="es-PE" dirty="0" smtClean="0"/>
              <a:t> </a:t>
            </a:r>
            <a:r>
              <a:rPr lang="es-PE" dirty="0" err="1" smtClean="0"/>
              <a:t>Backlog</a:t>
            </a:r>
            <a:r>
              <a:rPr lang="es-PE" dirty="0" smtClean="0"/>
              <a:t> y Sprint </a:t>
            </a:r>
            <a:r>
              <a:rPr lang="es-PE" dirty="0" err="1" smtClean="0"/>
              <a:t>Backlog</a:t>
            </a:r>
            <a:r>
              <a:rPr lang="es-PE" dirty="0" smtClean="0"/>
              <a:t>.</a:t>
            </a:r>
            <a:endParaRPr lang="en-US" dirty="0"/>
          </a:p>
        </p:txBody>
      </p:sp>
      <p:pic>
        <p:nvPicPr>
          <p:cNvPr id="3074" name="Picture 2" descr="Resultado de imagen para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19" y="3968093"/>
            <a:ext cx="4955178" cy="277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080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del proyecto: Problemas en la gestión</a:t>
            </a:r>
            <a:endParaRPr lang="en-US" dirty="0"/>
          </a:p>
        </p:txBody>
      </p:sp>
      <p:sp>
        <p:nvSpPr>
          <p:cNvPr id="3" name="Marcador de contenido 2"/>
          <p:cNvSpPr>
            <a:spLocks noGrp="1"/>
          </p:cNvSpPr>
          <p:nvPr>
            <p:ph idx="1"/>
          </p:nvPr>
        </p:nvSpPr>
        <p:spPr/>
        <p:txBody>
          <a:bodyPr/>
          <a:lstStyle/>
          <a:p>
            <a:pPr algn="just"/>
            <a:r>
              <a:rPr lang="es-PE" dirty="0" smtClean="0"/>
              <a:t>Se llegaron a identificar los siguientes problemas:</a:t>
            </a:r>
          </a:p>
          <a:p>
            <a:pPr marL="800100" lvl="1" indent="-342900" algn="just">
              <a:buFont typeface="+mj-lt"/>
              <a:buAutoNum type="arabicPeriod"/>
            </a:pPr>
            <a:r>
              <a:rPr lang="es-PE" dirty="0"/>
              <a:t>A</a:t>
            </a:r>
            <a:r>
              <a:rPr lang="es-PE" dirty="0" smtClean="0"/>
              <a:t>l inicio </a:t>
            </a:r>
            <a:r>
              <a:rPr lang="es-PE" dirty="0"/>
              <a:t>las tareas no se podían asignar </a:t>
            </a:r>
            <a:r>
              <a:rPr lang="es-PE" dirty="0" smtClean="0"/>
              <a:t>correctamente.</a:t>
            </a:r>
          </a:p>
          <a:p>
            <a:pPr marL="800100" lvl="1" indent="-342900" algn="just">
              <a:buFont typeface="+mj-lt"/>
              <a:buAutoNum type="arabicPeriod"/>
            </a:pPr>
            <a:r>
              <a:rPr lang="es-ES" dirty="0" smtClean="0"/>
              <a:t>Constantemente </a:t>
            </a:r>
            <a:r>
              <a:rPr lang="es-ES" dirty="0"/>
              <a:t>teníamos dos miembros que hacían la misma labor y necesitaban de constante comunicación para no hacer lo que el otro ya había </a:t>
            </a:r>
            <a:r>
              <a:rPr lang="es-ES" dirty="0" smtClean="0"/>
              <a:t>hecho.</a:t>
            </a:r>
          </a:p>
          <a:p>
            <a:pPr marL="800100" lvl="1" indent="-342900" algn="just">
              <a:buFont typeface="+mj-lt"/>
              <a:buAutoNum type="arabicPeriod"/>
            </a:pPr>
            <a:r>
              <a:rPr lang="es-ES" dirty="0" smtClean="0"/>
              <a:t>Se manejaba un Excel para el control que se tenía que subir a Facebook para ver sus actividades.</a:t>
            </a:r>
          </a:p>
          <a:p>
            <a:pPr marL="457200" lvl="1" indent="0">
              <a:buNone/>
            </a:pPr>
            <a:endParaRPr lang="en-US" dirty="0"/>
          </a:p>
        </p:txBody>
      </p:sp>
      <p:pic>
        <p:nvPicPr>
          <p:cNvPr id="5122" name="Picture 2" descr="Resultado de imagen para problem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959" y="4817843"/>
            <a:ext cx="4188824" cy="1963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3003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Herramientas utilizadas</a:t>
            </a:r>
            <a:endParaRPr lang="en-US" dirty="0"/>
          </a:p>
        </p:txBody>
      </p:sp>
      <p:sp>
        <p:nvSpPr>
          <p:cNvPr id="3" name="Marcador de contenido 2"/>
          <p:cNvSpPr>
            <a:spLocks noGrp="1"/>
          </p:cNvSpPr>
          <p:nvPr>
            <p:ph idx="1"/>
          </p:nvPr>
        </p:nvSpPr>
        <p:spPr/>
        <p:txBody>
          <a:bodyPr/>
          <a:lstStyle/>
          <a:p>
            <a:pPr algn="just"/>
            <a:r>
              <a:rPr lang="es-PE" dirty="0" err="1" smtClean="0"/>
              <a:t>Github</a:t>
            </a:r>
            <a:r>
              <a:rPr lang="es-PE" dirty="0" smtClean="0"/>
              <a:t>: </a:t>
            </a:r>
            <a:r>
              <a:rPr lang="es-ES" dirty="0"/>
              <a:t>Plataforma de desarrollo colaborativo de software que utiliza el sistema de control de versiones </a:t>
            </a:r>
            <a:r>
              <a:rPr lang="es-ES" dirty="0" smtClean="0"/>
              <a:t>GIT.</a:t>
            </a:r>
          </a:p>
          <a:p>
            <a:pPr algn="just"/>
            <a:r>
              <a:rPr lang="es-ES" dirty="0" err="1" smtClean="0"/>
              <a:t>Trello</a:t>
            </a:r>
            <a:r>
              <a:rPr lang="es-ES" dirty="0" smtClean="0"/>
              <a:t>: Plataforma de </a:t>
            </a:r>
            <a:r>
              <a:rPr lang="es-PE" dirty="0"/>
              <a:t>gestión de proyectos en donde organizamos nuestro </a:t>
            </a:r>
            <a:r>
              <a:rPr lang="es-PE" dirty="0" err="1"/>
              <a:t>product</a:t>
            </a:r>
            <a:r>
              <a:rPr lang="es-PE" dirty="0"/>
              <a:t> </a:t>
            </a:r>
            <a:r>
              <a:rPr lang="es-PE" dirty="0" err="1"/>
              <a:t>backlog</a:t>
            </a:r>
            <a:r>
              <a:rPr lang="es-PE" dirty="0"/>
              <a:t> dividido por </a:t>
            </a:r>
            <a:r>
              <a:rPr lang="es-PE" dirty="0" err="1"/>
              <a:t>sprints</a:t>
            </a:r>
            <a:r>
              <a:rPr lang="es-PE" dirty="0"/>
              <a:t> y de manera online. </a:t>
            </a:r>
            <a:endParaRPr lang="es-PE" dirty="0" smtClean="0"/>
          </a:p>
          <a:p>
            <a:pPr algn="just"/>
            <a:r>
              <a:rPr lang="es-PE" dirty="0" smtClean="0"/>
              <a:t>Django: Framework usado para implementar el código de la aplicación desarrollada.</a:t>
            </a:r>
            <a:endParaRPr lang="en-US" dirty="0"/>
          </a:p>
          <a:p>
            <a:endParaRPr lang="en-US" dirty="0"/>
          </a:p>
        </p:txBody>
      </p:sp>
      <p:pic>
        <p:nvPicPr>
          <p:cNvPr id="1028" name="Picture 4" descr="Resultado de imagen para django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435" y="4804454"/>
            <a:ext cx="2278289" cy="22782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ithub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841" y="5363363"/>
            <a:ext cx="3127374" cy="1160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trello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1332" y="5532170"/>
            <a:ext cx="2677314" cy="822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96767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Herramientas utilizadas</a:t>
            </a:r>
            <a:endParaRPr lang="en-US" dirty="0"/>
          </a:p>
        </p:txBody>
      </p:sp>
      <p:sp>
        <p:nvSpPr>
          <p:cNvPr id="3" name="Marcador de contenido 2"/>
          <p:cNvSpPr>
            <a:spLocks noGrp="1"/>
          </p:cNvSpPr>
          <p:nvPr>
            <p:ph idx="1"/>
          </p:nvPr>
        </p:nvSpPr>
        <p:spPr/>
        <p:txBody>
          <a:bodyPr/>
          <a:lstStyle/>
          <a:p>
            <a:pPr algn="just"/>
            <a:r>
              <a:rPr lang="es-PE" dirty="0" err="1" smtClean="0"/>
              <a:t>Postgresql</a:t>
            </a:r>
            <a:r>
              <a:rPr lang="es-PE" dirty="0" smtClean="0"/>
              <a:t>: </a:t>
            </a:r>
            <a:r>
              <a:rPr lang="es-ES" dirty="0"/>
              <a:t>Herramienta de base de datos relacional utilizada para guardar los </a:t>
            </a:r>
            <a:r>
              <a:rPr lang="es-ES" dirty="0" smtClean="0"/>
              <a:t>datos.</a:t>
            </a:r>
          </a:p>
          <a:p>
            <a:pPr algn="just"/>
            <a:r>
              <a:rPr lang="es-ES" dirty="0" err="1" smtClean="0"/>
              <a:t>MongoDB</a:t>
            </a:r>
            <a:r>
              <a:rPr lang="es-ES" dirty="0"/>
              <a:t>: Herramienta de base de datos no relacional, utilizada para almacenar los datos generados por la aplicación en el módulo </a:t>
            </a:r>
            <a:r>
              <a:rPr lang="es-ES" dirty="0" err="1"/>
              <a:t>analitics</a:t>
            </a:r>
            <a:r>
              <a:rPr lang="es-ES" dirty="0" smtClean="0"/>
              <a:t>.</a:t>
            </a:r>
          </a:p>
          <a:p>
            <a:pPr algn="just"/>
            <a:r>
              <a:rPr lang="es-ES" dirty="0" err="1"/>
              <a:t>Heroku</a:t>
            </a:r>
            <a:r>
              <a:rPr lang="es-ES" dirty="0" smtClean="0"/>
              <a:t>: Plataforma </a:t>
            </a:r>
            <a:r>
              <a:rPr lang="es-ES" dirty="0"/>
              <a:t>en nube que permite el despliegue de la aplicación para que otros usuarios que tengan el </a:t>
            </a:r>
            <a:r>
              <a:rPr lang="es-ES" dirty="0" smtClean="0"/>
              <a:t>link.</a:t>
            </a:r>
            <a:endParaRPr lang="en-US" dirty="0"/>
          </a:p>
        </p:txBody>
      </p:sp>
      <p:pic>
        <p:nvPicPr>
          <p:cNvPr id="2050" name="Picture 2" descr="Resultado de imagen para mongodb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141" y="4789489"/>
            <a:ext cx="2308222" cy="23082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postgresql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011" y="4883176"/>
            <a:ext cx="1776185" cy="19748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heroku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550" y="5457338"/>
            <a:ext cx="3182044" cy="95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2896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Conclusiones</a:t>
            </a:r>
            <a:endParaRPr lang="en-US" dirty="0"/>
          </a:p>
        </p:txBody>
      </p:sp>
      <p:sp>
        <p:nvSpPr>
          <p:cNvPr id="3" name="Marcador de contenido 2"/>
          <p:cNvSpPr>
            <a:spLocks noGrp="1"/>
          </p:cNvSpPr>
          <p:nvPr>
            <p:ph idx="1"/>
          </p:nvPr>
        </p:nvSpPr>
        <p:spPr/>
        <p:txBody>
          <a:bodyPr/>
          <a:lstStyle/>
          <a:p>
            <a:pPr algn="just"/>
            <a:r>
              <a:rPr lang="es-ES" dirty="0"/>
              <a:t>El desarrollo del proyecto a lo largo del curso nos permitió conocer un poco más sobre el desarrollo web en un nuevo lenguaje de programación como lo es Python y apoyado en el </a:t>
            </a:r>
            <a:r>
              <a:rPr lang="es-ES" dirty="0" err="1"/>
              <a:t>framework</a:t>
            </a:r>
            <a:r>
              <a:rPr lang="es-ES" dirty="0"/>
              <a:t> Django. Además este proyecto nos permitió mejorar nuestra habilidad en el uso de metodologías agiles, ya que a lo largo del desarrollo del proyecto vimos que un buen uso de estas nos permite una mejor comunicación entre los miembros necesaria para ir a la par del </a:t>
            </a:r>
            <a:r>
              <a:rPr lang="es-ES" dirty="0" err="1"/>
              <a:t>product</a:t>
            </a:r>
            <a:r>
              <a:rPr lang="es-ES" dirty="0"/>
              <a:t> </a:t>
            </a:r>
            <a:r>
              <a:rPr lang="es-ES" dirty="0" err="1"/>
              <a:t>backlog</a:t>
            </a:r>
            <a:r>
              <a:rPr lang="es-ES" dirty="0"/>
              <a:t> planteado al inicio del curso. Gracias a eso el avance del proyecto fue el correcto.</a:t>
            </a:r>
            <a:endParaRPr lang="en-US" dirty="0"/>
          </a:p>
        </p:txBody>
      </p:sp>
      <p:pic>
        <p:nvPicPr>
          <p:cNvPr id="7170" name="Picture 2" descr="Resultado de imagen para conclusi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0613" y="2738050"/>
            <a:ext cx="1848873" cy="184887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esultado de imagen para recomendaci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068" y="5022146"/>
            <a:ext cx="2638697" cy="166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0038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Recomendaciones</a:t>
            </a:r>
            <a:endParaRPr lang="en-US" dirty="0"/>
          </a:p>
        </p:txBody>
      </p:sp>
      <p:sp>
        <p:nvSpPr>
          <p:cNvPr id="3" name="Marcador de contenido 2"/>
          <p:cNvSpPr>
            <a:spLocks noGrp="1"/>
          </p:cNvSpPr>
          <p:nvPr>
            <p:ph idx="1"/>
          </p:nvPr>
        </p:nvSpPr>
        <p:spPr/>
        <p:txBody>
          <a:bodyPr/>
          <a:lstStyle/>
          <a:p>
            <a:pPr algn="just"/>
            <a:r>
              <a:rPr lang="es-PE" dirty="0"/>
              <a:t>Las habilidades técnicas de todos los miembros del equipo no estaban a la par, el empleo de talleres para los alumnos que no pueden apoyar tanto en la codificación sería una muy buena idea.</a:t>
            </a:r>
            <a:endParaRPr lang="en-US" dirty="0"/>
          </a:p>
          <a:p>
            <a:pPr algn="just"/>
            <a:r>
              <a:rPr lang="es-PE" dirty="0"/>
              <a:t>El conocimiento de los repositorios (</a:t>
            </a:r>
            <a:r>
              <a:rPr lang="es-PE" dirty="0" err="1"/>
              <a:t>Github</a:t>
            </a:r>
            <a:r>
              <a:rPr lang="es-PE" dirty="0"/>
              <a:t>) es una práctica que se debería de enseñar desde los primos cursos de programación en la universidad, el empleo de este fue muy necesario en el proyecto ya que era más sencillo manejar las versiones de la aplicación.</a:t>
            </a:r>
            <a:endParaRPr lang="en-US" dirty="0"/>
          </a:p>
        </p:txBody>
      </p:sp>
      <p:pic>
        <p:nvPicPr>
          <p:cNvPr id="8194" name="Picture 2" descr="Resultado de imagen para recomendaciones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308745" y="4588449"/>
            <a:ext cx="2714979" cy="232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96366"/>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TotalTime>
  <Words>514</Words>
  <Application>Microsoft Office PowerPoint</Application>
  <PresentationFormat>Panorámica</PresentationFormat>
  <Paragraphs>37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Sala de reuniones Ion</vt:lpstr>
      <vt:lpstr>Presentación final</vt:lpstr>
      <vt:lpstr>Resumen</vt:lpstr>
      <vt:lpstr>Gestión del proyecto: Metodología usada</vt:lpstr>
      <vt:lpstr>Gestión del proyecto: Problemas en la gestión</vt:lpstr>
      <vt:lpstr>Herramientas utilizadas</vt:lpstr>
      <vt:lpstr>Herramientas utilizadas</vt:lpstr>
      <vt:lpstr>Conclusiones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final</dc:title>
  <dc:creator>Usuario de Windows</dc:creator>
  <cp:lastModifiedBy>Yisas</cp:lastModifiedBy>
  <cp:revision>7</cp:revision>
  <dcterms:created xsi:type="dcterms:W3CDTF">2018-02-22T04:58:28Z</dcterms:created>
  <dcterms:modified xsi:type="dcterms:W3CDTF">2018-02-22T06:03:54Z</dcterms:modified>
</cp:coreProperties>
</file>