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68" r:id="rId5"/>
    <p:sldId id="311" r:id="rId6"/>
    <p:sldId id="310" r:id="rId7"/>
    <p:sldId id="314" r:id="rId8"/>
    <p:sldId id="316" r:id="rId9"/>
    <p:sldId id="315" r:id="rId10"/>
    <p:sldId id="317" r:id="rId11"/>
    <p:sldId id="320" r:id="rId12"/>
    <p:sldId id="321" r:id="rId13"/>
    <p:sldId id="322" r:id="rId14"/>
    <p:sldId id="324" r:id="rId15"/>
    <p:sldId id="323" r:id="rId16"/>
    <p:sldId id="326" r:id="rId17"/>
    <p:sldId id="325" r:id="rId18"/>
    <p:sldId id="327" r:id="rId19"/>
    <p:sldId id="328" r:id="rId20"/>
    <p:sldId id="336" r:id="rId21"/>
    <p:sldId id="337" r:id="rId22"/>
    <p:sldId id="338" r:id="rId23"/>
    <p:sldId id="339" r:id="rId24"/>
    <p:sldId id="342" r:id="rId25"/>
    <p:sldId id="343" r:id="rId26"/>
    <p:sldId id="340" r:id="rId27"/>
    <p:sldId id="3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503C3-40DD-4302-B455-8FB6006BA1D2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1E02-2F61-4144-8552-30D914E2B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88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Employee salary. Future </a:t>
            </a:r>
            <a:r>
              <a:rPr lang="en-GB" dirty="0" err="1"/>
              <a:t>records,approval</a:t>
            </a:r>
            <a:r>
              <a:rPr lang="en-GB" dirty="0"/>
              <a:t> transaction project ,overall report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1E02-2F61-4144-8552-30D914E2B102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54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GB" sz="4400" dirty="0"/>
              <a:t>ONLINE COMPANY EXPENSE RECORDING WEBSITE BASED ON MULTI-COMPANY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54615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Brevalda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Resnu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Putra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Kaltanda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218180412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S1 – system information and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bussiness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91E1-B767-22B7-CAFA-DD70B1EB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CE10-CDF4-9CF9-89EF-06A4F3D6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Trust issues in the context of finance between these companies can affect the stability, growth, and sustainability of their business collaborations.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35019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5134" y="687372"/>
            <a:ext cx="6253317" cy="3686015"/>
          </a:xfrm>
        </p:spPr>
        <p:txBody>
          <a:bodyPr>
            <a:noAutofit/>
          </a:bodyPr>
          <a:lstStyle/>
          <a:p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What are examples of expenses that can cause trust issues in a multi-company?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B4F1283-76BC-1169-2AED-E3ECC4801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322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F63D-78C6-1B40-B3FF-DF2981EB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Expenses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9CDC-80FF-765A-5A45-EBDF8086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- employee salaries</a:t>
            </a:r>
          </a:p>
          <a:p>
            <a:r>
              <a:rPr lang="en-ID" sz="3200" dirty="0"/>
              <a:t>- project operational costs</a:t>
            </a:r>
          </a:p>
          <a:p>
            <a:r>
              <a:rPr lang="en-ID" sz="3200" dirty="0"/>
              <a:t>- Miscellaneous expense (repair, natural disasters etc)</a:t>
            </a:r>
          </a:p>
          <a:p>
            <a:r>
              <a:rPr lang="en-ID" sz="3200" dirty="0"/>
              <a:t>- Personal Expenses for the company executive</a:t>
            </a:r>
          </a:p>
        </p:txBody>
      </p:sp>
    </p:spTree>
    <p:extLst>
      <p:ext uri="{BB962C8B-B14F-4D97-AF65-F5344CB8AC3E}">
        <p14:creationId xmlns:p14="http://schemas.microsoft.com/office/powerpoint/2010/main" val="248919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5134" y="687372"/>
            <a:ext cx="6253317" cy="3686015"/>
          </a:xfrm>
        </p:spPr>
        <p:txBody>
          <a:bodyPr>
            <a:noAutofit/>
          </a:bodyPr>
          <a:lstStyle/>
          <a:p>
            <a:br>
              <a:rPr lang="en-GB" sz="4400" dirty="0"/>
            </a:br>
            <a:r>
              <a:rPr lang="en-GB" sz="4400" dirty="0"/>
              <a:t>Solutions?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B4F1283-76BC-1169-2AED-E3ECC4801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956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7206-928E-4B35-6A40-ACE0C099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310F-236A-EB47-819D-51721FFC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We need a website that has 3 roles, namely a transaction recorder, an approver, and an admin. A transaction recorder is a user who inputs transaction data on the website, an approver is the audit team that monitors the transactions, and an admin is a user who can register new data to be used by other users or register new companies.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19473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6C0-6689-CA6F-8B91-0D2BE28B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E400-7C94-78A1-812F-D9449735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 need a website that can record various types of entries such as employee salaries, miscellaneous expenses, personal expenses, and project operational costs that can have budget limits.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26952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1C42-E7A5-4F4E-8972-D6A938D1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A3A6-A09A-4337-CBD7-0DA68AB9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7" y="2108201"/>
            <a:ext cx="10058400" cy="3760891"/>
          </a:xfrm>
        </p:spPr>
        <p:txBody>
          <a:bodyPr/>
          <a:lstStyle/>
          <a:p>
            <a:r>
              <a:rPr lang="en-GB" dirty="0"/>
              <a:t> 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34E-F710-0DB9-F32B-8CBC7726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"/>
          <a:stretch/>
        </p:blipFill>
        <p:spPr bwMode="auto">
          <a:xfrm>
            <a:off x="4136902" y="0"/>
            <a:ext cx="3529990" cy="5992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993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827F-A569-E46B-A953-8A9DF1EF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  <a:endParaRPr lang="en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9D70D8-4164-BF05-A8F2-DE04A6AD4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815775"/>
              </p:ext>
            </p:extLst>
          </p:nvPr>
        </p:nvGraphicFramePr>
        <p:xfrm>
          <a:off x="1096963" y="2108200"/>
          <a:ext cx="10058400" cy="344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8559187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84434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912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91297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My website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Accurate 5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Microsoft dynamics nav</a:t>
                      </a:r>
                      <a:endParaRPr lang="en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3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scalability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No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6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Cloud storage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No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Multi platform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 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No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No</a:t>
                      </a:r>
                      <a:endParaRPr lang="en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7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Price 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20 million per year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35 million / 5 license</a:t>
                      </a:r>
                      <a:endParaRPr lang="en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31.2million / year</a:t>
                      </a:r>
                      <a:endParaRPr lang="en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7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6521-E02D-FDEB-FA78-2726EAE3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Feature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8B8A3-FDE9-2FCD-D4CB-32F0695259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1.Employee Salaries</a:t>
            </a:r>
          </a:p>
          <a:p>
            <a:r>
              <a:rPr lang="en-GB" sz="2400" dirty="0"/>
              <a:t>2.Account Records</a:t>
            </a:r>
          </a:p>
          <a:p>
            <a:r>
              <a:rPr lang="en-GB" sz="2400" dirty="0"/>
              <a:t>3.Future Records</a:t>
            </a:r>
          </a:p>
          <a:p>
            <a:r>
              <a:rPr lang="en-GB" sz="2400" dirty="0"/>
              <a:t>4.Project Operational Costs</a:t>
            </a:r>
          </a:p>
          <a:p>
            <a:r>
              <a:rPr lang="en-GB" sz="2400" dirty="0"/>
              <a:t>5.Personal Expenses</a:t>
            </a:r>
          </a:p>
          <a:p>
            <a:r>
              <a:rPr lang="en-GB" sz="2400" dirty="0"/>
              <a:t>6.Miscellaneous Expenses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25647-5CBB-07AB-BF87-DA31BE1C2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7.Non-budgeted Operational Costs</a:t>
            </a:r>
          </a:p>
          <a:p>
            <a:r>
              <a:rPr lang="en-GB" sz="2400" dirty="0"/>
              <a:t>8.Operational Reports</a:t>
            </a:r>
          </a:p>
          <a:p>
            <a:r>
              <a:rPr lang="en-GB" sz="2400" dirty="0"/>
              <a:t>9.Project Operational Reports</a:t>
            </a:r>
          </a:p>
          <a:p>
            <a:r>
              <a:rPr lang="en-GB" sz="2400" dirty="0"/>
              <a:t>10.Personal Expense Reports</a:t>
            </a:r>
          </a:p>
          <a:p>
            <a:r>
              <a:rPr lang="en-GB" sz="2400" dirty="0"/>
              <a:t>11.Miscellaneous Expense Reports</a:t>
            </a:r>
          </a:p>
          <a:p>
            <a:r>
              <a:rPr lang="en-GB" sz="2400" dirty="0"/>
              <a:t>12.Overall Reports</a:t>
            </a: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763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5843CC-45D2-9891-5D4B-E37DED61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Testing, How helpful this website?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E9CEF-89B8-B6BE-BF4A-574A7804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 descr="Forms response chart. Question title: seberapa membantu website ini ? . Number of responses: 10 responses.">
            <a:extLst>
              <a:ext uri="{FF2B5EF4-FFF2-40B4-BE49-F238E27FC236}">
                <a16:creationId xmlns:a16="http://schemas.microsoft.com/office/drawing/2014/main" id="{A79FAF99-95CB-9291-4F55-B7E5813A9D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44"/>
          <a:stretch/>
        </p:blipFill>
        <p:spPr bwMode="auto">
          <a:xfrm>
            <a:off x="1097281" y="1940778"/>
            <a:ext cx="10058399" cy="4067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1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5134" y="687372"/>
            <a:ext cx="6253317" cy="3686015"/>
          </a:xfrm>
        </p:spPr>
        <p:txBody>
          <a:bodyPr>
            <a:noAutofit/>
          </a:bodyPr>
          <a:lstStyle/>
          <a:p>
            <a:r>
              <a:rPr lang="en-GB" sz="4400" dirty="0"/>
              <a:t>What Is Multi Company ?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B4F1283-76BC-1169-2AED-E3ECC4801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371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7E69-F2DA-109F-18E1-12CAA34C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Which features are most helpful?</a:t>
            </a:r>
            <a:endParaRPr lang="en-ID" dirty="0"/>
          </a:p>
        </p:txBody>
      </p:sp>
      <p:pic>
        <p:nvPicPr>
          <p:cNvPr id="4" name="Content Placeholder 3" descr="Forms response chart. Question title: pilih yang mana saja fitur pada website ini yang paling membantu . Number of responses: 10 responses.">
            <a:extLst>
              <a:ext uri="{FF2B5EF4-FFF2-40B4-BE49-F238E27FC236}">
                <a16:creationId xmlns:a16="http://schemas.microsoft.com/office/drawing/2014/main" id="{DE2C39E9-A826-C4FC-444F-D70576861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 bwMode="auto">
          <a:xfrm>
            <a:off x="1603717" y="1737360"/>
            <a:ext cx="8984566" cy="4467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209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EBB3-4EE1-2B5F-1E65-C2FE7235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B02B-6F17-EA47-E752-70134436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/>
              <a:t>1. All inputs related to approval should not be editable to avoid data manipulation</a:t>
            </a:r>
            <a:r>
              <a:rPr lang="en-GB" sz="2400" dirty="0"/>
              <a:t>.</a:t>
            </a:r>
            <a:r>
              <a:rPr lang="en-GB" sz="1600" dirty="0"/>
              <a:t>(</a:t>
            </a:r>
            <a:r>
              <a:rPr lang="en-GB" sz="1600" dirty="0" err="1"/>
              <a:t>M.izzan</a:t>
            </a:r>
            <a:r>
              <a:rPr lang="en-GB" sz="1600" dirty="0"/>
              <a:t> </a:t>
            </a:r>
            <a:r>
              <a:rPr lang="en-GB" sz="1600" dirty="0" err="1"/>
              <a:t>fahrozi</a:t>
            </a:r>
            <a:r>
              <a:rPr lang="en-GB" sz="1600" dirty="0"/>
              <a:t> – Muhammadiyah organization </a:t>
            </a:r>
            <a:r>
              <a:rPr lang="en-GB" sz="1600" dirty="0" err="1"/>
              <a:t>sidoarjo</a:t>
            </a:r>
            <a:r>
              <a:rPr lang="en-GB" sz="1600" dirty="0"/>
              <a:t>)</a:t>
            </a:r>
          </a:p>
          <a:p>
            <a:r>
              <a:rPr lang="en-GB" sz="2400" b="1" dirty="0"/>
              <a:t>2. The layout for printing PDF reports, especially those related to calculations, should be placed at least on the right side. </a:t>
            </a:r>
            <a:r>
              <a:rPr lang="en-GB" sz="2400" dirty="0"/>
              <a:t>(</a:t>
            </a:r>
            <a:r>
              <a:rPr lang="en-GB" sz="1700" dirty="0" err="1"/>
              <a:t>Syaiful</a:t>
            </a:r>
            <a:r>
              <a:rPr lang="en-GB" sz="1700" dirty="0"/>
              <a:t> </a:t>
            </a:r>
            <a:r>
              <a:rPr lang="en-GB" sz="1700" dirty="0" err="1"/>
              <a:t>Wildani</a:t>
            </a:r>
            <a:r>
              <a:rPr lang="en-GB" sz="1700" dirty="0"/>
              <a:t> – </a:t>
            </a:r>
            <a:r>
              <a:rPr lang="en-GB" sz="1700" dirty="0" err="1"/>
              <a:t>PT.pelni</a:t>
            </a:r>
            <a:r>
              <a:rPr lang="en-GB" sz="1700" dirty="0"/>
              <a:t>(Persero)</a:t>
            </a:r>
          </a:p>
          <a:p>
            <a:r>
              <a:rPr lang="en-GB" sz="2400" b="1" dirty="0"/>
              <a:t>3. Project cost details issued by other companies should be accessible for input across the entire company. </a:t>
            </a:r>
            <a:r>
              <a:rPr lang="en-GB" sz="1700" dirty="0"/>
              <a:t>(Naufal Rahman </a:t>
            </a:r>
            <a:r>
              <a:rPr lang="pt-BR" sz="1700" dirty="0"/>
              <a:t>PT. Reka nusa pracipta consultindo)</a:t>
            </a:r>
            <a:endParaRPr lang="en-GB" sz="1700" dirty="0"/>
          </a:p>
          <a:p>
            <a:r>
              <a:rPr lang="en-GB" sz="2400" b="1" dirty="0"/>
              <a:t>4. The pie chart on the printable report should ideally be written with one pie chart per page to make it easier to read. </a:t>
            </a:r>
            <a:r>
              <a:rPr lang="en-GB" sz="1700" dirty="0"/>
              <a:t>(</a:t>
            </a:r>
            <a:r>
              <a:rPr lang="en-GB" sz="1700" dirty="0" err="1"/>
              <a:t>Diky</a:t>
            </a:r>
            <a:r>
              <a:rPr lang="en-GB" sz="1700" dirty="0"/>
              <a:t> </a:t>
            </a:r>
            <a:r>
              <a:rPr lang="en-GB" sz="1700" dirty="0" err="1"/>
              <a:t>ariyanto</a:t>
            </a:r>
            <a:r>
              <a:rPr lang="en-GB" sz="1700" dirty="0"/>
              <a:t> - PT. </a:t>
            </a:r>
            <a:r>
              <a:rPr lang="en-GB" sz="1700" dirty="0" err="1"/>
              <a:t>albani</a:t>
            </a:r>
            <a:r>
              <a:rPr lang="en-GB" sz="1700" dirty="0"/>
              <a:t> corona Lestari)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170869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97B3-6EE6-F97F-6480-D15FDEF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2DBB-F10C-9F41-A9EA-B601F3E5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1. We delete all edit button and function at </a:t>
            </a:r>
            <a:r>
              <a:rPr lang="en-GB" sz="2800" dirty="0" err="1"/>
              <a:t>at</a:t>
            </a:r>
            <a:r>
              <a:rPr lang="en-GB" sz="2800" dirty="0"/>
              <a:t> detail project reporting and personal expenses</a:t>
            </a:r>
          </a:p>
          <a:p>
            <a:r>
              <a:rPr lang="en-GB" sz="2800" dirty="0"/>
              <a:t>2. we put the layout especially who have countable value on right side</a:t>
            </a:r>
          </a:p>
          <a:p>
            <a:r>
              <a:rPr lang="en-GB" sz="2800" dirty="0"/>
              <a:t>3. We removed the data selection that could filter the company codes owned by the user.</a:t>
            </a:r>
          </a:p>
          <a:p>
            <a:r>
              <a:rPr lang="en-GB" sz="2800" dirty="0"/>
              <a:t>4. We changed the pie chart layout to one layout per page.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161663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B419-9D54-8AEC-207E-F1D78A57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56C3-EEA2-763B-5A2E-43A47969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website can assist users, especially companies with a multi-company structure. However, it can also function well for businesses with branches or even non-profit organizations with one or more other departments. And </a:t>
            </a:r>
            <a:r>
              <a:rPr lang="en-GB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features of this website that users find most useful, based on the highest survey results, include employee salaries, future cost recording, project cost approval, and overall reporting.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404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GB" sz="4400" dirty="0"/>
              <a:t>Thank you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54615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Brevalda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Resnu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Putra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Kaltanda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218180412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S1 – system information and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bussiness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8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Multi Company?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6305C-57CA-5649-5566-9A686404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multi-company is a company that owns two or more other companies. Generally, this type of company operates in different industries and has one parent company, referred to as a holding company. A multi-company also has different locations.</a:t>
            </a:r>
            <a:endParaRPr lang="en-ID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88EAF1-A705-E72D-3DAE-814D2C46D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73" y="267287"/>
            <a:ext cx="10162453" cy="57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5134" y="687372"/>
            <a:ext cx="6253317" cy="3686015"/>
          </a:xfrm>
        </p:spPr>
        <p:txBody>
          <a:bodyPr>
            <a:noAutofit/>
          </a:bodyPr>
          <a:lstStyle/>
          <a:p>
            <a:r>
              <a:rPr lang="en-GB" sz="4400" dirty="0"/>
              <a:t>What’s The benefit ?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B4F1283-76BC-1169-2AED-E3ECC4801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2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FA48-F8B5-E996-0623-795DDA7F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256-B631-F554-FF75-162304AD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Risk Diversification</a:t>
            </a:r>
          </a:p>
          <a:p>
            <a:b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owning several companies operating in different sectors, business risks can be more diversified. If one company experiences a performance decline, the businesses in other sectors can continue to perform well and balance the overall performance.</a:t>
            </a:r>
            <a:br>
              <a:rPr lang="en-GB" dirty="0"/>
            </a:br>
            <a:endParaRPr lang="en-ID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91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633B-8724-03D9-2C35-F2D947E8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F80D-2656-2AEE-6289-2F4784D6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Operational Efficiency</a:t>
            </a:r>
          </a:p>
          <a:p>
            <a:b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holding company can help improve efficiency by centralizing certain functions, such as accounting and finance. This can reduce operational costs and enhance synergy between companies within the group.</a:t>
            </a:r>
            <a:endParaRPr lang="en-ID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7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5134" y="687372"/>
            <a:ext cx="6253317" cy="3686015"/>
          </a:xfrm>
        </p:spPr>
        <p:txBody>
          <a:bodyPr>
            <a:noAutofit/>
          </a:bodyPr>
          <a:lstStyle/>
          <a:p>
            <a:r>
              <a:rPr lang="en-GB" sz="4400" dirty="0"/>
              <a:t>But there is problems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B4F1283-76BC-1169-2AED-E3ECC4801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01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9E16-5DAF-5E24-4F53-D0EEF2CA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4C85-F0E1-7995-94B2-5ED890A6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type of business relationships are often overshadowed by trust issues, particularly concerning financial aspects, Especially their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expenses.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ID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894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{A73A788E-59D0-4A9F-8FF0-D9765B033843}tf33845126_win32</Template>
  <TotalTime>295</TotalTime>
  <Words>746</Words>
  <Application>Microsoft Office PowerPoint</Application>
  <PresentationFormat>Widescreen</PresentationFormat>
  <Paragraphs>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ONLINE COMPANY EXPENSE RECORDING WEBSITE BASED ON MULTI-COMPANY</vt:lpstr>
      <vt:lpstr>What Is Multi Company ?</vt:lpstr>
      <vt:lpstr>What is Multi Company?</vt:lpstr>
      <vt:lpstr>PowerPoint Presentation</vt:lpstr>
      <vt:lpstr>What’s The benefit ?</vt:lpstr>
      <vt:lpstr>Benefit</vt:lpstr>
      <vt:lpstr>Benefit</vt:lpstr>
      <vt:lpstr>But there is problems</vt:lpstr>
      <vt:lpstr>Problems</vt:lpstr>
      <vt:lpstr>Problems</vt:lpstr>
      <vt:lpstr>  What are examples of expenses that can cause trust issues in a multi-company?</vt:lpstr>
      <vt:lpstr>Expenses</vt:lpstr>
      <vt:lpstr> Solutions?</vt:lpstr>
      <vt:lpstr>Solutions</vt:lpstr>
      <vt:lpstr>Solutions</vt:lpstr>
      <vt:lpstr>PowerPoint Presentation</vt:lpstr>
      <vt:lpstr>comparison</vt:lpstr>
      <vt:lpstr>Main Feature</vt:lpstr>
      <vt:lpstr>Testing, How helpful this website?</vt:lpstr>
      <vt:lpstr> Which features are most helpful?</vt:lpstr>
      <vt:lpstr>feedback</vt:lpstr>
      <vt:lpstr>Solutions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11</cp:revision>
  <dcterms:created xsi:type="dcterms:W3CDTF">2024-10-04T02:17:55Z</dcterms:created>
  <dcterms:modified xsi:type="dcterms:W3CDTF">2024-11-06T05:31:37Z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