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1" r:id="rId6"/>
    <p:sldId id="310" r:id="rId7"/>
    <p:sldId id="313" r:id="rId8"/>
    <p:sldId id="314" r:id="rId9"/>
    <p:sldId id="316" r:id="rId10"/>
    <p:sldId id="315" r:id="rId11"/>
    <p:sldId id="317" r:id="rId12"/>
    <p:sldId id="318" r:id="rId13"/>
    <p:sldId id="319" r:id="rId14"/>
    <p:sldId id="320" r:id="rId15"/>
    <p:sldId id="321" r:id="rId16"/>
    <p:sldId id="322" r:id="rId17"/>
    <p:sldId id="324" r:id="rId18"/>
    <p:sldId id="323" r:id="rId19"/>
    <p:sldId id="326" r:id="rId20"/>
    <p:sldId id="325" r:id="rId21"/>
    <p:sldId id="327" r:id="rId22"/>
    <p:sldId id="328" r:id="rId23"/>
    <p:sldId id="333" r:id="rId24"/>
    <p:sldId id="332" r:id="rId25"/>
    <p:sldId id="334" r:id="rId26"/>
    <p:sldId id="335" r:id="rId27"/>
    <p:sldId id="337" r:id="rId28"/>
    <p:sldId id="336" r:id="rId29"/>
    <p:sldId id="33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10/5/2024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10/5/2024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10/5/2024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10/5/2024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10/5/2024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10/5/2024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10/5/2024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10/5/2024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10/5/2024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10/5/2024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Autofit/>
          </a:bodyPr>
          <a:lstStyle/>
          <a:p>
            <a:r>
              <a:rPr lang="en-GB" sz="4400" dirty="0"/>
              <a:t>ONLINE COMPANY EXPENSE RECORDING WEBSITE BASED ON MULTI-COMPANY</a:t>
            </a:r>
            <a:endParaRPr lang="en-US" sz="4400" dirty="0"/>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8"/>
            <a:ext cx="6269347" cy="1546155"/>
          </a:xfrm>
        </p:spPr>
        <p:txBody>
          <a:bodyPr>
            <a:normAutofit fontScale="85000" lnSpcReduction="10000"/>
          </a:bodyPr>
          <a:lstStyle/>
          <a:p>
            <a:r>
              <a:rPr lang="en-US" sz="2400" dirty="0" err="1">
                <a:solidFill>
                  <a:schemeClr val="tx1">
                    <a:lumMod val="85000"/>
                    <a:lumOff val="15000"/>
                  </a:schemeClr>
                </a:solidFill>
              </a:rPr>
              <a:t>Brevalda</a:t>
            </a:r>
            <a:r>
              <a:rPr lang="en-US" sz="2400" dirty="0">
                <a:solidFill>
                  <a:schemeClr val="tx1">
                    <a:lumMod val="85000"/>
                    <a:lumOff val="15000"/>
                  </a:schemeClr>
                </a:solidFill>
              </a:rPr>
              <a:t> </a:t>
            </a:r>
            <a:r>
              <a:rPr lang="en-US" sz="2400" dirty="0" err="1">
                <a:solidFill>
                  <a:schemeClr val="tx1">
                    <a:lumMod val="85000"/>
                    <a:lumOff val="15000"/>
                  </a:schemeClr>
                </a:solidFill>
              </a:rPr>
              <a:t>Resnu</a:t>
            </a:r>
            <a:r>
              <a:rPr lang="en-US" sz="2400" dirty="0">
                <a:solidFill>
                  <a:schemeClr val="tx1">
                    <a:lumMod val="85000"/>
                    <a:lumOff val="15000"/>
                  </a:schemeClr>
                </a:solidFill>
              </a:rPr>
              <a:t> Putra </a:t>
            </a:r>
            <a:r>
              <a:rPr lang="en-US" sz="2400" dirty="0" err="1">
                <a:solidFill>
                  <a:schemeClr val="tx1">
                    <a:lumMod val="85000"/>
                    <a:lumOff val="15000"/>
                  </a:schemeClr>
                </a:solidFill>
              </a:rPr>
              <a:t>Kaltanda</a:t>
            </a:r>
            <a:endParaRPr lang="en-US" sz="2400" dirty="0">
              <a:solidFill>
                <a:schemeClr val="tx1">
                  <a:lumMod val="85000"/>
                  <a:lumOff val="15000"/>
                </a:schemeClr>
              </a:solidFill>
            </a:endParaRPr>
          </a:p>
          <a:p>
            <a:r>
              <a:rPr lang="en-US" dirty="0">
                <a:solidFill>
                  <a:schemeClr val="tx1">
                    <a:lumMod val="85000"/>
                    <a:lumOff val="15000"/>
                  </a:schemeClr>
                </a:solidFill>
              </a:rPr>
              <a:t>218180412</a:t>
            </a:r>
          </a:p>
          <a:p>
            <a:r>
              <a:rPr lang="en-US" sz="2400" dirty="0">
                <a:solidFill>
                  <a:schemeClr val="tx1">
                    <a:lumMod val="85000"/>
                    <a:lumOff val="15000"/>
                  </a:schemeClr>
                </a:solidFill>
              </a:rPr>
              <a:t>S1 – system information and </a:t>
            </a:r>
            <a:r>
              <a:rPr lang="en-US" sz="2400" dirty="0" err="1">
                <a:solidFill>
                  <a:schemeClr val="tx1">
                    <a:lumMod val="85000"/>
                    <a:lumOff val="15000"/>
                  </a:schemeClr>
                </a:solidFill>
              </a:rPr>
              <a:t>bussiness</a:t>
            </a:r>
            <a:endParaRPr lang="en-US" sz="2400" dirty="0">
              <a:solidFill>
                <a:schemeClr val="tx1">
                  <a:lumMod val="85000"/>
                  <a:lumOff val="15000"/>
                </a:schemeClr>
              </a:solidFill>
            </a:endParaRP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A633B-8724-03D9-2C35-F2D947E8ACFA}"/>
              </a:ext>
            </a:extLst>
          </p:cNvPr>
          <p:cNvSpPr>
            <a:spLocks noGrp="1"/>
          </p:cNvSpPr>
          <p:nvPr>
            <p:ph type="title"/>
          </p:nvPr>
        </p:nvSpPr>
        <p:spPr/>
        <p:txBody>
          <a:bodyPr/>
          <a:lstStyle/>
          <a:p>
            <a:r>
              <a:rPr lang="en-GB" dirty="0"/>
              <a:t>Benefit</a:t>
            </a:r>
            <a:endParaRPr lang="en-ID" dirty="0"/>
          </a:p>
        </p:txBody>
      </p:sp>
      <p:sp>
        <p:nvSpPr>
          <p:cNvPr id="3" name="Content Placeholder 2">
            <a:extLst>
              <a:ext uri="{FF2B5EF4-FFF2-40B4-BE49-F238E27FC236}">
                <a16:creationId xmlns:a16="http://schemas.microsoft.com/office/drawing/2014/main" id="{2077F80D-2656-2AEE-6289-2F4784D6957A}"/>
              </a:ext>
            </a:extLst>
          </p:cNvPr>
          <p:cNvSpPr>
            <a:spLocks noGrp="1"/>
          </p:cNvSpPr>
          <p:nvPr>
            <p:ph idx="1"/>
          </p:nvPr>
        </p:nvSpPr>
        <p:spPr/>
        <p:txBody>
          <a:bodyPr>
            <a:normAutofit/>
          </a:bodyPr>
          <a:lstStyle/>
          <a:p>
            <a:r>
              <a:rPr lang="en-GB" sz="3200" b="1" dirty="0">
                <a:solidFill>
                  <a:schemeClr val="tx1">
                    <a:lumMod val="95000"/>
                    <a:lumOff val="5000"/>
                  </a:schemeClr>
                </a:solidFill>
              </a:rPr>
              <a:t>Better Control</a:t>
            </a:r>
          </a:p>
          <a:p>
            <a:br>
              <a:rPr lang="en-GB" sz="3200" dirty="0">
                <a:solidFill>
                  <a:schemeClr val="tx1">
                    <a:lumMod val="95000"/>
                    <a:lumOff val="5000"/>
                  </a:schemeClr>
                </a:solidFill>
              </a:rPr>
            </a:br>
            <a:r>
              <a:rPr lang="en-GB" sz="3200" dirty="0">
                <a:solidFill>
                  <a:schemeClr val="tx1">
                    <a:lumMod val="95000"/>
                    <a:lumOff val="5000"/>
                  </a:schemeClr>
                </a:solidFill>
              </a:rPr>
              <a:t>As a parent company, a holding has strategic control over the various companies it owns, including in key decision-making. This allows the holding to implement cohesive long-term strategies across all its companies.</a:t>
            </a:r>
            <a:endParaRPr lang="en-ID" sz="3200" dirty="0">
              <a:solidFill>
                <a:schemeClr val="tx1">
                  <a:lumMod val="95000"/>
                  <a:lumOff val="5000"/>
                </a:schemeClr>
              </a:solidFill>
            </a:endParaRPr>
          </a:p>
        </p:txBody>
      </p:sp>
    </p:spTree>
    <p:extLst>
      <p:ext uri="{BB962C8B-B14F-4D97-AF65-F5344CB8AC3E}">
        <p14:creationId xmlns:p14="http://schemas.microsoft.com/office/powerpoint/2010/main" val="1011832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4905134" y="687372"/>
            <a:ext cx="6253317" cy="3686015"/>
          </a:xfrm>
        </p:spPr>
        <p:txBody>
          <a:bodyPr>
            <a:noAutofit/>
          </a:bodyPr>
          <a:lstStyle/>
          <a:p>
            <a:r>
              <a:rPr lang="en-GB" sz="4400" dirty="0"/>
              <a:t>But there is problems</a:t>
            </a:r>
            <a:endParaRPr lang="en-US" sz="4400" dirty="0"/>
          </a:p>
        </p:txBody>
      </p: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
            <a:ext cx="4635315" cy="6857999"/>
          </a:xfrm>
          <a:prstGeom prst="rect">
            <a:avLst/>
          </a:prstGeom>
        </p:spPr>
      </p:pic>
      <p:sp>
        <p:nvSpPr>
          <p:cNvPr id="5" name="Subtitle 4">
            <a:extLst>
              <a:ext uri="{FF2B5EF4-FFF2-40B4-BE49-F238E27FC236}">
                <a16:creationId xmlns:a16="http://schemas.microsoft.com/office/drawing/2014/main" id="{AB4F1283-76BC-1169-2AED-E3ECC4801076}"/>
              </a:ext>
            </a:extLst>
          </p:cNvPr>
          <p:cNvSpPr>
            <a:spLocks noGrp="1"/>
          </p:cNvSpPr>
          <p:nvPr>
            <p:ph type="subTitle" idx="1"/>
          </p:nvPr>
        </p:nvSpPr>
        <p:spPr/>
        <p:txBody>
          <a:bodyPr/>
          <a:lstStyle/>
          <a:p>
            <a:endParaRPr lang="en-ID"/>
          </a:p>
        </p:txBody>
      </p:sp>
    </p:spTree>
    <p:extLst>
      <p:ext uri="{BB962C8B-B14F-4D97-AF65-F5344CB8AC3E}">
        <p14:creationId xmlns:p14="http://schemas.microsoft.com/office/powerpoint/2010/main" val="929011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69E16-5DAF-5E24-4F53-D0EEF2CABDEC}"/>
              </a:ext>
            </a:extLst>
          </p:cNvPr>
          <p:cNvSpPr>
            <a:spLocks noGrp="1"/>
          </p:cNvSpPr>
          <p:nvPr>
            <p:ph type="title"/>
          </p:nvPr>
        </p:nvSpPr>
        <p:spPr/>
        <p:txBody>
          <a:bodyPr/>
          <a:lstStyle/>
          <a:p>
            <a:r>
              <a:rPr lang="en-GB" dirty="0"/>
              <a:t>Problems</a:t>
            </a:r>
            <a:endParaRPr lang="en-ID" dirty="0"/>
          </a:p>
        </p:txBody>
      </p:sp>
      <p:sp>
        <p:nvSpPr>
          <p:cNvPr id="3" name="Content Placeholder 2">
            <a:extLst>
              <a:ext uri="{FF2B5EF4-FFF2-40B4-BE49-F238E27FC236}">
                <a16:creationId xmlns:a16="http://schemas.microsoft.com/office/drawing/2014/main" id="{BBF94C85-F0E1-7995-94B2-5ED890A64ED3}"/>
              </a:ext>
            </a:extLst>
          </p:cNvPr>
          <p:cNvSpPr>
            <a:spLocks noGrp="1"/>
          </p:cNvSpPr>
          <p:nvPr>
            <p:ph idx="1"/>
          </p:nvPr>
        </p:nvSpPr>
        <p:spPr/>
        <p:txBody>
          <a:bodyPr>
            <a:normAutofit/>
          </a:bodyPr>
          <a:lstStyle/>
          <a:p>
            <a:r>
              <a:rPr lang="en-US" sz="3200" dirty="0">
                <a:solidFill>
                  <a:schemeClr val="tx1">
                    <a:lumMod val="95000"/>
                    <a:lumOff val="5000"/>
                  </a:schemeClr>
                </a:solidFill>
              </a:rPr>
              <a:t>these type of business relationships are often overshadowed by trust issues, particularly concerning financial aspects, Especially their </a:t>
            </a:r>
            <a:r>
              <a:rPr lang="en-US" sz="3200" b="1" dirty="0">
                <a:solidFill>
                  <a:schemeClr val="tx1">
                    <a:lumMod val="95000"/>
                    <a:lumOff val="5000"/>
                  </a:schemeClr>
                </a:solidFill>
              </a:rPr>
              <a:t>expenses.</a:t>
            </a:r>
            <a:r>
              <a:rPr lang="en-US" sz="3200" dirty="0">
                <a:solidFill>
                  <a:schemeClr val="tx1">
                    <a:lumMod val="95000"/>
                    <a:lumOff val="5000"/>
                  </a:schemeClr>
                </a:solidFill>
              </a:rPr>
              <a:t> </a:t>
            </a:r>
            <a:endParaRPr lang="en-ID" sz="3200" dirty="0">
              <a:solidFill>
                <a:schemeClr val="tx1">
                  <a:lumMod val="95000"/>
                  <a:lumOff val="5000"/>
                </a:schemeClr>
              </a:solidFill>
            </a:endParaRPr>
          </a:p>
        </p:txBody>
      </p:sp>
    </p:spTree>
    <p:extLst>
      <p:ext uri="{BB962C8B-B14F-4D97-AF65-F5344CB8AC3E}">
        <p14:creationId xmlns:p14="http://schemas.microsoft.com/office/powerpoint/2010/main" val="3200189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A91E1-B767-22B7-CAFA-DD70B1EB940D}"/>
              </a:ext>
            </a:extLst>
          </p:cNvPr>
          <p:cNvSpPr>
            <a:spLocks noGrp="1"/>
          </p:cNvSpPr>
          <p:nvPr>
            <p:ph type="title"/>
          </p:nvPr>
        </p:nvSpPr>
        <p:spPr/>
        <p:txBody>
          <a:bodyPr/>
          <a:lstStyle/>
          <a:p>
            <a:r>
              <a:rPr lang="en-GB" dirty="0"/>
              <a:t>Problems</a:t>
            </a:r>
            <a:endParaRPr lang="en-ID" dirty="0"/>
          </a:p>
        </p:txBody>
      </p:sp>
      <p:sp>
        <p:nvSpPr>
          <p:cNvPr id="3" name="Content Placeholder 2">
            <a:extLst>
              <a:ext uri="{FF2B5EF4-FFF2-40B4-BE49-F238E27FC236}">
                <a16:creationId xmlns:a16="http://schemas.microsoft.com/office/drawing/2014/main" id="{CFADCE10-CDF4-9CF9-89EF-06A4F3D6B92E}"/>
              </a:ext>
            </a:extLst>
          </p:cNvPr>
          <p:cNvSpPr>
            <a:spLocks noGrp="1"/>
          </p:cNvSpPr>
          <p:nvPr>
            <p:ph idx="1"/>
          </p:nvPr>
        </p:nvSpPr>
        <p:spPr/>
        <p:txBody>
          <a:bodyPr>
            <a:normAutofit/>
          </a:bodyPr>
          <a:lstStyle/>
          <a:p>
            <a:r>
              <a:rPr lang="en-US" sz="3600" dirty="0">
                <a:solidFill>
                  <a:schemeClr val="tx1">
                    <a:lumMod val="95000"/>
                    <a:lumOff val="5000"/>
                  </a:schemeClr>
                </a:solidFill>
              </a:rPr>
              <a:t>Trust issues in the context of finance between these companies can affect the stability, growth, and sustainability of their business collaborations.</a:t>
            </a:r>
            <a:endParaRPr lang="en-ID" sz="3600" dirty="0"/>
          </a:p>
        </p:txBody>
      </p:sp>
    </p:spTree>
    <p:extLst>
      <p:ext uri="{BB962C8B-B14F-4D97-AF65-F5344CB8AC3E}">
        <p14:creationId xmlns:p14="http://schemas.microsoft.com/office/powerpoint/2010/main" val="1350195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4905134" y="687372"/>
            <a:ext cx="6253317" cy="3686015"/>
          </a:xfrm>
        </p:spPr>
        <p:txBody>
          <a:bodyPr>
            <a:noAutofit/>
          </a:bodyPr>
          <a:lstStyle/>
          <a:p>
            <a:br>
              <a:rPr lang="en-GB" sz="4400" dirty="0"/>
            </a:br>
            <a:br>
              <a:rPr lang="en-GB" sz="4400" dirty="0"/>
            </a:br>
            <a:r>
              <a:rPr lang="en-GB" sz="4400" dirty="0"/>
              <a:t>What are examples of expenses that can cause trust issues in a multi-company?</a:t>
            </a:r>
            <a:endParaRPr lang="en-US" sz="4400" dirty="0"/>
          </a:p>
        </p:txBody>
      </p: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
            <a:ext cx="4635315" cy="6857999"/>
          </a:xfrm>
          <a:prstGeom prst="rect">
            <a:avLst/>
          </a:prstGeom>
        </p:spPr>
      </p:pic>
      <p:sp>
        <p:nvSpPr>
          <p:cNvPr id="5" name="Subtitle 4">
            <a:extLst>
              <a:ext uri="{FF2B5EF4-FFF2-40B4-BE49-F238E27FC236}">
                <a16:creationId xmlns:a16="http://schemas.microsoft.com/office/drawing/2014/main" id="{AB4F1283-76BC-1169-2AED-E3ECC4801076}"/>
              </a:ext>
            </a:extLst>
          </p:cNvPr>
          <p:cNvSpPr>
            <a:spLocks noGrp="1"/>
          </p:cNvSpPr>
          <p:nvPr>
            <p:ph type="subTitle" idx="1"/>
          </p:nvPr>
        </p:nvSpPr>
        <p:spPr/>
        <p:txBody>
          <a:bodyPr/>
          <a:lstStyle/>
          <a:p>
            <a:endParaRPr lang="en-ID"/>
          </a:p>
        </p:txBody>
      </p:sp>
    </p:spTree>
    <p:extLst>
      <p:ext uri="{BB962C8B-B14F-4D97-AF65-F5344CB8AC3E}">
        <p14:creationId xmlns:p14="http://schemas.microsoft.com/office/powerpoint/2010/main" val="3463220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FF63D-78C6-1B40-B3FF-DF2981EBCA76}"/>
              </a:ext>
            </a:extLst>
          </p:cNvPr>
          <p:cNvSpPr>
            <a:spLocks noGrp="1"/>
          </p:cNvSpPr>
          <p:nvPr>
            <p:ph type="title"/>
          </p:nvPr>
        </p:nvSpPr>
        <p:spPr/>
        <p:txBody>
          <a:bodyPr/>
          <a:lstStyle/>
          <a:p>
            <a:r>
              <a:rPr lang="en-GB" dirty="0"/>
              <a:t>Expenses</a:t>
            </a:r>
            <a:endParaRPr lang="en-ID" dirty="0"/>
          </a:p>
        </p:txBody>
      </p:sp>
      <p:sp>
        <p:nvSpPr>
          <p:cNvPr id="3" name="Content Placeholder 2">
            <a:extLst>
              <a:ext uri="{FF2B5EF4-FFF2-40B4-BE49-F238E27FC236}">
                <a16:creationId xmlns:a16="http://schemas.microsoft.com/office/drawing/2014/main" id="{B7979CDC-80FF-765A-5A45-EBDF808617F0}"/>
              </a:ext>
            </a:extLst>
          </p:cNvPr>
          <p:cNvSpPr>
            <a:spLocks noGrp="1"/>
          </p:cNvSpPr>
          <p:nvPr>
            <p:ph idx="1"/>
          </p:nvPr>
        </p:nvSpPr>
        <p:spPr/>
        <p:txBody>
          <a:bodyPr>
            <a:normAutofit/>
          </a:bodyPr>
          <a:lstStyle/>
          <a:p>
            <a:r>
              <a:rPr lang="en-GB" sz="3200" dirty="0"/>
              <a:t>- employee salaries</a:t>
            </a:r>
          </a:p>
          <a:p>
            <a:r>
              <a:rPr lang="en-ID" sz="3200" dirty="0"/>
              <a:t>- project operational costs</a:t>
            </a:r>
          </a:p>
          <a:p>
            <a:r>
              <a:rPr lang="en-ID" sz="3200" dirty="0"/>
              <a:t>- Miscellaneous expense (repair, natural disasters etc)</a:t>
            </a:r>
          </a:p>
          <a:p>
            <a:r>
              <a:rPr lang="en-ID" sz="3200" dirty="0"/>
              <a:t>- Personal Expenses for the company executive</a:t>
            </a:r>
          </a:p>
        </p:txBody>
      </p:sp>
    </p:spTree>
    <p:extLst>
      <p:ext uri="{BB962C8B-B14F-4D97-AF65-F5344CB8AC3E}">
        <p14:creationId xmlns:p14="http://schemas.microsoft.com/office/powerpoint/2010/main" val="2489191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4905134" y="687372"/>
            <a:ext cx="6253317" cy="3686015"/>
          </a:xfrm>
        </p:spPr>
        <p:txBody>
          <a:bodyPr>
            <a:noAutofit/>
          </a:bodyPr>
          <a:lstStyle/>
          <a:p>
            <a:br>
              <a:rPr lang="en-GB" sz="4400" dirty="0"/>
            </a:br>
            <a:r>
              <a:rPr lang="en-GB" sz="4400" dirty="0"/>
              <a:t>Solutions?</a:t>
            </a:r>
            <a:endParaRPr lang="en-US" sz="4400" dirty="0"/>
          </a:p>
        </p:txBody>
      </p: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
            <a:ext cx="4635315" cy="6857999"/>
          </a:xfrm>
          <a:prstGeom prst="rect">
            <a:avLst/>
          </a:prstGeom>
        </p:spPr>
      </p:pic>
      <p:sp>
        <p:nvSpPr>
          <p:cNvPr id="5" name="Subtitle 4">
            <a:extLst>
              <a:ext uri="{FF2B5EF4-FFF2-40B4-BE49-F238E27FC236}">
                <a16:creationId xmlns:a16="http://schemas.microsoft.com/office/drawing/2014/main" id="{AB4F1283-76BC-1169-2AED-E3ECC4801076}"/>
              </a:ext>
            </a:extLst>
          </p:cNvPr>
          <p:cNvSpPr>
            <a:spLocks noGrp="1"/>
          </p:cNvSpPr>
          <p:nvPr>
            <p:ph type="subTitle" idx="1"/>
          </p:nvPr>
        </p:nvSpPr>
        <p:spPr/>
        <p:txBody>
          <a:bodyPr/>
          <a:lstStyle/>
          <a:p>
            <a:endParaRPr lang="en-ID"/>
          </a:p>
        </p:txBody>
      </p:sp>
    </p:spTree>
    <p:extLst>
      <p:ext uri="{BB962C8B-B14F-4D97-AF65-F5344CB8AC3E}">
        <p14:creationId xmlns:p14="http://schemas.microsoft.com/office/powerpoint/2010/main" val="31695686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A7206-928E-4B35-6A40-ACE0C0995BDC}"/>
              </a:ext>
            </a:extLst>
          </p:cNvPr>
          <p:cNvSpPr>
            <a:spLocks noGrp="1"/>
          </p:cNvSpPr>
          <p:nvPr>
            <p:ph type="title"/>
          </p:nvPr>
        </p:nvSpPr>
        <p:spPr/>
        <p:txBody>
          <a:bodyPr/>
          <a:lstStyle/>
          <a:p>
            <a:r>
              <a:rPr lang="en-GB" dirty="0"/>
              <a:t>Solutions</a:t>
            </a:r>
            <a:endParaRPr lang="en-ID" dirty="0"/>
          </a:p>
        </p:txBody>
      </p:sp>
      <p:sp>
        <p:nvSpPr>
          <p:cNvPr id="3" name="Content Placeholder 2">
            <a:extLst>
              <a:ext uri="{FF2B5EF4-FFF2-40B4-BE49-F238E27FC236}">
                <a16:creationId xmlns:a16="http://schemas.microsoft.com/office/drawing/2014/main" id="{88C0310F-236A-EB47-819D-51721FFC3DDD}"/>
              </a:ext>
            </a:extLst>
          </p:cNvPr>
          <p:cNvSpPr>
            <a:spLocks noGrp="1"/>
          </p:cNvSpPr>
          <p:nvPr>
            <p:ph idx="1"/>
          </p:nvPr>
        </p:nvSpPr>
        <p:spPr/>
        <p:txBody>
          <a:bodyPr>
            <a:normAutofit lnSpcReduction="10000"/>
          </a:bodyPr>
          <a:lstStyle/>
          <a:p>
            <a:r>
              <a:rPr lang="en-GB" sz="3200" dirty="0"/>
              <a:t>We need a website that has 3 roles, namely a transaction recorder, an approver, and an admin. A transaction recorder is a user who inputs transaction data on the website, an approver is the audit team that monitors the transactions, and an admin is a user who can register new data to be used by other users or register new companies.</a:t>
            </a:r>
            <a:endParaRPr lang="en-ID" sz="3200" dirty="0"/>
          </a:p>
        </p:txBody>
      </p:sp>
    </p:spTree>
    <p:extLst>
      <p:ext uri="{BB962C8B-B14F-4D97-AF65-F5344CB8AC3E}">
        <p14:creationId xmlns:p14="http://schemas.microsoft.com/office/powerpoint/2010/main" val="1194735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086C0-6689-CA6F-8B91-0D2BE28BFAE5}"/>
              </a:ext>
            </a:extLst>
          </p:cNvPr>
          <p:cNvSpPr>
            <a:spLocks noGrp="1"/>
          </p:cNvSpPr>
          <p:nvPr>
            <p:ph type="title"/>
          </p:nvPr>
        </p:nvSpPr>
        <p:spPr/>
        <p:txBody>
          <a:bodyPr/>
          <a:lstStyle/>
          <a:p>
            <a:r>
              <a:rPr lang="en-GB" dirty="0"/>
              <a:t>Solutions</a:t>
            </a:r>
            <a:endParaRPr lang="en-ID" dirty="0"/>
          </a:p>
        </p:txBody>
      </p:sp>
      <p:sp>
        <p:nvSpPr>
          <p:cNvPr id="3" name="Content Placeholder 2">
            <a:extLst>
              <a:ext uri="{FF2B5EF4-FFF2-40B4-BE49-F238E27FC236}">
                <a16:creationId xmlns:a16="http://schemas.microsoft.com/office/drawing/2014/main" id="{09F7E400-7C94-78A1-812F-D94497350A0A}"/>
              </a:ext>
            </a:extLst>
          </p:cNvPr>
          <p:cNvSpPr>
            <a:spLocks noGrp="1"/>
          </p:cNvSpPr>
          <p:nvPr>
            <p:ph idx="1"/>
          </p:nvPr>
        </p:nvSpPr>
        <p:spPr/>
        <p:txBody>
          <a:bodyPr>
            <a:normAutofit/>
          </a:bodyPr>
          <a:lstStyle/>
          <a:p>
            <a:r>
              <a:rPr lang="en-GB" sz="3200" dirty="0"/>
              <a:t>We need a website that can record various types of entries such as employee salaries, miscellaneous expenses, personal expenses, and project operational costs that can have budget limits.</a:t>
            </a:r>
            <a:endParaRPr lang="en-ID" sz="3200" dirty="0"/>
          </a:p>
        </p:txBody>
      </p:sp>
    </p:spTree>
    <p:extLst>
      <p:ext uri="{BB962C8B-B14F-4D97-AF65-F5344CB8AC3E}">
        <p14:creationId xmlns:p14="http://schemas.microsoft.com/office/powerpoint/2010/main" val="42695288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21C42-E7A5-4F4E-8972-D6A938D1CCEA}"/>
              </a:ext>
            </a:extLst>
          </p:cNvPr>
          <p:cNvSpPr>
            <a:spLocks noGrp="1"/>
          </p:cNvSpPr>
          <p:nvPr>
            <p:ph type="title"/>
          </p:nvPr>
        </p:nvSpPr>
        <p:spPr/>
        <p:txBody>
          <a:bodyPr/>
          <a:lstStyle/>
          <a:p>
            <a:endParaRPr lang="en-ID" dirty="0"/>
          </a:p>
        </p:txBody>
      </p:sp>
      <p:sp>
        <p:nvSpPr>
          <p:cNvPr id="3" name="Content Placeholder 2">
            <a:extLst>
              <a:ext uri="{FF2B5EF4-FFF2-40B4-BE49-F238E27FC236}">
                <a16:creationId xmlns:a16="http://schemas.microsoft.com/office/drawing/2014/main" id="{D8CBA3A6-A09A-4337-CBD7-0DA68AB98528}"/>
              </a:ext>
            </a:extLst>
          </p:cNvPr>
          <p:cNvSpPr>
            <a:spLocks noGrp="1"/>
          </p:cNvSpPr>
          <p:nvPr>
            <p:ph idx="1"/>
          </p:nvPr>
        </p:nvSpPr>
        <p:spPr/>
        <p:txBody>
          <a:bodyPr/>
          <a:lstStyle/>
          <a:p>
            <a:r>
              <a:rPr lang="en-GB" dirty="0"/>
              <a:t>  </a:t>
            </a:r>
            <a:endParaRPr lang="en-ID" dirty="0"/>
          </a:p>
        </p:txBody>
      </p:sp>
      <p:pic>
        <p:nvPicPr>
          <p:cNvPr id="4" name="Picture 3">
            <a:extLst>
              <a:ext uri="{FF2B5EF4-FFF2-40B4-BE49-F238E27FC236}">
                <a16:creationId xmlns:a16="http://schemas.microsoft.com/office/drawing/2014/main" id="{8C0C834E-F710-0DB9-F32B-8CBC7726FF8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4504"/>
          <a:stretch/>
        </p:blipFill>
        <p:spPr bwMode="auto">
          <a:xfrm>
            <a:off x="4136902" y="0"/>
            <a:ext cx="3529990" cy="599250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09933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4905134" y="687372"/>
            <a:ext cx="6253317" cy="3686015"/>
          </a:xfrm>
        </p:spPr>
        <p:txBody>
          <a:bodyPr>
            <a:noAutofit/>
          </a:bodyPr>
          <a:lstStyle/>
          <a:p>
            <a:r>
              <a:rPr lang="en-GB" sz="4400" dirty="0"/>
              <a:t>What Is Multi Company ?</a:t>
            </a:r>
            <a:endParaRPr lang="en-US" sz="4400" dirty="0"/>
          </a:p>
        </p:txBody>
      </p: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
            <a:ext cx="4635315" cy="6857999"/>
          </a:xfrm>
          <a:prstGeom prst="rect">
            <a:avLst/>
          </a:prstGeom>
        </p:spPr>
      </p:pic>
      <p:sp>
        <p:nvSpPr>
          <p:cNvPr id="5" name="Subtitle 4">
            <a:extLst>
              <a:ext uri="{FF2B5EF4-FFF2-40B4-BE49-F238E27FC236}">
                <a16:creationId xmlns:a16="http://schemas.microsoft.com/office/drawing/2014/main" id="{AB4F1283-76BC-1169-2AED-E3ECC4801076}"/>
              </a:ext>
            </a:extLst>
          </p:cNvPr>
          <p:cNvSpPr>
            <a:spLocks noGrp="1"/>
          </p:cNvSpPr>
          <p:nvPr>
            <p:ph type="subTitle" idx="1"/>
          </p:nvPr>
        </p:nvSpPr>
        <p:spPr/>
        <p:txBody>
          <a:bodyPr/>
          <a:lstStyle/>
          <a:p>
            <a:endParaRPr lang="en-ID"/>
          </a:p>
        </p:txBody>
      </p:sp>
    </p:spTree>
    <p:extLst>
      <p:ext uri="{BB962C8B-B14F-4D97-AF65-F5344CB8AC3E}">
        <p14:creationId xmlns:p14="http://schemas.microsoft.com/office/powerpoint/2010/main" val="29737197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4905134" y="687372"/>
            <a:ext cx="6253317" cy="3686015"/>
          </a:xfrm>
        </p:spPr>
        <p:txBody>
          <a:bodyPr>
            <a:noAutofit/>
          </a:bodyPr>
          <a:lstStyle/>
          <a:p>
            <a:br>
              <a:rPr lang="en-GB" sz="4400" dirty="0"/>
            </a:br>
            <a:r>
              <a:rPr lang="en-GB" sz="4400" dirty="0"/>
              <a:t>Business plan</a:t>
            </a:r>
            <a:endParaRPr lang="en-US" sz="4400" dirty="0"/>
          </a:p>
        </p:txBody>
      </p: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
            <a:ext cx="4635315" cy="6857999"/>
          </a:xfrm>
          <a:prstGeom prst="rect">
            <a:avLst/>
          </a:prstGeom>
        </p:spPr>
      </p:pic>
      <p:sp>
        <p:nvSpPr>
          <p:cNvPr id="5" name="Subtitle 4">
            <a:extLst>
              <a:ext uri="{FF2B5EF4-FFF2-40B4-BE49-F238E27FC236}">
                <a16:creationId xmlns:a16="http://schemas.microsoft.com/office/drawing/2014/main" id="{AB4F1283-76BC-1169-2AED-E3ECC4801076}"/>
              </a:ext>
            </a:extLst>
          </p:cNvPr>
          <p:cNvSpPr>
            <a:spLocks noGrp="1"/>
          </p:cNvSpPr>
          <p:nvPr>
            <p:ph type="subTitle" idx="1"/>
          </p:nvPr>
        </p:nvSpPr>
        <p:spPr/>
        <p:txBody>
          <a:bodyPr/>
          <a:lstStyle/>
          <a:p>
            <a:endParaRPr lang="en-ID"/>
          </a:p>
        </p:txBody>
      </p:sp>
    </p:spTree>
    <p:extLst>
      <p:ext uri="{BB962C8B-B14F-4D97-AF65-F5344CB8AC3E}">
        <p14:creationId xmlns:p14="http://schemas.microsoft.com/office/powerpoint/2010/main" val="329813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C77FA-7B02-D6A9-2791-BB0A4B239B7E}"/>
              </a:ext>
            </a:extLst>
          </p:cNvPr>
          <p:cNvSpPr>
            <a:spLocks noGrp="1"/>
          </p:cNvSpPr>
          <p:nvPr>
            <p:ph type="title"/>
          </p:nvPr>
        </p:nvSpPr>
        <p:spPr/>
        <p:txBody>
          <a:bodyPr/>
          <a:lstStyle/>
          <a:p>
            <a:r>
              <a:rPr lang="en-GB" dirty="0"/>
              <a:t>SWOT analysis</a:t>
            </a:r>
            <a:endParaRPr lang="en-ID" dirty="0"/>
          </a:p>
        </p:txBody>
      </p:sp>
      <p:graphicFrame>
        <p:nvGraphicFramePr>
          <p:cNvPr id="7" name="Content Placeholder 6">
            <a:extLst>
              <a:ext uri="{FF2B5EF4-FFF2-40B4-BE49-F238E27FC236}">
                <a16:creationId xmlns:a16="http://schemas.microsoft.com/office/drawing/2014/main" id="{E76D7679-AFA1-6778-8E02-4D51D806DA46}"/>
              </a:ext>
            </a:extLst>
          </p:cNvPr>
          <p:cNvGraphicFramePr>
            <a:graphicFrameLocks noGrp="1"/>
          </p:cNvGraphicFramePr>
          <p:nvPr>
            <p:ph idx="1"/>
            <p:extLst>
              <p:ext uri="{D42A27DB-BD31-4B8C-83A1-F6EECF244321}">
                <p14:modId xmlns:p14="http://schemas.microsoft.com/office/powerpoint/2010/main" val="4123976574"/>
              </p:ext>
            </p:extLst>
          </p:nvPr>
        </p:nvGraphicFramePr>
        <p:xfrm>
          <a:off x="1096963" y="2108200"/>
          <a:ext cx="10058400" cy="4023360"/>
        </p:xfrm>
        <a:graphic>
          <a:graphicData uri="http://schemas.openxmlformats.org/drawingml/2006/table">
            <a:tbl>
              <a:tblPr firstRow="1" bandRow="1">
                <a:tableStyleId>{073A0DAA-6AF3-43AB-8588-CEC1D06C72B9}</a:tableStyleId>
              </a:tblPr>
              <a:tblGrid>
                <a:gridCol w="2514600">
                  <a:extLst>
                    <a:ext uri="{9D8B030D-6E8A-4147-A177-3AD203B41FA5}">
                      <a16:colId xmlns:a16="http://schemas.microsoft.com/office/drawing/2014/main" val="1633118198"/>
                    </a:ext>
                  </a:extLst>
                </a:gridCol>
                <a:gridCol w="2514600">
                  <a:extLst>
                    <a:ext uri="{9D8B030D-6E8A-4147-A177-3AD203B41FA5}">
                      <a16:colId xmlns:a16="http://schemas.microsoft.com/office/drawing/2014/main" val="3219632669"/>
                    </a:ext>
                  </a:extLst>
                </a:gridCol>
                <a:gridCol w="2514600">
                  <a:extLst>
                    <a:ext uri="{9D8B030D-6E8A-4147-A177-3AD203B41FA5}">
                      <a16:colId xmlns:a16="http://schemas.microsoft.com/office/drawing/2014/main" val="2250824180"/>
                    </a:ext>
                  </a:extLst>
                </a:gridCol>
                <a:gridCol w="2514600">
                  <a:extLst>
                    <a:ext uri="{9D8B030D-6E8A-4147-A177-3AD203B41FA5}">
                      <a16:colId xmlns:a16="http://schemas.microsoft.com/office/drawing/2014/main" val="3183211048"/>
                    </a:ext>
                  </a:extLst>
                </a:gridCol>
              </a:tblGrid>
              <a:tr h="370840">
                <a:tc>
                  <a:txBody>
                    <a:bodyPr/>
                    <a:lstStyle/>
                    <a:p>
                      <a:r>
                        <a:rPr lang="en-GB" sz="2400" dirty="0"/>
                        <a:t>Opportunities</a:t>
                      </a:r>
                      <a:endParaRPr lang="en-ID" sz="2400" dirty="0"/>
                    </a:p>
                  </a:txBody>
                  <a:tcPr/>
                </a:tc>
                <a:tc>
                  <a:txBody>
                    <a:bodyPr/>
                    <a:lstStyle/>
                    <a:p>
                      <a:r>
                        <a:rPr lang="en-GB" sz="2400" dirty="0"/>
                        <a:t>Threads</a:t>
                      </a:r>
                      <a:endParaRPr lang="en-ID" sz="2400" dirty="0"/>
                    </a:p>
                  </a:txBody>
                  <a:tcPr/>
                </a:tc>
                <a:tc>
                  <a:txBody>
                    <a:bodyPr/>
                    <a:lstStyle/>
                    <a:p>
                      <a:r>
                        <a:rPr lang="en-GB" sz="2400" dirty="0"/>
                        <a:t>Strengths</a:t>
                      </a:r>
                      <a:endParaRPr lang="en-ID" sz="2400" dirty="0"/>
                    </a:p>
                  </a:txBody>
                  <a:tcPr/>
                </a:tc>
                <a:tc>
                  <a:txBody>
                    <a:bodyPr/>
                    <a:lstStyle/>
                    <a:p>
                      <a:r>
                        <a:rPr lang="en-GB" sz="2400" dirty="0"/>
                        <a:t>Weakness</a:t>
                      </a:r>
                      <a:endParaRPr lang="en-ID" sz="2400" dirty="0"/>
                    </a:p>
                  </a:txBody>
                  <a:tcPr/>
                </a:tc>
                <a:extLst>
                  <a:ext uri="{0D108BD9-81ED-4DB2-BD59-A6C34878D82A}">
                    <a16:rowId xmlns:a16="http://schemas.microsoft.com/office/drawing/2014/main" val="1324047705"/>
                  </a:ext>
                </a:extLst>
              </a:tr>
              <a:tr h="370840">
                <a:tc>
                  <a:txBody>
                    <a:bodyPr/>
                    <a:lstStyle/>
                    <a:p>
                      <a:r>
                        <a:rPr lang="en-GB" sz="2400" dirty="0"/>
                        <a:t>There are not many similar websites yet.</a:t>
                      </a:r>
                      <a:endParaRPr lang="en-ID" sz="2400" dirty="0"/>
                    </a:p>
                  </a:txBody>
                  <a:tcPr/>
                </a:tc>
                <a:tc>
                  <a:txBody>
                    <a:bodyPr/>
                    <a:lstStyle/>
                    <a:p>
                      <a:r>
                        <a:rPr lang="en-GB" sz="2400" dirty="0"/>
                        <a:t>Since it is web-based, it will be vulnerable to attacks by hackers.</a:t>
                      </a:r>
                      <a:endParaRPr lang="en-ID" sz="2400" dirty="0"/>
                    </a:p>
                  </a:txBody>
                  <a:tcPr/>
                </a:tc>
                <a:tc>
                  <a:txBody>
                    <a:bodyPr/>
                    <a:lstStyle/>
                    <a:p>
                      <a:r>
                        <a:rPr lang="en-GB" sz="2400" dirty="0"/>
                        <a:t>Can be accessed across multiple platforms.</a:t>
                      </a:r>
                      <a:endParaRPr lang="en-ID" sz="2400" dirty="0"/>
                    </a:p>
                  </a:txBody>
                  <a:tcPr/>
                </a:tc>
                <a:tc>
                  <a:txBody>
                    <a:bodyPr/>
                    <a:lstStyle/>
                    <a:p>
                      <a:r>
                        <a:rPr lang="en-GB" sz="2400" dirty="0"/>
                        <a:t>The website appears to be a bit complicated due to the numerous and complex features.</a:t>
                      </a:r>
                      <a:endParaRPr lang="en-ID" sz="2400" dirty="0"/>
                    </a:p>
                  </a:txBody>
                  <a:tcPr/>
                </a:tc>
                <a:extLst>
                  <a:ext uri="{0D108BD9-81ED-4DB2-BD59-A6C34878D82A}">
                    <a16:rowId xmlns:a16="http://schemas.microsoft.com/office/drawing/2014/main" val="1469364315"/>
                  </a:ext>
                </a:extLst>
              </a:tr>
              <a:tr h="370840">
                <a:tc>
                  <a:txBody>
                    <a:bodyPr/>
                    <a:lstStyle/>
                    <a:p>
                      <a:endParaRPr lang="en-ID" sz="2400"/>
                    </a:p>
                  </a:txBody>
                  <a:tcPr/>
                </a:tc>
                <a:tc>
                  <a:txBody>
                    <a:bodyPr/>
                    <a:lstStyle/>
                    <a:p>
                      <a:endParaRPr lang="en-ID" sz="2400"/>
                    </a:p>
                  </a:txBody>
                  <a:tcPr/>
                </a:tc>
                <a:tc>
                  <a:txBody>
                    <a:bodyPr/>
                    <a:lstStyle/>
                    <a:p>
                      <a:r>
                        <a:rPr lang="en-GB" sz="2400" dirty="0"/>
                        <a:t>Can be accessed anywhere</a:t>
                      </a:r>
                      <a:endParaRPr lang="en-ID" sz="2400" dirty="0"/>
                    </a:p>
                  </a:txBody>
                  <a:tcPr/>
                </a:tc>
                <a:tc>
                  <a:txBody>
                    <a:bodyPr/>
                    <a:lstStyle/>
                    <a:p>
                      <a:endParaRPr lang="en-ID" sz="2400" dirty="0"/>
                    </a:p>
                  </a:txBody>
                  <a:tcPr/>
                </a:tc>
                <a:extLst>
                  <a:ext uri="{0D108BD9-81ED-4DB2-BD59-A6C34878D82A}">
                    <a16:rowId xmlns:a16="http://schemas.microsoft.com/office/drawing/2014/main" val="3007780263"/>
                  </a:ext>
                </a:extLst>
              </a:tr>
              <a:tr h="370840">
                <a:tc>
                  <a:txBody>
                    <a:bodyPr/>
                    <a:lstStyle/>
                    <a:p>
                      <a:endParaRPr lang="en-ID" sz="2400"/>
                    </a:p>
                  </a:txBody>
                  <a:tcPr/>
                </a:tc>
                <a:tc>
                  <a:txBody>
                    <a:bodyPr/>
                    <a:lstStyle/>
                    <a:p>
                      <a:endParaRPr lang="en-ID" sz="2400"/>
                    </a:p>
                  </a:txBody>
                  <a:tcPr/>
                </a:tc>
                <a:tc>
                  <a:txBody>
                    <a:bodyPr/>
                    <a:lstStyle/>
                    <a:p>
                      <a:endParaRPr lang="en-ID" sz="2400"/>
                    </a:p>
                  </a:txBody>
                  <a:tcPr/>
                </a:tc>
                <a:tc>
                  <a:txBody>
                    <a:bodyPr/>
                    <a:lstStyle/>
                    <a:p>
                      <a:endParaRPr lang="en-ID" sz="2400" dirty="0"/>
                    </a:p>
                  </a:txBody>
                  <a:tcPr/>
                </a:tc>
                <a:extLst>
                  <a:ext uri="{0D108BD9-81ED-4DB2-BD59-A6C34878D82A}">
                    <a16:rowId xmlns:a16="http://schemas.microsoft.com/office/drawing/2014/main" val="4170680035"/>
                  </a:ext>
                </a:extLst>
              </a:tr>
            </a:tbl>
          </a:graphicData>
        </a:graphic>
      </p:graphicFrame>
    </p:spTree>
    <p:extLst>
      <p:ext uri="{BB962C8B-B14F-4D97-AF65-F5344CB8AC3E}">
        <p14:creationId xmlns:p14="http://schemas.microsoft.com/office/powerpoint/2010/main" val="12323140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F8CDE-EF27-8C43-D04F-BAE789E65704}"/>
              </a:ext>
            </a:extLst>
          </p:cNvPr>
          <p:cNvSpPr>
            <a:spLocks noGrp="1"/>
          </p:cNvSpPr>
          <p:nvPr>
            <p:ph type="title"/>
          </p:nvPr>
        </p:nvSpPr>
        <p:spPr/>
        <p:txBody>
          <a:bodyPr/>
          <a:lstStyle/>
          <a:p>
            <a:r>
              <a:rPr lang="en-GB" dirty="0"/>
              <a:t>One time Cost</a:t>
            </a:r>
            <a:endParaRPr lang="en-ID" dirty="0"/>
          </a:p>
        </p:txBody>
      </p:sp>
      <p:graphicFrame>
        <p:nvGraphicFramePr>
          <p:cNvPr id="5" name="Content Placeholder 4">
            <a:extLst>
              <a:ext uri="{FF2B5EF4-FFF2-40B4-BE49-F238E27FC236}">
                <a16:creationId xmlns:a16="http://schemas.microsoft.com/office/drawing/2014/main" id="{D8BC5B03-C750-C0D4-BC42-C4C9466B5F3B}"/>
              </a:ext>
            </a:extLst>
          </p:cNvPr>
          <p:cNvGraphicFramePr>
            <a:graphicFrameLocks noGrp="1"/>
          </p:cNvGraphicFramePr>
          <p:nvPr>
            <p:ph idx="1"/>
            <p:extLst>
              <p:ext uri="{D42A27DB-BD31-4B8C-83A1-F6EECF244321}">
                <p14:modId xmlns:p14="http://schemas.microsoft.com/office/powerpoint/2010/main" val="1148225526"/>
              </p:ext>
            </p:extLst>
          </p:nvPr>
        </p:nvGraphicFramePr>
        <p:xfrm>
          <a:off x="1096963" y="2108200"/>
          <a:ext cx="10058400" cy="2316480"/>
        </p:xfrm>
        <a:graphic>
          <a:graphicData uri="http://schemas.openxmlformats.org/drawingml/2006/table">
            <a:tbl>
              <a:tblPr firstRow="1" bandRow="1">
                <a:tableStyleId>{073A0DAA-6AF3-43AB-8588-CEC1D06C72B9}</a:tableStyleId>
              </a:tblPr>
              <a:tblGrid>
                <a:gridCol w="5029200">
                  <a:extLst>
                    <a:ext uri="{9D8B030D-6E8A-4147-A177-3AD203B41FA5}">
                      <a16:colId xmlns:a16="http://schemas.microsoft.com/office/drawing/2014/main" val="1172430435"/>
                    </a:ext>
                  </a:extLst>
                </a:gridCol>
                <a:gridCol w="5029200">
                  <a:extLst>
                    <a:ext uri="{9D8B030D-6E8A-4147-A177-3AD203B41FA5}">
                      <a16:colId xmlns:a16="http://schemas.microsoft.com/office/drawing/2014/main" val="2577123191"/>
                    </a:ext>
                  </a:extLst>
                </a:gridCol>
              </a:tblGrid>
              <a:tr h="370840">
                <a:tc>
                  <a:txBody>
                    <a:bodyPr/>
                    <a:lstStyle/>
                    <a:p>
                      <a:r>
                        <a:rPr lang="en-GB" sz="3200" dirty="0"/>
                        <a:t>Name </a:t>
                      </a:r>
                      <a:endParaRPr lang="en-ID" sz="3200" dirty="0"/>
                    </a:p>
                  </a:txBody>
                  <a:tcPr/>
                </a:tc>
                <a:tc>
                  <a:txBody>
                    <a:bodyPr/>
                    <a:lstStyle/>
                    <a:p>
                      <a:r>
                        <a:rPr lang="en-GB" sz="3200" dirty="0"/>
                        <a:t>Subtotal</a:t>
                      </a:r>
                      <a:endParaRPr lang="en-ID" sz="3200" dirty="0"/>
                    </a:p>
                  </a:txBody>
                  <a:tcPr/>
                </a:tc>
                <a:extLst>
                  <a:ext uri="{0D108BD9-81ED-4DB2-BD59-A6C34878D82A}">
                    <a16:rowId xmlns:a16="http://schemas.microsoft.com/office/drawing/2014/main" val="3330832317"/>
                  </a:ext>
                </a:extLst>
              </a:tr>
              <a:tr h="370840">
                <a:tc>
                  <a:txBody>
                    <a:bodyPr/>
                    <a:lstStyle/>
                    <a:p>
                      <a:r>
                        <a:rPr lang="en-GB" sz="3200" dirty="0"/>
                        <a:t>Website cost</a:t>
                      </a:r>
                      <a:endParaRPr lang="en-ID" sz="3200" dirty="0"/>
                    </a:p>
                  </a:txBody>
                  <a:tcPr/>
                </a:tc>
                <a:tc>
                  <a:txBody>
                    <a:bodyPr/>
                    <a:lstStyle/>
                    <a:p>
                      <a:r>
                        <a:rPr lang="en-GB" sz="3200" dirty="0"/>
                        <a:t>Rp30.000.000</a:t>
                      </a:r>
                      <a:endParaRPr lang="en-ID" sz="3200" dirty="0"/>
                    </a:p>
                  </a:txBody>
                  <a:tcPr/>
                </a:tc>
                <a:extLst>
                  <a:ext uri="{0D108BD9-81ED-4DB2-BD59-A6C34878D82A}">
                    <a16:rowId xmlns:a16="http://schemas.microsoft.com/office/drawing/2014/main" val="1809146675"/>
                  </a:ext>
                </a:extLst>
              </a:tr>
              <a:tr h="370840">
                <a:tc>
                  <a:txBody>
                    <a:bodyPr/>
                    <a:lstStyle/>
                    <a:p>
                      <a:r>
                        <a:rPr lang="en-GB" sz="3200" dirty="0"/>
                        <a:t>Hosting and domain cost</a:t>
                      </a:r>
                      <a:endParaRPr lang="en-ID" sz="3200" dirty="0"/>
                    </a:p>
                  </a:txBody>
                  <a:tcPr/>
                </a:tc>
                <a:tc>
                  <a:txBody>
                    <a:bodyPr/>
                    <a:lstStyle/>
                    <a:p>
                      <a:r>
                        <a:rPr lang="en-GB" sz="3200" dirty="0"/>
                        <a:t>Rp709.000</a:t>
                      </a:r>
                      <a:endParaRPr lang="en-ID" sz="3200" dirty="0"/>
                    </a:p>
                  </a:txBody>
                  <a:tcPr/>
                </a:tc>
                <a:extLst>
                  <a:ext uri="{0D108BD9-81ED-4DB2-BD59-A6C34878D82A}">
                    <a16:rowId xmlns:a16="http://schemas.microsoft.com/office/drawing/2014/main" val="1533180395"/>
                  </a:ext>
                </a:extLst>
              </a:tr>
              <a:tr h="370840">
                <a:tc>
                  <a:txBody>
                    <a:bodyPr/>
                    <a:lstStyle/>
                    <a:p>
                      <a:r>
                        <a:rPr lang="en-GB" sz="3200" b="1" dirty="0"/>
                        <a:t>Total</a:t>
                      </a:r>
                      <a:endParaRPr lang="en-ID" sz="3200" b="1" dirty="0"/>
                    </a:p>
                  </a:txBody>
                  <a:tcPr/>
                </a:tc>
                <a:tc>
                  <a:txBody>
                    <a:bodyPr/>
                    <a:lstStyle/>
                    <a:p>
                      <a:r>
                        <a:rPr lang="en-GB" sz="3200" dirty="0"/>
                        <a:t>Rp30.709.000</a:t>
                      </a:r>
                      <a:endParaRPr lang="en-ID" sz="3200" dirty="0"/>
                    </a:p>
                  </a:txBody>
                  <a:tcPr/>
                </a:tc>
                <a:extLst>
                  <a:ext uri="{0D108BD9-81ED-4DB2-BD59-A6C34878D82A}">
                    <a16:rowId xmlns:a16="http://schemas.microsoft.com/office/drawing/2014/main" val="3922117666"/>
                  </a:ext>
                </a:extLst>
              </a:tr>
            </a:tbl>
          </a:graphicData>
        </a:graphic>
      </p:graphicFrame>
    </p:spTree>
    <p:extLst>
      <p:ext uri="{BB962C8B-B14F-4D97-AF65-F5344CB8AC3E}">
        <p14:creationId xmlns:p14="http://schemas.microsoft.com/office/powerpoint/2010/main" val="36698426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E155C-4686-7FF9-B4A1-F76D1F08C74C}"/>
              </a:ext>
            </a:extLst>
          </p:cNvPr>
          <p:cNvSpPr>
            <a:spLocks noGrp="1"/>
          </p:cNvSpPr>
          <p:nvPr>
            <p:ph type="title"/>
          </p:nvPr>
        </p:nvSpPr>
        <p:spPr/>
        <p:txBody>
          <a:bodyPr/>
          <a:lstStyle/>
          <a:p>
            <a:r>
              <a:rPr lang="en-GB" dirty="0"/>
              <a:t>Recurring Cost</a:t>
            </a:r>
            <a:endParaRPr lang="en-ID" dirty="0"/>
          </a:p>
        </p:txBody>
      </p:sp>
      <p:graphicFrame>
        <p:nvGraphicFramePr>
          <p:cNvPr id="4" name="Content Placeholder 3">
            <a:extLst>
              <a:ext uri="{FF2B5EF4-FFF2-40B4-BE49-F238E27FC236}">
                <a16:creationId xmlns:a16="http://schemas.microsoft.com/office/drawing/2014/main" id="{BB951C6F-6074-4A52-FC51-A69BC3E865DA}"/>
              </a:ext>
            </a:extLst>
          </p:cNvPr>
          <p:cNvGraphicFramePr>
            <a:graphicFrameLocks noGrp="1"/>
          </p:cNvGraphicFramePr>
          <p:nvPr>
            <p:ph idx="1"/>
            <p:extLst>
              <p:ext uri="{D42A27DB-BD31-4B8C-83A1-F6EECF244321}">
                <p14:modId xmlns:p14="http://schemas.microsoft.com/office/powerpoint/2010/main" val="1371436353"/>
              </p:ext>
            </p:extLst>
          </p:nvPr>
        </p:nvGraphicFramePr>
        <p:xfrm>
          <a:off x="1097280" y="1983545"/>
          <a:ext cx="10058400" cy="3372454"/>
        </p:xfrm>
        <a:graphic>
          <a:graphicData uri="http://schemas.openxmlformats.org/drawingml/2006/table">
            <a:tbl>
              <a:tblPr firstRow="1" firstCol="1" bandRow="1">
                <a:tableStyleId>{073A0DAA-6AF3-43AB-8588-CEC1D06C72B9}</a:tableStyleId>
              </a:tblPr>
              <a:tblGrid>
                <a:gridCol w="907820">
                  <a:extLst>
                    <a:ext uri="{9D8B030D-6E8A-4147-A177-3AD203B41FA5}">
                      <a16:colId xmlns:a16="http://schemas.microsoft.com/office/drawing/2014/main" val="17352492"/>
                    </a:ext>
                  </a:extLst>
                </a:gridCol>
                <a:gridCol w="5797357">
                  <a:extLst>
                    <a:ext uri="{9D8B030D-6E8A-4147-A177-3AD203B41FA5}">
                      <a16:colId xmlns:a16="http://schemas.microsoft.com/office/drawing/2014/main" val="3563851004"/>
                    </a:ext>
                  </a:extLst>
                </a:gridCol>
                <a:gridCol w="3353223">
                  <a:extLst>
                    <a:ext uri="{9D8B030D-6E8A-4147-A177-3AD203B41FA5}">
                      <a16:colId xmlns:a16="http://schemas.microsoft.com/office/drawing/2014/main" val="2830855836"/>
                    </a:ext>
                  </a:extLst>
                </a:gridCol>
              </a:tblGrid>
              <a:tr h="804006">
                <a:tc>
                  <a:txBody>
                    <a:bodyPr/>
                    <a:lstStyle/>
                    <a:p>
                      <a:pPr marR="64770" indent="457200" algn="ctr">
                        <a:lnSpc>
                          <a:spcPct val="150000"/>
                        </a:lnSpc>
                        <a:spcAft>
                          <a:spcPts val="0"/>
                        </a:spcAft>
                      </a:pPr>
                      <a:endParaRPr lang="en-ID" sz="3200" dirty="0">
                        <a:effectLst/>
                        <a:latin typeface="+mn-lt"/>
                        <a:ea typeface="Calibri" panose="020F0502020204030204" pitchFamily="34" charset="0"/>
                      </a:endParaRPr>
                    </a:p>
                  </a:txBody>
                  <a:tcPr marL="106937" marR="106937" marT="0" marB="0"/>
                </a:tc>
                <a:tc>
                  <a:txBody>
                    <a:bodyPr/>
                    <a:lstStyle/>
                    <a:p>
                      <a:pPr marR="64770" indent="457200" algn="ctr">
                        <a:lnSpc>
                          <a:spcPct val="150000"/>
                        </a:lnSpc>
                        <a:spcAft>
                          <a:spcPts val="0"/>
                        </a:spcAft>
                      </a:pPr>
                      <a:r>
                        <a:rPr lang="en-ID" sz="3200" dirty="0" err="1">
                          <a:effectLst/>
                        </a:rPr>
                        <a:t>Keterangan</a:t>
                      </a:r>
                      <a:endParaRPr lang="en-ID" sz="3200" dirty="0">
                        <a:effectLst/>
                        <a:latin typeface="+mn-lt"/>
                        <a:ea typeface="Calibri" panose="020F0502020204030204" pitchFamily="34" charset="0"/>
                      </a:endParaRPr>
                    </a:p>
                  </a:txBody>
                  <a:tcPr marL="106937" marR="106937" marT="0" marB="0"/>
                </a:tc>
                <a:tc>
                  <a:txBody>
                    <a:bodyPr/>
                    <a:lstStyle/>
                    <a:p>
                      <a:pPr marR="64770" indent="457200" algn="ctr">
                        <a:lnSpc>
                          <a:spcPct val="150000"/>
                        </a:lnSpc>
                        <a:spcAft>
                          <a:spcPts val="0"/>
                        </a:spcAft>
                      </a:pPr>
                      <a:r>
                        <a:rPr lang="en-ID" sz="3200">
                          <a:effectLst/>
                        </a:rPr>
                        <a:t>Subtotal</a:t>
                      </a:r>
                      <a:endParaRPr lang="en-ID" sz="3200">
                        <a:effectLst/>
                        <a:latin typeface="+mn-lt"/>
                        <a:ea typeface="Calibri" panose="020F0502020204030204" pitchFamily="34" charset="0"/>
                      </a:endParaRPr>
                    </a:p>
                  </a:txBody>
                  <a:tcPr marL="106937" marR="106937" marT="0" marB="0"/>
                </a:tc>
                <a:extLst>
                  <a:ext uri="{0D108BD9-81ED-4DB2-BD59-A6C34878D82A}">
                    <a16:rowId xmlns:a16="http://schemas.microsoft.com/office/drawing/2014/main" val="3044600848"/>
                  </a:ext>
                </a:extLst>
              </a:tr>
              <a:tr h="376259">
                <a:tc>
                  <a:txBody>
                    <a:bodyPr/>
                    <a:lstStyle/>
                    <a:p>
                      <a:pPr marR="64770" indent="457200" algn="ctr">
                        <a:lnSpc>
                          <a:spcPct val="150000"/>
                        </a:lnSpc>
                        <a:spcAft>
                          <a:spcPts val="0"/>
                        </a:spcAft>
                      </a:pPr>
                      <a:r>
                        <a:rPr lang="en-ID" sz="3200">
                          <a:effectLst/>
                        </a:rPr>
                        <a:t>1</a:t>
                      </a:r>
                      <a:endParaRPr lang="en-ID" sz="3200">
                        <a:effectLst/>
                        <a:latin typeface="+mn-lt"/>
                        <a:ea typeface="Calibri" panose="020F0502020204030204" pitchFamily="34" charset="0"/>
                      </a:endParaRPr>
                    </a:p>
                  </a:txBody>
                  <a:tcPr marL="106937" marR="106937" marT="0" marB="0"/>
                </a:tc>
                <a:tc>
                  <a:txBody>
                    <a:bodyPr/>
                    <a:lstStyle/>
                    <a:p>
                      <a:pPr marR="64770" indent="457200" algn="l">
                        <a:lnSpc>
                          <a:spcPct val="150000"/>
                        </a:lnSpc>
                        <a:spcAft>
                          <a:spcPts val="0"/>
                        </a:spcAft>
                      </a:pPr>
                      <a:r>
                        <a:rPr lang="en-ID" sz="3200" dirty="0">
                          <a:effectLst/>
                        </a:rPr>
                        <a:t>Hosting Cost per year</a:t>
                      </a:r>
                      <a:endParaRPr lang="en-ID" sz="3200" dirty="0">
                        <a:effectLst/>
                        <a:latin typeface="+mn-lt"/>
                        <a:ea typeface="Calibri" panose="020F0502020204030204" pitchFamily="34" charset="0"/>
                      </a:endParaRPr>
                    </a:p>
                  </a:txBody>
                  <a:tcPr marL="106937" marR="106937" marT="0" marB="0"/>
                </a:tc>
                <a:tc>
                  <a:txBody>
                    <a:bodyPr/>
                    <a:lstStyle/>
                    <a:p>
                      <a:pPr marR="64770" indent="457200" algn="ctr">
                        <a:lnSpc>
                          <a:spcPct val="150000"/>
                        </a:lnSpc>
                        <a:spcAft>
                          <a:spcPts val="0"/>
                        </a:spcAft>
                      </a:pPr>
                      <a:r>
                        <a:rPr lang="en-ID" sz="3200">
                          <a:effectLst/>
                        </a:rPr>
                        <a:t>Rp 600.000</a:t>
                      </a:r>
                      <a:endParaRPr lang="en-ID" sz="3200">
                        <a:effectLst/>
                        <a:latin typeface="+mn-lt"/>
                        <a:ea typeface="Calibri" panose="020F0502020204030204" pitchFamily="34" charset="0"/>
                      </a:endParaRPr>
                    </a:p>
                  </a:txBody>
                  <a:tcPr marL="106937" marR="106937" marT="0" marB="0"/>
                </a:tc>
                <a:extLst>
                  <a:ext uri="{0D108BD9-81ED-4DB2-BD59-A6C34878D82A}">
                    <a16:rowId xmlns:a16="http://schemas.microsoft.com/office/drawing/2014/main" val="1716571871"/>
                  </a:ext>
                </a:extLst>
              </a:tr>
              <a:tr h="376259">
                <a:tc>
                  <a:txBody>
                    <a:bodyPr/>
                    <a:lstStyle/>
                    <a:p>
                      <a:pPr marR="64770" indent="457200" algn="ctr">
                        <a:lnSpc>
                          <a:spcPct val="150000"/>
                        </a:lnSpc>
                        <a:spcAft>
                          <a:spcPts val="0"/>
                        </a:spcAft>
                      </a:pPr>
                      <a:r>
                        <a:rPr lang="en-ID" sz="3200">
                          <a:effectLst/>
                        </a:rPr>
                        <a:t>2</a:t>
                      </a:r>
                      <a:endParaRPr lang="en-ID" sz="3200">
                        <a:effectLst/>
                        <a:latin typeface="+mn-lt"/>
                        <a:ea typeface="Calibri" panose="020F0502020204030204" pitchFamily="34" charset="0"/>
                      </a:endParaRPr>
                    </a:p>
                  </a:txBody>
                  <a:tcPr marL="106937" marR="106937" marT="0" marB="0"/>
                </a:tc>
                <a:tc>
                  <a:txBody>
                    <a:bodyPr/>
                    <a:lstStyle/>
                    <a:p>
                      <a:pPr marR="64770" indent="457200" algn="l">
                        <a:lnSpc>
                          <a:spcPct val="150000"/>
                        </a:lnSpc>
                        <a:spcAft>
                          <a:spcPts val="0"/>
                        </a:spcAft>
                        <a:tabLst>
                          <a:tab pos="372110" algn="l"/>
                        </a:tabLst>
                      </a:pPr>
                      <a:r>
                        <a:rPr lang="en-ID" sz="3200" dirty="0">
                          <a:effectLst/>
                        </a:rPr>
                        <a:t>Domain Cost</a:t>
                      </a:r>
                      <a:endParaRPr lang="en-ID" sz="3200" dirty="0">
                        <a:effectLst/>
                        <a:latin typeface="+mn-lt"/>
                        <a:ea typeface="Calibri" panose="020F0502020204030204" pitchFamily="34" charset="0"/>
                      </a:endParaRPr>
                    </a:p>
                  </a:txBody>
                  <a:tcPr marL="106937" marR="106937" marT="0" marB="0"/>
                </a:tc>
                <a:tc>
                  <a:txBody>
                    <a:bodyPr/>
                    <a:lstStyle/>
                    <a:p>
                      <a:pPr marR="64770" indent="457200" algn="ctr">
                        <a:lnSpc>
                          <a:spcPct val="150000"/>
                        </a:lnSpc>
                        <a:spcAft>
                          <a:spcPts val="0"/>
                        </a:spcAft>
                      </a:pPr>
                      <a:r>
                        <a:rPr lang="en-ID" sz="3200">
                          <a:effectLst/>
                        </a:rPr>
                        <a:t>Rp 109.000</a:t>
                      </a:r>
                      <a:endParaRPr lang="en-ID" sz="3200">
                        <a:effectLst/>
                        <a:latin typeface="+mn-lt"/>
                        <a:ea typeface="Calibri" panose="020F0502020204030204" pitchFamily="34" charset="0"/>
                      </a:endParaRPr>
                    </a:p>
                  </a:txBody>
                  <a:tcPr marL="106937" marR="106937" marT="0" marB="0"/>
                </a:tc>
                <a:extLst>
                  <a:ext uri="{0D108BD9-81ED-4DB2-BD59-A6C34878D82A}">
                    <a16:rowId xmlns:a16="http://schemas.microsoft.com/office/drawing/2014/main" val="2351008753"/>
                  </a:ext>
                </a:extLst>
              </a:tr>
              <a:tr h="376259">
                <a:tc>
                  <a:txBody>
                    <a:bodyPr/>
                    <a:lstStyle/>
                    <a:p>
                      <a:pPr marR="64770" indent="457200" algn="ctr">
                        <a:lnSpc>
                          <a:spcPct val="150000"/>
                        </a:lnSpc>
                        <a:spcAft>
                          <a:spcPts val="0"/>
                        </a:spcAft>
                      </a:pPr>
                      <a:r>
                        <a:rPr lang="en-ID" sz="3200">
                          <a:effectLst/>
                        </a:rPr>
                        <a:t>3</a:t>
                      </a:r>
                      <a:endParaRPr lang="en-ID" sz="3200">
                        <a:effectLst/>
                        <a:latin typeface="+mn-lt"/>
                        <a:ea typeface="Calibri" panose="020F0502020204030204" pitchFamily="34" charset="0"/>
                      </a:endParaRPr>
                    </a:p>
                  </a:txBody>
                  <a:tcPr marL="106937" marR="106937" marT="0" marB="0"/>
                </a:tc>
                <a:tc>
                  <a:txBody>
                    <a:bodyPr/>
                    <a:lstStyle/>
                    <a:p>
                      <a:pPr marR="64770" indent="457200" algn="l">
                        <a:lnSpc>
                          <a:spcPct val="150000"/>
                        </a:lnSpc>
                        <a:spcAft>
                          <a:spcPts val="0"/>
                        </a:spcAft>
                        <a:tabLst>
                          <a:tab pos="690880" algn="l"/>
                        </a:tabLst>
                      </a:pPr>
                      <a:r>
                        <a:rPr lang="en-ID" sz="3200" dirty="0" err="1">
                          <a:effectLst/>
                        </a:rPr>
                        <a:t>Maintainance</a:t>
                      </a:r>
                      <a:r>
                        <a:rPr lang="en-ID" sz="3200" dirty="0">
                          <a:effectLst/>
                        </a:rPr>
                        <a:t> Cost</a:t>
                      </a:r>
                      <a:endParaRPr lang="en-ID" sz="3200" dirty="0">
                        <a:effectLst/>
                        <a:latin typeface="+mn-lt"/>
                        <a:ea typeface="Calibri" panose="020F0502020204030204" pitchFamily="34" charset="0"/>
                      </a:endParaRPr>
                    </a:p>
                  </a:txBody>
                  <a:tcPr marL="106937" marR="106937" marT="0" marB="0"/>
                </a:tc>
                <a:tc>
                  <a:txBody>
                    <a:bodyPr/>
                    <a:lstStyle/>
                    <a:p>
                      <a:pPr marR="64770" indent="457200" algn="ctr">
                        <a:lnSpc>
                          <a:spcPct val="150000"/>
                        </a:lnSpc>
                        <a:spcAft>
                          <a:spcPts val="0"/>
                        </a:spcAft>
                      </a:pPr>
                      <a:r>
                        <a:rPr lang="en-ID" sz="3200">
                          <a:effectLst/>
                        </a:rPr>
                        <a:t>Rp 1.000.000</a:t>
                      </a:r>
                      <a:endParaRPr lang="en-ID" sz="3200">
                        <a:effectLst/>
                        <a:latin typeface="+mn-lt"/>
                        <a:ea typeface="Calibri" panose="020F0502020204030204" pitchFamily="34" charset="0"/>
                      </a:endParaRPr>
                    </a:p>
                  </a:txBody>
                  <a:tcPr marL="106937" marR="106937" marT="0" marB="0"/>
                </a:tc>
                <a:extLst>
                  <a:ext uri="{0D108BD9-81ED-4DB2-BD59-A6C34878D82A}">
                    <a16:rowId xmlns:a16="http://schemas.microsoft.com/office/drawing/2014/main" val="2445971519"/>
                  </a:ext>
                </a:extLst>
              </a:tr>
              <a:tr h="376259">
                <a:tc>
                  <a:txBody>
                    <a:bodyPr/>
                    <a:lstStyle/>
                    <a:p>
                      <a:pPr marR="64770" indent="457200" algn="ctr">
                        <a:lnSpc>
                          <a:spcPct val="150000"/>
                        </a:lnSpc>
                        <a:spcAft>
                          <a:spcPts val="0"/>
                        </a:spcAft>
                      </a:pPr>
                      <a:r>
                        <a:rPr lang="en-ID" sz="3200">
                          <a:effectLst/>
                        </a:rPr>
                        <a:t> </a:t>
                      </a:r>
                      <a:endParaRPr lang="en-ID" sz="3200">
                        <a:effectLst/>
                        <a:latin typeface="+mn-lt"/>
                        <a:ea typeface="Calibri" panose="020F0502020204030204" pitchFamily="34" charset="0"/>
                      </a:endParaRPr>
                    </a:p>
                  </a:txBody>
                  <a:tcPr marL="106937" marR="106937" marT="0" marB="0"/>
                </a:tc>
                <a:tc>
                  <a:txBody>
                    <a:bodyPr/>
                    <a:lstStyle/>
                    <a:p>
                      <a:pPr marR="64770" indent="457200" algn="just">
                        <a:lnSpc>
                          <a:spcPct val="150000"/>
                        </a:lnSpc>
                        <a:spcAft>
                          <a:spcPts val="0"/>
                        </a:spcAft>
                        <a:tabLst>
                          <a:tab pos="690880" algn="l"/>
                        </a:tabLst>
                      </a:pPr>
                      <a:r>
                        <a:rPr lang="en-ID" sz="3200">
                          <a:effectLst/>
                        </a:rPr>
                        <a:t>        Total</a:t>
                      </a:r>
                      <a:endParaRPr lang="en-ID" sz="3200">
                        <a:effectLst/>
                        <a:latin typeface="+mn-lt"/>
                        <a:ea typeface="Calibri" panose="020F0502020204030204" pitchFamily="34" charset="0"/>
                      </a:endParaRPr>
                    </a:p>
                  </a:txBody>
                  <a:tcPr marL="106937" marR="106937" marT="0" marB="0"/>
                </a:tc>
                <a:tc>
                  <a:txBody>
                    <a:bodyPr/>
                    <a:lstStyle/>
                    <a:p>
                      <a:pPr marR="64770" indent="457200" algn="ctr">
                        <a:lnSpc>
                          <a:spcPct val="150000"/>
                        </a:lnSpc>
                        <a:spcAft>
                          <a:spcPts val="0"/>
                        </a:spcAft>
                      </a:pPr>
                      <a:r>
                        <a:rPr lang="en-ID" sz="3200" dirty="0">
                          <a:effectLst/>
                        </a:rPr>
                        <a:t>Rp 1.709.000</a:t>
                      </a:r>
                      <a:endParaRPr lang="en-ID" sz="3200" dirty="0">
                        <a:effectLst/>
                        <a:latin typeface="+mn-lt"/>
                        <a:ea typeface="Calibri" panose="020F0502020204030204" pitchFamily="34" charset="0"/>
                      </a:endParaRPr>
                    </a:p>
                  </a:txBody>
                  <a:tcPr marL="106937" marR="106937" marT="0" marB="0"/>
                </a:tc>
                <a:extLst>
                  <a:ext uri="{0D108BD9-81ED-4DB2-BD59-A6C34878D82A}">
                    <a16:rowId xmlns:a16="http://schemas.microsoft.com/office/drawing/2014/main" val="2829368765"/>
                  </a:ext>
                </a:extLst>
              </a:tr>
            </a:tbl>
          </a:graphicData>
        </a:graphic>
      </p:graphicFrame>
    </p:spTree>
    <p:extLst>
      <p:ext uri="{BB962C8B-B14F-4D97-AF65-F5344CB8AC3E}">
        <p14:creationId xmlns:p14="http://schemas.microsoft.com/office/powerpoint/2010/main" val="36390456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4A1DE-D695-76B5-4BD8-58C3913E08ED}"/>
              </a:ext>
            </a:extLst>
          </p:cNvPr>
          <p:cNvSpPr>
            <a:spLocks noGrp="1"/>
          </p:cNvSpPr>
          <p:nvPr>
            <p:ph type="title"/>
          </p:nvPr>
        </p:nvSpPr>
        <p:spPr/>
        <p:txBody>
          <a:bodyPr/>
          <a:lstStyle/>
          <a:p>
            <a:r>
              <a:rPr lang="en-GB" dirty="0"/>
              <a:t>Projected Income</a:t>
            </a:r>
            <a:endParaRPr lang="en-ID" dirty="0"/>
          </a:p>
        </p:txBody>
      </p:sp>
      <p:graphicFrame>
        <p:nvGraphicFramePr>
          <p:cNvPr id="4" name="Content Placeholder 3">
            <a:extLst>
              <a:ext uri="{FF2B5EF4-FFF2-40B4-BE49-F238E27FC236}">
                <a16:creationId xmlns:a16="http://schemas.microsoft.com/office/drawing/2014/main" id="{FD3E0D79-A2B4-559A-26C6-FAF3C6C747AE}"/>
              </a:ext>
            </a:extLst>
          </p:cNvPr>
          <p:cNvGraphicFramePr>
            <a:graphicFrameLocks noGrp="1"/>
          </p:cNvGraphicFramePr>
          <p:nvPr>
            <p:ph idx="1"/>
            <p:extLst>
              <p:ext uri="{D42A27DB-BD31-4B8C-83A1-F6EECF244321}">
                <p14:modId xmlns:p14="http://schemas.microsoft.com/office/powerpoint/2010/main" val="4069744776"/>
              </p:ext>
            </p:extLst>
          </p:nvPr>
        </p:nvGraphicFramePr>
        <p:xfrm>
          <a:off x="894215" y="2222695"/>
          <a:ext cx="10261465" cy="2575269"/>
        </p:xfrm>
        <a:graphic>
          <a:graphicData uri="http://schemas.openxmlformats.org/drawingml/2006/table">
            <a:tbl>
              <a:tblPr firstRow="1" firstCol="1" bandRow="1">
                <a:tableStyleId>{073A0DAA-6AF3-43AB-8588-CEC1D06C72B9}</a:tableStyleId>
              </a:tblPr>
              <a:tblGrid>
                <a:gridCol w="926148">
                  <a:extLst>
                    <a:ext uri="{9D8B030D-6E8A-4147-A177-3AD203B41FA5}">
                      <a16:colId xmlns:a16="http://schemas.microsoft.com/office/drawing/2014/main" val="3738390374"/>
                    </a:ext>
                  </a:extLst>
                </a:gridCol>
                <a:gridCol w="5914397">
                  <a:extLst>
                    <a:ext uri="{9D8B030D-6E8A-4147-A177-3AD203B41FA5}">
                      <a16:colId xmlns:a16="http://schemas.microsoft.com/office/drawing/2014/main" val="3602082365"/>
                    </a:ext>
                  </a:extLst>
                </a:gridCol>
                <a:gridCol w="3420920">
                  <a:extLst>
                    <a:ext uri="{9D8B030D-6E8A-4147-A177-3AD203B41FA5}">
                      <a16:colId xmlns:a16="http://schemas.microsoft.com/office/drawing/2014/main" val="2103647547"/>
                    </a:ext>
                  </a:extLst>
                </a:gridCol>
              </a:tblGrid>
              <a:tr h="1006500">
                <a:tc>
                  <a:txBody>
                    <a:bodyPr/>
                    <a:lstStyle/>
                    <a:p>
                      <a:pPr marR="64770" indent="457200" algn="ctr">
                        <a:lnSpc>
                          <a:spcPct val="150000"/>
                        </a:lnSpc>
                        <a:spcAft>
                          <a:spcPts val="0"/>
                        </a:spcAft>
                      </a:pPr>
                      <a:endParaRPr lang="en-ID" sz="2600" dirty="0">
                        <a:effectLst/>
                        <a:latin typeface="Times New Roman" panose="02020603050405020304" pitchFamily="18" charset="0"/>
                        <a:ea typeface="Calibri" panose="020F0502020204030204" pitchFamily="34" charset="0"/>
                      </a:endParaRPr>
                    </a:p>
                  </a:txBody>
                  <a:tcPr marL="147102" marR="147102" marT="0" marB="0"/>
                </a:tc>
                <a:tc>
                  <a:txBody>
                    <a:bodyPr/>
                    <a:lstStyle/>
                    <a:p>
                      <a:pPr marR="64770" indent="457200" algn="ctr">
                        <a:lnSpc>
                          <a:spcPct val="150000"/>
                        </a:lnSpc>
                        <a:spcAft>
                          <a:spcPts val="0"/>
                        </a:spcAft>
                      </a:pPr>
                      <a:r>
                        <a:rPr lang="en-GB" sz="2600" dirty="0">
                          <a:effectLst/>
                          <a:latin typeface="Times New Roman" panose="02020603050405020304" pitchFamily="18" charset="0"/>
                          <a:ea typeface="Calibri" panose="020F0502020204030204" pitchFamily="34" charset="0"/>
                        </a:rPr>
                        <a:t>F</a:t>
                      </a:r>
                      <a:r>
                        <a:rPr lang="en-ID" sz="2600" dirty="0" err="1">
                          <a:effectLst/>
                          <a:latin typeface="Times New Roman" panose="02020603050405020304" pitchFamily="18" charset="0"/>
                          <a:ea typeface="Calibri" panose="020F0502020204030204" pitchFamily="34" charset="0"/>
                        </a:rPr>
                        <a:t>ee</a:t>
                      </a:r>
                      <a:endParaRPr lang="en-ID" sz="2600" dirty="0">
                        <a:effectLst/>
                        <a:latin typeface="Times New Roman" panose="02020603050405020304" pitchFamily="18" charset="0"/>
                        <a:ea typeface="Calibri" panose="020F0502020204030204" pitchFamily="34" charset="0"/>
                      </a:endParaRPr>
                    </a:p>
                  </a:txBody>
                  <a:tcPr marL="147102" marR="147102" marT="0" marB="0"/>
                </a:tc>
                <a:tc>
                  <a:txBody>
                    <a:bodyPr/>
                    <a:lstStyle/>
                    <a:p>
                      <a:pPr marR="64770" indent="457200" algn="ctr">
                        <a:lnSpc>
                          <a:spcPct val="150000"/>
                        </a:lnSpc>
                        <a:spcAft>
                          <a:spcPts val="0"/>
                        </a:spcAft>
                      </a:pPr>
                      <a:r>
                        <a:rPr lang="en-ID" sz="2600">
                          <a:effectLst/>
                        </a:rPr>
                        <a:t>Subtotal</a:t>
                      </a:r>
                      <a:endParaRPr lang="en-ID" sz="2600">
                        <a:effectLst/>
                        <a:latin typeface="Times New Roman" panose="02020603050405020304" pitchFamily="18" charset="0"/>
                        <a:ea typeface="Calibri" panose="020F0502020204030204" pitchFamily="34" charset="0"/>
                      </a:endParaRPr>
                    </a:p>
                  </a:txBody>
                  <a:tcPr marL="147102" marR="147102" marT="0" marB="0"/>
                </a:tc>
                <a:extLst>
                  <a:ext uri="{0D108BD9-81ED-4DB2-BD59-A6C34878D82A}">
                    <a16:rowId xmlns:a16="http://schemas.microsoft.com/office/drawing/2014/main" val="4143213183"/>
                  </a:ext>
                </a:extLst>
              </a:tr>
              <a:tr h="471048">
                <a:tc>
                  <a:txBody>
                    <a:bodyPr/>
                    <a:lstStyle/>
                    <a:p>
                      <a:pPr marR="64770" indent="457200" algn="ctr">
                        <a:lnSpc>
                          <a:spcPct val="150000"/>
                        </a:lnSpc>
                        <a:spcAft>
                          <a:spcPts val="0"/>
                        </a:spcAft>
                      </a:pPr>
                      <a:r>
                        <a:rPr lang="en-ID" sz="2600">
                          <a:effectLst/>
                        </a:rPr>
                        <a:t>1</a:t>
                      </a:r>
                      <a:endParaRPr lang="en-ID" sz="2600">
                        <a:effectLst/>
                        <a:latin typeface="Times New Roman" panose="02020603050405020304" pitchFamily="18" charset="0"/>
                        <a:ea typeface="Calibri" panose="020F0502020204030204" pitchFamily="34" charset="0"/>
                      </a:endParaRPr>
                    </a:p>
                  </a:txBody>
                  <a:tcPr marL="147102" marR="147102" marT="0" marB="0"/>
                </a:tc>
                <a:tc>
                  <a:txBody>
                    <a:bodyPr/>
                    <a:lstStyle/>
                    <a:p>
                      <a:pPr marR="64770" indent="457200" algn="l">
                        <a:lnSpc>
                          <a:spcPct val="150000"/>
                        </a:lnSpc>
                        <a:spcAft>
                          <a:spcPts val="0"/>
                        </a:spcAft>
                      </a:pPr>
                      <a:r>
                        <a:rPr lang="en-ID" sz="2600" dirty="0">
                          <a:effectLst/>
                        </a:rPr>
                        <a:t>Subscription fee per year</a:t>
                      </a:r>
                      <a:endParaRPr lang="en-ID" sz="2600" dirty="0">
                        <a:effectLst/>
                        <a:latin typeface="Times New Roman" panose="02020603050405020304" pitchFamily="18" charset="0"/>
                        <a:ea typeface="Calibri" panose="020F0502020204030204" pitchFamily="34" charset="0"/>
                      </a:endParaRPr>
                    </a:p>
                  </a:txBody>
                  <a:tcPr marL="147102" marR="147102" marT="0" marB="0"/>
                </a:tc>
                <a:tc>
                  <a:txBody>
                    <a:bodyPr/>
                    <a:lstStyle/>
                    <a:p>
                      <a:pPr marR="64770" indent="457200" algn="ctr">
                        <a:lnSpc>
                          <a:spcPct val="150000"/>
                        </a:lnSpc>
                        <a:spcAft>
                          <a:spcPts val="0"/>
                        </a:spcAft>
                      </a:pPr>
                      <a:r>
                        <a:rPr lang="en-ID" sz="2600">
                          <a:effectLst/>
                        </a:rPr>
                        <a:t>Rp 20.000.000</a:t>
                      </a:r>
                      <a:endParaRPr lang="en-ID" sz="2600">
                        <a:effectLst/>
                        <a:latin typeface="Times New Roman" panose="02020603050405020304" pitchFamily="18" charset="0"/>
                        <a:ea typeface="Calibri" panose="020F0502020204030204" pitchFamily="34" charset="0"/>
                      </a:endParaRPr>
                    </a:p>
                  </a:txBody>
                  <a:tcPr marL="147102" marR="147102" marT="0" marB="0"/>
                </a:tc>
                <a:extLst>
                  <a:ext uri="{0D108BD9-81ED-4DB2-BD59-A6C34878D82A}">
                    <a16:rowId xmlns:a16="http://schemas.microsoft.com/office/drawing/2014/main" val="2787077745"/>
                  </a:ext>
                </a:extLst>
              </a:tr>
              <a:tr h="471048">
                <a:tc>
                  <a:txBody>
                    <a:bodyPr/>
                    <a:lstStyle/>
                    <a:p>
                      <a:pPr marR="64770" indent="457200" algn="ctr">
                        <a:lnSpc>
                          <a:spcPct val="150000"/>
                        </a:lnSpc>
                        <a:spcAft>
                          <a:spcPts val="0"/>
                        </a:spcAft>
                      </a:pPr>
                      <a:r>
                        <a:rPr lang="en-ID" sz="2600">
                          <a:effectLst/>
                        </a:rPr>
                        <a:t>2</a:t>
                      </a:r>
                      <a:endParaRPr lang="en-ID" sz="2600">
                        <a:effectLst/>
                        <a:latin typeface="Times New Roman" panose="02020603050405020304" pitchFamily="18" charset="0"/>
                        <a:ea typeface="Calibri" panose="020F0502020204030204" pitchFamily="34" charset="0"/>
                      </a:endParaRPr>
                    </a:p>
                  </a:txBody>
                  <a:tcPr marL="147102" marR="147102" marT="0" marB="0"/>
                </a:tc>
                <a:tc>
                  <a:txBody>
                    <a:bodyPr/>
                    <a:lstStyle/>
                    <a:p>
                      <a:pPr marR="64770" indent="457200" algn="l">
                        <a:lnSpc>
                          <a:spcPct val="150000"/>
                        </a:lnSpc>
                        <a:spcAft>
                          <a:spcPts val="0"/>
                        </a:spcAft>
                        <a:tabLst>
                          <a:tab pos="690880" algn="l"/>
                        </a:tabLst>
                      </a:pPr>
                      <a:r>
                        <a:rPr lang="en-ID" sz="2600" dirty="0" err="1">
                          <a:effectLst/>
                        </a:rPr>
                        <a:t>Maintainance</a:t>
                      </a:r>
                      <a:r>
                        <a:rPr lang="en-ID" sz="2600" dirty="0">
                          <a:effectLst/>
                        </a:rPr>
                        <a:t> fee</a:t>
                      </a:r>
                      <a:endParaRPr lang="en-ID" sz="2600" dirty="0">
                        <a:effectLst/>
                        <a:latin typeface="Times New Roman" panose="02020603050405020304" pitchFamily="18" charset="0"/>
                        <a:ea typeface="Calibri" panose="020F0502020204030204" pitchFamily="34" charset="0"/>
                      </a:endParaRPr>
                    </a:p>
                  </a:txBody>
                  <a:tcPr marL="147102" marR="147102" marT="0" marB="0"/>
                </a:tc>
                <a:tc>
                  <a:txBody>
                    <a:bodyPr/>
                    <a:lstStyle/>
                    <a:p>
                      <a:pPr marR="64770" indent="457200" algn="ctr">
                        <a:lnSpc>
                          <a:spcPct val="150000"/>
                        </a:lnSpc>
                        <a:spcAft>
                          <a:spcPts val="0"/>
                        </a:spcAft>
                      </a:pPr>
                      <a:r>
                        <a:rPr lang="en-ID" sz="2600">
                          <a:effectLst/>
                        </a:rPr>
                        <a:t>Rp 1.000.000</a:t>
                      </a:r>
                      <a:endParaRPr lang="en-ID" sz="2600">
                        <a:effectLst/>
                        <a:latin typeface="Times New Roman" panose="02020603050405020304" pitchFamily="18" charset="0"/>
                        <a:ea typeface="Calibri" panose="020F0502020204030204" pitchFamily="34" charset="0"/>
                      </a:endParaRPr>
                    </a:p>
                  </a:txBody>
                  <a:tcPr marL="147102" marR="147102" marT="0" marB="0"/>
                </a:tc>
                <a:extLst>
                  <a:ext uri="{0D108BD9-81ED-4DB2-BD59-A6C34878D82A}">
                    <a16:rowId xmlns:a16="http://schemas.microsoft.com/office/drawing/2014/main" val="2893907243"/>
                  </a:ext>
                </a:extLst>
              </a:tr>
              <a:tr h="471048">
                <a:tc>
                  <a:txBody>
                    <a:bodyPr/>
                    <a:lstStyle/>
                    <a:p>
                      <a:pPr marR="64770" indent="457200" algn="ctr">
                        <a:lnSpc>
                          <a:spcPct val="150000"/>
                        </a:lnSpc>
                        <a:spcAft>
                          <a:spcPts val="0"/>
                        </a:spcAft>
                      </a:pPr>
                      <a:r>
                        <a:rPr lang="en-ID" sz="2600">
                          <a:effectLst/>
                        </a:rPr>
                        <a:t> </a:t>
                      </a:r>
                      <a:endParaRPr lang="en-ID" sz="2600">
                        <a:effectLst/>
                        <a:latin typeface="Times New Roman" panose="02020603050405020304" pitchFamily="18" charset="0"/>
                        <a:ea typeface="Calibri" panose="020F0502020204030204" pitchFamily="34" charset="0"/>
                      </a:endParaRPr>
                    </a:p>
                  </a:txBody>
                  <a:tcPr marL="147102" marR="147102" marT="0" marB="0"/>
                </a:tc>
                <a:tc>
                  <a:txBody>
                    <a:bodyPr/>
                    <a:lstStyle/>
                    <a:p>
                      <a:pPr marR="64770" indent="457200" algn="just">
                        <a:lnSpc>
                          <a:spcPct val="150000"/>
                        </a:lnSpc>
                        <a:spcAft>
                          <a:spcPts val="0"/>
                        </a:spcAft>
                        <a:tabLst>
                          <a:tab pos="690880" algn="l"/>
                        </a:tabLst>
                      </a:pPr>
                      <a:r>
                        <a:rPr lang="en-ID" sz="2600">
                          <a:effectLst/>
                        </a:rPr>
                        <a:t>        Total</a:t>
                      </a:r>
                      <a:endParaRPr lang="en-ID" sz="2600">
                        <a:effectLst/>
                        <a:latin typeface="Times New Roman" panose="02020603050405020304" pitchFamily="18" charset="0"/>
                        <a:ea typeface="Calibri" panose="020F0502020204030204" pitchFamily="34" charset="0"/>
                      </a:endParaRPr>
                    </a:p>
                  </a:txBody>
                  <a:tcPr marL="147102" marR="147102" marT="0" marB="0"/>
                </a:tc>
                <a:tc>
                  <a:txBody>
                    <a:bodyPr/>
                    <a:lstStyle/>
                    <a:p>
                      <a:pPr marR="64770" indent="457200" algn="ctr">
                        <a:lnSpc>
                          <a:spcPct val="150000"/>
                        </a:lnSpc>
                        <a:spcAft>
                          <a:spcPts val="0"/>
                        </a:spcAft>
                      </a:pPr>
                      <a:r>
                        <a:rPr lang="en-ID" sz="2600" dirty="0">
                          <a:effectLst/>
                        </a:rPr>
                        <a:t>Rp 21.709.000</a:t>
                      </a:r>
                      <a:endParaRPr lang="en-ID" sz="2600" dirty="0">
                        <a:effectLst/>
                        <a:latin typeface="Times New Roman" panose="02020603050405020304" pitchFamily="18" charset="0"/>
                        <a:ea typeface="Calibri" panose="020F0502020204030204" pitchFamily="34" charset="0"/>
                      </a:endParaRPr>
                    </a:p>
                  </a:txBody>
                  <a:tcPr marL="147102" marR="147102" marT="0" marB="0"/>
                </a:tc>
                <a:extLst>
                  <a:ext uri="{0D108BD9-81ED-4DB2-BD59-A6C34878D82A}">
                    <a16:rowId xmlns:a16="http://schemas.microsoft.com/office/drawing/2014/main" val="823343756"/>
                  </a:ext>
                </a:extLst>
              </a:tr>
            </a:tbl>
          </a:graphicData>
        </a:graphic>
      </p:graphicFrame>
    </p:spTree>
    <p:extLst>
      <p:ext uri="{BB962C8B-B14F-4D97-AF65-F5344CB8AC3E}">
        <p14:creationId xmlns:p14="http://schemas.microsoft.com/office/powerpoint/2010/main" val="42484478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E827F-A569-E46B-A953-8A9DF1EF376D}"/>
              </a:ext>
            </a:extLst>
          </p:cNvPr>
          <p:cNvSpPr>
            <a:spLocks noGrp="1"/>
          </p:cNvSpPr>
          <p:nvPr>
            <p:ph type="title"/>
          </p:nvPr>
        </p:nvSpPr>
        <p:spPr/>
        <p:txBody>
          <a:bodyPr/>
          <a:lstStyle/>
          <a:p>
            <a:r>
              <a:rPr lang="en-GB" dirty="0"/>
              <a:t>comparison</a:t>
            </a:r>
            <a:endParaRPr lang="en-ID" dirty="0"/>
          </a:p>
        </p:txBody>
      </p:sp>
      <p:graphicFrame>
        <p:nvGraphicFramePr>
          <p:cNvPr id="5" name="Content Placeholder 4">
            <a:extLst>
              <a:ext uri="{FF2B5EF4-FFF2-40B4-BE49-F238E27FC236}">
                <a16:creationId xmlns:a16="http://schemas.microsoft.com/office/drawing/2014/main" id="{139D70D8-4164-BF05-A8F2-DE04A6AD4EB6}"/>
              </a:ext>
            </a:extLst>
          </p:cNvPr>
          <p:cNvGraphicFramePr>
            <a:graphicFrameLocks noGrp="1"/>
          </p:cNvGraphicFramePr>
          <p:nvPr>
            <p:ph idx="1"/>
            <p:extLst>
              <p:ext uri="{D42A27DB-BD31-4B8C-83A1-F6EECF244321}">
                <p14:modId xmlns:p14="http://schemas.microsoft.com/office/powerpoint/2010/main" val="3813815775"/>
              </p:ext>
            </p:extLst>
          </p:nvPr>
        </p:nvGraphicFramePr>
        <p:xfrm>
          <a:off x="1096963" y="2108200"/>
          <a:ext cx="10058400" cy="3444240"/>
        </p:xfrm>
        <a:graphic>
          <a:graphicData uri="http://schemas.openxmlformats.org/drawingml/2006/table">
            <a:tbl>
              <a:tblPr firstRow="1" bandRow="1">
                <a:tableStyleId>{073A0DAA-6AF3-43AB-8588-CEC1D06C72B9}</a:tableStyleId>
              </a:tblPr>
              <a:tblGrid>
                <a:gridCol w="2514600">
                  <a:extLst>
                    <a:ext uri="{9D8B030D-6E8A-4147-A177-3AD203B41FA5}">
                      <a16:colId xmlns:a16="http://schemas.microsoft.com/office/drawing/2014/main" val="2285591873"/>
                    </a:ext>
                  </a:extLst>
                </a:gridCol>
                <a:gridCol w="2514600">
                  <a:extLst>
                    <a:ext uri="{9D8B030D-6E8A-4147-A177-3AD203B41FA5}">
                      <a16:colId xmlns:a16="http://schemas.microsoft.com/office/drawing/2014/main" val="38844349"/>
                    </a:ext>
                  </a:extLst>
                </a:gridCol>
                <a:gridCol w="2514600">
                  <a:extLst>
                    <a:ext uri="{9D8B030D-6E8A-4147-A177-3AD203B41FA5}">
                      <a16:colId xmlns:a16="http://schemas.microsoft.com/office/drawing/2014/main" val="71912271"/>
                    </a:ext>
                  </a:extLst>
                </a:gridCol>
                <a:gridCol w="2514600">
                  <a:extLst>
                    <a:ext uri="{9D8B030D-6E8A-4147-A177-3AD203B41FA5}">
                      <a16:colId xmlns:a16="http://schemas.microsoft.com/office/drawing/2014/main" val="1491297725"/>
                    </a:ext>
                  </a:extLst>
                </a:gridCol>
              </a:tblGrid>
              <a:tr h="370840">
                <a:tc>
                  <a:txBody>
                    <a:bodyPr/>
                    <a:lstStyle/>
                    <a:p>
                      <a:endParaRPr lang="en-ID" sz="2800" dirty="0"/>
                    </a:p>
                  </a:txBody>
                  <a:tcPr/>
                </a:tc>
                <a:tc>
                  <a:txBody>
                    <a:bodyPr/>
                    <a:lstStyle/>
                    <a:p>
                      <a:r>
                        <a:rPr lang="en-GB" sz="2800" dirty="0"/>
                        <a:t>My website</a:t>
                      </a:r>
                      <a:endParaRPr lang="en-ID" sz="2800" dirty="0"/>
                    </a:p>
                  </a:txBody>
                  <a:tcPr/>
                </a:tc>
                <a:tc>
                  <a:txBody>
                    <a:bodyPr/>
                    <a:lstStyle/>
                    <a:p>
                      <a:r>
                        <a:rPr lang="en-GB" sz="2800" dirty="0"/>
                        <a:t>Accurate 5</a:t>
                      </a:r>
                      <a:endParaRPr lang="en-ID" sz="2800" dirty="0"/>
                    </a:p>
                  </a:txBody>
                  <a:tcPr/>
                </a:tc>
                <a:tc>
                  <a:txBody>
                    <a:bodyPr/>
                    <a:lstStyle/>
                    <a:p>
                      <a:r>
                        <a:rPr lang="en-GB" sz="2800" dirty="0"/>
                        <a:t>Microsoft dynamics nav</a:t>
                      </a:r>
                      <a:endParaRPr lang="en-ID" sz="2800" dirty="0"/>
                    </a:p>
                  </a:txBody>
                  <a:tcPr/>
                </a:tc>
                <a:extLst>
                  <a:ext uri="{0D108BD9-81ED-4DB2-BD59-A6C34878D82A}">
                    <a16:rowId xmlns:a16="http://schemas.microsoft.com/office/drawing/2014/main" val="1188331690"/>
                  </a:ext>
                </a:extLst>
              </a:tr>
              <a:tr h="370840">
                <a:tc>
                  <a:txBody>
                    <a:bodyPr/>
                    <a:lstStyle/>
                    <a:p>
                      <a:r>
                        <a:rPr lang="en-GB" sz="2800" dirty="0"/>
                        <a:t>scalability</a:t>
                      </a:r>
                      <a:endParaRPr lang="en-ID" sz="2800" dirty="0"/>
                    </a:p>
                  </a:txBody>
                  <a:tcPr/>
                </a:tc>
                <a:tc>
                  <a:txBody>
                    <a:bodyPr/>
                    <a:lstStyle/>
                    <a:p>
                      <a:r>
                        <a:rPr lang="en-GB" sz="2800" dirty="0"/>
                        <a:t>Yes</a:t>
                      </a:r>
                      <a:endParaRPr lang="en-ID" sz="2800" dirty="0"/>
                    </a:p>
                  </a:txBody>
                  <a:tcPr/>
                </a:tc>
                <a:tc>
                  <a:txBody>
                    <a:bodyPr/>
                    <a:lstStyle/>
                    <a:p>
                      <a:r>
                        <a:rPr lang="en-GB" sz="2800" dirty="0"/>
                        <a:t>No</a:t>
                      </a:r>
                      <a:endParaRPr lang="en-ID" sz="2800" dirty="0"/>
                    </a:p>
                  </a:txBody>
                  <a:tcPr/>
                </a:tc>
                <a:tc>
                  <a:txBody>
                    <a:bodyPr/>
                    <a:lstStyle/>
                    <a:p>
                      <a:r>
                        <a:rPr lang="en-GB" sz="2800" dirty="0"/>
                        <a:t>Yes</a:t>
                      </a:r>
                      <a:endParaRPr lang="en-ID" sz="2800" dirty="0"/>
                    </a:p>
                  </a:txBody>
                  <a:tcPr/>
                </a:tc>
                <a:extLst>
                  <a:ext uri="{0D108BD9-81ED-4DB2-BD59-A6C34878D82A}">
                    <a16:rowId xmlns:a16="http://schemas.microsoft.com/office/drawing/2014/main" val="3353568226"/>
                  </a:ext>
                </a:extLst>
              </a:tr>
              <a:tr h="370840">
                <a:tc>
                  <a:txBody>
                    <a:bodyPr/>
                    <a:lstStyle/>
                    <a:p>
                      <a:r>
                        <a:rPr lang="en-GB" sz="2800" dirty="0"/>
                        <a:t>Cloud storage</a:t>
                      </a:r>
                      <a:endParaRPr lang="en-ID" sz="2800" dirty="0"/>
                    </a:p>
                  </a:txBody>
                  <a:tcPr/>
                </a:tc>
                <a:tc>
                  <a:txBody>
                    <a:bodyPr/>
                    <a:lstStyle/>
                    <a:p>
                      <a:r>
                        <a:rPr lang="en-GB" sz="2800" dirty="0"/>
                        <a:t>Yes</a:t>
                      </a:r>
                      <a:endParaRPr lang="en-ID" sz="2800" dirty="0"/>
                    </a:p>
                  </a:txBody>
                  <a:tcPr/>
                </a:tc>
                <a:tc>
                  <a:txBody>
                    <a:bodyPr/>
                    <a:lstStyle/>
                    <a:p>
                      <a:r>
                        <a:rPr lang="en-GB" sz="2800" dirty="0"/>
                        <a:t>No</a:t>
                      </a:r>
                      <a:endParaRPr lang="en-ID" sz="2800" dirty="0"/>
                    </a:p>
                  </a:txBody>
                  <a:tcPr/>
                </a:tc>
                <a:tc>
                  <a:txBody>
                    <a:bodyPr/>
                    <a:lstStyle/>
                    <a:p>
                      <a:r>
                        <a:rPr lang="en-GB" sz="2800" dirty="0"/>
                        <a:t>Yes</a:t>
                      </a:r>
                      <a:endParaRPr lang="en-ID" sz="2800" dirty="0"/>
                    </a:p>
                  </a:txBody>
                  <a:tcPr/>
                </a:tc>
                <a:extLst>
                  <a:ext uri="{0D108BD9-81ED-4DB2-BD59-A6C34878D82A}">
                    <a16:rowId xmlns:a16="http://schemas.microsoft.com/office/drawing/2014/main" val="359798049"/>
                  </a:ext>
                </a:extLst>
              </a:tr>
              <a:tr h="370840">
                <a:tc>
                  <a:txBody>
                    <a:bodyPr/>
                    <a:lstStyle/>
                    <a:p>
                      <a:r>
                        <a:rPr lang="en-GB" sz="2800" dirty="0"/>
                        <a:t>Multi platform</a:t>
                      </a:r>
                      <a:endParaRPr lang="en-ID" sz="2800" dirty="0"/>
                    </a:p>
                  </a:txBody>
                  <a:tcPr/>
                </a:tc>
                <a:tc>
                  <a:txBody>
                    <a:bodyPr/>
                    <a:lstStyle/>
                    <a:p>
                      <a:r>
                        <a:rPr lang="en-GB" sz="2800" dirty="0"/>
                        <a:t>Yes </a:t>
                      </a:r>
                      <a:endParaRPr lang="en-ID" sz="2800" dirty="0"/>
                    </a:p>
                  </a:txBody>
                  <a:tcPr/>
                </a:tc>
                <a:tc>
                  <a:txBody>
                    <a:bodyPr/>
                    <a:lstStyle/>
                    <a:p>
                      <a:r>
                        <a:rPr lang="en-GB" sz="2800" dirty="0"/>
                        <a:t>No</a:t>
                      </a:r>
                      <a:endParaRPr lang="en-ID" sz="2800" dirty="0"/>
                    </a:p>
                  </a:txBody>
                  <a:tcPr/>
                </a:tc>
                <a:tc>
                  <a:txBody>
                    <a:bodyPr/>
                    <a:lstStyle/>
                    <a:p>
                      <a:r>
                        <a:rPr lang="en-GB" sz="2800" dirty="0"/>
                        <a:t>No</a:t>
                      </a:r>
                      <a:endParaRPr lang="en-ID" sz="2800" dirty="0"/>
                    </a:p>
                  </a:txBody>
                  <a:tcPr/>
                </a:tc>
                <a:extLst>
                  <a:ext uri="{0D108BD9-81ED-4DB2-BD59-A6C34878D82A}">
                    <a16:rowId xmlns:a16="http://schemas.microsoft.com/office/drawing/2014/main" val="1224874894"/>
                  </a:ext>
                </a:extLst>
              </a:tr>
              <a:tr h="370840">
                <a:tc>
                  <a:txBody>
                    <a:bodyPr/>
                    <a:lstStyle/>
                    <a:p>
                      <a:r>
                        <a:rPr lang="en-GB" sz="2800" dirty="0"/>
                        <a:t>Price </a:t>
                      </a:r>
                      <a:endParaRPr lang="en-ID" sz="2800" dirty="0"/>
                    </a:p>
                  </a:txBody>
                  <a:tcPr/>
                </a:tc>
                <a:tc>
                  <a:txBody>
                    <a:bodyPr/>
                    <a:lstStyle/>
                    <a:p>
                      <a:r>
                        <a:rPr lang="en-GB" sz="2800" dirty="0"/>
                        <a:t>20 million per year</a:t>
                      </a:r>
                      <a:endParaRPr lang="en-ID" sz="2800" dirty="0"/>
                    </a:p>
                  </a:txBody>
                  <a:tcPr/>
                </a:tc>
                <a:tc>
                  <a:txBody>
                    <a:bodyPr/>
                    <a:lstStyle/>
                    <a:p>
                      <a:r>
                        <a:rPr lang="en-GB" sz="2800" dirty="0"/>
                        <a:t>35 million / 5 license</a:t>
                      </a:r>
                      <a:endParaRPr lang="en-ID" sz="2800" dirty="0"/>
                    </a:p>
                  </a:txBody>
                  <a:tcPr/>
                </a:tc>
                <a:tc>
                  <a:txBody>
                    <a:bodyPr/>
                    <a:lstStyle/>
                    <a:p>
                      <a:r>
                        <a:rPr lang="en-GB" sz="2800" dirty="0"/>
                        <a:t>31.2million / year</a:t>
                      </a:r>
                      <a:endParaRPr lang="en-ID" sz="2800" dirty="0"/>
                    </a:p>
                  </a:txBody>
                  <a:tcPr/>
                </a:tc>
                <a:extLst>
                  <a:ext uri="{0D108BD9-81ED-4DB2-BD59-A6C34878D82A}">
                    <a16:rowId xmlns:a16="http://schemas.microsoft.com/office/drawing/2014/main" val="439071806"/>
                  </a:ext>
                </a:extLst>
              </a:tr>
            </a:tbl>
          </a:graphicData>
        </a:graphic>
      </p:graphicFrame>
    </p:spTree>
    <p:extLst>
      <p:ext uri="{BB962C8B-B14F-4D97-AF65-F5344CB8AC3E}">
        <p14:creationId xmlns:p14="http://schemas.microsoft.com/office/powerpoint/2010/main" val="3105894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Autofit/>
          </a:bodyPr>
          <a:lstStyle/>
          <a:p>
            <a:r>
              <a:rPr lang="en-GB" sz="4400" dirty="0"/>
              <a:t>Thank you</a:t>
            </a:r>
            <a:endParaRPr lang="en-US" sz="4400" dirty="0"/>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8"/>
            <a:ext cx="6269347" cy="1546155"/>
          </a:xfrm>
        </p:spPr>
        <p:txBody>
          <a:bodyPr>
            <a:normAutofit fontScale="85000" lnSpcReduction="10000"/>
          </a:bodyPr>
          <a:lstStyle/>
          <a:p>
            <a:r>
              <a:rPr lang="en-US" sz="2400" dirty="0" err="1">
                <a:solidFill>
                  <a:schemeClr val="tx1">
                    <a:lumMod val="85000"/>
                    <a:lumOff val="15000"/>
                  </a:schemeClr>
                </a:solidFill>
              </a:rPr>
              <a:t>Brevalda</a:t>
            </a:r>
            <a:r>
              <a:rPr lang="en-US" sz="2400" dirty="0">
                <a:solidFill>
                  <a:schemeClr val="tx1">
                    <a:lumMod val="85000"/>
                    <a:lumOff val="15000"/>
                  </a:schemeClr>
                </a:solidFill>
              </a:rPr>
              <a:t> </a:t>
            </a:r>
            <a:r>
              <a:rPr lang="en-US" sz="2400" dirty="0" err="1">
                <a:solidFill>
                  <a:schemeClr val="tx1">
                    <a:lumMod val="85000"/>
                    <a:lumOff val="15000"/>
                  </a:schemeClr>
                </a:solidFill>
              </a:rPr>
              <a:t>Resnu</a:t>
            </a:r>
            <a:r>
              <a:rPr lang="en-US" sz="2400" dirty="0">
                <a:solidFill>
                  <a:schemeClr val="tx1">
                    <a:lumMod val="85000"/>
                    <a:lumOff val="15000"/>
                  </a:schemeClr>
                </a:solidFill>
              </a:rPr>
              <a:t> Putra </a:t>
            </a:r>
            <a:r>
              <a:rPr lang="en-US" sz="2400" dirty="0" err="1">
                <a:solidFill>
                  <a:schemeClr val="tx1">
                    <a:lumMod val="85000"/>
                    <a:lumOff val="15000"/>
                  </a:schemeClr>
                </a:solidFill>
              </a:rPr>
              <a:t>Kaltanda</a:t>
            </a:r>
            <a:endParaRPr lang="en-US" sz="2400" dirty="0">
              <a:solidFill>
                <a:schemeClr val="tx1">
                  <a:lumMod val="85000"/>
                  <a:lumOff val="15000"/>
                </a:schemeClr>
              </a:solidFill>
            </a:endParaRPr>
          </a:p>
          <a:p>
            <a:r>
              <a:rPr lang="en-US" dirty="0">
                <a:solidFill>
                  <a:schemeClr val="tx1">
                    <a:lumMod val="85000"/>
                    <a:lumOff val="15000"/>
                  </a:schemeClr>
                </a:solidFill>
              </a:rPr>
              <a:t>218180412</a:t>
            </a:r>
          </a:p>
          <a:p>
            <a:r>
              <a:rPr lang="en-US" sz="2400" dirty="0">
                <a:solidFill>
                  <a:schemeClr val="tx1">
                    <a:lumMod val="85000"/>
                    <a:lumOff val="15000"/>
                  </a:schemeClr>
                </a:solidFill>
              </a:rPr>
              <a:t>S1 – system information and </a:t>
            </a:r>
            <a:r>
              <a:rPr lang="en-US" sz="2400" dirty="0" err="1">
                <a:solidFill>
                  <a:schemeClr val="tx1">
                    <a:lumMod val="85000"/>
                    <a:lumOff val="15000"/>
                  </a:schemeClr>
                </a:solidFill>
              </a:rPr>
              <a:t>bussiness</a:t>
            </a:r>
            <a:endParaRPr lang="en-US" sz="2400" dirty="0">
              <a:solidFill>
                <a:schemeClr val="tx1">
                  <a:lumMod val="85000"/>
                  <a:lumOff val="15000"/>
                </a:schemeClr>
              </a:solidFill>
            </a:endParaRPr>
          </a:p>
        </p:txBody>
      </p: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2809882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rmAutofit/>
          </a:bodyPr>
          <a:lstStyle/>
          <a:p>
            <a:r>
              <a:rPr lang="en-US" dirty="0"/>
              <a:t>What is Multi Company?</a:t>
            </a:r>
          </a:p>
        </p:txBody>
      </p:sp>
      <p:sp>
        <p:nvSpPr>
          <p:cNvPr id="4" name="Content Placeholder 3">
            <a:extLst>
              <a:ext uri="{FF2B5EF4-FFF2-40B4-BE49-F238E27FC236}">
                <a16:creationId xmlns:a16="http://schemas.microsoft.com/office/drawing/2014/main" id="{1876305C-57CA-5649-5566-9A68640469B1}"/>
              </a:ext>
            </a:extLst>
          </p:cNvPr>
          <p:cNvSpPr>
            <a:spLocks noGrp="1"/>
          </p:cNvSpPr>
          <p:nvPr>
            <p:ph idx="1"/>
          </p:nvPr>
        </p:nvSpPr>
        <p:spPr/>
        <p:txBody>
          <a:bodyPr>
            <a:normAutofit/>
          </a:bodyPr>
          <a:lstStyle/>
          <a:p>
            <a:r>
              <a:rPr lang="en-GB" sz="3600" b="1" dirty="0">
                <a:solidFill>
                  <a:schemeClr val="tx1">
                    <a:lumMod val="95000"/>
                    <a:lumOff val="5000"/>
                  </a:schemeClr>
                </a:solidFill>
              </a:rPr>
              <a:t>A multi-company is a company that owns two or more other companies. Generally, this type of company operates in different industries and has one parent company, referred to as a holding company. A multi-company also has different locations.</a:t>
            </a:r>
            <a:endParaRPr lang="en-ID" sz="3600" b="1" dirty="0">
              <a:solidFill>
                <a:schemeClr val="tx1">
                  <a:lumMod val="95000"/>
                  <a:lumOff val="5000"/>
                </a:schemeClr>
              </a:solidFill>
            </a:endParaRPr>
          </a:p>
        </p:txBody>
      </p:sp>
    </p:spTree>
    <p:extLst>
      <p:ext uri="{BB962C8B-B14F-4D97-AF65-F5344CB8AC3E}">
        <p14:creationId xmlns:p14="http://schemas.microsoft.com/office/powerpoint/2010/main" val="2482546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rmAutofit/>
          </a:bodyPr>
          <a:lstStyle/>
          <a:p>
            <a:r>
              <a:rPr lang="en-US" dirty="0"/>
              <a:t>What is Multi Company?</a:t>
            </a:r>
          </a:p>
        </p:txBody>
      </p:sp>
      <p:sp>
        <p:nvSpPr>
          <p:cNvPr id="4" name="Content Placeholder 3">
            <a:extLst>
              <a:ext uri="{FF2B5EF4-FFF2-40B4-BE49-F238E27FC236}">
                <a16:creationId xmlns:a16="http://schemas.microsoft.com/office/drawing/2014/main" id="{1876305C-57CA-5649-5566-9A68640469B1}"/>
              </a:ext>
            </a:extLst>
          </p:cNvPr>
          <p:cNvSpPr>
            <a:spLocks noGrp="1"/>
          </p:cNvSpPr>
          <p:nvPr>
            <p:ph idx="1"/>
          </p:nvPr>
        </p:nvSpPr>
        <p:spPr/>
        <p:txBody>
          <a:bodyPr>
            <a:normAutofit/>
          </a:bodyPr>
          <a:lstStyle/>
          <a:p>
            <a:r>
              <a:rPr lang="en-GB" sz="3200" b="1" dirty="0">
                <a:solidFill>
                  <a:schemeClr val="tx1">
                    <a:lumMod val="95000"/>
                    <a:lumOff val="5000"/>
                  </a:schemeClr>
                </a:solidFill>
              </a:rPr>
              <a:t>A multi-company also a type of company that owns and operates more than one legally separate business entity under a single ownership. In this context, 'company' refers to a legal entity engaged in commercial activities</a:t>
            </a:r>
            <a:endParaRPr lang="en-ID" sz="3600" b="1" dirty="0">
              <a:solidFill>
                <a:schemeClr val="tx1">
                  <a:lumMod val="95000"/>
                  <a:lumOff val="5000"/>
                </a:schemeClr>
              </a:solidFill>
            </a:endParaRPr>
          </a:p>
        </p:txBody>
      </p:sp>
    </p:spTree>
    <p:extLst>
      <p:ext uri="{BB962C8B-B14F-4D97-AF65-F5344CB8AC3E}">
        <p14:creationId xmlns:p14="http://schemas.microsoft.com/office/powerpoint/2010/main" val="3744455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E88EAF1-A705-E72D-3DAE-814D2C46D57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14773" y="267287"/>
            <a:ext cx="10162453" cy="5716380"/>
          </a:xfrm>
          <a:prstGeom prst="rect">
            <a:avLst/>
          </a:prstGeom>
        </p:spPr>
      </p:pic>
    </p:spTree>
    <p:extLst>
      <p:ext uri="{BB962C8B-B14F-4D97-AF65-F5344CB8AC3E}">
        <p14:creationId xmlns:p14="http://schemas.microsoft.com/office/powerpoint/2010/main" val="371214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4905134" y="687372"/>
            <a:ext cx="6253317" cy="3686015"/>
          </a:xfrm>
        </p:spPr>
        <p:txBody>
          <a:bodyPr>
            <a:noAutofit/>
          </a:bodyPr>
          <a:lstStyle/>
          <a:p>
            <a:r>
              <a:rPr lang="en-GB" sz="4400" dirty="0"/>
              <a:t>What’s The benefit ?</a:t>
            </a:r>
            <a:endParaRPr lang="en-US" sz="4400" dirty="0"/>
          </a:p>
        </p:txBody>
      </p: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
            <a:ext cx="4635315" cy="6857999"/>
          </a:xfrm>
          <a:prstGeom prst="rect">
            <a:avLst/>
          </a:prstGeom>
        </p:spPr>
      </p:pic>
      <p:sp>
        <p:nvSpPr>
          <p:cNvPr id="5" name="Subtitle 4">
            <a:extLst>
              <a:ext uri="{FF2B5EF4-FFF2-40B4-BE49-F238E27FC236}">
                <a16:creationId xmlns:a16="http://schemas.microsoft.com/office/drawing/2014/main" id="{AB4F1283-76BC-1169-2AED-E3ECC4801076}"/>
              </a:ext>
            </a:extLst>
          </p:cNvPr>
          <p:cNvSpPr>
            <a:spLocks noGrp="1"/>
          </p:cNvSpPr>
          <p:nvPr>
            <p:ph type="subTitle" idx="1"/>
          </p:nvPr>
        </p:nvSpPr>
        <p:spPr/>
        <p:txBody>
          <a:bodyPr/>
          <a:lstStyle/>
          <a:p>
            <a:endParaRPr lang="en-ID"/>
          </a:p>
        </p:txBody>
      </p:sp>
    </p:spTree>
    <p:extLst>
      <p:ext uri="{BB962C8B-B14F-4D97-AF65-F5344CB8AC3E}">
        <p14:creationId xmlns:p14="http://schemas.microsoft.com/office/powerpoint/2010/main" val="261225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3FA48-F8B5-E996-0623-795DDA7FE95E}"/>
              </a:ext>
            </a:extLst>
          </p:cNvPr>
          <p:cNvSpPr>
            <a:spLocks noGrp="1"/>
          </p:cNvSpPr>
          <p:nvPr>
            <p:ph type="title"/>
          </p:nvPr>
        </p:nvSpPr>
        <p:spPr/>
        <p:txBody>
          <a:bodyPr/>
          <a:lstStyle/>
          <a:p>
            <a:r>
              <a:rPr lang="en-GB" dirty="0"/>
              <a:t>Benefit</a:t>
            </a:r>
            <a:endParaRPr lang="en-ID" dirty="0"/>
          </a:p>
        </p:txBody>
      </p:sp>
      <p:sp>
        <p:nvSpPr>
          <p:cNvPr id="3" name="Content Placeholder 2">
            <a:extLst>
              <a:ext uri="{FF2B5EF4-FFF2-40B4-BE49-F238E27FC236}">
                <a16:creationId xmlns:a16="http://schemas.microsoft.com/office/drawing/2014/main" id="{191F6256-B631-F554-FF75-162304AD5DB2}"/>
              </a:ext>
            </a:extLst>
          </p:cNvPr>
          <p:cNvSpPr>
            <a:spLocks noGrp="1"/>
          </p:cNvSpPr>
          <p:nvPr>
            <p:ph idx="1"/>
          </p:nvPr>
        </p:nvSpPr>
        <p:spPr/>
        <p:txBody>
          <a:bodyPr>
            <a:normAutofit lnSpcReduction="10000"/>
          </a:bodyPr>
          <a:lstStyle/>
          <a:p>
            <a:r>
              <a:rPr lang="en-GB" sz="3200" b="1" dirty="0">
                <a:solidFill>
                  <a:schemeClr val="tx1">
                    <a:lumMod val="95000"/>
                    <a:lumOff val="5000"/>
                  </a:schemeClr>
                </a:solidFill>
              </a:rPr>
              <a:t>Risk Diversification</a:t>
            </a:r>
          </a:p>
          <a:p>
            <a:br>
              <a:rPr lang="en-GB" sz="3200" dirty="0">
                <a:solidFill>
                  <a:schemeClr val="tx1">
                    <a:lumMod val="95000"/>
                    <a:lumOff val="5000"/>
                  </a:schemeClr>
                </a:solidFill>
              </a:rPr>
            </a:br>
            <a:r>
              <a:rPr lang="en-GB" sz="2800" dirty="0">
                <a:solidFill>
                  <a:schemeClr val="tx1">
                    <a:lumMod val="95000"/>
                    <a:lumOff val="5000"/>
                  </a:schemeClr>
                </a:solidFill>
              </a:rPr>
              <a:t>By owning several companies operating in different sectors, business risks can be more diversified. If one company experiences a performance decline, the businesses in other sectors can continue to perform well and balance the overall performance.</a:t>
            </a:r>
            <a:br>
              <a:rPr lang="en-GB" dirty="0"/>
            </a:br>
            <a:endParaRPr lang="en-ID" dirty="0"/>
          </a:p>
          <a:p>
            <a:pPr marL="0" indent="0">
              <a:buNone/>
            </a:pPr>
            <a:endParaRPr lang="en-GB" dirty="0"/>
          </a:p>
        </p:txBody>
      </p:sp>
    </p:spTree>
    <p:extLst>
      <p:ext uri="{BB962C8B-B14F-4D97-AF65-F5344CB8AC3E}">
        <p14:creationId xmlns:p14="http://schemas.microsoft.com/office/powerpoint/2010/main" val="1561914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A633B-8724-03D9-2C35-F2D947E8ACFA}"/>
              </a:ext>
            </a:extLst>
          </p:cNvPr>
          <p:cNvSpPr>
            <a:spLocks noGrp="1"/>
          </p:cNvSpPr>
          <p:nvPr>
            <p:ph type="title"/>
          </p:nvPr>
        </p:nvSpPr>
        <p:spPr/>
        <p:txBody>
          <a:bodyPr/>
          <a:lstStyle/>
          <a:p>
            <a:r>
              <a:rPr lang="en-GB" dirty="0"/>
              <a:t>Benefit</a:t>
            </a:r>
            <a:endParaRPr lang="en-ID" dirty="0"/>
          </a:p>
        </p:txBody>
      </p:sp>
      <p:sp>
        <p:nvSpPr>
          <p:cNvPr id="3" name="Content Placeholder 2">
            <a:extLst>
              <a:ext uri="{FF2B5EF4-FFF2-40B4-BE49-F238E27FC236}">
                <a16:creationId xmlns:a16="http://schemas.microsoft.com/office/drawing/2014/main" id="{2077F80D-2656-2AEE-6289-2F4784D6957A}"/>
              </a:ext>
            </a:extLst>
          </p:cNvPr>
          <p:cNvSpPr>
            <a:spLocks noGrp="1"/>
          </p:cNvSpPr>
          <p:nvPr>
            <p:ph idx="1"/>
          </p:nvPr>
        </p:nvSpPr>
        <p:spPr/>
        <p:txBody>
          <a:bodyPr>
            <a:normAutofit fontScale="92500"/>
          </a:bodyPr>
          <a:lstStyle/>
          <a:p>
            <a:r>
              <a:rPr lang="en-GB" sz="4000" b="1" dirty="0">
                <a:solidFill>
                  <a:schemeClr val="tx1">
                    <a:lumMod val="95000"/>
                    <a:lumOff val="5000"/>
                  </a:schemeClr>
                </a:solidFill>
              </a:rPr>
              <a:t>Operational Efficiency</a:t>
            </a:r>
          </a:p>
          <a:p>
            <a:br>
              <a:rPr lang="en-GB" sz="3200" dirty="0">
                <a:solidFill>
                  <a:schemeClr val="tx1">
                    <a:lumMod val="95000"/>
                    <a:lumOff val="5000"/>
                  </a:schemeClr>
                </a:solidFill>
              </a:rPr>
            </a:br>
            <a:r>
              <a:rPr lang="en-GB" sz="3200" dirty="0">
                <a:solidFill>
                  <a:schemeClr val="tx1">
                    <a:lumMod val="95000"/>
                    <a:lumOff val="5000"/>
                  </a:schemeClr>
                </a:solidFill>
              </a:rPr>
              <a:t>A holding company can help improve efficiency by centralizing certain functions, such as accounting, finance, marketing, and human resources. This can reduce operational costs and enhance synergy between companies within the group.</a:t>
            </a:r>
            <a:endParaRPr lang="en-ID" sz="3200" dirty="0">
              <a:solidFill>
                <a:schemeClr val="tx1">
                  <a:lumMod val="95000"/>
                  <a:lumOff val="5000"/>
                </a:schemeClr>
              </a:solidFill>
            </a:endParaRPr>
          </a:p>
        </p:txBody>
      </p:sp>
    </p:spTree>
    <p:extLst>
      <p:ext uri="{BB962C8B-B14F-4D97-AF65-F5344CB8AC3E}">
        <p14:creationId xmlns:p14="http://schemas.microsoft.com/office/powerpoint/2010/main" val="4046174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A633B-8724-03D9-2C35-F2D947E8ACFA}"/>
              </a:ext>
            </a:extLst>
          </p:cNvPr>
          <p:cNvSpPr>
            <a:spLocks noGrp="1"/>
          </p:cNvSpPr>
          <p:nvPr>
            <p:ph type="title"/>
          </p:nvPr>
        </p:nvSpPr>
        <p:spPr/>
        <p:txBody>
          <a:bodyPr/>
          <a:lstStyle/>
          <a:p>
            <a:r>
              <a:rPr lang="en-GB" dirty="0"/>
              <a:t>Benefit</a:t>
            </a:r>
            <a:endParaRPr lang="en-ID" dirty="0"/>
          </a:p>
        </p:txBody>
      </p:sp>
      <p:sp>
        <p:nvSpPr>
          <p:cNvPr id="3" name="Content Placeholder 2">
            <a:extLst>
              <a:ext uri="{FF2B5EF4-FFF2-40B4-BE49-F238E27FC236}">
                <a16:creationId xmlns:a16="http://schemas.microsoft.com/office/drawing/2014/main" id="{2077F80D-2656-2AEE-6289-2F4784D6957A}"/>
              </a:ext>
            </a:extLst>
          </p:cNvPr>
          <p:cNvSpPr>
            <a:spLocks noGrp="1"/>
          </p:cNvSpPr>
          <p:nvPr>
            <p:ph idx="1"/>
          </p:nvPr>
        </p:nvSpPr>
        <p:spPr/>
        <p:txBody>
          <a:bodyPr>
            <a:normAutofit fontScale="92500" lnSpcReduction="20000"/>
          </a:bodyPr>
          <a:lstStyle/>
          <a:p>
            <a:r>
              <a:rPr lang="en-GB" sz="3600" b="1" dirty="0">
                <a:solidFill>
                  <a:schemeClr val="tx1">
                    <a:lumMod val="95000"/>
                    <a:lumOff val="5000"/>
                  </a:schemeClr>
                </a:solidFill>
              </a:rPr>
              <a:t>Better Asset Management</a:t>
            </a:r>
          </a:p>
          <a:p>
            <a:br>
              <a:rPr lang="en-GB" sz="3600" dirty="0">
                <a:solidFill>
                  <a:schemeClr val="tx1">
                    <a:lumMod val="95000"/>
                    <a:lumOff val="5000"/>
                  </a:schemeClr>
                </a:solidFill>
              </a:rPr>
            </a:br>
            <a:r>
              <a:rPr lang="en-GB" sz="3600" dirty="0">
                <a:solidFill>
                  <a:schemeClr val="tx1">
                    <a:lumMod val="95000"/>
                    <a:lumOff val="5000"/>
                  </a:schemeClr>
                </a:solidFill>
              </a:rPr>
              <a:t>A holding company enables more centralized management of assets, which helps optimize the use of resources across all owned companies. It also allows for more efficient distribution of resources among the business entities.</a:t>
            </a:r>
            <a:endParaRPr lang="en-ID" sz="3200" dirty="0">
              <a:solidFill>
                <a:schemeClr val="tx1">
                  <a:lumMod val="95000"/>
                  <a:lumOff val="5000"/>
                </a:schemeClr>
              </a:solidFill>
            </a:endParaRPr>
          </a:p>
        </p:txBody>
      </p:sp>
    </p:spTree>
    <p:extLst>
      <p:ext uri="{BB962C8B-B14F-4D97-AF65-F5344CB8AC3E}">
        <p14:creationId xmlns:p14="http://schemas.microsoft.com/office/powerpoint/2010/main" val="3506949442"/>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3.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2.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{A73A788E-59D0-4A9F-8FF0-D9765B033843}tf33845126_win32</Template>
  <TotalTime>177</TotalTime>
  <Words>654</Words>
  <Application>Microsoft Office PowerPoint</Application>
  <PresentationFormat>Widescreen</PresentationFormat>
  <Paragraphs>110</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Bookman Old Style</vt:lpstr>
      <vt:lpstr>Calibri</vt:lpstr>
      <vt:lpstr>Franklin Gothic Book</vt:lpstr>
      <vt:lpstr>Times New Roman</vt:lpstr>
      <vt:lpstr>1_RetrospectVTI</vt:lpstr>
      <vt:lpstr>ONLINE COMPANY EXPENSE RECORDING WEBSITE BASED ON MULTI-COMPANY</vt:lpstr>
      <vt:lpstr>What Is Multi Company ?</vt:lpstr>
      <vt:lpstr>What is Multi Company?</vt:lpstr>
      <vt:lpstr>What is Multi Company?</vt:lpstr>
      <vt:lpstr>PowerPoint Presentation</vt:lpstr>
      <vt:lpstr>What’s The benefit ?</vt:lpstr>
      <vt:lpstr>Benefit</vt:lpstr>
      <vt:lpstr>Benefit</vt:lpstr>
      <vt:lpstr>Benefit</vt:lpstr>
      <vt:lpstr>Benefit</vt:lpstr>
      <vt:lpstr>But there is problems</vt:lpstr>
      <vt:lpstr>Problems</vt:lpstr>
      <vt:lpstr>Problems</vt:lpstr>
      <vt:lpstr>  What are examples of expenses that can cause trust issues in a multi-company?</vt:lpstr>
      <vt:lpstr>Expenses</vt:lpstr>
      <vt:lpstr> Solutions?</vt:lpstr>
      <vt:lpstr>Solutions</vt:lpstr>
      <vt:lpstr>Solutions</vt:lpstr>
      <vt:lpstr>PowerPoint Presentation</vt:lpstr>
      <vt:lpstr> Business plan</vt:lpstr>
      <vt:lpstr>SWOT analysis</vt:lpstr>
      <vt:lpstr>One time Cost</vt:lpstr>
      <vt:lpstr>Recurring Cost</vt:lpstr>
      <vt:lpstr>Projected Income</vt:lpstr>
      <vt:lpstr>comparison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acer</dc:creator>
  <cp:lastModifiedBy>acer</cp:lastModifiedBy>
  <cp:revision>5</cp:revision>
  <dcterms:created xsi:type="dcterms:W3CDTF">2024-10-04T02:17:55Z</dcterms:created>
  <dcterms:modified xsi:type="dcterms:W3CDTF">2024-10-05T04:09:27Z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