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1" r:id="rId6"/>
    <p:sldId id="310" r:id="rId7"/>
    <p:sldId id="314" r:id="rId8"/>
    <p:sldId id="316" r:id="rId9"/>
    <p:sldId id="315" r:id="rId10"/>
    <p:sldId id="317" r:id="rId11"/>
    <p:sldId id="320" r:id="rId12"/>
    <p:sldId id="321" r:id="rId13"/>
    <p:sldId id="322" r:id="rId14"/>
    <p:sldId id="324" r:id="rId15"/>
    <p:sldId id="323" r:id="rId16"/>
    <p:sldId id="326" r:id="rId17"/>
    <p:sldId id="325" r:id="rId18"/>
    <p:sldId id="327" r:id="rId19"/>
    <p:sldId id="328" r:id="rId20"/>
    <p:sldId id="336" r:id="rId21"/>
    <p:sldId id="337" r:id="rId22"/>
    <p:sldId id="338" r:id="rId23"/>
    <p:sldId id="339" r:id="rId24"/>
    <p:sldId id="342" r:id="rId25"/>
    <p:sldId id="343" r:id="rId26"/>
    <p:sldId id="340" r:id="rId27"/>
    <p:sldId id="33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11/6/2024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11/6/2024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11/6/2024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11/6/2024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11/6/2024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11/6/2024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11/6/2024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11/6/2024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11/6/2024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11/6/2024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Autofit/>
          </a:bodyPr>
          <a:lstStyle/>
          <a:p>
            <a:r>
              <a:rPr lang="en-GB" sz="4400" dirty="0"/>
              <a:t>ONLINE COMPANY EXPENSE RECORDING WEBSITE BASED ON MULTI-COMPANY</a:t>
            </a:r>
            <a:endParaRPr lang="en-US" sz="44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8"/>
            <a:ext cx="6269347" cy="1546155"/>
          </a:xfrm>
        </p:spPr>
        <p:txBody>
          <a:bodyPr>
            <a:normAutofit fontScale="85000" lnSpcReduction="10000"/>
          </a:bodyPr>
          <a:lstStyle/>
          <a:p>
            <a:r>
              <a:rPr lang="en-US" sz="2400" dirty="0" err="1">
                <a:solidFill>
                  <a:schemeClr val="tx1">
                    <a:lumMod val="85000"/>
                    <a:lumOff val="15000"/>
                  </a:schemeClr>
                </a:solidFill>
              </a:rPr>
              <a:t>Brevalda</a:t>
            </a:r>
            <a:r>
              <a:rPr lang="en-US" sz="2400" dirty="0">
                <a:solidFill>
                  <a:schemeClr val="tx1">
                    <a:lumMod val="85000"/>
                    <a:lumOff val="15000"/>
                  </a:schemeClr>
                </a:solidFill>
              </a:rPr>
              <a:t> </a:t>
            </a:r>
            <a:r>
              <a:rPr lang="en-US" sz="2400" dirty="0" err="1">
                <a:solidFill>
                  <a:schemeClr val="tx1">
                    <a:lumMod val="85000"/>
                    <a:lumOff val="15000"/>
                  </a:schemeClr>
                </a:solidFill>
              </a:rPr>
              <a:t>Resnu</a:t>
            </a:r>
            <a:r>
              <a:rPr lang="en-US" sz="2400" dirty="0">
                <a:solidFill>
                  <a:schemeClr val="tx1">
                    <a:lumMod val="85000"/>
                    <a:lumOff val="15000"/>
                  </a:schemeClr>
                </a:solidFill>
              </a:rPr>
              <a:t> Putra </a:t>
            </a:r>
            <a:r>
              <a:rPr lang="en-US" sz="2400" dirty="0" err="1">
                <a:solidFill>
                  <a:schemeClr val="tx1">
                    <a:lumMod val="85000"/>
                    <a:lumOff val="15000"/>
                  </a:schemeClr>
                </a:solidFill>
              </a:rPr>
              <a:t>Kaltanda</a:t>
            </a:r>
            <a:endParaRPr lang="en-US" sz="2400" dirty="0">
              <a:solidFill>
                <a:schemeClr val="tx1">
                  <a:lumMod val="85000"/>
                  <a:lumOff val="15000"/>
                </a:schemeClr>
              </a:solidFill>
            </a:endParaRPr>
          </a:p>
          <a:p>
            <a:r>
              <a:rPr lang="en-US" dirty="0">
                <a:solidFill>
                  <a:schemeClr val="tx1">
                    <a:lumMod val="85000"/>
                    <a:lumOff val="15000"/>
                  </a:schemeClr>
                </a:solidFill>
              </a:rPr>
              <a:t>218180412</a:t>
            </a:r>
          </a:p>
          <a:p>
            <a:r>
              <a:rPr lang="en-US" sz="2400" dirty="0">
                <a:solidFill>
                  <a:schemeClr val="tx1">
                    <a:lumMod val="85000"/>
                    <a:lumOff val="15000"/>
                  </a:schemeClr>
                </a:solidFill>
              </a:rPr>
              <a:t>S1 – system information and </a:t>
            </a:r>
            <a:r>
              <a:rPr lang="en-US" sz="2400" dirty="0" err="1">
                <a:solidFill>
                  <a:schemeClr val="tx1">
                    <a:lumMod val="85000"/>
                    <a:lumOff val="15000"/>
                  </a:schemeClr>
                </a:solidFill>
              </a:rPr>
              <a:t>bussiness</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91E1-B767-22B7-CAFA-DD70B1EB940D}"/>
              </a:ext>
            </a:extLst>
          </p:cNvPr>
          <p:cNvSpPr>
            <a:spLocks noGrp="1"/>
          </p:cNvSpPr>
          <p:nvPr>
            <p:ph type="title"/>
          </p:nvPr>
        </p:nvSpPr>
        <p:spPr/>
        <p:txBody>
          <a:bodyPr/>
          <a:lstStyle/>
          <a:p>
            <a:r>
              <a:rPr lang="en-GB" dirty="0"/>
              <a:t>Problems</a:t>
            </a:r>
            <a:endParaRPr lang="en-ID" dirty="0"/>
          </a:p>
        </p:txBody>
      </p:sp>
      <p:sp>
        <p:nvSpPr>
          <p:cNvPr id="3" name="Content Placeholder 2">
            <a:extLst>
              <a:ext uri="{FF2B5EF4-FFF2-40B4-BE49-F238E27FC236}">
                <a16:creationId xmlns:a16="http://schemas.microsoft.com/office/drawing/2014/main" id="{CFADCE10-CDF4-9CF9-89EF-06A4F3D6B92E}"/>
              </a:ext>
            </a:extLst>
          </p:cNvPr>
          <p:cNvSpPr>
            <a:spLocks noGrp="1"/>
          </p:cNvSpPr>
          <p:nvPr>
            <p:ph idx="1"/>
          </p:nvPr>
        </p:nvSpPr>
        <p:spPr/>
        <p:txBody>
          <a:bodyPr>
            <a:normAutofit/>
          </a:bodyPr>
          <a:lstStyle/>
          <a:p>
            <a:r>
              <a:rPr lang="en-US" sz="3600" dirty="0">
                <a:solidFill>
                  <a:schemeClr val="tx1">
                    <a:lumMod val="95000"/>
                    <a:lumOff val="5000"/>
                  </a:schemeClr>
                </a:solidFill>
              </a:rPr>
              <a:t>Trust issues in the context of finance between these companies can affect the stability, growth, and sustainability of their business collaborations.</a:t>
            </a:r>
            <a:endParaRPr lang="en-ID" sz="3600" dirty="0"/>
          </a:p>
        </p:txBody>
      </p:sp>
    </p:spTree>
    <p:extLst>
      <p:ext uri="{BB962C8B-B14F-4D97-AF65-F5344CB8AC3E}">
        <p14:creationId xmlns:p14="http://schemas.microsoft.com/office/powerpoint/2010/main" val="1350195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905134" y="687372"/>
            <a:ext cx="6253317" cy="3686015"/>
          </a:xfrm>
        </p:spPr>
        <p:txBody>
          <a:bodyPr>
            <a:noAutofit/>
          </a:bodyPr>
          <a:lstStyle/>
          <a:p>
            <a:br>
              <a:rPr lang="en-GB" sz="4400" dirty="0"/>
            </a:br>
            <a:br>
              <a:rPr lang="en-GB" sz="4400" dirty="0"/>
            </a:br>
            <a:r>
              <a:rPr lang="en-GB" sz="4400" dirty="0"/>
              <a:t>What are examples of expenses that can cause trust issues in a multi-company?</a:t>
            </a:r>
            <a:endParaRPr lang="en-US" sz="4400" dirty="0"/>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sp>
        <p:nvSpPr>
          <p:cNvPr id="5" name="Subtitle 4">
            <a:extLst>
              <a:ext uri="{FF2B5EF4-FFF2-40B4-BE49-F238E27FC236}">
                <a16:creationId xmlns:a16="http://schemas.microsoft.com/office/drawing/2014/main" id="{AB4F1283-76BC-1169-2AED-E3ECC4801076}"/>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3463220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FF63D-78C6-1B40-B3FF-DF2981EBCA76}"/>
              </a:ext>
            </a:extLst>
          </p:cNvPr>
          <p:cNvSpPr>
            <a:spLocks noGrp="1"/>
          </p:cNvSpPr>
          <p:nvPr>
            <p:ph type="title"/>
          </p:nvPr>
        </p:nvSpPr>
        <p:spPr/>
        <p:txBody>
          <a:bodyPr/>
          <a:lstStyle/>
          <a:p>
            <a:r>
              <a:rPr lang="en-GB" dirty="0"/>
              <a:t>Expenses</a:t>
            </a:r>
            <a:endParaRPr lang="en-ID" dirty="0"/>
          </a:p>
        </p:txBody>
      </p:sp>
      <p:sp>
        <p:nvSpPr>
          <p:cNvPr id="3" name="Content Placeholder 2">
            <a:extLst>
              <a:ext uri="{FF2B5EF4-FFF2-40B4-BE49-F238E27FC236}">
                <a16:creationId xmlns:a16="http://schemas.microsoft.com/office/drawing/2014/main" id="{B7979CDC-80FF-765A-5A45-EBDF808617F0}"/>
              </a:ext>
            </a:extLst>
          </p:cNvPr>
          <p:cNvSpPr>
            <a:spLocks noGrp="1"/>
          </p:cNvSpPr>
          <p:nvPr>
            <p:ph idx="1"/>
          </p:nvPr>
        </p:nvSpPr>
        <p:spPr/>
        <p:txBody>
          <a:bodyPr>
            <a:normAutofit/>
          </a:bodyPr>
          <a:lstStyle/>
          <a:p>
            <a:r>
              <a:rPr lang="en-GB" sz="3200" dirty="0"/>
              <a:t>- employee salaries</a:t>
            </a:r>
          </a:p>
          <a:p>
            <a:r>
              <a:rPr lang="en-ID" sz="3200" dirty="0"/>
              <a:t>- project operational costs</a:t>
            </a:r>
          </a:p>
          <a:p>
            <a:r>
              <a:rPr lang="en-ID" sz="3200" dirty="0"/>
              <a:t>- Miscellaneous expense (repair, natural disasters etc)</a:t>
            </a:r>
          </a:p>
          <a:p>
            <a:r>
              <a:rPr lang="en-ID" sz="3200" dirty="0"/>
              <a:t>- Personal Expenses for the company executive</a:t>
            </a:r>
          </a:p>
        </p:txBody>
      </p:sp>
    </p:spTree>
    <p:extLst>
      <p:ext uri="{BB962C8B-B14F-4D97-AF65-F5344CB8AC3E}">
        <p14:creationId xmlns:p14="http://schemas.microsoft.com/office/powerpoint/2010/main" val="2489191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905134" y="687372"/>
            <a:ext cx="6253317" cy="3686015"/>
          </a:xfrm>
        </p:spPr>
        <p:txBody>
          <a:bodyPr>
            <a:noAutofit/>
          </a:bodyPr>
          <a:lstStyle/>
          <a:p>
            <a:br>
              <a:rPr lang="en-GB" sz="4400" dirty="0"/>
            </a:br>
            <a:r>
              <a:rPr lang="en-GB" sz="4400" dirty="0"/>
              <a:t>Solutions?</a:t>
            </a:r>
            <a:endParaRPr lang="en-US" sz="4400" dirty="0"/>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sp>
        <p:nvSpPr>
          <p:cNvPr id="5" name="Subtitle 4">
            <a:extLst>
              <a:ext uri="{FF2B5EF4-FFF2-40B4-BE49-F238E27FC236}">
                <a16:creationId xmlns:a16="http://schemas.microsoft.com/office/drawing/2014/main" id="{AB4F1283-76BC-1169-2AED-E3ECC4801076}"/>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3169568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A7206-928E-4B35-6A40-ACE0C0995BDC}"/>
              </a:ext>
            </a:extLst>
          </p:cNvPr>
          <p:cNvSpPr>
            <a:spLocks noGrp="1"/>
          </p:cNvSpPr>
          <p:nvPr>
            <p:ph type="title"/>
          </p:nvPr>
        </p:nvSpPr>
        <p:spPr/>
        <p:txBody>
          <a:bodyPr/>
          <a:lstStyle/>
          <a:p>
            <a:r>
              <a:rPr lang="en-GB" dirty="0"/>
              <a:t>Solutions</a:t>
            </a:r>
            <a:endParaRPr lang="en-ID" dirty="0"/>
          </a:p>
        </p:txBody>
      </p:sp>
      <p:sp>
        <p:nvSpPr>
          <p:cNvPr id="3" name="Content Placeholder 2">
            <a:extLst>
              <a:ext uri="{FF2B5EF4-FFF2-40B4-BE49-F238E27FC236}">
                <a16:creationId xmlns:a16="http://schemas.microsoft.com/office/drawing/2014/main" id="{88C0310F-236A-EB47-819D-51721FFC3DDD}"/>
              </a:ext>
            </a:extLst>
          </p:cNvPr>
          <p:cNvSpPr>
            <a:spLocks noGrp="1"/>
          </p:cNvSpPr>
          <p:nvPr>
            <p:ph idx="1"/>
          </p:nvPr>
        </p:nvSpPr>
        <p:spPr/>
        <p:txBody>
          <a:bodyPr>
            <a:normAutofit lnSpcReduction="10000"/>
          </a:bodyPr>
          <a:lstStyle/>
          <a:p>
            <a:r>
              <a:rPr lang="en-GB" sz="3200" dirty="0"/>
              <a:t>We need a website that has 3 roles, namely a transaction recorder, an approver, and an admin. A transaction recorder is a user who inputs transaction data on the website, an approver is the audit team that monitors the transactions, and an admin is a user who can register new data to be used by other users or register new companies.</a:t>
            </a:r>
            <a:endParaRPr lang="en-ID" sz="3200" dirty="0"/>
          </a:p>
        </p:txBody>
      </p:sp>
    </p:spTree>
    <p:extLst>
      <p:ext uri="{BB962C8B-B14F-4D97-AF65-F5344CB8AC3E}">
        <p14:creationId xmlns:p14="http://schemas.microsoft.com/office/powerpoint/2010/main" val="1194735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086C0-6689-CA6F-8B91-0D2BE28BFAE5}"/>
              </a:ext>
            </a:extLst>
          </p:cNvPr>
          <p:cNvSpPr>
            <a:spLocks noGrp="1"/>
          </p:cNvSpPr>
          <p:nvPr>
            <p:ph type="title"/>
          </p:nvPr>
        </p:nvSpPr>
        <p:spPr/>
        <p:txBody>
          <a:bodyPr/>
          <a:lstStyle/>
          <a:p>
            <a:r>
              <a:rPr lang="en-GB" dirty="0"/>
              <a:t>Solutions</a:t>
            </a:r>
            <a:endParaRPr lang="en-ID" dirty="0"/>
          </a:p>
        </p:txBody>
      </p:sp>
      <p:sp>
        <p:nvSpPr>
          <p:cNvPr id="3" name="Content Placeholder 2">
            <a:extLst>
              <a:ext uri="{FF2B5EF4-FFF2-40B4-BE49-F238E27FC236}">
                <a16:creationId xmlns:a16="http://schemas.microsoft.com/office/drawing/2014/main" id="{09F7E400-7C94-78A1-812F-D94497350A0A}"/>
              </a:ext>
            </a:extLst>
          </p:cNvPr>
          <p:cNvSpPr>
            <a:spLocks noGrp="1"/>
          </p:cNvSpPr>
          <p:nvPr>
            <p:ph idx="1"/>
          </p:nvPr>
        </p:nvSpPr>
        <p:spPr/>
        <p:txBody>
          <a:bodyPr>
            <a:normAutofit/>
          </a:bodyPr>
          <a:lstStyle/>
          <a:p>
            <a:r>
              <a:rPr lang="en-GB" sz="3200" dirty="0"/>
              <a:t>We need a website that can record various types of entries such as employee salaries, miscellaneous expenses, personal expenses, and project operational costs that can have budget limits.</a:t>
            </a:r>
            <a:endParaRPr lang="en-ID" sz="3200" dirty="0"/>
          </a:p>
        </p:txBody>
      </p:sp>
    </p:spTree>
    <p:extLst>
      <p:ext uri="{BB962C8B-B14F-4D97-AF65-F5344CB8AC3E}">
        <p14:creationId xmlns:p14="http://schemas.microsoft.com/office/powerpoint/2010/main" val="4269528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21C42-E7A5-4F4E-8972-D6A938D1CCEA}"/>
              </a:ext>
            </a:extLst>
          </p:cNvPr>
          <p:cNvSpPr>
            <a:spLocks noGrp="1"/>
          </p:cNvSpPr>
          <p:nvPr>
            <p:ph type="title"/>
          </p:nvPr>
        </p:nvSpPr>
        <p:spPr/>
        <p:txBody>
          <a:bodyPr/>
          <a:lstStyle/>
          <a:p>
            <a:endParaRPr lang="en-ID" dirty="0"/>
          </a:p>
        </p:txBody>
      </p:sp>
      <p:sp>
        <p:nvSpPr>
          <p:cNvPr id="3" name="Content Placeholder 2">
            <a:extLst>
              <a:ext uri="{FF2B5EF4-FFF2-40B4-BE49-F238E27FC236}">
                <a16:creationId xmlns:a16="http://schemas.microsoft.com/office/drawing/2014/main" id="{D8CBA3A6-A09A-4337-CBD7-0DA68AB98528}"/>
              </a:ext>
            </a:extLst>
          </p:cNvPr>
          <p:cNvSpPr>
            <a:spLocks noGrp="1"/>
          </p:cNvSpPr>
          <p:nvPr>
            <p:ph idx="1"/>
          </p:nvPr>
        </p:nvSpPr>
        <p:spPr>
          <a:xfrm>
            <a:off x="1223887" y="2108201"/>
            <a:ext cx="10058400" cy="3760891"/>
          </a:xfrm>
        </p:spPr>
        <p:txBody>
          <a:bodyPr/>
          <a:lstStyle/>
          <a:p>
            <a:r>
              <a:rPr lang="en-GB" dirty="0"/>
              <a:t>  </a:t>
            </a:r>
            <a:endParaRPr lang="en-ID" dirty="0"/>
          </a:p>
        </p:txBody>
      </p:sp>
      <p:pic>
        <p:nvPicPr>
          <p:cNvPr id="4" name="Picture 3">
            <a:extLst>
              <a:ext uri="{FF2B5EF4-FFF2-40B4-BE49-F238E27FC236}">
                <a16:creationId xmlns:a16="http://schemas.microsoft.com/office/drawing/2014/main" id="{8C0C834E-F710-0DB9-F32B-8CBC7726FF8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504"/>
          <a:stretch/>
        </p:blipFill>
        <p:spPr bwMode="auto">
          <a:xfrm>
            <a:off x="4136902" y="0"/>
            <a:ext cx="3529990" cy="599250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09933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E827F-A569-E46B-A953-8A9DF1EF376D}"/>
              </a:ext>
            </a:extLst>
          </p:cNvPr>
          <p:cNvSpPr>
            <a:spLocks noGrp="1"/>
          </p:cNvSpPr>
          <p:nvPr>
            <p:ph type="title"/>
          </p:nvPr>
        </p:nvSpPr>
        <p:spPr/>
        <p:txBody>
          <a:bodyPr/>
          <a:lstStyle/>
          <a:p>
            <a:r>
              <a:rPr lang="en-GB" dirty="0"/>
              <a:t>comparison</a:t>
            </a:r>
            <a:endParaRPr lang="en-ID" dirty="0"/>
          </a:p>
        </p:txBody>
      </p:sp>
      <p:graphicFrame>
        <p:nvGraphicFramePr>
          <p:cNvPr id="5" name="Content Placeholder 4">
            <a:extLst>
              <a:ext uri="{FF2B5EF4-FFF2-40B4-BE49-F238E27FC236}">
                <a16:creationId xmlns:a16="http://schemas.microsoft.com/office/drawing/2014/main" id="{139D70D8-4164-BF05-A8F2-DE04A6AD4EB6}"/>
              </a:ext>
            </a:extLst>
          </p:cNvPr>
          <p:cNvGraphicFramePr>
            <a:graphicFrameLocks noGrp="1"/>
          </p:cNvGraphicFramePr>
          <p:nvPr>
            <p:ph idx="1"/>
            <p:extLst>
              <p:ext uri="{D42A27DB-BD31-4B8C-83A1-F6EECF244321}">
                <p14:modId xmlns:p14="http://schemas.microsoft.com/office/powerpoint/2010/main" val="3813815775"/>
              </p:ext>
            </p:extLst>
          </p:nvPr>
        </p:nvGraphicFramePr>
        <p:xfrm>
          <a:off x="1096963" y="2108200"/>
          <a:ext cx="10058400" cy="3444240"/>
        </p:xfrm>
        <a:graphic>
          <a:graphicData uri="http://schemas.openxmlformats.org/drawingml/2006/table">
            <a:tbl>
              <a:tblPr firstRow="1" bandRow="1">
                <a:tableStyleId>{073A0DAA-6AF3-43AB-8588-CEC1D06C72B9}</a:tableStyleId>
              </a:tblPr>
              <a:tblGrid>
                <a:gridCol w="2514600">
                  <a:extLst>
                    <a:ext uri="{9D8B030D-6E8A-4147-A177-3AD203B41FA5}">
                      <a16:colId xmlns:a16="http://schemas.microsoft.com/office/drawing/2014/main" val="2285591873"/>
                    </a:ext>
                  </a:extLst>
                </a:gridCol>
                <a:gridCol w="2514600">
                  <a:extLst>
                    <a:ext uri="{9D8B030D-6E8A-4147-A177-3AD203B41FA5}">
                      <a16:colId xmlns:a16="http://schemas.microsoft.com/office/drawing/2014/main" val="38844349"/>
                    </a:ext>
                  </a:extLst>
                </a:gridCol>
                <a:gridCol w="2514600">
                  <a:extLst>
                    <a:ext uri="{9D8B030D-6E8A-4147-A177-3AD203B41FA5}">
                      <a16:colId xmlns:a16="http://schemas.microsoft.com/office/drawing/2014/main" val="71912271"/>
                    </a:ext>
                  </a:extLst>
                </a:gridCol>
                <a:gridCol w="2514600">
                  <a:extLst>
                    <a:ext uri="{9D8B030D-6E8A-4147-A177-3AD203B41FA5}">
                      <a16:colId xmlns:a16="http://schemas.microsoft.com/office/drawing/2014/main" val="1491297725"/>
                    </a:ext>
                  </a:extLst>
                </a:gridCol>
              </a:tblGrid>
              <a:tr h="370840">
                <a:tc>
                  <a:txBody>
                    <a:bodyPr/>
                    <a:lstStyle/>
                    <a:p>
                      <a:endParaRPr lang="en-ID" sz="2800" dirty="0"/>
                    </a:p>
                  </a:txBody>
                  <a:tcPr/>
                </a:tc>
                <a:tc>
                  <a:txBody>
                    <a:bodyPr/>
                    <a:lstStyle/>
                    <a:p>
                      <a:r>
                        <a:rPr lang="en-GB" sz="2800" dirty="0"/>
                        <a:t>My website</a:t>
                      </a:r>
                      <a:endParaRPr lang="en-ID" sz="2800" dirty="0"/>
                    </a:p>
                  </a:txBody>
                  <a:tcPr/>
                </a:tc>
                <a:tc>
                  <a:txBody>
                    <a:bodyPr/>
                    <a:lstStyle/>
                    <a:p>
                      <a:r>
                        <a:rPr lang="en-GB" sz="2800" dirty="0"/>
                        <a:t>Accurate 5</a:t>
                      </a:r>
                      <a:endParaRPr lang="en-ID" sz="2800" dirty="0"/>
                    </a:p>
                  </a:txBody>
                  <a:tcPr/>
                </a:tc>
                <a:tc>
                  <a:txBody>
                    <a:bodyPr/>
                    <a:lstStyle/>
                    <a:p>
                      <a:r>
                        <a:rPr lang="en-GB" sz="2800" dirty="0"/>
                        <a:t>Microsoft dynamics nav</a:t>
                      </a:r>
                      <a:endParaRPr lang="en-ID" sz="2800" dirty="0"/>
                    </a:p>
                  </a:txBody>
                  <a:tcPr/>
                </a:tc>
                <a:extLst>
                  <a:ext uri="{0D108BD9-81ED-4DB2-BD59-A6C34878D82A}">
                    <a16:rowId xmlns:a16="http://schemas.microsoft.com/office/drawing/2014/main" val="1188331690"/>
                  </a:ext>
                </a:extLst>
              </a:tr>
              <a:tr h="370840">
                <a:tc>
                  <a:txBody>
                    <a:bodyPr/>
                    <a:lstStyle/>
                    <a:p>
                      <a:r>
                        <a:rPr lang="en-GB" sz="2800" dirty="0"/>
                        <a:t>scalability</a:t>
                      </a:r>
                      <a:endParaRPr lang="en-ID" sz="2800" dirty="0"/>
                    </a:p>
                  </a:txBody>
                  <a:tcPr/>
                </a:tc>
                <a:tc>
                  <a:txBody>
                    <a:bodyPr/>
                    <a:lstStyle/>
                    <a:p>
                      <a:r>
                        <a:rPr lang="en-GB" sz="2800" dirty="0"/>
                        <a:t>Yes</a:t>
                      </a:r>
                      <a:endParaRPr lang="en-ID" sz="2800" dirty="0"/>
                    </a:p>
                  </a:txBody>
                  <a:tcPr/>
                </a:tc>
                <a:tc>
                  <a:txBody>
                    <a:bodyPr/>
                    <a:lstStyle/>
                    <a:p>
                      <a:r>
                        <a:rPr lang="en-GB" sz="2800" dirty="0"/>
                        <a:t>No</a:t>
                      </a:r>
                      <a:endParaRPr lang="en-ID" sz="2800" dirty="0"/>
                    </a:p>
                  </a:txBody>
                  <a:tcPr/>
                </a:tc>
                <a:tc>
                  <a:txBody>
                    <a:bodyPr/>
                    <a:lstStyle/>
                    <a:p>
                      <a:r>
                        <a:rPr lang="en-GB" sz="2800" dirty="0"/>
                        <a:t>Yes</a:t>
                      </a:r>
                      <a:endParaRPr lang="en-ID" sz="2800" dirty="0"/>
                    </a:p>
                  </a:txBody>
                  <a:tcPr/>
                </a:tc>
                <a:extLst>
                  <a:ext uri="{0D108BD9-81ED-4DB2-BD59-A6C34878D82A}">
                    <a16:rowId xmlns:a16="http://schemas.microsoft.com/office/drawing/2014/main" val="3353568226"/>
                  </a:ext>
                </a:extLst>
              </a:tr>
              <a:tr h="370840">
                <a:tc>
                  <a:txBody>
                    <a:bodyPr/>
                    <a:lstStyle/>
                    <a:p>
                      <a:r>
                        <a:rPr lang="en-GB" sz="2800" dirty="0"/>
                        <a:t>Cloud storage</a:t>
                      </a:r>
                      <a:endParaRPr lang="en-ID" sz="2800" dirty="0"/>
                    </a:p>
                  </a:txBody>
                  <a:tcPr/>
                </a:tc>
                <a:tc>
                  <a:txBody>
                    <a:bodyPr/>
                    <a:lstStyle/>
                    <a:p>
                      <a:r>
                        <a:rPr lang="en-GB" sz="2800" dirty="0"/>
                        <a:t>Yes</a:t>
                      </a:r>
                      <a:endParaRPr lang="en-ID" sz="2800" dirty="0"/>
                    </a:p>
                  </a:txBody>
                  <a:tcPr/>
                </a:tc>
                <a:tc>
                  <a:txBody>
                    <a:bodyPr/>
                    <a:lstStyle/>
                    <a:p>
                      <a:r>
                        <a:rPr lang="en-GB" sz="2800" dirty="0"/>
                        <a:t>No</a:t>
                      </a:r>
                      <a:endParaRPr lang="en-ID" sz="2800" dirty="0"/>
                    </a:p>
                  </a:txBody>
                  <a:tcPr/>
                </a:tc>
                <a:tc>
                  <a:txBody>
                    <a:bodyPr/>
                    <a:lstStyle/>
                    <a:p>
                      <a:r>
                        <a:rPr lang="en-GB" sz="2800" dirty="0"/>
                        <a:t>Yes</a:t>
                      </a:r>
                      <a:endParaRPr lang="en-ID" sz="2800" dirty="0"/>
                    </a:p>
                  </a:txBody>
                  <a:tcPr/>
                </a:tc>
                <a:extLst>
                  <a:ext uri="{0D108BD9-81ED-4DB2-BD59-A6C34878D82A}">
                    <a16:rowId xmlns:a16="http://schemas.microsoft.com/office/drawing/2014/main" val="359798049"/>
                  </a:ext>
                </a:extLst>
              </a:tr>
              <a:tr h="370840">
                <a:tc>
                  <a:txBody>
                    <a:bodyPr/>
                    <a:lstStyle/>
                    <a:p>
                      <a:r>
                        <a:rPr lang="en-GB" sz="2800" dirty="0"/>
                        <a:t>Multi platform</a:t>
                      </a:r>
                      <a:endParaRPr lang="en-ID" sz="2800" dirty="0"/>
                    </a:p>
                  </a:txBody>
                  <a:tcPr/>
                </a:tc>
                <a:tc>
                  <a:txBody>
                    <a:bodyPr/>
                    <a:lstStyle/>
                    <a:p>
                      <a:r>
                        <a:rPr lang="en-GB" sz="2800" dirty="0"/>
                        <a:t>Yes </a:t>
                      </a:r>
                      <a:endParaRPr lang="en-ID" sz="2800" dirty="0"/>
                    </a:p>
                  </a:txBody>
                  <a:tcPr/>
                </a:tc>
                <a:tc>
                  <a:txBody>
                    <a:bodyPr/>
                    <a:lstStyle/>
                    <a:p>
                      <a:r>
                        <a:rPr lang="en-GB" sz="2800" dirty="0"/>
                        <a:t>No</a:t>
                      </a:r>
                      <a:endParaRPr lang="en-ID" sz="2800" dirty="0"/>
                    </a:p>
                  </a:txBody>
                  <a:tcPr/>
                </a:tc>
                <a:tc>
                  <a:txBody>
                    <a:bodyPr/>
                    <a:lstStyle/>
                    <a:p>
                      <a:r>
                        <a:rPr lang="en-GB" sz="2800" dirty="0"/>
                        <a:t>No</a:t>
                      </a:r>
                      <a:endParaRPr lang="en-ID" sz="2800" dirty="0"/>
                    </a:p>
                  </a:txBody>
                  <a:tcPr/>
                </a:tc>
                <a:extLst>
                  <a:ext uri="{0D108BD9-81ED-4DB2-BD59-A6C34878D82A}">
                    <a16:rowId xmlns:a16="http://schemas.microsoft.com/office/drawing/2014/main" val="1224874894"/>
                  </a:ext>
                </a:extLst>
              </a:tr>
              <a:tr h="370840">
                <a:tc>
                  <a:txBody>
                    <a:bodyPr/>
                    <a:lstStyle/>
                    <a:p>
                      <a:r>
                        <a:rPr lang="en-GB" sz="2800" dirty="0"/>
                        <a:t>Price </a:t>
                      </a:r>
                      <a:endParaRPr lang="en-ID" sz="2800" dirty="0"/>
                    </a:p>
                  </a:txBody>
                  <a:tcPr/>
                </a:tc>
                <a:tc>
                  <a:txBody>
                    <a:bodyPr/>
                    <a:lstStyle/>
                    <a:p>
                      <a:r>
                        <a:rPr lang="en-GB" sz="2800" dirty="0"/>
                        <a:t>20 million per year</a:t>
                      </a:r>
                      <a:endParaRPr lang="en-ID" sz="2800" dirty="0"/>
                    </a:p>
                  </a:txBody>
                  <a:tcPr/>
                </a:tc>
                <a:tc>
                  <a:txBody>
                    <a:bodyPr/>
                    <a:lstStyle/>
                    <a:p>
                      <a:r>
                        <a:rPr lang="en-GB" sz="2800" dirty="0"/>
                        <a:t>35 million / 5 license</a:t>
                      </a:r>
                      <a:endParaRPr lang="en-ID" sz="2800" dirty="0"/>
                    </a:p>
                  </a:txBody>
                  <a:tcPr/>
                </a:tc>
                <a:tc>
                  <a:txBody>
                    <a:bodyPr/>
                    <a:lstStyle/>
                    <a:p>
                      <a:r>
                        <a:rPr lang="en-GB" sz="2800" dirty="0"/>
                        <a:t>31.2million / year</a:t>
                      </a:r>
                      <a:endParaRPr lang="en-ID" sz="2800" dirty="0"/>
                    </a:p>
                  </a:txBody>
                  <a:tcPr/>
                </a:tc>
                <a:extLst>
                  <a:ext uri="{0D108BD9-81ED-4DB2-BD59-A6C34878D82A}">
                    <a16:rowId xmlns:a16="http://schemas.microsoft.com/office/drawing/2014/main" val="439071806"/>
                  </a:ext>
                </a:extLst>
              </a:tr>
            </a:tbl>
          </a:graphicData>
        </a:graphic>
      </p:graphicFrame>
    </p:spTree>
    <p:extLst>
      <p:ext uri="{BB962C8B-B14F-4D97-AF65-F5344CB8AC3E}">
        <p14:creationId xmlns:p14="http://schemas.microsoft.com/office/powerpoint/2010/main" val="310589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B6521-E02D-FDEB-FA78-2726EAE3BD75}"/>
              </a:ext>
            </a:extLst>
          </p:cNvPr>
          <p:cNvSpPr>
            <a:spLocks noGrp="1"/>
          </p:cNvSpPr>
          <p:nvPr>
            <p:ph type="title"/>
          </p:nvPr>
        </p:nvSpPr>
        <p:spPr/>
        <p:txBody>
          <a:bodyPr/>
          <a:lstStyle/>
          <a:p>
            <a:r>
              <a:rPr lang="en-GB" dirty="0"/>
              <a:t>Main Feature</a:t>
            </a:r>
            <a:endParaRPr lang="en-ID" dirty="0"/>
          </a:p>
        </p:txBody>
      </p:sp>
      <p:sp>
        <p:nvSpPr>
          <p:cNvPr id="4" name="Content Placeholder 3">
            <a:extLst>
              <a:ext uri="{FF2B5EF4-FFF2-40B4-BE49-F238E27FC236}">
                <a16:creationId xmlns:a16="http://schemas.microsoft.com/office/drawing/2014/main" id="{8A78B8A3-FDE9-2FCD-D4CB-32F069525950}"/>
              </a:ext>
            </a:extLst>
          </p:cNvPr>
          <p:cNvSpPr>
            <a:spLocks noGrp="1"/>
          </p:cNvSpPr>
          <p:nvPr>
            <p:ph sz="half" idx="1"/>
          </p:nvPr>
        </p:nvSpPr>
        <p:spPr/>
        <p:txBody>
          <a:bodyPr>
            <a:normAutofit/>
          </a:bodyPr>
          <a:lstStyle/>
          <a:p>
            <a:r>
              <a:rPr lang="en-GB" sz="2400" dirty="0"/>
              <a:t>1.Employee Salaries</a:t>
            </a:r>
          </a:p>
          <a:p>
            <a:r>
              <a:rPr lang="en-GB" sz="2400" dirty="0"/>
              <a:t>2.Account Records</a:t>
            </a:r>
          </a:p>
          <a:p>
            <a:r>
              <a:rPr lang="en-GB" sz="2400" dirty="0"/>
              <a:t>3.Future Records</a:t>
            </a:r>
          </a:p>
          <a:p>
            <a:r>
              <a:rPr lang="en-GB" sz="2400" dirty="0"/>
              <a:t>4.Project Operational Costs</a:t>
            </a:r>
          </a:p>
          <a:p>
            <a:r>
              <a:rPr lang="en-GB" sz="2400" dirty="0"/>
              <a:t>5.Personal Expenses</a:t>
            </a:r>
          </a:p>
          <a:p>
            <a:r>
              <a:rPr lang="en-GB" sz="2400" dirty="0"/>
              <a:t>6.Miscellaneous Expenses</a:t>
            </a:r>
          </a:p>
        </p:txBody>
      </p:sp>
      <p:sp>
        <p:nvSpPr>
          <p:cNvPr id="5" name="Content Placeholder 4">
            <a:extLst>
              <a:ext uri="{FF2B5EF4-FFF2-40B4-BE49-F238E27FC236}">
                <a16:creationId xmlns:a16="http://schemas.microsoft.com/office/drawing/2014/main" id="{91725647-5CBB-07AB-BF87-DA31BE1C2C69}"/>
              </a:ext>
            </a:extLst>
          </p:cNvPr>
          <p:cNvSpPr>
            <a:spLocks noGrp="1"/>
          </p:cNvSpPr>
          <p:nvPr>
            <p:ph sz="half" idx="2"/>
          </p:nvPr>
        </p:nvSpPr>
        <p:spPr/>
        <p:txBody>
          <a:bodyPr>
            <a:normAutofit/>
          </a:bodyPr>
          <a:lstStyle/>
          <a:p>
            <a:r>
              <a:rPr lang="en-GB" sz="2400" dirty="0"/>
              <a:t>7.Non-budgeted Operational Costs</a:t>
            </a:r>
          </a:p>
          <a:p>
            <a:r>
              <a:rPr lang="en-GB" sz="2400" dirty="0"/>
              <a:t>8.Operational Reports</a:t>
            </a:r>
          </a:p>
          <a:p>
            <a:r>
              <a:rPr lang="en-GB" sz="2400" dirty="0"/>
              <a:t>9.Project Operational Reports</a:t>
            </a:r>
          </a:p>
          <a:p>
            <a:r>
              <a:rPr lang="en-GB" sz="2400" dirty="0"/>
              <a:t>10.Personal Expense Reports</a:t>
            </a:r>
          </a:p>
          <a:p>
            <a:r>
              <a:rPr lang="en-GB" sz="2400" dirty="0"/>
              <a:t>11.Miscellaneous Expense Reports</a:t>
            </a:r>
          </a:p>
          <a:p>
            <a:r>
              <a:rPr lang="en-GB" sz="2400" dirty="0"/>
              <a:t>12.Overall Reports</a:t>
            </a:r>
            <a:endParaRPr lang="en-ID" sz="2400" dirty="0"/>
          </a:p>
          <a:p>
            <a:endParaRPr lang="en-ID" dirty="0"/>
          </a:p>
        </p:txBody>
      </p:sp>
    </p:spTree>
    <p:extLst>
      <p:ext uri="{BB962C8B-B14F-4D97-AF65-F5344CB8AC3E}">
        <p14:creationId xmlns:p14="http://schemas.microsoft.com/office/powerpoint/2010/main" val="3577630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35843CC-45D2-9891-5D4B-E37DED614486}"/>
              </a:ext>
            </a:extLst>
          </p:cNvPr>
          <p:cNvSpPr>
            <a:spLocks noGrp="1"/>
          </p:cNvSpPr>
          <p:nvPr>
            <p:ph type="title"/>
          </p:nvPr>
        </p:nvSpPr>
        <p:spPr/>
        <p:txBody>
          <a:bodyPr/>
          <a:lstStyle/>
          <a:p>
            <a:r>
              <a:rPr lang="en-GB" dirty="0"/>
              <a:t>Testing, How helpful this website?</a:t>
            </a:r>
            <a:endParaRPr lang="en-ID" dirty="0"/>
          </a:p>
        </p:txBody>
      </p:sp>
      <p:sp>
        <p:nvSpPr>
          <p:cNvPr id="6" name="Content Placeholder 5">
            <a:extLst>
              <a:ext uri="{FF2B5EF4-FFF2-40B4-BE49-F238E27FC236}">
                <a16:creationId xmlns:a16="http://schemas.microsoft.com/office/drawing/2014/main" id="{C8FE9CEF-89B8-B6BE-BF4A-574A78043963}"/>
              </a:ext>
            </a:extLst>
          </p:cNvPr>
          <p:cNvSpPr>
            <a:spLocks noGrp="1"/>
          </p:cNvSpPr>
          <p:nvPr>
            <p:ph idx="1"/>
          </p:nvPr>
        </p:nvSpPr>
        <p:spPr/>
        <p:txBody>
          <a:bodyPr/>
          <a:lstStyle/>
          <a:p>
            <a:endParaRPr lang="en-ID" dirty="0"/>
          </a:p>
        </p:txBody>
      </p:sp>
      <p:pic>
        <p:nvPicPr>
          <p:cNvPr id="7" name="Picture 6" descr="Forms response chart. Question title: seberapa membantu website ini ? . Number of responses: 10 responses.">
            <a:extLst>
              <a:ext uri="{FF2B5EF4-FFF2-40B4-BE49-F238E27FC236}">
                <a16:creationId xmlns:a16="http://schemas.microsoft.com/office/drawing/2014/main" id="{A79FAF99-95CB-9291-4F55-B7E5813A9D4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4944"/>
          <a:stretch/>
        </p:blipFill>
        <p:spPr bwMode="auto">
          <a:xfrm>
            <a:off x="1097281" y="1940778"/>
            <a:ext cx="10058399" cy="406745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2181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905134" y="687372"/>
            <a:ext cx="6253317" cy="3686015"/>
          </a:xfrm>
        </p:spPr>
        <p:txBody>
          <a:bodyPr>
            <a:noAutofit/>
          </a:bodyPr>
          <a:lstStyle/>
          <a:p>
            <a:r>
              <a:rPr lang="en-GB" sz="4400" dirty="0"/>
              <a:t>What Is Multi Company ?</a:t>
            </a:r>
            <a:endParaRPr lang="en-US" sz="4400" dirty="0"/>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sp>
        <p:nvSpPr>
          <p:cNvPr id="5" name="Subtitle 4">
            <a:extLst>
              <a:ext uri="{FF2B5EF4-FFF2-40B4-BE49-F238E27FC236}">
                <a16:creationId xmlns:a16="http://schemas.microsoft.com/office/drawing/2014/main" id="{AB4F1283-76BC-1169-2AED-E3ECC4801076}"/>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2973719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67E69-F2DA-109F-18E1-12CAA34C3C18}"/>
              </a:ext>
            </a:extLst>
          </p:cNvPr>
          <p:cNvSpPr>
            <a:spLocks noGrp="1"/>
          </p:cNvSpPr>
          <p:nvPr>
            <p:ph type="title"/>
          </p:nvPr>
        </p:nvSpPr>
        <p:spPr/>
        <p:txBody>
          <a:bodyPr/>
          <a:lstStyle/>
          <a:p>
            <a:br>
              <a:rPr lang="en-GB" dirty="0"/>
            </a:br>
            <a:r>
              <a:rPr lang="en-GB" b="0" i="0" dirty="0">
                <a:solidFill>
                  <a:srgbClr val="1F1F1F"/>
                </a:solidFill>
                <a:effectLst/>
                <a:latin typeface="Arial" panose="020B0604020202020204" pitchFamily="34" charset="0"/>
              </a:rPr>
              <a:t>Which features are most helpful?</a:t>
            </a:r>
            <a:endParaRPr lang="en-ID" dirty="0"/>
          </a:p>
        </p:txBody>
      </p:sp>
      <p:pic>
        <p:nvPicPr>
          <p:cNvPr id="4" name="Content Placeholder 3" descr="Forms response chart. Question title: pilih yang mana saja fitur pada website ini yang paling membantu . Number of responses: 10 responses.">
            <a:extLst>
              <a:ext uri="{FF2B5EF4-FFF2-40B4-BE49-F238E27FC236}">
                <a16:creationId xmlns:a16="http://schemas.microsoft.com/office/drawing/2014/main" id="{DE2C39E9-A826-C4FC-444F-D70576861A6E}"/>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10827"/>
          <a:stretch/>
        </p:blipFill>
        <p:spPr bwMode="auto">
          <a:xfrm>
            <a:off x="1603717" y="1737360"/>
            <a:ext cx="8984566" cy="446787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62098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EBB3-4EE1-2B5F-1E65-C2FE7235CFD8}"/>
              </a:ext>
            </a:extLst>
          </p:cNvPr>
          <p:cNvSpPr>
            <a:spLocks noGrp="1"/>
          </p:cNvSpPr>
          <p:nvPr>
            <p:ph type="title"/>
          </p:nvPr>
        </p:nvSpPr>
        <p:spPr/>
        <p:txBody>
          <a:bodyPr/>
          <a:lstStyle/>
          <a:p>
            <a:r>
              <a:rPr lang="en-GB" dirty="0"/>
              <a:t>feedback</a:t>
            </a:r>
            <a:endParaRPr lang="en-ID" dirty="0"/>
          </a:p>
        </p:txBody>
      </p:sp>
      <p:sp>
        <p:nvSpPr>
          <p:cNvPr id="3" name="Content Placeholder 2">
            <a:extLst>
              <a:ext uri="{FF2B5EF4-FFF2-40B4-BE49-F238E27FC236}">
                <a16:creationId xmlns:a16="http://schemas.microsoft.com/office/drawing/2014/main" id="{4711B02B-6F17-EA47-E752-7013443624BF}"/>
              </a:ext>
            </a:extLst>
          </p:cNvPr>
          <p:cNvSpPr>
            <a:spLocks noGrp="1"/>
          </p:cNvSpPr>
          <p:nvPr>
            <p:ph idx="1"/>
          </p:nvPr>
        </p:nvSpPr>
        <p:spPr/>
        <p:txBody>
          <a:bodyPr>
            <a:normAutofit lnSpcReduction="10000"/>
          </a:bodyPr>
          <a:lstStyle/>
          <a:p>
            <a:r>
              <a:rPr lang="en-GB" sz="2400" dirty="0"/>
              <a:t>1. All inputs related to approval should not be editable to avoid data manipulation.</a:t>
            </a:r>
            <a:r>
              <a:rPr lang="en-GB" sz="1600" dirty="0"/>
              <a:t>(</a:t>
            </a:r>
            <a:r>
              <a:rPr lang="en-GB" sz="1600" dirty="0" err="1"/>
              <a:t>M.izzan</a:t>
            </a:r>
            <a:r>
              <a:rPr lang="en-GB" sz="1600" dirty="0"/>
              <a:t> </a:t>
            </a:r>
            <a:r>
              <a:rPr lang="en-GB" sz="1600" dirty="0" err="1"/>
              <a:t>fahrozi</a:t>
            </a:r>
            <a:r>
              <a:rPr lang="en-GB" sz="1600" dirty="0"/>
              <a:t> – Muhammadiyah organization </a:t>
            </a:r>
            <a:r>
              <a:rPr lang="en-GB" sz="1600" dirty="0" err="1"/>
              <a:t>sidoarjo</a:t>
            </a:r>
            <a:r>
              <a:rPr lang="en-GB" sz="1600" dirty="0"/>
              <a:t>)</a:t>
            </a:r>
          </a:p>
          <a:p>
            <a:r>
              <a:rPr lang="en-GB" sz="2400" dirty="0"/>
              <a:t>2. The layout for printing PDF reports, especially those related to calculations, should be placed at least on the right side. (</a:t>
            </a:r>
            <a:r>
              <a:rPr lang="en-GB" sz="1700" dirty="0" err="1"/>
              <a:t>Syaiful</a:t>
            </a:r>
            <a:r>
              <a:rPr lang="en-GB" sz="1700" dirty="0"/>
              <a:t> </a:t>
            </a:r>
            <a:r>
              <a:rPr lang="en-GB" sz="1700" dirty="0" err="1"/>
              <a:t>Wildani</a:t>
            </a:r>
            <a:r>
              <a:rPr lang="en-GB" sz="1700" dirty="0"/>
              <a:t> – </a:t>
            </a:r>
            <a:r>
              <a:rPr lang="en-GB" sz="1700" dirty="0" err="1"/>
              <a:t>PT.pelni</a:t>
            </a:r>
            <a:r>
              <a:rPr lang="en-GB" sz="1700" dirty="0"/>
              <a:t>(Persero)</a:t>
            </a:r>
          </a:p>
          <a:p>
            <a:r>
              <a:rPr lang="en-GB" sz="2400" dirty="0"/>
              <a:t>3. Project cost details issued by other companies should be accessible for input across the entire company. </a:t>
            </a:r>
            <a:r>
              <a:rPr lang="en-GB" sz="1700" dirty="0"/>
              <a:t>(Naufal Rahman </a:t>
            </a:r>
            <a:r>
              <a:rPr lang="pt-BR" sz="1700" dirty="0"/>
              <a:t>PT. Reka nusa pracipta consultindo)</a:t>
            </a:r>
            <a:endParaRPr lang="en-GB" sz="1700" dirty="0"/>
          </a:p>
          <a:p>
            <a:r>
              <a:rPr lang="en-GB" sz="2400" dirty="0"/>
              <a:t>4. The pie chart on the printable report should ideally be written with one pie chart per page to make it easier to read. </a:t>
            </a:r>
            <a:r>
              <a:rPr lang="en-GB" sz="1700" dirty="0"/>
              <a:t>(</a:t>
            </a:r>
            <a:r>
              <a:rPr lang="en-GB" sz="1700" dirty="0" err="1"/>
              <a:t>Diky</a:t>
            </a:r>
            <a:r>
              <a:rPr lang="en-GB" sz="1700" dirty="0"/>
              <a:t> </a:t>
            </a:r>
            <a:r>
              <a:rPr lang="en-GB" sz="1700" dirty="0" err="1"/>
              <a:t>ariyanto</a:t>
            </a:r>
            <a:r>
              <a:rPr lang="en-GB" sz="1700" dirty="0"/>
              <a:t> - PT. </a:t>
            </a:r>
            <a:r>
              <a:rPr lang="en-GB" sz="1700" dirty="0" err="1"/>
              <a:t>albani</a:t>
            </a:r>
            <a:r>
              <a:rPr lang="en-GB" sz="1700" dirty="0"/>
              <a:t> corona Lestari)</a:t>
            </a:r>
            <a:endParaRPr lang="en-ID" sz="1700" dirty="0"/>
          </a:p>
        </p:txBody>
      </p:sp>
    </p:spTree>
    <p:extLst>
      <p:ext uri="{BB962C8B-B14F-4D97-AF65-F5344CB8AC3E}">
        <p14:creationId xmlns:p14="http://schemas.microsoft.com/office/powerpoint/2010/main" val="1170869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297B3-6EE6-F97F-6480-D15FDEFB64BB}"/>
              </a:ext>
            </a:extLst>
          </p:cNvPr>
          <p:cNvSpPr>
            <a:spLocks noGrp="1"/>
          </p:cNvSpPr>
          <p:nvPr>
            <p:ph type="title"/>
          </p:nvPr>
        </p:nvSpPr>
        <p:spPr/>
        <p:txBody>
          <a:bodyPr/>
          <a:lstStyle/>
          <a:p>
            <a:r>
              <a:rPr lang="en-GB" dirty="0"/>
              <a:t>Solutions</a:t>
            </a:r>
            <a:endParaRPr lang="en-ID" dirty="0"/>
          </a:p>
        </p:txBody>
      </p:sp>
      <p:sp>
        <p:nvSpPr>
          <p:cNvPr id="3" name="Content Placeholder 2">
            <a:extLst>
              <a:ext uri="{FF2B5EF4-FFF2-40B4-BE49-F238E27FC236}">
                <a16:creationId xmlns:a16="http://schemas.microsoft.com/office/drawing/2014/main" id="{EB6B2DBB-F10C-9F41-A9EA-B601F3E5B97D}"/>
              </a:ext>
            </a:extLst>
          </p:cNvPr>
          <p:cNvSpPr>
            <a:spLocks noGrp="1"/>
          </p:cNvSpPr>
          <p:nvPr>
            <p:ph idx="1"/>
          </p:nvPr>
        </p:nvSpPr>
        <p:spPr/>
        <p:txBody>
          <a:bodyPr>
            <a:noAutofit/>
          </a:bodyPr>
          <a:lstStyle/>
          <a:p>
            <a:r>
              <a:rPr lang="en-GB" sz="2800" dirty="0"/>
              <a:t>1. We delete all edit button and function at </a:t>
            </a:r>
            <a:r>
              <a:rPr lang="en-GB" sz="2800" dirty="0" err="1"/>
              <a:t>at</a:t>
            </a:r>
            <a:r>
              <a:rPr lang="en-GB" sz="2800" dirty="0"/>
              <a:t> detail project reporting and personal expenses</a:t>
            </a:r>
          </a:p>
          <a:p>
            <a:r>
              <a:rPr lang="en-GB" sz="2800" dirty="0"/>
              <a:t>2. we put the layout especially who have countable value on right side</a:t>
            </a:r>
          </a:p>
          <a:p>
            <a:r>
              <a:rPr lang="en-GB" sz="2800" dirty="0"/>
              <a:t>3. We removed the data selection that could filter the company codes owned by the user.</a:t>
            </a:r>
          </a:p>
          <a:p>
            <a:r>
              <a:rPr lang="en-GB" sz="2800" dirty="0"/>
              <a:t>4. We changed the pie chart layout to one layout per page.</a:t>
            </a:r>
            <a:endParaRPr lang="en-ID" sz="2800" dirty="0"/>
          </a:p>
        </p:txBody>
      </p:sp>
    </p:spTree>
    <p:extLst>
      <p:ext uri="{BB962C8B-B14F-4D97-AF65-F5344CB8AC3E}">
        <p14:creationId xmlns:p14="http://schemas.microsoft.com/office/powerpoint/2010/main" val="1161663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6B419-9D54-8AEC-207E-F1D78A57E736}"/>
              </a:ext>
            </a:extLst>
          </p:cNvPr>
          <p:cNvSpPr>
            <a:spLocks noGrp="1"/>
          </p:cNvSpPr>
          <p:nvPr>
            <p:ph type="title"/>
          </p:nvPr>
        </p:nvSpPr>
        <p:spPr/>
        <p:txBody>
          <a:bodyPr/>
          <a:lstStyle/>
          <a:p>
            <a:r>
              <a:rPr lang="en-GB" dirty="0"/>
              <a:t>Conclusion</a:t>
            </a:r>
            <a:endParaRPr lang="en-ID" dirty="0"/>
          </a:p>
        </p:txBody>
      </p:sp>
      <p:sp>
        <p:nvSpPr>
          <p:cNvPr id="3" name="Content Placeholder 2">
            <a:extLst>
              <a:ext uri="{FF2B5EF4-FFF2-40B4-BE49-F238E27FC236}">
                <a16:creationId xmlns:a16="http://schemas.microsoft.com/office/drawing/2014/main" id="{807756C3-EEA2-763B-5A2E-43A47969C35F}"/>
              </a:ext>
            </a:extLst>
          </p:cNvPr>
          <p:cNvSpPr>
            <a:spLocks noGrp="1"/>
          </p:cNvSpPr>
          <p:nvPr>
            <p:ph idx="1"/>
          </p:nvPr>
        </p:nvSpPr>
        <p:spPr/>
        <p:txBody>
          <a:bodyPr>
            <a:normAutofit fontScale="92500" lnSpcReduction="20000"/>
          </a:bodyPr>
          <a:lstStyle/>
          <a:p>
            <a:r>
              <a:rPr lang="en-ID" sz="3600" kern="100" dirty="0">
                <a:effectLst/>
                <a:latin typeface="Times New Roman" panose="02020603050405020304" pitchFamily="18" charset="0"/>
                <a:ea typeface="Calibri" panose="020F0502020204030204" pitchFamily="34" charset="0"/>
                <a:cs typeface="Times New Roman" panose="02020603050405020304" pitchFamily="18" charset="0"/>
              </a:rPr>
              <a:t>This website can assist users, especially companies with a multi-company structure. However, it can also function well for businesses with branches or even non-profit organizations with one or more other departments. And </a:t>
            </a:r>
            <a:r>
              <a:rPr lang="en-GB" sz="3600" kern="100" dirty="0">
                <a:effectLst/>
                <a:latin typeface="Times New Roman" panose="02020603050405020304" pitchFamily="18" charset="0"/>
                <a:ea typeface="Calibri" panose="020F0502020204030204" pitchFamily="34" charset="0"/>
                <a:cs typeface="Times New Roman" panose="02020603050405020304" pitchFamily="18" charset="0"/>
              </a:rPr>
              <a:t>The features of this website that users find most useful, based on the highest survey results, include employee salaries, future cost recording, project cost approval, and overall reporting.</a:t>
            </a:r>
            <a:endParaRPr lang="en-ID" sz="3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D" dirty="0"/>
          </a:p>
        </p:txBody>
      </p:sp>
    </p:spTree>
    <p:extLst>
      <p:ext uri="{BB962C8B-B14F-4D97-AF65-F5344CB8AC3E}">
        <p14:creationId xmlns:p14="http://schemas.microsoft.com/office/powerpoint/2010/main" val="3764041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Autofit/>
          </a:bodyPr>
          <a:lstStyle/>
          <a:p>
            <a:r>
              <a:rPr lang="en-GB" sz="4400" dirty="0"/>
              <a:t>Thank you</a:t>
            </a:r>
            <a:endParaRPr lang="en-US" sz="44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8"/>
            <a:ext cx="6269347" cy="1546155"/>
          </a:xfrm>
        </p:spPr>
        <p:txBody>
          <a:bodyPr>
            <a:normAutofit fontScale="85000" lnSpcReduction="10000"/>
          </a:bodyPr>
          <a:lstStyle/>
          <a:p>
            <a:r>
              <a:rPr lang="en-US" sz="2400" dirty="0" err="1">
                <a:solidFill>
                  <a:schemeClr val="tx1">
                    <a:lumMod val="85000"/>
                    <a:lumOff val="15000"/>
                  </a:schemeClr>
                </a:solidFill>
              </a:rPr>
              <a:t>Brevalda</a:t>
            </a:r>
            <a:r>
              <a:rPr lang="en-US" sz="2400" dirty="0">
                <a:solidFill>
                  <a:schemeClr val="tx1">
                    <a:lumMod val="85000"/>
                    <a:lumOff val="15000"/>
                  </a:schemeClr>
                </a:solidFill>
              </a:rPr>
              <a:t> </a:t>
            </a:r>
            <a:r>
              <a:rPr lang="en-US" sz="2400" dirty="0" err="1">
                <a:solidFill>
                  <a:schemeClr val="tx1">
                    <a:lumMod val="85000"/>
                    <a:lumOff val="15000"/>
                  </a:schemeClr>
                </a:solidFill>
              </a:rPr>
              <a:t>Resnu</a:t>
            </a:r>
            <a:r>
              <a:rPr lang="en-US" sz="2400" dirty="0">
                <a:solidFill>
                  <a:schemeClr val="tx1">
                    <a:lumMod val="85000"/>
                    <a:lumOff val="15000"/>
                  </a:schemeClr>
                </a:solidFill>
              </a:rPr>
              <a:t> Putra </a:t>
            </a:r>
            <a:r>
              <a:rPr lang="en-US" sz="2400" dirty="0" err="1">
                <a:solidFill>
                  <a:schemeClr val="tx1">
                    <a:lumMod val="85000"/>
                    <a:lumOff val="15000"/>
                  </a:schemeClr>
                </a:solidFill>
              </a:rPr>
              <a:t>Kaltanda</a:t>
            </a:r>
            <a:endParaRPr lang="en-US" sz="2400" dirty="0">
              <a:solidFill>
                <a:schemeClr val="tx1">
                  <a:lumMod val="85000"/>
                  <a:lumOff val="15000"/>
                </a:schemeClr>
              </a:solidFill>
            </a:endParaRPr>
          </a:p>
          <a:p>
            <a:r>
              <a:rPr lang="en-US" dirty="0">
                <a:solidFill>
                  <a:schemeClr val="tx1">
                    <a:lumMod val="85000"/>
                    <a:lumOff val="15000"/>
                  </a:schemeClr>
                </a:solidFill>
              </a:rPr>
              <a:t>218180412</a:t>
            </a:r>
          </a:p>
          <a:p>
            <a:r>
              <a:rPr lang="en-US" sz="2400" dirty="0">
                <a:solidFill>
                  <a:schemeClr val="tx1">
                    <a:lumMod val="85000"/>
                    <a:lumOff val="15000"/>
                  </a:schemeClr>
                </a:solidFill>
              </a:rPr>
              <a:t>S1 – system information and </a:t>
            </a:r>
            <a:r>
              <a:rPr lang="en-US" sz="2400" dirty="0" err="1">
                <a:solidFill>
                  <a:schemeClr val="tx1">
                    <a:lumMod val="85000"/>
                    <a:lumOff val="15000"/>
                  </a:schemeClr>
                </a:solidFill>
              </a:rPr>
              <a:t>bussiness</a:t>
            </a:r>
            <a:endParaRPr lang="en-US" sz="2400" dirty="0">
              <a:solidFill>
                <a:schemeClr val="tx1">
                  <a:lumMod val="85000"/>
                  <a:lumOff val="15000"/>
                </a:schemeClr>
              </a:solidFill>
            </a:endParaRPr>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2809882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What is Multi Company?</a:t>
            </a:r>
          </a:p>
        </p:txBody>
      </p:sp>
      <p:sp>
        <p:nvSpPr>
          <p:cNvPr id="4" name="Content Placeholder 3">
            <a:extLst>
              <a:ext uri="{FF2B5EF4-FFF2-40B4-BE49-F238E27FC236}">
                <a16:creationId xmlns:a16="http://schemas.microsoft.com/office/drawing/2014/main" id="{1876305C-57CA-5649-5566-9A68640469B1}"/>
              </a:ext>
            </a:extLst>
          </p:cNvPr>
          <p:cNvSpPr>
            <a:spLocks noGrp="1"/>
          </p:cNvSpPr>
          <p:nvPr>
            <p:ph idx="1"/>
          </p:nvPr>
        </p:nvSpPr>
        <p:spPr/>
        <p:txBody>
          <a:bodyPr>
            <a:normAutofit/>
          </a:bodyPr>
          <a:lstStyle/>
          <a:p>
            <a:r>
              <a:rPr lang="en-GB" sz="3600" b="1" dirty="0">
                <a:solidFill>
                  <a:schemeClr val="tx1">
                    <a:lumMod val="95000"/>
                    <a:lumOff val="5000"/>
                  </a:schemeClr>
                </a:solidFill>
              </a:rPr>
              <a:t>A multi-company is a company that owns two or more other companies. Generally, this type of company operates in different industries and has one parent company, referred to as a holding company. A multi-company also has different locations.</a:t>
            </a:r>
            <a:endParaRPr lang="en-ID" sz="3600" b="1" dirty="0">
              <a:solidFill>
                <a:schemeClr val="tx1">
                  <a:lumMod val="95000"/>
                  <a:lumOff val="5000"/>
                </a:schemeClr>
              </a:solidFill>
            </a:endParaRPr>
          </a:p>
        </p:txBody>
      </p:sp>
    </p:spTree>
    <p:extLst>
      <p:ext uri="{BB962C8B-B14F-4D97-AF65-F5344CB8AC3E}">
        <p14:creationId xmlns:p14="http://schemas.microsoft.com/office/powerpoint/2010/main" val="2482546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E88EAF1-A705-E72D-3DAE-814D2C46D57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14773" y="267287"/>
            <a:ext cx="10162453" cy="5716380"/>
          </a:xfrm>
          <a:prstGeom prst="rect">
            <a:avLst/>
          </a:prstGeom>
        </p:spPr>
      </p:pic>
    </p:spTree>
    <p:extLst>
      <p:ext uri="{BB962C8B-B14F-4D97-AF65-F5344CB8AC3E}">
        <p14:creationId xmlns:p14="http://schemas.microsoft.com/office/powerpoint/2010/main" val="371214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905134" y="687372"/>
            <a:ext cx="6253317" cy="3686015"/>
          </a:xfrm>
        </p:spPr>
        <p:txBody>
          <a:bodyPr>
            <a:noAutofit/>
          </a:bodyPr>
          <a:lstStyle/>
          <a:p>
            <a:r>
              <a:rPr lang="en-GB" sz="4400" dirty="0"/>
              <a:t>What’s The benefit ?</a:t>
            </a:r>
            <a:endParaRPr lang="en-US" sz="4400" dirty="0"/>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sp>
        <p:nvSpPr>
          <p:cNvPr id="5" name="Subtitle 4">
            <a:extLst>
              <a:ext uri="{FF2B5EF4-FFF2-40B4-BE49-F238E27FC236}">
                <a16:creationId xmlns:a16="http://schemas.microsoft.com/office/drawing/2014/main" id="{AB4F1283-76BC-1169-2AED-E3ECC4801076}"/>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261225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3FA48-F8B5-E996-0623-795DDA7FE95E}"/>
              </a:ext>
            </a:extLst>
          </p:cNvPr>
          <p:cNvSpPr>
            <a:spLocks noGrp="1"/>
          </p:cNvSpPr>
          <p:nvPr>
            <p:ph type="title"/>
          </p:nvPr>
        </p:nvSpPr>
        <p:spPr/>
        <p:txBody>
          <a:bodyPr/>
          <a:lstStyle/>
          <a:p>
            <a:r>
              <a:rPr lang="en-GB" dirty="0"/>
              <a:t>Benefit</a:t>
            </a:r>
            <a:endParaRPr lang="en-ID" dirty="0"/>
          </a:p>
        </p:txBody>
      </p:sp>
      <p:sp>
        <p:nvSpPr>
          <p:cNvPr id="3" name="Content Placeholder 2">
            <a:extLst>
              <a:ext uri="{FF2B5EF4-FFF2-40B4-BE49-F238E27FC236}">
                <a16:creationId xmlns:a16="http://schemas.microsoft.com/office/drawing/2014/main" id="{191F6256-B631-F554-FF75-162304AD5DB2}"/>
              </a:ext>
            </a:extLst>
          </p:cNvPr>
          <p:cNvSpPr>
            <a:spLocks noGrp="1"/>
          </p:cNvSpPr>
          <p:nvPr>
            <p:ph idx="1"/>
          </p:nvPr>
        </p:nvSpPr>
        <p:spPr/>
        <p:txBody>
          <a:bodyPr>
            <a:normAutofit lnSpcReduction="10000"/>
          </a:bodyPr>
          <a:lstStyle/>
          <a:p>
            <a:r>
              <a:rPr lang="en-GB" sz="3200" b="1" dirty="0">
                <a:solidFill>
                  <a:schemeClr val="tx1">
                    <a:lumMod val="95000"/>
                    <a:lumOff val="5000"/>
                  </a:schemeClr>
                </a:solidFill>
              </a:rPr>
              <a:t>Risk Diversification</a:t>
            </a:r>
          </a:p>
          <a:p>
            <a:br>
              <a:rPr lang="en-GB" sz="3200" dirty="0">
                <a:solidFill>
                  <a:schemeClr val="tx1">
                    <a:lumMod val="95000"/>
                    <a:lumOff val="5000"/>
                  </a:schemeClr>
                </a:solidFill>
              </a:rPr>
            </a:br>
            <a:r>
              <a:rPr lang="en-GB" sz="2800" dirty="0">
                <a:solidFill>
                  <a:schemeClr val="tx1">
                    <a:lumMod val="95000"/>
                    <a:lumOff val="5000"/>
                  </a:schemeClr>
                </a:solidFill>
              </a:rPr>
              <a:t>By owning several companies operating in different sectors, business risks can be more diversified. If one company experiences a performance decline, the businesses in other sectors can continue to perform well and balance the overall performance.</a:t>
            </a:r>
            <a:br>
              <a:rPr lang="en-GB" dirty="0"/>
            </a:br>
            <a:endParaRPr lang="en-ID" dirty="0"/>
          </a:p>
          <a:p>
            <a:pPr marL="0" indent="0">
              <a:buNone/>
            </a:pPr>
            <a:endParaRPr lang="en-GB" dirty="0"/>
          </a:p>
        </p:txBody>
      </p:sp>
    </p:spTree>
    <p:extLst>
      <p:ext uri="{BB962C8B-B14F-4D97-AF65-F5344CB8AC3E}">
        <p14:creationId xmlns:p14="http://schemas.microsoft.com/office/powerpoint/2010/main" val="1561914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A633B-8724-03D9-2C35-F2D947E8ACFA}"/>
              </a:ext>
            </a:extLst>
          </p:cNvPr>
          <p:cNvSpPr>
            <a:spLocks noGrp="1"/>
          </p:cNvSpPr>
          <p:nvPr>
            <p:ph type="title"/>
          </p:nvPr>
        </p:nvSpPr>
        <p:spPr/>
        <p:txBody>
          <a:bodyPr/>
          <a:lstStyle/>
          <a:p>
            <a:r>
              <a:rPr lang="en-GB" dirty="0"/>
              <a:t>Benefit</a:t>
            </a:r>
            <a:endParaRPr lang="en-ID" dirty="0"/>
          </a:p>
        </p:txBody>
      </p:sp>
      <p:sp>
        <p:nvSpPr>
          <p:cNvPr id="3" name="Content Placeholder 2">
            <a:extLst>
              <a:ext uri="{FF2B5EF4-FFF2-40B4-BE49-F238E27FC236}">
                <a16:creationId xmlns:a16="http://schemas.microsoft.com/office/drawing/2014/main" id="{2077F80D-2656-2AEE-6289-2F4784D6957A}"/>
              </a:ext>
            </a:extLst>
          </p:cNvPr>
          <p:cNvSpPr>
            <a:spLocks noGrp="1"/>
          </p:cNvSpPr>
          <p:nvPr>
            <p:ph idx="1"/>
          </p:nvPr>
        </p:nvSpPr>
        <p:spPr/>
        <p:txBody>
          <a:bodyPr>
            <a:normAutofit fontScale="92500"/>
          </a:bodyPr>
          <a:lstStyle/>
          <a:p>
            <a:r>
              <a:rPr lang="en-GB" sz="4000" b="1" dirty="0">
                <a:solidFill>
                  <a:schemeClr val="tx1">
                    <a:lumMod val="95000"/>
                    <a:lumOff val="5000"/>
                  </a:schemeClr>
                </a:solidFill>
              </a:rPr>
              <a:t>Operational Efficiency</a:t>
            </a:r>
          </a:p>
          <a:p>
            <a:br>
              <a:rPr lang="en-GB" sz="3200" dirty="0">
                <a:solidFill>
                  <a:schemeClr val="tx1">
                    <a:lumMod val="95000"/>
                    <a:lumOff val="5000"/>
                  </a:schemeClr>
                </a:solidFill>
              </a:rPr>
            </a:br>
            <a:r>
              <a:rPr lang="en-GB" sz="3200" dirty="0">
                <a:solidFill>
                  <a:schemeClr val="tx1">
                    <a:lumMod val="95000"/>
                    <a:lumOff val="5000"/>
                  </a:schemeClr>
                </a:solidFill>
              </a:rPr>
              <a:t>A holding company can help improve efficiency by centralizing certain functions, such as accounting, finance, marketing, and human resources. This can reduce operational costs and enhance synergy between companies within the group.</a:t>
            </a:r>
            <a:endParaRPr lang="en-ID" sz="3200" dirty="0">
              <a:solidFill>
                <a:schemeClr val="tx1">
                  <a:lumMod val="95000"/>
                  <a:lumOff val="5000"/>
                </a:schemeClr>
              </a:solidFill>
            </a:endParaRPr>
          </a:p>
        </p:txBody>
      </p:sp>
    </p:spTree>
    <p:extLst>
      <p:ext uri="{BB962C8B-B14F-4D97-AF65-F5344CB8AC3E}">
        <p14:creationId xmlns:p14="http://schemas.microsoft.com/office/powerpoint/2010/main" val="4046174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905134" y="687372"/>
            <a:ext cx="6253317" cy="3686015"/>
          </a:xfrm>
        </p:spPr>
        <p:txBody>
          <a:bodyPr>
            <a:noAutofit/>
          </a:bodyPr>
          <a:lstStyle/>
          <a:p>
            <a:r>
              <a:rPr lang="en-GB" sz="4400" dirty="0"/>
              <a:t>But there is problems</a:t>
            </a:r>
            <a:endParaRPr lang="en-US" sz="4400" dirty="0"/>
          </a:p>
        </p:txBody>
      </p: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
            <a:ext cx="4635315" cy="6857999"/>
          </a:xfrm>
          <a:prstGeom prst="rect">
            <a:avLst/>
          </a:prstGeom>
        </p:spPr>
      </p:pic>
      <p:sp>
        <p:nvSpPr>
          <p:cNvPr id="5" name="Subtitle 4">
            <a:extLst>
              <a:ext uri="{FF2B5EF4-FFF2-40B4-BE49-F238E27FC236}">
                <a16:creationId xmlns:a16="http://schemas.microsoft.com/office/drawing/2014/main" id="{AB4F1283-76BC-1169-2AED-E3ECC4801076}"/>
              </a:ext>
            </a:extLst>
          </p:cNvPr>
          <p:cNvSpPr>
            <a:spLocks noGrp="1"/>
          </p:cNvSpPr>
          <p:nvPr>
            <p:ph type="subTitle" idx="1"/>
          </p:nvPr>
        </p:nvSpPr>
        <p:spPr/>
        <p:txBody>
          <a:bodyPr/>
          <a:lstStyle/>
          <a:p>
            <a:endParaRPr lang="en-ID"/>
          </a:p>
        </p:txBody>
      </p:sp>
    </p:spTree>
    <p:extLst>
      <p:ext uri="{BB962C8B-B14F-4D97-AF65-F5344CB8AC3E}">
        <p14:creationId xmlns:p14="http://schemas.microsoft.com/office/powerpoint/2010/main" val="929011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9E16-5DAF-5E24-4F53-D0EEF2CABDEC}"/>
              </a:ext>
            </a:extLst>
          </p:cNvPr>
          <p:cNvSpPr>
            <a:spLocks noGrp="1"/>
          </p:cNvSpPr>
          <p:nvPr>
            <p:ph type="title"/>
          </p:nvPr>
        </p:nvSpPr>
        <p:spPr/>
        <p:txBody>
          <a:bodyPr/>
          <a:lstStyle/>
          <a:p>
            <a:r>
              <a:rPr lang="en-GB" dirty="0"/>
              <a:t>Problems</a:t>
            </a:r>
            <a:endParaRPr lang="en-ID" dirty="0"/>
          </a:p>
        </p:txBody>
      </p:sp>
      <p:sp>
        <p:nvSpPr>
          <p:cNvPr id="3" name="Content Placeholder 2">
            <a:extLst>
              <a:ext uri="{FF2B5EF4-FFF2-40B4-BE49-F238E27FC236}">
                <a16:creationId xmlns:a16="http://schemas.microsoft.com/office/drawing/2014/main" id="{BBF94C85-F0E1-7995-94B2-5ED890A64ED3}"/>
              </a:ext>
            </a:extLst>
          </p:cNvPr>
          <p:cNvSpPr>
            <a:spLocks noGrp="1"/>
          </p:cNvSpPr>
          <p:nvPr>
            <p:ph idx="1"/>
          </p:nvPr>
        </p:nvSpPr>
        <p:spPr/>
        <p:txBody>
          <a:bodyPr>
            <a:normAutofit/>
          </a:bodyPr>
          <a:lstStyle/>
          <a:p>
            <a:r>
              <a:rPr lang="en-US" sz="3200" dirty="0">
                <a:solidFill>
                  <a:schemeClr val="tx1">
                    <a:lumMod val="95000"/>
                    <a:lumOff val="5000"/>
                  </a:schemeClr>
                </a:solidFill>
              </a:rPr>
              <a:t>these type of business relationships are often overshadowed by trust issues, particularly concerning financial aspects, Especially their </a:t>
            </a:r>
            <a:r>
              <a:rPr lang="en-US" sz="3200" b="1" dirty="0">
                <a:solidFill>
                  <a:schemeClr val="tx1">
                    <a:lumMod val="95000"/>
                    <a:lumOff val="5000"/>
                  </a:schemeClr>
                </a:solidFill>
              </a:rPr>
              <a:t>expenses.</a:t>
            </a:r>
            <a:r>
              <a:rPr lang="en-US" sz="3200" dirty="0">
                <a:solidFill>
                  <a:schemeClr val="tx1">
                    <a:lumMod val="95000"/>
                    <a:lumOff val="5000"/>
                  </a:schemeClr>
                </a:solidFill>
              </a:rPr>
              <a:t> </a:t>
            </a:r>
            <a:endParaRPr lang="en-ID" sz="3200" dirty="0">
              <a:solidFill>
                <a:schemeClr val="tx1">
                  <a:lumMod val="95000"/>
                  <a:lumOff val="5000"/>
                </a:schemeClr>
              </a:solidFill>
            </a:endParaRPr>
          </a:p>
        </p:txBody>
      </p:sp>
    </p:spTree>
    <p:extLst>
      <p:ext uri="{BB962C8B-B14F-4D97-AF65-F5344CB8AC3E}">
        <p14:creationId xmlns:p14="http://schemas.microsoft.com/office/powerpoint/2010/main" val="320018946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{A73A788E-59D0-4A9F-8FF0-D9765B033843}tf33845126_win32</Template>
  <TotalTime>284</TotalTime>
  <Words>739</Words>
  <Application>Microsoft Office PowerPoint</Application>
  <PresentationFormat>Widescreen</PresentationFormat>
  <Paragraphs>82</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Bookman Old Style</vt:lpstr>
      <vt:lpstr>Calibri</vt:lpstr>
      <vt:lpstr>Franklin Gothic Book</vt:lpstr>
      <vt:lpstr>Times New Roman</vt:lpstr>
      <vt:lpstr>1_RetrospectVTI</vt:lpstr>
      <vt:lpstr>ONLINE COMPANY EXPENSE RECORDING WEBSITE BASED ON MULTI-COMPANY</vt:lpstr>
      <vt:lpstr>What Is Multi Company ?</vt:lpstr>
      <vt:lpstr>What is Multi Company?</vt:lpstr>
      <vt:lpstr>PowerPoint Presentation</vt:lpstr>
      <vt:lpstr>What’s The benefit ?</vt:lpstr>
      <vt:lpstr>Benefit</vt:lpstr>
      <vt:lpstr>Benefit</vt:lpstr>
      <vt:lpstr>But there is problems</vt:lpstr>
      <vt:lpstr>Problems</vt:lpstr>
      <vt:lpstr>Problems</vt:lpstr>
      <vt:lpstr>  What are examples of expenses that can cause trust issues in a multi-company?</vt:lpstr>
      <vt:lpstr>Expenses</vt:lpstr>
      <vt:lpstr> Solutions?</vt:lpstr>
      <vt:lpstr>Solutions</vt:lpstr>
      <vt:lpstr>Solutions</vt:lpstr>
      <vt:lpstr>PowerPoint Presentation</vt:lpstr>
      <vt:lpstr>comparison</vt:lpstr>
      <vt:lpstr>Main Feature</vt:lpstr>
      <vt:lpstr>Testing, How helpful this website?</vt:lpstr>
      <vt:lpstr> Which features are most helpful?</vt:lpstr>
      <vt:lpstr>feedback</vt:lpstr>
      <vt:lpstr>Solutions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acer</dc:creator>
  <cp:lastModifiedBy>acer</cp:lastModifiedBy>
  <cp:revision>10</cp:revision>
  <dcterms:created xsi:type="dcterms:W3CDTF">2024-10-04T02:17:55Z</dcterms:created>
  <dcterms:modified xsi:type="dcterms:W3CDTF">2024-11-06T05:17:45Z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