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16" r:id="rId9"/>
    <p:sldId id="315" r:id="rId10"/>
    <p:sldId id="317" r:id="rId11"/>
    <p:sldId id="320" r:id="rId12"/>
    <p:sldId id="321" r:id="rId13"/>
    <p:sldId id="322" r:id="rId14"/>
    <p:sldId id="324" r:id="rId15"/>
    <p:sldId id="323" r:id="rId16"/>
    <p:sldId id="326" r:id="rId17"/>
    <p:sldId id="325" r:id="rId18"/>
    <p:sldId id="327" r:id="rId19"/>
    <p:sldId id="328" r:id="rId20"/>
    <p:sldId id="336"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91E1-B767-22B7-CAFA-DD70B1EB940D}"/>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CFADCE10-CDF4-9CF9-89EF-06A4F3D6B92E}"/>
              </a:ext>
            </a:extLst>
          </p:cNvPr>
          <p:cNvSpPr>
            <a:spLocks noGrp="1"/>
          </p:cNvSpPr>
          <p:nvPr>
            <p:ph idx="1"/>
          </p:nvPr>
        </p:nvSpPr>
        <p:spPr/>
        <p:txBody>
          <a:bodyPr>
            <a:normAutofit/>
          </a:bodyPr>
          <a:lstStyle/>
          <a:p>
            <a:r>
              <a:rPr lang="en-US" sz="3600" dirty="0">
                <a:solidFill>
                  <a:schemeClr val="tx1">
                    <a:lumMod val="95000"/>
                    <a:lumOff val="5000"/>
                  </a:schemeClr>
                </a:solidFill>
              </a:rPr>
              <a:t>Trust issues in the context of finance between these companies can affect the stability, growth, and sustainability of their business collaborations.</a:t>
            </a:r>
            <a:endParaRPr lang="en-ID" sz="3600" dirty="0"/>
          </a:p>
        </p:txBody>
      </p:sp>
    </p:spTree>
    <p:extLst>
      <p:ext uri="{BB962C8B-B14F-4D97-AF65-F5344CB8AC3E}">
        <p14:creationId xmlns:p14="http://schemas.microsoft.com/office/powerpoint/2010/main" val="135019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br>
              <a:rPr lang="en-GB" sz="4400" dirty="0"/>
            </a:br>
            <a:r>
              <a:rPr lang="en-GB" sz="4400" dirty="0"/>
              <a:t>What are examples of expenses that can cause trust issues in a multi-company?</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6322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F63D-78C6-1B40-B3FF-DF2981EBCA76}"/>
              </a:ext>
            </a:extLst>
          </p:cNvPr>
          <p:cNvSpPr>
            <a:spLocks noGrp="1"/>
          </p:cNvSpPr>
          <p:nvPr>
            <p:ph type="title"/>
          </p:nvPr>
        </p:nvSpPr>
        <p:spPr/>
        <p:txBody>
          <a:bodyPr/>
          <a:lstStyle/>
          <a:p>
            <a:r>
              <a:rPr lang="en-GB" dirty="0"/>
              <a:t>Expenses</a:t>
            </a:r>
            <a:endParaRPr lang="en-ID" dirty="0"/>
          </a:p>
        </p:txBody>
      </p:sp>
      <p:sp>
        <p:nvSpPr>
          <p:cNvPr id="3" name="Content Placeholder 2">
            <a:extLst>
              <a:ext uri="{FF2B5EF4-FFF2-40B4-BE49-F238E27FC236}">
                <a16:creationId xmlns:a16="http://schemas.microsoft.com/office/drawing/2014/main" id="{B7979CDC-80FF-765A-5A45-EBDF808617F0}"/>
              </a:ext>
            </a:extLst>
          </p:cNvPr>
          <p:cNvSpPr>
            <a:spLocks noGrp="1"/>
          </p:cNvSpPr>
          <p:nvPr>
            <p:ph idx="1"/>
          </p:nvPr>
        </p:nvSpPr>
        <p:spPr/>
        <p:txBody>
          <a:bodyPr>
            <a:normAutofit/>
          </a:bodyPr>
          <a:lstStyle/>
          <a:p>
            <a:r>
              <a:rPr lang="en-GB" sz="3200" dirty="0"/>
              <a:t>- employee salaries</a:t>
            </a:r>
          </a:p>
          <a:p>
            <a:r>
              <a:rPr lang="en-ID" sz="3200" dirty="0"/>
              <a:t>- project operational costs</a:t>
            </a:r>
          </a:p>
          <a:p>
            <a:r>
              <a:rPr lang="en-ID" sz="3200" dirty="0"/>
              <a:t>- Miscellaneous expense (repair, natural disasters etc)</a:t>
            </a:r>
          </a:p>
          <a:p>
            <a:r>
              <a:rPr lang="en-ID" sz="3200" dirty="0"/>
              <a:t>- Personal Expenses for the company executive</a:t>
            </a:r>
          </a:p>
        </p:txBody>
      </p:sp>
    </p:spTree>
    <p:extLst>
      <p:ext uri="{BB962C8B-B14F-4D97-AF65-F5344CB8AC3E}">
        <p14:creationId xmlns:p14="http://schemas.microsoft.com/office/powerpoint/2010/main" val="248919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Solutions?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16956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206-928E-4B35-6A40-ACE0C0995BDC}"/>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88C0310F-236A-EB47-819D-51721FFC3DDD}"/>
              </a:ext>
            </a:extLst>
          </p:cNvPr>
          <p:cNvSpPr>
            <a:spLocks noGrp="1"/>
          </p:cNvSpPr>
          <p:nvPr>
            <p:ph idx="1"/>
          </p:nvPr>
        </p:nvSpPr>
        <p:spPr/>
        <p:txBody>
          <a:bodyPr>
            <a:normAutofit lnSpcReduction="10000"/>
          </a:bodyPr>
          <a:lstStyle/>
          <a:p>
            <a:r>
              <a:rPr lang="en-GB" sz="3200" dirty="0"/>
              <a:t>We need a website that has 3 roles, namely a transaction recorder, an approver, and an admin. A transaction recorder is a user who inputs transaction data on the website, an approver is the audit team that monitors the transactions, and an admin is a user who can register new data to be used by other users or register new companies.</a:t>
            </a:r>
            <a:endParaRPr lang="en-ID" sz="3200" dirty="0"/>
          </a:p>
        </p:txBody>
      </p:sp>
    </p:spTree>
    <p:extLst>
      <p:ext uri="{BB962C8B-B14F-4D97-AF65-F5344CB8AC3E}">
        <p14:creationId xmlns:p14="http://schemas.microsoft.com/office/powerpoint/2010/main" val="119473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6C0-6689-CA6F-8B91-0D2BE28BFAE5}"/>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09F7E400-7C94-78A1-812F-D94497350A0A}"/>
              </a:ext>
            </a:extLst>
          </p:cNvPr>
          <p:cNvSpPr>
            <a:spLocks noGrp="1"/>
          </p:cNvSpPr>
          <p:nvPr>
            <p:ph idx="1"/>
          </p:nvPr>
        </p:nvSpPr>
        <p:spPr/>
        <p:txBody>
          <a:bodyPr>
            <a:normAutofit/>
          </a:bodyPr>
          <a:lstStyle/>
          <a:p>
            <a:r>
              <a:rPr lang="en-GB" sz="3200" dirty="0"/>
              <a:t>We need a website that can record various types of entries such as employee salaries, miscellaneous expenses, personal expenses, and project operational costs that can have budget limits.</a:t>
            </a:r>
            <a:endParaRPr lang="en-ID" sz="3200" dirty="0"/>
          </a:p>
        </p:txBody>
      </p:sp>
    </p:spTree>
    <p:extLst>
      <p:ext uri="{BB962C8B-B14F-4D97-AF65-F5344CB8AC3E}">
        <p14:creationId xmlns:p14="http://schemas.microsoft.com/office/powerpoint/2010/main" val="426952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C42-E7A5-4F4E-8972-D6A938D1CCEA}"/>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8CBA3A6-A09A-4337-CBD7-0DA68AB98528}"/>
              </a:ext>
            </a:extLst>
          </p:cNvPr>
          <p:cNvSpPr>
            <a:spLocks noGrp="1"/>
          </p:cNvSpPr>
          <p:nvPr>
            <p:ph idx="1"/>
          </p:nvPr>
        </p:nvSpPr>
        <p:spPr>
          <a:xfrm>
            <a:off x="1223887" y="2108201"/>
            <a:ext cx="10058400" cy="3760891"/>
          </a:xfrm>
        </p:spPr>
        <p:txBody>
          <a:bodyPr/>
          <a:lstStyle/>
          <a:p>
            <a:r>
              <a:rPr lang="en-GB" dirty="0"/>
              <a:t>  </a:t>
            </a:r>
            <a:endParaRPr lang="en-ID" dirty="0"/>
          </a:p>
        </p:txBody>
      </p:sp>
      <p:pic>
        <p:nvPicPr>
          <p:cNvPr id="4" name="Picture 3">
            <a:extLst>
              <a:ext uri="{FF2B5EF4-FFF2-40B4-BE49-F238E27FC236}">
                <a16:creationId xmlns:a16="http://schemas.microsoft.com/office/drawing/2014/main" id="{8C0C834E-F710-0DB9-F32B-8CBC7726FF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504"/>
          <a:stretch/>
        </p:blipFill>
        <p:spPr bwMode="auto">
          <a:xfrm>
            <a:off x="4136902" y="0"/>
            <a:ext cx="3529990" cy="5992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93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827F-A569-E46B-A953-8A9DF1EF376D}"/>
              </a:ext>
            </a:extLst>
          </p:cNvPr>
          <p:cNvSpPr>
            <a:spLocks noGrp="1"/>
          </p:cNvSpPr>
          <p:nvPr>
            <p:ph type="title"/>
          </p:nvPr>
        </p:nvSpPr>
        <p:spPr/>
        <p:txBody>
          <a:bodyPr/>
          <a:lstStyle/>
          <a:p>
            <a:r>
              <a:rPr lang="en-GB" dirty="0"/>
              <a:t>comparison</a:t>
            </a:r>
            <a:endParaRPr lang="en-ID" dirty="0"/>
          </a:p>
        </p:txBody>
      </p:sp>
      <p:graphicFrame>
        <p:nvGraphicFramePr>
          <p:cNvPr id="5" name="Content Placeholder 4">
            <a:extLst>
              <a:ext uri="{FF2B5EF4-FFF2-40B4-BE49-F238E27FC236}">
                <a16:creationId xmlns:a16="http://schemas.microsoft.com/office/drawing/2014/main" id="{139D70D8-4164-BF05-A8F2-DE04A6AD4EB6}"/>
              </a:ext>
            </a:extLst>
          </p:cNvPr>
          <p:cNvGraphicFramePr>
            <a:graphicFrameLocks noGrp="1"/>
          </p:cNvGraphicFramePr>
          <p:nvPr>
            <p:ph idx="1"/>
            <p:extLst>
              <p:ext uri="{D42A27DB-BD31-4B8C-83A1-F6EECF244321}">
                <p14:modId xmlns:p14="http://schemas.microsoft.com/office/powerpoint/2010/main" val="3813815775"/>
              </p:ext>
            </p:extLst>
          </p:nvPr>
        </p:nvGraphicFramePr>
        <p:xfrm>
          <a:off x="1096963" y="2108200"/>
          <a:ext cx="10058400" cy="3444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285591873"/>
                    </a:ext>
                  </a:extLst>
                </a:gridCol>
                <a:gridCol w="2514600">
                  <a:extLst>
                    <a:ext uri="{9D8B030D-6E8A-4147-A177-3AD203B41FA5}">
                      <a16:colId xmlns:a16="http://schemas.microsoft.com/office/drawing/2014/main" val="38844349"/>
                    </a:ext>
                  </a:extLst>
                </a:gridCol>
                <a:gridCol w="2514600">
                  <a:extLst>
                    <a:ext uri="{9D8B030D-6E8A-4147-A177-3AD203B41FA5}">
                      <a16:colId xmlns:a16="http://schemas.microsoft.com/office/drawing/2014/main" val="71912271"/>
                    </a:ext>
                  </a:extLst>
                </a:gridCol>
                <a:gridCol w="2514600">
                  <a:extLst>
                    <a:ext uri="{9D8B030D-6E8A-4147-A177-3AD203B41FA5}">
                      <a16:colId xmlns:a16="http://schemas.microsoft.com/office/drawing/2014/main" val="1491297725"/>
                    </a:ext>
                  </a:extLst>
                </a:gridCol>
              </a:tblGrid>
              <a:tr h="370840">
                <a:tc>
                  <a:txBody>
                    <a:bodyPr/>
                    <a:lstStyle/>
                    <a:p>
                      <a:endParaRPr lang="en-ID" sz="2800" dirty="0"/>
                    </a:p>
                  </a:txBody>
                  <a:tcPr/>
                </a:tc>
                <a:tc>
                  <a:txBody>
                    <a:bodyPr/>
                    <a:lstStyle/>
                    <a:p>
                      <a:r>
                        <a:rPr lang="en-GB" sz="2800" dirty="0"/>
                        <a:t>My website</a:t>
                      </a:r>
                      <a:endParaRPr lang="en-ID" sz="2800" dirty="0"/>
                    </a:p>
                  </a:txBody>
                  <a:tcPr/>
                </a:tc>
                <a:tc>
                  <a:txBody>
                    <a:bodyPr/>
                    <a:lstStyle/>
                    <a:p>
                      <a:r>
                        <a:rPr lang="en-GB" sz="2800" dirty="0"/>
                        <a:t>Accurate 5</a:t>
                      </a:r>
                      <a:endParaRPr lang="en-ID" sz="2800" dirty="0"/>
                    </a:p>
                  </a:txBody>
                  <a:tcPr/>
                </a:tc>
                <a:tc>
                  <a:txBody>
                    <a:bodyPr/>
                    <a:lstStyle/>
                    <a:p>
                      <a:r>
                        <a:rPr lang="en-GB" sz="2800" dirty="0"/>
                        <a:t>Microsoft dynamics nav</a:t>
                      </a:r>
                      <a:endParaRPr lang="en-ID" sz="2800" dirty="0"/>
                    </a:p>
                  </a:txBody>
                  <a:tcPr/>
                </a:tc>
                <a:extLst>
                  <a:ext uri="{0D108BD9-81ED-4DB2-BD59-A6C34878D82A}">
                    <a16:rowId xmlns:a16="http://schemas.microsoft.com/office/drawing/2014/main" val="1188331690"/>
                  </a:ext>
                </a:extLst>
              </a:tr>
              <a:tr h="370840">
                <a:tc>
                  <a:txBody>
                    <a:bodyPr/>
                    <a:lstStyle/>
                    <a:p>
                      <a:r>
                        <a:rPr lang="en-GB" sz="2800" dirty="0"/>
                        <a:t>scalability</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353568226"/>
                  </a:ext>
                </a:extLst>
              </a:tr>
              <a:tr h="370840">
                <a:tc>
                  <a:txBody>
                    <a:bodyPr/>
                    <a:lstStyle/>
                    <a:p>
                      <a:r>
                        <a:rPr lang="en-GB" sz="2800" dirty="0"/>
                        <a:t>Cloud storage</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59798049"/>
                  </a:ext>
                </a:extLst>
              </a:tr>
              <a:tr h="370840">
                <a:tc>
                  <a:txBody>
                    <a:bodyPr/>
                    <a:lstStyle/>
                    <a:p>
                      <a:r>
                        <a:rPr lang="en-GB" sz="2800" dirty="0"/>
                        <a:t>Multi platform</a:t>
                      </a:r>
                      <a:endParaRPr lang="en-ID" sz="2800" dirty="0"/>
                    </a:p>
                  </a:txBody>
                  <a:tcPr/>
                </a:tc>
                <a:tc>
                  <a:txBody>
                    <a:bodyPr/>
                    <a:lstStyle/>
                    <a:p>
                      <a:r>
                        <a:rPr lang="en-GB" sz="2800" dirty="0"/>
                        <a:t>Yes </a:t>
                      </a:r>
                      <a:endParaRPr lang="en-ID" sz="2800" dirty="0"/>
                    </a:p>
                  </a:txBody>
                  <a:tcPr/>
                </a:tc>
                <a:tc>
                  <a:txBody>
                    <a:bodyPr/>
                    <a:lstStyle/>
                    <a:p>
                      <a:r>
                        <a:rPr lang="en-GB" sz="2800" dirty="0"/>
                        <a:t>No</a:t>
                      </a:r>
                      <a:endParaRPr lang="en-ID" sz="2800" dirty="0"/>
                    </a:p>
                  </a:txBody>
                  <a:tcPr/>
                </a:tc>
                <a:tc>
                  <a:txBody>
                    <a:bodyPr/>
                    <a:lstStyle/>
                    <a:p>
                      <a:r>
                        <a:rPr lang="en-GB" sz="2800" dirty="0"/>
                        <a:t>No</a:t>
                      </a:r>
                      <a:endParaRPr lang="en-ID" sz="2800" dirty="0"/>
                    </a:p>
                  </a:txBody>
                  <a:tcPr/>
                </a:tc>
                <a:extLst>
                  <a:ext uri="{0D108BD9-81ED-4DB2-BD59-A6C34878D82A}">
                    <a16:rowId xmlns:a16="http://schemas.microsoft.com/office/drawing/2014/main" val="1224874894"/>
                  </a:ext>
                </a:extLst>
              </a:tr>
              <a:tr h="370840">
                <a:tc>
                  <a:txBody>
                    <a:bodyPr/>
                    <a:lstStyle/>
                    <a:p>
                      <a:r>
                        <a:rPr lang="en-GB" sz="2800" dirty="0"/>
                        <a:t>Price </a:t>
                      </a:r>
                      <a:endParaRPr lang="en-ID" sz="2800" dirty="0"/>
                    </a:p>
                  </a:txBody>
                  <a:tcPr/>
                </a:tc>
                <a:tc>
                  <a:txBody>
                    <a:bodyPr/>
                    <a:lstStyle/>
                    <a:p>
                      <a:r>
                        <a:rPr lang="en-GB" sz="2800" dirty="0"/>
                        <a:t>20 million per year</a:t>
                      </a:r>
                      <a:endParaRPr lang="en-ID" sz="2800" dirty="0"/>
                    </a:p>
                  </a:txBody>
                  <a:tcPr/>
                </a:tc>
                <a:tc>
                  <a:txBody>
                    <a:bodyPr/>
                    <a:lstStyle/>
                    <a:p>
                      <a:r>
                        <a:rPr lang="en-GB" sz="2800" dirty="0"/>
                        <a:t>35 million / 5 license</a:t>
                      </a:r>
                      <a:endParaRPr lang="en-ID" sz="2800" dirty="0"/>
                    </a:p>
                  </a:txBody>
                  <a:tcPr/>
                </a:tc>
                <a:tc>
                  <a:txBody>
                    <a:bodyPr/>
                    <a:lstStyle/>
                    <a:p>
                      <a:r>
                        <a:rPr lang="en-GB" sz="2800" dirty="0"/>
                        <a:t>31.2million / year</a:t>
                      </a:r>
                      <a:endParaRPr lang="en-ID" sz="2800" dirty="0"/>
                    </a:p>
                  </a:txBody>
                  <a:tcPr/>
                </a:tc>
                <a:extLst>
                  <a:ext uri="{0D108BD9-81ED-4DB2-BD59-A6C34878D82A}">
                    <a16:rowId xmlns:a16="http://schemas.microsoft.com/office/drawing/2014/main" val="439071806"/>
                  </a:ext>
                </a:extLst>
              </a:tr>
            </a:tbl>
          </a:graphicData>
        </a:graphic>
      </p:graphicFrame>
    </p:spTree>
    <p:extLst>
      <p:ext uri="{BB962C8B-B14F-4D97-AF65-F5344CB8AC3E}">
        <p14:creationId xmlns:p14="http://schemas.microsoft.com/office/powerpoint/2010/main" val="31058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Thank you</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80988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normAutofit/>
          </a:bodyPr>
          <a:lstStyle/>
          <a:p>
            <a:r>
              <a:rPr lang="en-US" sz="3200" dirty="0">
                <a:solidFill>
                  <a:schemeClr val="tx1">
                    <a:lumMod val="95000"/>
                    <a:lumOff val="5000"/>
                  </a:schemeClr>
                </a:solidFill>
              </a:rPr>
              <a:t>these type of business relationships are often overshadowed by trust issues, particularly concerning financial aspects, Especially their </a:t>
            </a:r>
            <a:r>
              <a:rPr lang="en-US" sz="3200" b="1" dirty="0">
                <a:solidFill>
                  <a:schemeClr val="tx1">
                    <a:lumMod val="95000"/>
                    <a:lumOff val="5000"/>
                  </a:schemeClr>
                </a:solidFill>
              </a:rPr>
              <a:t>expenses.</a:t>
            </a:r>
            <a:r>
              <a:rPr lang="en-US" sz="3200" dirty="0">
                <a:solidFill>
                  <a:schemeClr val="tx1">
                    <a:lumMod val="95000"/>
                    <a:lumOff val="5000"/>
                  </a:schemeClr>
                </a:solidFill>
              </a:rPr>
              <a:t> </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2001894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225</TotalTime>
  <Words>409</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Bookman Old Style</vt:lpstr>
      <vt:lpstr>Calibri</vt:lpstr>
      <vt:lpstr>Franklin Gothic Book</vt:lpstr>
      <vt:lpstr>1_RetrospectVTI</vt:lpstr>
      <vt:lpstr>ONLINE COMPANY EXPENSE RECORDING WEBSITE BASED ON MULTI-COMPANY</vt:lpstr>
      <vt:lpstr>What Is Multi Company ?</vt:lpstr>
      <vt:lpstr>What is Multi Company?</vt:lpstr>
      <vt:lpstr>PowerPoint Presentation</vt:lpstr>
      <vt:lpstr>What’s The benefit ?</vt:lpstr>
      <vt:lpstr>Benefit</vt:lpstr>
      <vt:lpstr>Benefit</vt:lpstr>
      <vt:lpstr>But there is problems</vt:lpstr>
      <vt:lpstr>Problems</vt:lpstr>
      <vt:lpstr>Problems</vt:lpstr>
      <vt:lpstr>  What are examples of expenses that can cause trust issues in a multi-company?</vt:lpstr>
      <vt:lpstr>Expenses</vt:lpstr>
      <vt:lpstr> Solutions?</vt:lpstr>
      <vt:lpstr>Solutions</vt:lpstr>
      <vt:lpstr>Solutions</vt:lpstr>
      <vt:lpstr>PowerPoint Presentation</vt:lpstr>
      <vt:lpstr>comparison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8</cp:revision>
  <dcterms:created xsi:type="dcterms:W3CDTF">2024-10-04T02:17:55Z</dcterms:created>
  <dcterms:modified xsi:type="dcterms:W3CDTF">2024-10-21T04:48:59Z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