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0" r:id="rId3"/>
    <p:sldId id="261" r:id="rId4"/>
    <p:sldId id="257" r:id="rId5"/>
    <p:sldId id="258" r:id="rId6"/>
    <p:sldId id="265" r:id="rId7"/>
    <p:sldId id="262" r:id="rId8"/>
    <p:sldId id="263" r:id="rId9"/>
    <p:sldId id="269" r:id="rId10"/>
    <p:sldId id="287" r:id="rId11"/>
    <p:sldId id="273" r:id="rId12"/>
    <p:sldId id="275" r:id="rId13"/>
    <p:sldId id="288" r:id="rId14"/>
    <p:sldId id="289" r:id="rId15"/>
    <p:sldId id="276" r:id="rId16"/>
    <p:sldId id="290" r:id="rId17"/>
    <p:sldId id="291" r:id="rId18"/>
    <p:sldId id="292" r:id="rId19"/>
    <p:sldId id="293" r:id="rId20"/>
    <p:sldId id="277" r:id="rId21"/>
    <p:sldId id="294" r:id="rId22"/>
    <p:sldId id="279" r:id="rId23"/>
    <p:sldId id="267" r:id="rId24"/>
    <p:sldId id="280" r:id="rId25"/>
    <p:sldId id="268" r:id="rId26"/>
    <p:sldId id="282" r:id="rId27"/>
    <p:sldId id="281" r:id="rId28"/>
    <p:sldId id="266" r:id="rId29"/>
    <p:sldId id="264" r:id="rId30"/>
    <p:sldId id="284" r:id="rId31"/>
    <p:sldId id="272" r:id="rId32"/>
    <p:sldId id="270" r:id="rId33"/>
    <p:sldId id="286" r:id="rId34"/>
    <p:sldId id="271" r:id="rId35"/>
    <p:sldId id="285" r:id="rId36"/>
    <p:sldId id="259" r:id="rId37"/>
    <p:sldId id="27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659466b1f349ed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15T09:46:42.847" idx="1">
    <p:pos x="4718" y="2444"/>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5B1C1-78C7-4365-966D-7F3C81136109}" type="datetimeFigureOut">
              <a:rPr lang="zh-TW" altLang="en-US" smtClean="0"/>
              <a:t>2022/6/15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68AA7-C206-486B-9025-AA2BED34720B}" type="slidenum">
              <a:rPr lang="zh-TW" altLang="en-US" smtClean="0"/>
              <a:t>‹#›</a:t>
            </a:fld>
            <a:endParaRPr lang="zh-TW" altLang="en-US"/>
          </a:p>
        </p:txBody>
      </p:sp>
    </p:spTree>
    <p:extLst>
      <p:ext uri="{BB962C8B-B14F-4D97-AF65-F5344CB8AC3E}">
        <p14:creationId xmlns:p14="http://schemas.microsoft.com/office/powerpoint/2010/main" val="703058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DC7E2BD-4782-46F0-8FC3-7A31126763BC}" type="datetimeFigureOut">
              <a:rPr lang="zh-TW" altLang="en-US" smtClean="0"/>
              <a:t>2022/6/15</a:t>
            </a:fld>
            <a:endParaRPr lang="zh-TW"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F47C28A-66EF-4C9E-95AF-57EA2AD54D62}" type="slidenum">
              <a:rPr lang="zh-TW" altLang="en-US" smtClean="0"/>
              <a:t>‹#›</a:t>
            </a:fld>
            <a:endParaRPr lang="zh-TW"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883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DC7E2BD-4782-46F0-8FC3-7A31126763BC}" type="datetimeFigureOut">
              <a:rPr lang="zh-TW" altLang="en-US" smtClean="0"/>
              <a:t>2022/6/15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47C28A-66EF-4C9E-95AF-57EA2AD54D62}" type="slidenum">
              <a:rPr lang="zh-TW" altLang="en-US" smtClean="0"/>
              <a:t>‹#›</a:t>
            </a:fld>
            <a:endParaRPr lang="zh-TW" altLang="en-US"/>
          </a:p>
        </p:txBody>
      </p:sp>
    </p:spTree>
    <p:extLst>
      <p:ext uri="{BB962C8B-B14F-4D97-AF65-F5344CB8AC3E}">
        <p14:creationId xmlns:p14="http://schemas.microsoft.com/office/powerpoint/2010/main" val="327406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DC7E2BD-4782-46F0-8FC3-7A31126763BC}" type="datetimeFigureOut">
              <a:rPr lang="zh-TW" altLang="en-US" smtClean="0"/>
              <a:t>2022/6/15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47C28A-66EF-4C9E-95AF-57EA2AD54D62}" type="slidenum">
              <a:rPr lang="zh-TW" altLang="en-US" smtClean="0"/>
              <a:t>‹#›</a:t>
            </a:fld>
            <a:endParaRPr lang="zh-TW" altLang="en-US"/>
          </a:p>
        </p:txBody>
      </p:sp>
    </p:spTree>
    <p:extLst>
      <p:ext uri="{BB962C8B-B14F-4D97-AF65-F5344CB8AC3E}">
        <p14:creationId xmlns:p14="http://schemas.microsoft.com/office/powerpoint/2010/main" val="335647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DC7E2BD-4782-46F0-8FC3-7A31126763BC}" type="datetimeFigureOut">
              <a:rPr lang="zh-TW" altLang="en-US" smtClean="0"/>
              <a:t>2022/6/15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47C28A-66EF-4C9E-95AF-57EA2AD54D62}" type="slidenum">
              <a:rPr lang="zh-TW" altLang="en-US" smtClean="0"/>
              <a:t>‹#›</a:t>
            </a:fld>
            <a:endParaRPr lang="zh-TW" altLang="en-US"/>
          </a:p>
        </p:txBody>
      </p:sp>
    </p:spTree>
    <p:extLst>
      <p:ext uri="{BB962C8B-B14F-4D97-AF65-F5344CB8AC3E}">
        <p14:creationId xmlns:p14="http://schemas.microsoft.com/office/powerpoint/2010/main" val="42187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DC7E2BD-4782-46F0-8FC3-7A31126763BC}" type="datetimeFigureOut">
              <a:rPr lang="zh-TW" altLang="en-US" smtClean="0"/>
              <a:t>2022/6/15</a:t>
            </a:fld>
            <a:endParaRPr lang="zh-TW"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F47C28A-66EF-4C9E-95AF-57EA2AD54D62}" type="slidenum">
              <a:rPr lang="zh-TW" altLang="en-US" smtClean="0"/>
              <a:t>‹#›</a:t>
            </a:fld>
            <a:endParaRPr lang="zh-TW"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689753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DC7E2BD-4782-46F0-8FC3-7A31126763BC}" type="datetimeFigureOut">
              <a:rPr lang="zh-TW" altLang="en-US" smtClean="0"/>
              <a:t>2022/6/15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47C28A-66EF-4C9E-95AF-57EA2AD54D62}" type="slidenum">
              <a:rPr lang="zh-TW" altLang="en-US" smtClean="0"/>
              <a:t>‹#›</a:t>
            </a:fld>
            <a:endParaRPr lang="zh-TW" altLang="en-US"/>
          </a:p>
        </p:txBody>
      </p:sp>
    </p:spTree>
    <p:extLst>
      <p:ext uri="{BB962C8B-B14F-4D97-AF65-F5344CB8AC3E}">
        <p14:creationId xmlns:p14="http://schemas.microsoft.com/office/powerpoint/2010/main" val="40390454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DC7E2BD-4782-46F0-8FC3-7A31126763BC}" type="datetimeFigureOut">
              <a:rPr lang="zh-TW" altLang="en-US" smtClean="0"/>
              <a:t>2022/6/15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F47C28A-66EF-4C9E-95AF-57EA2AD54D62}" type="slidenum">
              <a:rPr lang="zh-TW" altLang="en-US" smtClean="0"/>
              <a:t>‹#›</a:t>
            </a:fld>
            <a:endParaRPr lang="zh-TW" altLang="en-US"/>
          </a:p>
        </p:txBody>
      </p:sp>
    </p:spTree>
    <p:extLst>
      <p:ext uri="{BB962C8B-B14F-4D97-AF65-F5344CB8AC3E}">
        <p14:creationId xmlns:p14="http://schemas.microsoft.com/office/powerpoint/2010/main" val="34659361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DC7E2BD-4782-46F0-8FC3-7A31126763BC}" type="datetimeFigureOut">
              <a:rPr lang="zh-TW" altLang="en-US" smtClean="0"/>
              <a:t>2022/6/15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F47C28A-66EF-4C9E-95AF-57EA2AD54D62}" type="slidenum">
              <a:rPr lang="zh-TW" altLang="en-US" smtClean="0"/>
              <a:t>‹#›</a:t>
            </a:fld>
            <a:endParaRPr lang="zh-TW" altLang="en-US"/>
          </a:p>
        </p:txBody>
      </p:sp>
    </p:spTree>
    <p:extLst>
      <p:ext uri="{BB962C8B-B14F-4D97-AF65-F5344CB8AC3E}">
        <p14:creationId xmlns:p14="http://schemas.microsoft.com/office/powerpoint/2010/main" val="158920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7E2BD-4782-46F0-8FC3-7A31126763BC}" type="datetimeFigureOut">
              <a:rPr lang="zh-TW" altLang="en-US" smtClean="0"/>
              <a:t>2022/6/15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F47C28A-66EF-4C9E-95AF-57EA2AD54D62}" type="slidenum">
              <a:rPr lang="zh-TW" altLang="en-US" smtClean="0"/>
              <a:t>‹#›</a:t>
            </a:fld>
            <a:endParaRPr lang="zh-TW" altLang="en-US"/>
          </a:p>
        </p:txBody>
      </p:sp>
    </p:spTree>
    <p:extLst>
      <p:ext uri="{BB962C8B-B14F-4D97-AF65-F5344CB8AC3E}">
        <p14:creationId xmlns:p14="http://schemas.microsoft.com/office/powerpoint/2010/main" val="131456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65051" y="6375679"/>
            <a:ext cx="1233355" cy="348462"/>
          </a:xfrm>
        </p:spPr>
        <p:txBody>
          <a:bodyPr/>
          <a:lstStyle/>
          <a:p>
            <a:fld id="{1DC7E2BD-4782-46F0-8FC3-7A31126763BC}" type="datetimeFigureOut">
              <a:rPr lang="zh-TW" altLang="en-US" smtClean="0"/>
              <a:t>2022/6/15</a:t>
            </a:fld>
            <a:endParaRPr lang="zh-TW" altLang="en-US"/>
          </a:p>
        </p:txBody>
      </p:sp>
      <p:sp>
        <p:nvSpPr>
          <p:cNvPr id="6" name="Footer Placeholder 5"/>
          <p:cNvSpPr>
            <a:spLocks noGrp="1"/>
          </p:cNvSpPr>
          <p:nvPr>
            <p:ph type="ftr" sz="quarter" idx="11"/>
          </p:nvPr>
        </p:nvSpPr>
        <p:spPr>
          <a:xfrm>
            <a:off x="2103620" y="6375679"/>
            <a:ext cx="3482179" cy="345796"/>
          </a:xfrm>
        </p:spPr>
        <p:txBody>
          <a:bodyPr/>
          <a:lstStyle/>
          <a:p>
            <a:endParaRPr lang="zh-TW" altLang="en-US"/>
          </a:p>
        </p:txBody>
      </p:sp>
      <p:sp>
        <p:nvSpPr>
          <p:cNvPr id="7" name="Slide Number Placeholder 6"/>
          <p:cNvSpPr>
            <a:spLocks noGrp="1"/>
          </p:cNvSpPr>
          <p:nvPr>
            <p:ph type="sldNum" sz="quarter" idx="12"/>
          </p:nvPr>
        </p:nvSpPr>
        <p:spPr>
          <a:xfrm>
            <a:off x="5691014" y="6375679"/>
            <a:ext cx="1232456" cy="345796"/>
          </a:xfrm>
        </p:spPr>
        <p:txBody>
          <a:bodyPr/>
          <a:lstStyle/>
          <a:p>
            <a:fld id="{5F47C28A-66EF-4C9E-95AF-57EA2AD54D62}" type="slidenum">
              <a:rPr lang="zh-TW" altLang="en-US" smtClean="0"/>
              <a:t>‹#›</a:t>
            </a:fld>
            <a:endParaRPr lang="zh-TW"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440360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65950" y="6375679"/>
            <a:ext cx="1232456" cy="348462"/>
          </a:xfrm>
        </p:spPr>
        <p:txBody>
          <a:bodyPr/>
          <a:lstStyle/>
          <a:p>
            <a:fld id="{1DC7E2BD-4782-46F0-8FC3-7A31126763BC}" type="datetimeFigureOut">
              <a:rPr lang="zh-TW" altLang="en-US" smtClean="0"/>
              <a:t>2022/6/15</a:t>
            </a:fld>
            <a:endParaRPr lang="zh-TW" altLang="en-US"/>
          </a:p>
        </p:txBody>
      </p:sp>
      <p:sp>
        <p:nvSpPr>
          <p:cNvPr id="6" name="Footer Placeholder 5"/>
          <p:cNvSpPr>
            <a:spLocks noGrp="1"/>
          </p:cNvSpPr>
          <p:nvPr>
            <p:ph type="ftr" sz="quarter" idx="11"/>
          </p:nvPr>
        </p:nvSpPr>
        <p:spPr>
          <a:xfrm>
            <a:off x="2103621" y="6375679"/>
            <a:ext cx="3482178" cy="345796"/>
          </a:xfrm>
        </p:spPr>
        <p:txBody>
          <a:bodyPr/>
          <a:lstStyle/>
          <a:p>
            <a:endParaRPr lang="zh-TW" altLang="en-US"/>
          </a:p>
        </p:txBody>
      </p:sp>
      <p:sp>
        <p:nvSpPr>
          <p:cNvPr id="7" name="Slide Number Placeholder 6"/>
          <p:cNvSpPr>
            <a:spLocks noGrp="1"/>
          </p:cNvSpPr>
          <p:nvPr>
            <p:ph type="sldNum" sz="quarter" idx="12"/>
          </p:nvPr>
        </p:nvSpPr>
        <p:spPr>
          <a:xfrm>
            <a:off x="5687568" y="6375679"/>
            <a:ext cx="1234440" cy="345796"/>
          </a:xfrm>
        </p:spPr>
        <p:txBody>
          <a:bodyPr/>
          <a:lstStyle/>
          <a:p>
            <a:fld id="{5F47C28A-66EF-4C9E-95AF-57EA2AD54D62}" type="slidenum">
              <a:rPr lang="zh-TW" altLang="en-US" smtClean="0"/>
              <a:t>‹#›</a:t>
            </a:fld>
            <a:endParaRPr lang="zh-TW" altLang="en-US"/>
          </a:p>
        </p:txBody>
      </p:sp>
    </p:spTree>
    <p:extLst>
      <p:ext uri="{BB962C8B-B14F-4D97-AF65-F5344CB8AC3E}">
        <p14:creationId xmlns:p14="http://schemas.microsoft.com/office/powerpoint/2010/main" val="309066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DC7E2BD-4782-46F0-8FC3-7A31126763BC}" type="datetimeFigureOut">
              <a:rPr lang="zh-TW" altLang="en-US" smtClean="0"/>
              <a:t>2022/6/15</a:t>
            </a:fld>
            <a:endParaRPr lang="zh-TW"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F47C28A-66EF-4C9E-95AF-57EA2AD54D62}" type="slidenum">
              <a:rPr lang="zh-TW" altLang="en-US" smtClean="0"/>
              <a:t>‹#›</a:t>
            </a:fld>
            <a:endParaRPr lang="zh-TW"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546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ensemble-feature-selection-in-machine-learning-by-optimalflow-49f6ee0d52eb"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hu.eus/immunologia/stats/regression_y-x.php?show=example" TargetMode="External"/><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hyperlink" Target="https://easystats.github.io/correlati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scholarpedia.org/article/Ensemble_learning#:~:text=Ensemble%20learning%20is%20the%20process,%2C%20function%20approximation%2C%20et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zh.wikipedia.org/wiki/%E8%AE%A1%E7%AE%97%E6%9C%BA%E7%A8%8B%E5%BA%8F%E8%AE%BE%E8%AE%A1%E8%89%BA%E6%9C%AF" TargetMode="External"/><Relationship Id="rId2" Type="http://schemas.openxmlformats.org/officeDocument/2006/relationships/hyperlink" Target="https://zh.wikipedia.org/wiki/%E9%AB%98%E5%BE%B7%E7%BA%B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jasmine880809.medium.com/feature-selection-%E7%89%B9%E5%BE%B5%E9%81%B8%E5%8F%96-embedded-%E4%B8%89-python-sklearn-%E5%AF%A6%E4%BD%9C-81618a9b5c63" TargetMode="External"/><Relationship Id="rId3" Type="http://schemas.openxmlformats.org/officeDocument/2006/relationships/hyperlink" Target="https://machinelearningmastery.com/start-here/#dataprep" TargetMode="External"/><Relationship Id="rId7" Type="http://schemas.openxmlformats.org/officeDocument/2006/relationships/hyperlink" Target="https://ithelp.ithome.com.tw/articles/10245037" TargetMode="External"/><Relationship Id="rId2" Type="http://schemas.openxmlformats.org/officeDocument/2006/relationships/hyperlink" Target="https://www.sap.com/taiwan/insights/what-is-machine-learning.html" TargetMode="External"/><Relationship Id="rId1" Type="http://schemas.openxmlformats.org/officeDocument/2006/relationships/slideLayout" Target="../slideLayouts/slideLayout2.xml"/><Relationship Id="rId6" Type="http://schemas.openxmlformats.org/officeDocument/2006/relationships/hyperlink" Target="https://towardsdatascience.com/feature-selection-for-machine-learning-in-python-filter-methods-6071c5d267d5" TargetMode="External"/><Relationship Id="rId11" Type="http://schemas.openxmlformats.org/officeDocument/2006/relationships/hyperlink" Target="https://ithelp.ithome.com.tw/articles/10246876" TargetMode="External"/><Relationship Id="rId5" Type="http://schemas.openxmlformats.org/officeDocument/2006/relationships/hyperlink" Target="https://vinta.ws/code/feature-engineering.html" TargetMode="External"/><Relationship Id="rId10" Type="http://schemas.openxmlformats.org/officeDocument/2006/relationships/hyperlink" Target="https://towardsdatascience.com/feature-selection-for-machine-learning-in-python-wrapper-methods-2b5e27d2db31" TargetMode="External"/><Relationship Id="rId4" Type="http://schemas.openxmlformats.org/officeDocument/2006/relationships/hyperlink" Target="https://www.javatpoint.com/feature-engineering-for-machine-learning" TargetMode="External"/><Relationship Id="rId9" Type="http://schemas.openxmlformats.org/officeDocument/2006/relationships/hyperlink" Target="https://ithelp.ithome.com.tw/articles/10246251"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chih-sheng-huang821.medium.com/%E6%A9%9F%E5%99%A8%E5%AD%B8%E7%BF%92-%E7%B5%B1%E8%A8%88%E6%96%B9%E6%B3%95-%E6%A8%A1%E5%9E%8B%E8%A9%95%E4%BC%B0-%E9%A9%97%E8%AD%89%E6%8C%87%E6%A8%99-b03825ff0814" TargetMode="External"/><Relationship Id="rId3" Type="http://schemas.openxmlformats.org/officeDocument/2006/relationships/hyperlink" Target="https://zh.wikipedia.org/zh-tw/%E4%B8%BB%E6%88%90%E5%88%86%E5%88%86%E6%9E%90" TargetMode="External"/><Relationship Id="rId7" Type="http://schemas.openxmlformats.org/officeDocument/2006/relationships/hyperlink" Target="https://machinelearningmastery.com/start-here/#dataprep" TargetMode="External"/><Relationship Id="rId2" Type="http://schemas.openxmlformats.org/officeDocument/2006/relationships/hyperlink" Target="https://www.analyticsvidhya.com/blog/2020/07/types-of-feature-transformation-and-scaling/" TargetMode="External"/><Relationship Id="rId1" Type="http://schemas.openxmlformats.org/officeDocument/2006/relationships/slideLayout" Target="../slideLayouts/slideLayout2.xml"/><Relationship Id="rId6" Type="http://schemas.openxmlformats.org/officeDocument/2006/relationships/hyperlink" Target="https://pyecontech.com/2020/10/31/python_lda/" TargetMode="External"/><Relationship Id="rId5" Type="http://schemas.openxmlformats.org/officeDocument/2006/relationships/hyperlink" Target="https://ithelp.ithome.com.tw/articles/10282668" TargetMode="External"/><Relationship Id="rId4" Type="http://schemas.openxmlformats.org/officeDocument/2006/relationships/hyperlink" Target="http://www.taroballz.com/2018/07/06/ML_DecreaseFeature/#Example-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6-different-ways-to-compensate-for-missing-values-data-imputation-with-examples-6022d9ca0779"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5275AA-876F-5426-301E-2B215A4C6FB2}"/>
              </a:ext>
            </a:extLst>
          </p:cNvPr>
          <p:cNvSpPr>
            <a:spLocks noGrp="1"/>
          </p:cNvSpPr>
          <p:nvPr>
            <p:ph type="ctrTitle"/>
          </p:nvPr>
        </p:nvSpPr>
        <p:spPr/>
        <p:txBody>
          <a:bodyPr/>
          <a:lstStyle/>
          <a:p>
            <a:r>
              <a:rPr lang="zh-TW" altLang="en-US" sz="5400" b="1" dirty="0"/>
              <a:t>機器學習</a:t>
            </a:r>
            <a:br>
              <a:rPr lang="en-US" altLang="zh-TW" sz="5400" b="1" dirty="0"/>
            </a:br>
            <a:r>
              <a:rPr lang="zh-TW" altLang="en-US" sz="5400" b="1" dirty="0"/>
              <a:t>研究流程分享</a:t>
            </a:r>
          </a:p>
        </p:txBody>
      </p:sp>
      <p:sp>
        <p:nvSpPr>
          <p:cNvPr id="3" name="副標題 2">
            <a:extLst>
              <a:ext uri="{FF2B5EF4-FFF2-40B4-BE49-F238E27FC236}">
                <a16:creationId xmlns:a16="http://schemas.microsoft.com/office/drawing/2014/main" id="{7638500A-1683-EA16-7153-440F4D18D5CE}"/>
              </a:ext>
            </a:extLst>
          </p:cNvPr>
          <p:cNvSpPr>
            <a:spLocks noGrp="1"/>
          </p:cNvSpPr>
          <p:nvPr>
            <p:ph type="subTitle" idx="1"/>
          </p:nvPr>
        </p:nvSpPr>
        <p:spPr>
          <a:xfrm>
            <a:off x="2215045" y="5849887"/>
            <a:ext cx="8045373" cy="742279"/>
          </a:xfrm>
        </p:spPr>
        <p:txBody>
          <a:bodyPr>
            <a:normAutofit fontScale="85000" lnSpcReduction="20000"/>
          </a:bodyPr>
          <a:lstStyle/>
          <a:p>
            <a:r>
              <a:rPr lang="en-US" altLang="zh-TW" sz="1400" dirty="0"/>
              <a:t>2022.06.15</a:t>
            </a:r>
          </a:p>
          <a:p>
            <a:r>
              <a:rPr lang="zh-TW" altLang="en-US" sz="1400" dirty="0"/>
              <a:t>江廷昕</a:t>
            </a:r>
            <a:endParaRPr lang="en-US" altLang="zh-TW" sz="1400" dirty="0"/>
          </a:p>
          <a:p>
            <a:r>
              <a:rPr lang="en-US" altLang="zh-TW" sz="1400" dirty="0"/>
              <a:t>11061120</a:t>
            </a:r>
            <a:endParaRPr lang="zh-TW" altLang="en-US" sz="900" dirty="0"/>
          </a:p>
        </p:txBody>
      </p:sp>
    </p:spTree>
    <p:extLst>
      <p:ext uri="{BB962C8B-B14F-4D97-AF65-F5344CB8AC3E}">
        <p14:creationId xmlns:p14="http://schemas.microsoft.com/office/powerpoint/2010/main" val="388223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0474D3D-1553-4FF9-92B0-FDDCFB999FCD}"/>
              </a:ext>
            </a:extLst>
          </p:cNvPr>
          <p:cNvSpPr>
            <a:spLocks noGrp="1"/>
          </p:cNvSpPr>
          <p:nvPr>
            <p:ph idx="1"/>
          </p:nvPr>
        </p:nvSpPr>
        <p:spPr>
          <a:xfrm>
            <a:off x="1438109" y="316637"/>
            <a:ext cx="10178322" cy="6340136"/>
          </a:xfrm>
        </p:spPr>
        <p:txBody>
          <a:bodyPr>
            <a:normAutofit/>
          </a:bodyPr>
          <a:lstStyle/>
          <a:p>
            <a:r>
              <a:rPr lang="en-US" altLang="zh-TW" b="1" dirty="0">
                <a:solidFill>
                  <a:srgbClr val="1F1F1F"/>
                </a:solidFill>
                <a:latin typeface="Menlo"/>
              </a:rPr>
              <a:t>Outliers Detection</a:t>
            </a:r>
            <a:r>
              <a:rPr lang="zh-TW" altLang="en-US" b="1" dirty="0">
                <a:solidFill>
                  <a:srgbClr val="1F1F1F"/>
                </a:solidFill>
                <a:latin typeface="Menlo"/>
              </a:rPr>
              <a:t> </a:t>
            </a:r>
            <a:r>
              <a:rPr lang="en-US" altLang="zh-TW" b="1" dirty="0">
                <a:solidFill>
                  <a:srgbClr val="1F1F1F"/>
                </a:solidFill>
                <a:latin typeface="Menlo"/>
              </a:rPr>
              <a:t>(</a:t>
            </a:r>
            <a:r>
              <a:rPr lang="zh-TW" altLang="en-US" b="1" dirty="0">
                <a:solidFill>
                  <a:srgbClr val="1F1F1F"/>
                </a:solidFill>
                <a:latin typeface="Menlo"/>
              </a:rPr>
              <a:t>異常值檢測</a:t>
            </a:r>
            <a:r>
              <a:rPr lang="en-US" altLang="zh-TW" b="1" dirty="0">
                <a:solidFill>
                  <a:srgbClr val="1F1F1F"/>
                </a:solidFill>
                <a:latin typeface="Menlo"/>
              </a:rPr>
              <a:t>)</a:t>
            </a:r>
          </a:p>
          <a:p>
            <a:pPr lvl="1" algn="just"/>
            <a:r>
              <a:rPr lang="zh-TW" altLang="en-US" dirty="0">
                <a:solidFill>
                  <a:srgbClr val="333333"/>
                </a:solidFill>
                <a:latin typeface="inter-regular"/>
              </a:rPr>
              <a:t>異常值是觀察到的偏離值或數據點與其他數據點的距離太遠，它們會嚴重影響了模型的性能。首先識別異常值，然後將它們刪除。</a:t>
            </a:r>
          </a:p>
          <a:p>
            <a:pPr lvl="2" algn="just"/>
            <a:r>
              <a:rPr lang="zh-TW" altLang="en-US" b="1" dirty="0">
                <a:solidFill>
                  <a:srgbClr val="333333"/>
                </a:solidFill>
                <a:latin typeface="inter-bold"/>
              </a:rPr>
              <a:t>標準差法 </a:t>
            </a:r>
            <a:r>
              <a:rPr lang="en-US" altLang="zh-TW" b="1" dirty="0">
                <a:solidFill>
                  <a:srgbClr val="333333"/>
                </a:solidFill>
                <a:latin typeface="inter-bold"/>
              </a:rPr>
              <a:t>:</a:t>
            </a:r>
            <a:r>
              <a:rPr lang="zh-TW" altLang="en-US" b="1" dirty="0">
                <a:solidFill>
                  <a:srgbClr val="333333"/>
                </a:solidFill>
                <a:latin typeface="inter-bold"/>
              </a:rPr>
              <a:t> </a:t>
            </a:r>
            <a:r>
              <a:rPr lang="zh-TW" altLang="en-US" dirty="0">
                <a:solidFill>
                  <a:srgbClr val="333333"/>
                </a:solidFill>
                <a:latin typeface="inter-regular"/>
              </a:rPr>
              <a:t>一般會刪除超過</a:t>
            </a:r>
            <a:r>
              <a:rPr lang="en-US" altLang="zh-TW" dirty="0">
                <a:solidFill>
                  <a:srgbClr val="333333"/>
                </a:solidFill>
                <a:latin typeface="inter-regular"/>
              </a:rPr>
              <a:t>3</a:t>
            </a:r>
            <a:r>
              <a:rPr lang="zh-TW" altLang="en-US" dirty="0">
                <a:solidFill>
                  <a:srgbClr val="333333"/>
                </a:solidFill>
                <a:latin typeface="inter-regular"/>
              </a:rPr>
              <a:t>倍標準差的資料。</a:t>
            </a:r>
            <a:endParaRPr lang="en-US" altLang="zh-TW" dirty="0">
              <a:solidFill>
                <a:srgbClr val="333333"/>
              </a:solidFill>
              <a:latin typeface="inter-regular"/>
            </a:endParaRPr>
          </a:p>
          <a:p>
            <a:pPr lvl="3" algn="just"/>
            <a:r>
              <a:rPr lang="zh-TW" altLang="en-US" dirty="0">
                <a:solidFill>
                  <a:srgbClr val="333333"/>
                </a:solidFill>
                <a:latin typeface="inter-regular"/>
              </a:rPr>
              <a:t>例如，空間內的每個值都有一個確定的平均距離，但如果一個值大於某個值，則可以將其視為異常值。</a:t>
            </a:r>
            <a:endParaRPr lang="en-US" altLang="zh-TW" dirty="0">
              <a:solidFill>
                <a:srgbClr val="333333"/>
              </a:solidFill>
              <a:latin typeface="inter-regular"/>
            </a:endParaRPr>
          </a:p>
          <a:p>
            <a:pPr lvl="3" algn="just"/>
            <a:r>
              <a:rPr lang="en-US" altLang="zh-TW" b="1" dirty="0">
                <a:solidFill>
                  <a:srgbClr val="333333"/>
                </a:solidFill>
                <a:latin typeface="inter-bold"/>
              </a:rPr>
              <a:t>Z-score</a:t>
            </a:r>
            <a:r>
              <a:rPr lang="zh-TW" altLang="en-US" dirty="0">
                <a:solidFill>
                  <a:srgbClr val="333333"/>
                </a:solidFill>
                <a:latin typeface="inter-regular"/>
              </a:rPr>
              <a:t>也可用於檢測異常值。</a:t>
            </a:r>
          </a:p>
          <a:p>
            <a:pPr lvl="2"/>
            <a:r>
              <a:rPr lang="zh-TW" altLang="en-US" b="1" dirty="0">
                <a:solidFill>
                  <a:srgbClr val="1F1F1F"/>
                </a:solidFill>
                <a:latin typeface="Menlo"/>
              </a:rPr>
              <a:t>四分位距法 </a:t>
            </a:r>
            <a:r>
              <a:rPr lang="en-US" altLang="zh-TW" b="1" dirty="0">
                <a:solidFill>
                  <a:srgbClr val="1F1F1F"/>
                </a:solidFill>
                <a:latin typeface="Menlo"/>
              </a:rPr>
              <a:t>:</a:t>
            </a:r>
            <a:r>
              <a:rPr lang="zh-TW" altLang="en-US" b="1" dirty="0">
                <a:solidFill>
                  <a:srgbClr val="1F1F1F"/>
                </a:solidFill>
                <a:latin typeface="Menlo"/>
              </a:rPr>
              <a:t> </a:t>
            </a:r>
            <a:r>
              <a:rPr lang="zh-TW" altLang="en-US" dirty="0">
                <a:solidFill>
                  <a:srgbClr val="1F1F1F"/>
                </a:solidFill>
                <a:latin typeface="Menlo"/>
              </a:rPr>
              <a:t>可挑選資料集中在</a:t>
            </a:r>
            <a:r>
              <a:rPr lang="en-US" altLang="zh-TW" dirty="0">
                <a:solidFill>
                  <a:srgbClr val="1F1F1F"/>
                </a:solidFill>
                <a:latin typeface="Menlo"/>
              </a:rPr>
              <a:t>Q1-Q3</a:t>
            </a:r>
            <a:r>
              <a:rPr lang="zh-TW" altLang="en-US" dirty="0">
                <a:solidFill>
                  <a:srgbClr val="1F1F1F"/>
                </a:solidFill>
                <a:latin typeface="Menlo"/>
              </a:rPr>
              <a:t>之間的資料，也就是挑選集中在資料</a:t>
            </a:r>
            <a:r>
              <a:rPr lang="en-US" altLang="zh-TW" dirty="0">
                <a:solidFill>
                  <a:srgbClr val="1F1F1F"/>
                </a:solidFill>
                <a:latin typeface="Menlo"/>
              </a:rPr>
              <a:t>25%-75%</a:t>
            </a:r>
            <a:r>
              <a:rPr lang="zh-TW" altLang="en-US" dirty="0">
                <a:solidFill>
                  <a:srgbClr val="1F1F1F"/>
                </a:solidFill>
                <a:latin typeface="Menlo"/>
              </a:rPr>
              <a:t>的資料。</a:t>
            </a:r>
            <a:endParaRPr lang="en-US" altLang="zh-TW" dirty="0">
              <a:solidFill>
                <a:srgbClr val="1F1F1F"/>
              </a:solidFill>
              <a:latin typeface="Menlo"/>
            </a:endParaRPr>
          </a:p>
          <a:p>
            <a:pPr lvl="3"/>
            <a:r>
              <a:rPr lang="zh-TW" altLang="en-US" dirty="0">
                <a:solidFill>
                  <a:srgbClr val="1F1F1F"/>
                </a:solidFill>
                <a:latin typeface="Menlo"/>
              </a:rPr>
              <a:t>可使用箱形圖</a:t>
            </a:r>
            <a:r>
              <a:rPr lang="en-US" altLang="zh-TW" dirty="0">
                <a:solidFill>
                  <a:srgbClr val="1F1F1F"/>
                </a:solidFill>
                <a:latin typeface="Menlo"/>
              </a:rPr>
              <a:t>(</a:t>
            </a:r>
            <a:r>
              <a:rPr lang="zh-TW" altLang="en-US" dirty="0">
                <a:solidFill>
                  <a:srgbClr val="1F1F1F"/>
                </a:solidFill>
                <a:latin typeface="Menlo"/>
              </a:rPr>
              <a:t>盒鬚圖</a:t>
            </a:r>
            <a:r>
              <a:rPr lang="en-US" altLang="zh-TW" dirty="0">
                <a:solidFill>
                  <a:srgbClr val="1F1F1F"/>
                </a:solidFill>
                <a:latin typeface="Menlo"/>
              </a:rPr>
              <a:t>)</a:t>
            </a:r>
            <a:r>
              <a:rPr lang="zh-TW" altLang="en-US" dirty="0">
                <a:solidFill>
                  <a:srgbClr val="1F1F1F"/>
                </a:solidFill>
                <a:latin typeface="Menlo"/>
              </a:rPr>
              <a:t>觀察資料的分布</a:t>
            </a:r>
            <a:endParaRPr lang="en-US" altLang="zh-TW" dirty="0">
              <a:solidFill>
                <a:srgbClr val="1F1F1F"/>
              </a:solidFill>
              <a:latin typeface="Menlo"/>
            </a:endParaRPr>
          </a:p>
          <a:p>
            <a:endParaRPr lang="en-US" altLang="zh-TW" b="1" dirty="0">
              <a:solidFill>
                <a:srgbClr val="1F1F1F"/>
              </a:solidFill>
              <a:latin typeface="Menlo"/>
            </a:endParaRPr>
          </a:p>
          <a:p>
            <a:endParaRPr lang="en-US" altLang="zh-TW" b="1" dirty="0">
              <a:solidFill>
                <a:srgbClr val="1F1F1F"/>
              </a:solidFill>
              <a:latin typeface="Menlo"/>
            </a:endParaRPr>
          </a:p>
          <a:p>
            <a:endParaRPr lang="en-US" altLang="zh-TW" b="1" dirty="0">
              <a:solidFill>
                <a:srgbClr val="1F1F1F"/>
              </a:solidFill>
              <a:latin typeface="Menlo"/>
            </a:endParaRPr>
          </a:p>
          <a:p>
            <a:endParaRPr lang="en-US" altLang="zh-TW" b="1" dirty="0">
              <a:solidFill>
                <a:srgbClr val="1F1F1F"/>
              </a:solidFill>
              <a:latin typeface="Menlo"/>
            </a:endParaRPr>
          </a:p>
          <a:p>
            <a:endParaRPr lang="en-US" altLang="zh-TW" b="1" dirty="0">
              <a:solidFill>
                <a:srgbClr val="1F1F1F"/>
              </a:solidFill>
              <a:latin typeface="Menlo"/>
            </a:endParaRPr>
          </a:p>
          <a:p>
            <a:endParaRPr lang="en-US" altLang="zh-TW" b="1" dirty="0">
              <a:solidFill>
                <a:srgbClr val="1F1F1F"/>
              </a:solidFill>
              <a:latin typeface="Menlo"/>
            </a:endParaRPr>
          </a:p>
          <a:p>
            <a:endParaRPr lang="en-US" altLang="zh-TW" b="1" dirty="0">
              <a:solidFill>
                <a:srgbClr val="1F1F1F"/>
              </a:solidFill>
              <a:latin typeface="Menlo"/>
            </a:endParaRPr>
          </a:p>
          <a:p>
            <a:r>
              <a:rPr lang="en-US" altLang="zh-TW" b="1" dirty="0">
                <a:solidFill>
                  <a:srgbClr val="1F1F1F"/>
                </a:solidFill>
                <a:latin typeface="Menlo"/>
              </a:rPr>
              <a:t>Duplicate Entries Removal (</a:t>
            </a:r>
            <a:r>
              <a:rPr lang="zh-TW" altLang="en-US" b="1" dirty="0">
                <a:solidFill>
                  <a:srgbClr val="1F1F1F"/>
                </a:solidFill>
                <a:latin typeface="Menlo"/>
              </a:rPr>
              <a:t>刪除重複資料</a:t>
            </a:r>
            <a:r>
              <a:rPr lang="en-US" altLang="zh-TW" b="1" dirty="0">
                <a:solidFill>
                  <a:srgbClr val="1F1F1F"/>
                </a:solidFill>
                <a:latin typeface="Menlo"/>
              </a:rPr>
              <a:t>)</a:t>
            </a:r>
          </a:p>
          <a:p>
            <a:endParaRPr lang="zh-TW" altLang="en-US" dirty="0"/>
          </a:p>
        </p:txBody>
      </p:sp>
      <p:pic>
        <p:nvPicPr>
          <p:cNvPr id="6" name="圖片 5">
            <a:extLst>
              <a:ext uri="{FF2B5EF4-FFF2-40B4-BE49-F238E27FC236}">
                <a16:creationId xmlns:a16="http://schemas.microsoft.com/office/drawing/2014/main" id="{AE522458-B0E1-43FB-8ED8-E17C3E60FCC5}"/>
              </a:ext>
            </a:extLst>
          </p:cNvPr>
          <p:cNvPicPr>
            <a:picLocks noChangeAspect="1"/>
          </p:cNvPicPr>
          <p:nvPr/>
        </p:nvPicPr>
        <p:blipFill>
          <a:blip r:embed="rId2"/>
          <a:stretch>
            <a:fillRect/>
          </a:stretch>
        </p:blipFill>
        <p:spPr>
          <a:xfrm>
            <a:off x="3231471" y="3110143"/>
            <a:ext cx="5903651" cy="2951826"/>
          </a:xfrm>
          <a:prstGeom prst="rect">
            <a:avLst/>
          </a:prstGeom>
        </p:spPr>
      </p:pic>
    </p:spTree>
    <p:extLst>
      <p:ext uri="{BB962C8B-B14F-4D97-AF65-F5344CB8AC3E}">
        <p14:creationId xmlns:p14="http://schemas.microsoft.com/office/powerpoint/2010/main" val="409766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920470-C248-BA5B-3696-622036E9DC8F}"/>
              </a:ext>
            </a:extLst>
          </p:cNvPr>
          <p:cNvSpPr>
            <a:spLocks noGrp="1"/>
          </p:cNvSpPr>
          <p:nvPr>
            <p:ph type="title"/>
          </p:nvPr>
        </p:nvSpPr>
        <p:spPr>
          <a:xfrm>
            <a:off x="1251678" y="382385"/>
            <a:ext cx="10178322" cy="1492132"/>
          </a:xfrm>
        </p:spPr>
        <p:txBody>
          <a:bodyPr>
            <a:noAutofit/>
          </a:bodyPr>
          <a:lstStyle/>
          <a:p>
            <a:r>
              <a:rPr lang="zh-TW" altLang="en-US" sz="4800" dirty="0">
                <a:solidFill>
                  <a:srgbClr val="222222"/>
                </a:solidFill>
                <a:effectLst/>
                <a:latin typeface="Helvetica Neue"/>
              </a:rPr>
              <a:t>特徵選擇 </a:t>
            </a:r>
            <a:r>
              <a:rPr lang="en-US" altLang="zh-TW" sz="4800" dirty="0">
                <a:solidFill>
                  <a:srgbClr val="222222"/>
                </a:solidFill>
                <a:effectLst/>
                <a:latin typeface="Helvetica Neue"/>
              </a:rPr>
              <a:t>Feature</a:t>
            </a:r>
            <a:r>
              <a:rPr lang="zh-TW" altLang="en-US" sz="4800" dirty="0">
                <a:solidFill>
                  <a:srgbClr val="222222"/>
                </a:solidFill>
                <a:effectLst/>
                <a:latin typeface="Helvetica Neue"/>
              </a:rPr>
              <a:t> </a:t>
            </a:r>
            <a:r>
              <a:rPr lang="en-US" altLang="zh-TW" sz="4800" dirty="0">
                <a:solidFill>
                  <a:srgbClr val="222222"/>
                </a:solidFill>
                <a:effectLst/>
                <a:latin typeface="Helvetica Neue"/>
              </a:rPr>
              <a:t>Selection</a:t>
            </a:r>
            <a:endParaRPr lang="zh-TW" altLang="en-US" sz="4800" dirty="0"/>
          </a:p>
        </p:txBody>
      </p:sp>
      <p:sp>
        <p:nvSpPr>
          <p:cNvPr id="3" name="內容版面配置區 2">
            <a:extLst>
              <a:ext uri="{FF2B5EF4-FFF2-40B4-BE49-F238E27FC236}">
                <a16:creationId xmlns:a16="http://schemas.microsoft.com/office/drawing/2014/main" id="{06078F81-85B6-64DF-E6AA-46A061F39E1D}"/>
              </a:ext>
            </a:extLst>
          </p:cNvPr>
          <p:cNvSpPr>
            <a:spLocks noGrp="1"/>
          </p:cNvSpPr>
          <p:nvPr>
            <p:ph idx="1"/>
          </p:nvPr>
        </p:nvSpPr>
        <p:spPr>
          <a:xfrm>
            <a:off x="1251678" y="1289828"/>
            <a:ext cx="10178322" cy="4934712"/>
          </a:xfrm>
        </p:spPr>
        <p:txBody>
          <a:bodyPr>
            <a:normAutofit/>
          </a:bodyPr>
          <a:lstStyle/>
          <a:p>
            <a:r>
              <a:rPr lang="zh-TW" altLang="en-US" dirty="0">
                <a:solidFill>
                  <a:srgbClr val="202122"/>
                </a:solidFill>
                <a:latin typeface="Arial" panose="020B0604020202020204" pitchFamily="34" charset="0"/>
              </a:rPr>
              <a:t>它是指為了構建模型而選擇相關特徵（即屬性、指標）子集的過程。</a:t>
            </a:r>
            <a:endParaRPr lang="en-US" altLang="zh-TW" dirty="0">
              <a:solidFill>
                <a:srgbClr val="202122"/>
              </a:solidFill>
              <a:latin typeface="Arial" panose="020B0604020202020204" pitchFamily="34" charset="0"/>
            </a:endParaRPr>
          </a:p>
          <a:p>
            <a:endParaRPr lang="en-US" altLang="zh-TW" dirty="0">
              <a:solidFill>
                <a:srgbClr val="202122"/>
              </a:solidFill>
              <a:latin typeface="Arial" panose="020B0604020202020204" pitchFamily="34" charset="0"/>
            </a:endParaRPr>
          </a:p>
          <a:p>
            <a:r>
              <a:rPr lang="zh-TW" altLang="en-US" dirty="0">
                <a:solidFill>
                  <a:schemeClr val="tx1"/>
                </a:solidFill>
                <a:latin typeface="Arial" panose="020B0604020202020204" pitchFamily="34" charset="0"/>
              </a:rPr>
              <a:t>主要的目標：</a:t>
            </a:r>
            <a:endParaRPr lang="en-US" altLang="zh-TW" dirty="0">
              <a:solidFill>
                <a:schemeClr val="tx1"/>
              </a:solidFill>
              <a:latin typeface="Arial" panose="020B0604020202020204" pitchFamily="34" charset="0"/>
            </a:endParaRPr>
          </a:p>
          <a:p>
            <a:pPr lvl="1"/>
            <a:r>
              <a:rPr lang="zh-TW" altLang="en-US" b="0" dirty="0">
                <a:solidFill>
                  <a:schemeClr val="tx1"/>
                </a:solidFill>
                <a:effectLst/>
                <a:latin typeface="Helvetica Neue"/>
              </a:rPr>
              <a:t>提高預測器的預測性能</a:t>
            </a:r>
            <a:endParaRPr lang="en-US" altLang="zh-TW" dirty="0">
              <a:solidFill>
                <a:schemeClr val="tx1"/>
              </a:solidFill>
              <a:latin typeface="Helvetica Neue"/>
            </a:endParaRPr>
          </a:p>
          <a:p>
            <a:pPr lvl="1"/>
            <a:r>
              <a:rPr lang="zh-TW" altLang="en-US" b="0" dirty="0">
                <a:solidFill>
                  <a:schemeClr val="tx1"/>
                </a:solidFill>
                <a:effectLst/>
                <a:latin typeface="Helvetica Neue"/>
              </a:rPr>
              <a:t>提供更快和更具成本效益的預測器</a:t>
            </a:r>
            <a:endParaRPr lang="en-US" altLang="zh-TW" b="0" dirty="0">
              <a:solidFill>
                <a:schemeClr val="tx1"/>
              </a:solidFill>
              <a:effectLst/>
              <a:latin typeface="Helvetica Neue"/>
            </a:endParaRPr>
          </a:p>
          <a:p>
            <a:pPr lvl="1"/>
            <a:r>
              <a:rPr lang="zh-TW" altLang="en-US" b="0" dirty="0">
                <a:solidFill>
                  <a:schemeClr val="tx1"/>
                </a:solidFill>
                <a:effectLst/>
                <a:latin typeface="Helvetica Neue"/>
              </a:rPr>
              <a:t>更好的理解生成數據的基礎過程</a:t>
            </a:r>
            <a:endParaRPr lang="en-US" altLang="zh-TW" b="0" dirty="0">
              <a:solidFill>
                <a:schemeClr val="tx1"/>
              </a:solidFill>
              <a:effectLst/>
              <a:latin typeface="Helvetica Neue"/>
            </a:endParaRPr>
          </a:p>
          <a:p>
            <a:pPr lvl="1"/>
            <a:endParaRPr lang="en-US" altLang="zh-TW" b="0" i="0" dirty="0">
              <a:solidFill>
                <a:schemeClr val="tx1"/>
              </a:solidFill>
              <a:effectLst/>
              <a:latin typeface="Helvetica Neue"/>
            </a:endParaRPr>
          </a:p>
          <a:p>
            <a:pPr fontAlgn="base"/>
            <a:r>
              <a:rPr lang="zh-TW" altLang="en-US" dirty="0">
                <a:solidFill>
                  <a:schemeClr val="tx1"/>
                </a:solidFill>
              </a:rPr>
              <a:t>特徵選擇的方法可以分成三類 </a:t>
            </a:r>
            <a:r>
              <a:rPr lang="en-US" altLang="zh-TW" dirty="0">
                <a:solidFill>
                  <a:schemeClr val="tx1"/>
                </a:solidFill>
              </a:rPr>
              <a:t>:</a:t>
            </a:r>
          </a:p>
          <a:p>
            <a:pPr lvl="1" fontAlgn="base"/>
            <a:r>
              <a:rPr lang="zh-TW" altLang="en-US" dirty="0">
                <a:solidFill>
                  <a:schemeClr val="tx1"/>
                </a:solidFill>
                <a:latin typeface="Helvetica Neue"/>
              </a:rPr>
              <a:t>過濾器法 </a:t>
            </a:r>
            <a:r>
              <a:rPr lang="en-US" altLang="zh-TW" dirty="0">
                <a:solidFill>
                  <a:schemeClr val="tx1"/>
                </a:solidFill>
                <a:latin typeface="Helvetica Neue"/>
              </a:rPr>
              <a:t>Filter methods</a:t>
            </a:r>
          </a:p>
          <a:p>
            <a:pPr lvl="1" fontAlgn="base"/>
            <a:r>
              <a:rPr lang="zh-TW" altLang="en-US" dirty="0">
                <a:solidFill>
                  <a:schemeClr val="tx1"/>
                </a:solidFill>
                <a:latin typeface="Helvetica Neue"/>
              </a:rPr>
              <a:t>包裝器法 </a:t>
            </a:r>
            <a:r>
              <a:rPr lang="en-US" altLang="zh-TW" dirty="0">
                <a:solidFill>
                  <a:schemeClr val="tx1"/>
                </a:solidFill>
                <a:latin typeface="Helvetica Neue"/>
              </a:rPr>
              <a:t>Wrapper methods</a:t>
            </a:r>
          </a:p>
          <a:p>
            <a:pPr lvl="1" fontAlgn="base"/>
            <a:r>
              <a:rPr lang="zh-TW" altLang="en-US" dirty="0">
                <a:solidFill>
                  <a:schemeClr val="tx1"/>
                </a:solidFill>
                <a:latin typeface="Helvetica Neue"/>
              </a:rPr>
              <a:t>嵌入法 </a:t>
            </a:r>
            <a:r>
              <a:rPr lang="en-US" altLang="zh-TW" dirty="0">
                <a:solidFill>
                  <a:schemeClr val="tx1"/>
                </a:solidFill>
                <a:latin typeface="Helvetica Neue"/>
              </a:rPr>
              <a:t>Embedded methods</a:t>
            </a:r>
          </a:p>
          <a:p>
            <a:endParaRPr lang="zh-TW" altLang="en-US" dirty="0"/>
          </a:p>
        </p:txBody>
      </p:sp>
      <p:pic>
        <p:nvPicPr>
          <p:cNvPr id="3076" name="Picture 4" descr="OptimalFlow|autoFS module implement ensemble feature selection in Machine  Learning | AutoML | Tony Dong | Towards Data Science">
            <a:extLst>
              <a:ext uri="{FF2B5EF4-FFF2-40B4-BE49-F238E27FC236}">
                <a16:creationId xmlns:a16="http://schemas.microsoft.com/office/drawing/2014/main" id="{78C988D4-AFF3-44B7-87D6-67FD3A3C9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173" y="2110666"/>
            <a:ext cx="4620827" cy="263666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EAA96F5F-65FC-4CF6-B263-12932C2DFD49}"/>
              </a:ext>
            </a:extLst>
          </p:cNvPr>
          <p:cNvSpPr txBox="1"/>
          <p:nvPr/>
        </p:nvSpPr>
        <p:spPr>
          <a:xfrm>
            <a:off x="6791417" y="4856085"/>
            <a:ext cx="4638583" cy="461665"/>
          </a:xfrm>
          <a:prstGeom prst="rect">
            <a:avLst/>
          </a:prstGeom>
          <a:noFill/>
        </p:spPr>
        <p:txBody>
          <a:bodyPr wrap="square" rtlCol="0">
            <a:spAutoFit/>
          </a:bodyPr>
          <a:lstStyle/>
          <a:p>
            <a:r>
              <a:rPr lang="en-US" altLang="zh-TW" sz="1200" dirty="0">
                <a:hlinkClick r:id="rId3"/>
              </a:rPr>
              <a:t>https://towardsdatascience.com/ensemble-feature-selection-in-machine-learning-by-optimalflow-49f6ee0d52eb</a:t>
            </a:r>
            <a:endParaRPr lang="zh-TW" altLang="en-US" sz="1200" dirty="0"/>
          </a:p>
        </p:txBody>
      </p:sp>
    </p:spTree>
    <p:extLst>
      <p:ext uri="{BB962C8B-B14F-4D97-AF65-F5344CB8AC3E}">
        <p14:creationId xmlns:p14="http://schemas.microsoft.com/office/powerpoint/2010/main" val="159378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5592D3-F904-7296-FF00-25AC6069AF3D}"/>
              </a:ext>
            </a:extLst>
          </p:cNvPr>
          <p:cNvSpPr>
            <a:spLocks noGrp="1"/>
          </p:cNvSpPr>
          <p:nvPr>
            <p:ph type="title"/>
          </p:nvPr>
        </p:nvSpPr>
        <p:spPr/>
        <p:txBody>
          <a:bodyPr>
            <a:normAutofit/>
          </a:bodyPr>
          <a:lstStyle/>
          <a:p>
            <a:r>
              <a:rPr lang="zh-TW" altLang="en-US" dirty="0">
                <a:solidFill>
                  <a:srgbClr val="222222"/>
                </a:solidFill>
                <a:latin typeface="Helvetica Neue"/>
              </a:rPr>
              <a:t>過濾器法 </a:t>
            </a:r>
            <a:r>
              <a:rPr lang="en-US" altLang="zh-TW" dirty="0">
                <a:solidFill>
                  <a:srgbClr val="222222"/>
                </a:solidFill>
                <a:latin typeface="Helvetica Neue"/>
              </a:rPr>
              <a:t>Filter Methods</a:t>
            </a:r>
            <a:endParaRPr lang="zh-TW" altLang="en-US" dirty="0"/>
          </a:p>
        </p:txBody>
      </p:sp>
      <p:sp>
        <p:nvSpPr>
          <p:cNvPr id="3" name="內容版面配置區 2">
            <a:extLst>
              <a:ext uri="{FF2B5EF4-FFF2-40B4-BE49-F238E27FC236}">
                <a16:creationId xmlns:a16="http://schemas.microsoft.com/office/drawing/2014/main" id="{B22F3895-C376-A168-833B-F239A2297B6E}"/>
              </a:ext>
            </a:extLst>
          </p:cNvPr>
          <p:cNvSpPr>
            <a:spLocks noGrp="1"/>
          </p:cNvSpPr>
          <p:nvPr>
            <p:ph idx="1"/>
          </p:nvPr>
        </p:nvSpPr>
        <p:spPr>
          <a:xfrm>
            <a:off x="1251678" y="1331649"/>
            <a:ext cx="10589802" cy="5381571"/>
          </a:xfrm>
        </p:spPr>
        <p:txBody>
          <a:bodyPr>
            <a:normAutofit/>
          </a:bodyPr>
          <a:lstStyle/>
          <a:p>
            <a:pPr algn="l" fontAlgn="base"/>
            <a:r>
              <a:rPr lang="zh-TW" altLang="en-US" b="0" dirty="0">
                <a:solidFill>
                  <a:srgbClr val="555555"/>
                </a:solidFill>
                <a:effectLst/>
                <a:latin typeface="Helvetica Neue"/>
              </a:rPr>
              <a:t>屬於應用統計來為每個特徵分配一個評分。</a:t>
            </a:r>
            <a:endParaRPr lang="en-US" altLang="zh-TW" b="0" dirty="0">
              <a:solidFill>
                <a:srgbClr val="555555"/>
              </a:solidFill>
              <a:effectLst/>
              <a:latin typeface="Helvetica Neue"/>
            </a:endParaRPr>
          </a:p>
          <a:p>
            <a:pPr algn="l" fontAlgn="base"/>
            <a:r>
              <a:rPr lang="zh-TW" altLang="en-US" b="0" dirty="0">
                <a:solidFill>
                  <a:srgbClr val="555555"/>
                </a:solidFill>
                <a:effectLst/>
                <a:latin typeface="Helvetica Neue"/>
              </a:rPr>
              <a:t>例如 </a:t>
            </a:r>
            <a:r>
              <a:rPr lang="en-US" altLang="zh-TW" b="0" dirty="0">
                <a:solidFill>
                  <a:srgbClr val="555555"/>
                </a:solidFill>
                <a:effectLst/>
                <a:latin typeface="Helvetica Neue"/>
              </a:rPr>
              <a:t>:</a:t>
            </a:r>
            <a:r>
              <a:rPr lang="zh-TW" altLang="en-US" b="0" dirty="0">
                <a:solidFill>
                  <a:srgbClr val="555555"/>
                </a:solidFill>
                <a:effectLst/>
                <a:latin typeface="Helvetica Neue"/>
              </a:rPr>
              <a:t> </a:t>
            </a:r>
            <a:endParaRPr lang="en-US" altLang="zh-TW" b="0" dirty="0">
              <a:solidFill>
                <a:srgbClr val="555555"/>
              </a:solidFill>
              <a:effectLst/>
              <a:latin typeface="Helvetica Neue"/>
            </a:endParaRPr>
          </a:p>
          <a:p>
            <a:pPr lvl="1" fontAlgn="base"/>
            <a:r>
              <a:rPr lang="en-US" altLang="zh-TW" i="1" dirty="0"/>
              <a:t>Basic Filter Methods</a:t>
            </a:r>
          </a:p>
          <a:p>
            <a:pPr lvl="2" fontAlgn="base"/>
            <a:r>
              <a:rPr lang="zh-TW" altLang="en-US" dirty="0"/>
              <a:t>用來移除常數特徵</a:t>
            </a:r>
            <a:r>
              <a:rPr lang="en-US" altLang="zh-TW" dirty="0"/>
              <a:t>(constant feature)</a:t>
            </a:r>
            <a:r>
              <a:rPr lang="zh-TW" altLang="en-US" dirty="0"/>
              <a:t>、半常數特徵</a:t>
            </a:r>
            <a:r>
              <a:rPr lang="en-US" altLang="zh-TW" dirty="0"/>
              <a:t>(quasi-Constant Features)</a:t>
            </a:r>
            <a:r>
              <a:rPr lang="zh-TW" altLang="en-US" dirty="0"/>
              <a:t>、重複特徵</a:t>
            </a:r>
            <a:r>
              <a:rPr lang="en-US" altLang="zh-TW" dirty="0"/>
              <a:t>(duplicated Features)</a:t>
            </a:r>
            <a:r>
              <a:rPr lang="zh-TW" altLang="en-US" dirty="0"/>
              <a:t>。</a:t>
            </a:r>
            <a:endParaRPr lang="en-US" altLang="zh-TW" dirty="0"/>
          </a:p>
          <a:p>
            <a:pPr lvl="2" fontAlgn="base"/>
            <a:r>
              <a:rPr lang="zh-TW" altLang="en-US" dirty="0"/>
              <a:t>常數特徵</a:t>
            </a:r>
            <a:r>
              <a:rPr lang="en-US" altLang="zh-TW" dirty="0"/>
              <a:t>(constant feature) </a:t>
            </a:r>
            <a:r>
              <a:rPr lang="zh-TW" altLang="en-US" dirty="0"/>
              <a:t>是一個特徵下的數值都是一樣的，這樣的變數對機器學習模型沒有提供任何資訊。</a:t>
            </a:r>
            <a:endParaRPr lang="en-US" altLang="zh-TW" i="1" dirty="0"/>
          </a:p>
        </p:txBody>
      </p:sp>
      <p:pic>
        <p:nvPicPr>
          <p:cNvPr id="4100" name="Picture 4" descr="Linear Correlation and Regression">
            <a:extLst>
              <a:ext uri="{FF2B5EF4-FFF2-40B4-BE49-F238E27FC236}">
                <a16:creationId xmlns:a16="http://schemas.microsoft.com/office/drawing/2014/main" id="{1E3EBFD9-8ED4-42BE-9562-AD8E884D3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894" y="3879817"/>
            <a:ext cx="2788211" cy="2207334"/>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2375FA57-B084-42DD-9FA0-0319D3BF7B34}"/>
              </a:ext>
            </a:extLst>
          </p:cNvPr>
          <p:cNvSpPr txBox="1"/>
          <p:nvPr/>
        </p:nvSpPr>
        <p:spPr>
          <a:xfrm>
            <a:off x="3645762" y="6087151"/>
            <a:ext cx="4900473" cy="276999"/>
          </a:xfrm>
          <a:prstGeom prst="rect">
            <a:avLst/>
          </a:prstGeom>
          <a:noFill/>
        </p:spPr>
        <p:txBody>
          <a:bodyPr wrap="square" rtlCol="0">
            <a:spAutoFit/>
          </a:bodyPr>
          <a:lstStyle/>
          <a:p>
            <a:r>
              <a:rPr lang="en-US" altLang="zh-TW" sz="1200" dirty="0">
                <a:hlinkClick r:id="rId3"/>
              </a:rPr>
              <a:t>https://www.ehu.eus/immunologia/stats/regression_y-x.php?show=example</a:t>
            </a:r>
            <a:endParaRPr lang="zh-TW" altLang="en-US" sz="1200" dirty="0"/>
          </a:p>
        </p:txBody>
      </p:sp>
    </p:spTree>
    <p:extLst>
      <p:ext uri="{BB962C8B-B14F-4D97-AF65-F5344CB8AC3E}">
        <p14:creationId xmlns:p14="http://schemas.microsoft.com/office/powerpoint/2010/main" val="3794565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C9DDE61-70D9-459E-A0FC-2B90BD7F1F44}"/>
              </a:ext>
            </a:extLst>
          </p:cNvPr>
          <p:cNvSpPr>
            <a:spLocks noGrp="1"/>
          </p:cNvSpPr>
          <p:nvPr>
            <p:ph idx="1"/>
          </p:nvPr>
        </p:nvSpPr>
        <p:spPr>
          <a:xfrm>
            <a:off x="1295400" y="341791"/>
            <a:ext cx="10178322" cy="3593591"/>
          </a:xfrm>
        </p:spPr>
        <p:txBody>
          <a:bodyPr>
            <a:normAutofit/>
          </a:bodyPr>
          <a:lstStyle/>
          <a:p>
            <a:pPr lvl="1" fontAlgn="base"/>
            <a:r>
              <a:rPr lang="en-US" altLang="zh-TW" sz="1600" i="1" dirty="0">
                <a:solidFill>
                  <a:schemeClr val="tx1"/>
                </a:solidFill>
              </a:rPr>
              <a:t>Correlation Filter Methods</a:t>
            </a:r>
          </a:p>
          <a:p>
            <a:pPr lvl="2" fontAlgn="base"/>
            <a:r>
              <a:rPr lang="en-US" altLang="zh-TW" sz="1400" i="1" dirty="0">
                <a:solidFill>
                  <a:schemeClr val="tx1"/>
                </a:solidFill>
              </a:rPr>
              <a:t>Correlation(</a:t>
            </a:r>
            <a:r>
              <a:rPr lang="zh-TW" altLang="en-US" sz="1400" i="1" dirty="0">
                <a:solidFill>
                  <a:schemeClr val="tx1"/>
                </a:solidFill>
              </a:rPr>
              <a:t>相關</a:t>
            </a:r>
            <a:r>
              <a:rPr lang="en-US" altLang="zh-TW" sz="1400" i="1" dirty="0">
                <a:solidFill>
                  <a:schemeClr val="tx1"/>
                </a:solidFill>
              </a:rPr>
              <a:t>)</a:t>
            </a:r>
            <a:r>
              <a:rPr lang="zh-TW" altLang="en-US" sz="1400" i="1" dirty="0">
                <a:solidFill>
                  <a:schemeClr val="tx1"/>
                </a:solidFill>
              </a:rPr>
              <a:t>是衡量兩個變數之間的線性關係，也就是一個變數依賴另一個變數的程度。</a:t>
            </a:r>
            <a:endParaRPr lang="en-US" altLang="zh-TW" sz="1400" i="1" dirty="0">
              <a:solidFill>
                <a:schemeClr val="tx1"/>
              </a:solidFill>
            </a:endParaRPr>
          </a:p>
          <a:p>
            <a:pPr lvl="2" fontAlgn="base"/>
            <a:r>
              <a:rPr lang="zh-TW" altLang="en-US" sz="1400" i="1" dirty="0">
                <a:solidFill>
                  <a:schemeClr val="tx1"/>
                </a:solidFill>
              </a:rPr>
              <a:t>假如兩個特徵高度相關，對於我們要預測的標的</a:t>
            </a:r>
            <a:r>
              <a:rPr lang="en-US" altLang="zh-TW" sz="1400" i="1" dirty="0">
                <a:solidFill>
                  <a:schemeClr val="tx1"/>
                </a:solidFill>
              </a:rPr>
              <a:t>(target)</a:t>
            </a:r>
            <a:r>
              <a:rPr lang="zh-TW" altLang="en-US" sz="1400" i="1" dirty="0">
                <a:solidFill>
                  <a:schemeClr val="tx1"/>
                </a:solidFill>
              </a:rPr>
              <a:t>來說，他們提供了重複的資訊，因為我們只取其中一個特徵就可以做出正確的預測了。</a:t>
            </a:r>
            <a:endParaRPr lang="en-US" altLang="zh-TW" sz="1400" i="1" dirty="0">
              <a:solidFill>
                <a:schemeClr val="tx1"/>
              </a:solidFill>
            </a:endParaRPr>
          </a:p>
          <a:p>
            <a:pPr lvl="2" fontAlgn="base"/>
            <a:r>
              <a:rPr lang="zh-TW" altLang="en-US" sz="1400" i="1" dirty="0">
                <a:solidFill>
                  <a:schemeClr val="tx1"/>
                </a:solidFill>
              </a:rPr>
              <a:t>所以移除其中一個特徵，不只能降低資料及維度</a:t>
            </a:r>
            <a:r>
              <a:rPr lang="en-US" altLang="zh-TW" sz="1400" i="1" dirty="0">
                <a:solidFill>
                  <a:schemeClr val="tx1"/>
                </a:solidFill>
              </a:rPr>
              <a:t>(dimensionality)</a:t>
            </a:r>
            <a:r>
              <a:rPr lang="zh-TW" altLang="en-US" sz="1400" i="1" dirty="0">
                <a:solidFill>
                  <a:schemeClr val="tx1"/>
                </a:solidFill>
              </a:rPr>
              <a:t>還可排除雜訊</a:t>
            </a:r>
            <a:r>
              <a:rPr lang="en-US" altLang="zh-TW" sz="1400" i="1" dirty="0">
                <a:solidFill>
                  <a:schemeClr val="tx1"/>
                </a:solidFill>
              </a:rPr>
              <a:t>(noise)</a:t>
            </a:r>
            <a:r>
              <a:rPr lang="zh-TW" altLang="en-US" sz="1400" i="1" dirty="0">
                <a:solidFill>
                  <a:schemeClr val="tx1"/>
                </a:solidFill>
              </a:rPr>
              <a:t>。</a:t>
            </a:r>
            <a:endParaRPr lang="en-US" altLang="zh-TW" sz="1400" i="1" dirty="0">
              <a:solidFill>
                <a:schemeClr val="tx1"/>
              </a:solidFill>
            </a:endParaRPr>
          </a:p>
          <a:p>
            <a:pPr lvl="2" fontAlgn="base"/>
            <a:r>
              <a:rPr lang="zh-TW" altLang="en-US" sz="1400" i="1" dirty="0">
                <a:solidFill>
                  <a:schemeClr val="tx1"/>
                </a:solidFill>
              </a:rPr>
              <a:t>常用的方法 </a:t>
            </a:r>
            <a:r>
              <a:rPr lang="en-US" altLang="zh-TW" sz="1400" i="1" dirty="0">
                <a:solidFill>
                  <a:schemeClr val="tx1"/>
                </a:solidFill>
              </a:rPr>
              <a:t>:</a:t>
            </a:r>
            <a:r>
              <a:rPr lang="zh-TW" altLang="en-US" sz="1400" i="1" dirty="0">
                <a:solidFill>
                  <a:schemeClr val="tx1"/>
                </a:solidFill>
              </a:rPr>
              <a:t>皮爾森相關係數</a:t>
            </a:r>
            <a:r>
              <a:rPr lang="en-US" altLang="zh-TW" sz="1400" i="1" dirty="0">
                <a:solidFill>
                  <a:schemeClr val="tx1"/>
                </a:solidFill>
              </a:rPr>
              <a:t>(</a:t>
            </a:r>
            <a:r>
              <a:rPr lang="zh-TW" altLang="en-US" sz="1400" i="1" dirty="0">
                <a:solidFill>
                  <a:schemeClr val="tx1"/>
                </a:solidFill>
              </a:rPr>
              <a:t>線性</a:t>
            </a:r>
            <a:r>
              <a:rPr lang="en-US" altLang="zh-TW" sz="1400" i="1" dirty="0">
                <a:solidFill>
                  <a:schemeClr val="tx1"/>
                </a:solidFill>
              </a:rPr>
              <a:t>)</a:t>
            </a:r>
            <a:r>
              <a:rPr lang="zh-TW" altLang="en-US" sz="1400" i="1" dirty="0">
                <a:solidFill>
                  <a:schemeClr val="tx1"/>
                </a:solidFill>
              </a:rPr>
              <a:t>、斯皮爾曼等級相關係數</a:t>
            </a:r>
            <a:r>
              <a:rPr lang="en-US" altLang="zh-TW" sz="1400" i="1" dirty="0">
                <a:solidFill>
                  <a:schemeClr val="tx1"/>
                </a:solidFill>
              </a:rPr>
              <a:t>(</a:t>
            </a:r>
            <a:r>
              <a:rPr lang="zh-TW" altLang="en-US" sz="1400" i="1" dirty="0">
                <a:solidFill>
                  <a:schemeClr val="tx1"/>
                </a:solidFill>
              </a:rPr>
              <a:t>非線性</a:t>
            </a:r>
            <a:r>
              <a:rPr lang="en-US" altLang="zh-TW" sz="1400" i="1" dirty="0">
                <a:solidFill>
                  <a:schemeClr val="tx1"/>
                </a:solidFill>
              </a:rPr>
              <a:t>)</a:t>
            </a:r>
            <a:r>
              <a:rPr lang="zh-TW" altLang="en-US" sz="1400" i="1" dirty="0">
                <a:solidFill>
                  <a:schemeClr val="tx1"/>
                </a:solidFill>
              </a:rPr>
              <a:t>、肯德爾等級相關係數</a:t>
            </a:r>
            <a:r>
              <a:rPr lang="en-US" altLang="zh-TW" sz="1400" i="1" dirty="0">
                <a:solidFill>
                  <a:schemeClr val="tx1"/>
                </a:solidFill>
              </a:rPr>
              <a:t>(</a:t>
            </a:r>
            <a:r>
              <a:rPr lang="zh-TW" altLang="en-US" sz="1400" i="1" dirty="0">
                <a:solidFill>
                  <a:schemeClr val="tx1"/>
                </a:solidFill>
              </a:rPr>
              <a:t>順序強度</a:t>
            </a:r>
            <a:r>
              <a:rPr lang="en-US" altLang="zh-TW" sz="1400" i="1" dirty="0">
                <a:solidFill>
                  <a:schemeClr val="tx1"/>
                </a:solidFill>
              </a:rPr>
              <a:t>)</a:t>
            </a:r>
            <a:r>
              <a:rPr lang="zh-TW" altLang="en-US" sz="1400" i="1" dirty="0">
                <a:solidFill>
                  <a:schemeClr val="tx1"/>
                </a:solidFill>
              </a:rPr>
              <a:t>。</a:t>
            </a:r>
            <a:endParaRPr lang="en-US" altLang="zh-TW" sz="1400" i="1" dirty="0">
              <a:solidFill>
                <a:schemeClr val="tx1"/>
              </a:solidFill>
            </a:endParaRPr>
          </a:p>
        </p:txBody>
      </p:sp>
      <p:pic>
        <p:nvPicPr>
          <p:cNvPr id="4" name="圖片 3">
            <a:extLst>
              <a:ext uri="{FF2B5EF4-FFF2-40B4-BE49-F238E27FC236}">
                <a16:creationId xmlns:a16="http://schemas.microsoft.com/office/drawing/2014/main" id="{022BDA3F-4024-4594-8ECC-4257347F38A8}"/>
              </a:ext>
            </a:extLst>
          </p:cNvPr>
          <p:cNvPicPr>
            <a:picLocks noChangeAspect="1"/>
          </p:cNvPicPr>
          <p:nvPr/>
        </p:nvPicPr>
        <p:blipFill>
          <a:blip r:embed="rId2"/>
          <a:stretch>
            <a:fillRect/>
          </a:stretch>
        </p:blipFill>
        <p:spPr>
          <a:xfrm>
            <a:off x="3099009" y="2234794"/>
            <a:ext cx="5993981" cy="4281415"/>
          </a:xfrm>
          <a:prstGeom prst="rect">
            <a:avLst/>
          </a:prstGeom>
        </p:spPr>
      </p:pic>
      <p:sp>
        <p:nvSpPr>
          <p:cNvPr id="5" name="文字方塊 4">
            <a:extLst>
              <a:ext uri="{FF2B5EF4-FFF2-40B4-BE49-F238E27FC236}">
                <a16:creationId xmlns:a16="http://schemas.microsoft.com/office/drawing/2014/main" id="{5B1CFCF8-6A04-4D92-B313-29BE23B298B3}"/>
              </a:ext>
            </a:extLst>
          </p:cNvPr>
          <p:cNvSpPr txBox="1"/>
          <p:nvPr/>
        </p:nvSpPr>
        <p:spPr>
          <a:xfrm>
            <a:off x="4885677" y="6516209"/>
            <a:ext cx="7306323" cy="261610"/>
          </a:xfrm>
          <a:prstGeom prst="rect">
            <a:avLst/>
          </a:prstGeom>
          <a:noFill/>
        </p:spPr>
        <p:txBody>
          <a:bodyPr wrap="square" rtlCol="0">
            <a:spAutoFit/>
          </a:bodyPr>
          <a:lstStyle/>
          <a:p>
            <a:r>
              <a:rPr lang="en-US" altLang="zh-TW" sz="1100" dirty="0">
                <a:hlinkClick r:id="rId3"/>
              </a:rPr>
              <a:t>https://easystats.github.io/correlation/</a:t>
            </a:r>
            <a:endParaRPr lang="zh-TW" altLang="en-US" sz="1100" dirty="0"/>
          </a:p>
        </p:txBody>
      </p:sp>
    </p:spTree>
    <p:extLst>
      <p:ext uri="{BB962C8B-B14F-4D97-AF65-F5344CB8AC3E}">
        <p14:creationId xmlns:p14="http://schemas.microsoft.com/office/powerpoint/2010/main" val="261038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1F9E79D-B1B1-40DC-81E8-E67150B45500}"/>
              </a:ext>
            </a:extLst>
          </p:cNvPr>
          <p:cNvSpPr>
            <a:spLocks noGrp="1"/>
          </p:cNvSpPr>
          <p:nvPr>
            <p:ph idx="1"/>
          </p:nvPr>
        </p:nvSpPr>
        <p:spPr>
          <a:xfrm>
            <a:off x="1251678" y="1305017"/>
            <a:ext cx="10178322" cy="4574575"/>
          </a:xfrm>
        </p:spPr>
        <p:txBody>
          <a:bodyPr>
            <a:normAutofit/>
          </a:bodyPr>
          <a:lstStyle/>
          <a:p>
            <a:pPr lvl="1" fontAlgn="base"/>
            <a:r>
              <a:rPr lang="en-US" altLang="zh-TW" dirty="0">
                <a:solidFill>
                  <a:srgbClr val="555555"/>
                </a:solidFill>
                <a:latin typeface="Helvetica Neue"/>
              </a:rPr>
              <a:t>S</a:t>
            </a:r>
            <a:r>
              <a:rPr lang="en-US" altLang="zh-TW" i="1" dirty="0"/>
              <a:t>tatistical &amp; Ranking Filter Methods</a:t>
            </a:r>
            <a:endParaRPr lang="zh-TW" altLang="en-US" dirty="0">
              <a:solidFill>
                <a:srgbClr val="555555"/>
              </a:solidFill>
              <a:latin typeface="Helvetica Neue"/>
            </a:endParaRPr>
          </a:p>
          <a:p>
            <a:pPr lvl="2" fontAlgn="base"/>
            <a:r>
              <a:rPr lang="en-US" altLang="zh-TW" dirty="0"/>
              <a:t>Mutual Information</a:t>
            </a:r>
            <a:r>
              <a:rPr lang="zh-TW" altLang="en-US" dirty="0"/>
              <a:t> 測量兩個變數的相依性</a:t>
            </a:r>
            <a:r>
              <a:rPr lang="en-US" altLang="zh-TW" dirty="0"/>
              <a:t>(</a:t>
            </a:r>
            <a:r>
              <a:rPr lang="zh-TW" altLang="en-US" dirty="0"/>
              <a:t>相互依賴的程度</a:t>
            </a:r>
            <a:r>
              <a:rPr lang="en-US" altLang="zh-TW" dirty="0"/>
              <a:t>)</a:t>
            </a:r>
            <a:r>
              <a:rPr lang="zh-TW" altLang="en-US" dirty="0"/>
              <a:t>。</a:t>
            </a:r>
            <a:endParaRPr lang="en-US" altLang="zh-TW" dirty="0"/>
          </a:p>
          <a:p>
            <a:pPr lvl="2" fontAlgn="base"/>
            <a:r>
              <a:rPr lang="en-US" altLang="zh-TW" dirty="0"/>
              <a:t>Chi-squared Score</a:t>
            </a:r>
            <a:r>
              <a:rPr lang="zh-TW" altLang="en-US" dirty="0"/>
              <a:t> </a:t>
            </a:r>
            <a:r>
              <a:rPr lang="en-US" altLang="zh-TW" dirty="0"/>
              <a:t>ANOVA Univariate Test</a:t>
            </a:r>
            <a:r>
              <a:rPr lang="zh-TW" altLang="en-US" dirty="0"/>
              <a:t> </a:t>
            </a:r>
            <a:endParaRPr lang="en-US" altLang="zh-TW" dirty="0"/>
          </a:p>
          <a:p>
            <a:pPr lvl="2" fontAlgn="base"/>
            <a:r>
              <a:rPr lang="en-US" altLang="zh-TW" dirty="0"/>
              <a:t>Univariate ROC-AUC /RMSE</a:t>
            </a:r>
          </a:p>
          <a:p>
            <a:pPr lvl="2" fontAlgn="base"/>
            <a:endParaRPr lang="en-US" altLang="zh-TW" dirty="0"/>
          </a:p>
          <a:p>
            <a:pPr lvl="2" fontAlgn="base"/>
            <a:endParaRPr lang="en-US" altLang="zh-TW" dirty="0"/>
          </a:p>
          <a:p>
            <a:pPr lvl="2" fontAlgn="base"/>
            <a:endParaRPr lang="en-US" altLang="zh-TW" dirty="0"/>
          </a:p>
          <a:p>
            <a:pPr lvl="2" fontAlgn="base"/>
            <a:endParaRPr lang="en-US" altLang="zh-TW" dirty="0"/>
          </a:p>
          <a:p>
            <a:pPr lvl="2" fontAlgn="base"/>
            <a:endParaRPr lang="en-US" altLang="zh-TW" dirty="0"/>
          </a:p>
          <a:p>
            <a:pPr lvl="1" fontAlgn="base"/>
            <a:endParaRPr lang="en-US" altLang="zh-TW" dirty="0"/>
          </a:p>
          <a:p>
            <a:pPr lvl="1" fontAlgn="base"/>
            <a:r>
              <a:rPr lang="zh-TW" altLang="en-US" dirty="0"/>
              <a:t>特徵選取過程中，通常先使用過濾器法來刪掉不相關</a:t>
            </a:r>
            <a:r>
              <a:rPr lang="en-US" altLang="zh-TW" dirty="0"/>
              <a:t>(irrelant)</a:t>
            </a:r>
            <a:r>
              <a:rPr lang="zh-TW" altLang="en-US" dirty="0"/>
              <a:t>，重複</a:t>
            </a:r>
            <a:r>
              <a:rPr lang="en-US" altLang="zh-TW" dirty="0"/>
              <a:t>(duplicated)</a:t>
            </a:r>
            <a:r>
              <a:rPr lang="zh-TW" altLang="en-US" dirty="0"/>
              <a:t>，</a:t>
            </a:r>
            <a:r>
              <a:rPr lang="en-US" altLang="zh-TW" dirty="0"/>
              <a:t>(</a:t>
            </a:r>
            <a:r>
              <a:rPr lang="zh-TW" altLang="en-US" dirty="0"/>
              <a:t>變數間高度</a:t>
            </a:r>
            <a:r>
              <a:rPr lang="en-US" altLang="zh-TW" dirty="0"/>
              <a:t>)</a:t>
            </a:r>
            <a:r>
              <a:rPr lang="zh-TW" altLang="en-US" dirty="0"/>
              <a:t>相關</a:t>
            </a:r>
            <a:r>
              <a:rPr lang="en-US" altLang="zh-TW" dirty="0"/>
              <a:t>(correlated)</a:t>
            </a:r>
            <a:r>
              <a:rPr lang="zh-TW" altLang="en-US" dirty="0"/>
              <a:t>和常數</a:t>
            </a:r>
            <a:r>
              <a:rPr lang="en-US" altLang="zh-TW" dirty="0"/>
              <a:t>(constant)</a:t>
            </a:r>
            <a:r>
              <a:rPr lang="zh-TW" altLang="en-US" dirty="0"/>
              <a:t>特徵。</a:t>
            </a:r>
            <a:endParaRPr lang="en-US" altLang="zh-TW" dirty="0"/>
          </a:p>
          <a:p>
            <a:endParaRPr lang="zh-TW" altLang="en-US" sz="2400" dirty="0"/>
          </a:p>
        </p:txBody>
      </p:sp>
      <p:pic>
        <p:nvPicPr>
          <p:cNvPr id="6" name="圖片 5">
            <a:extLst>
              <a:ext uri="{FF2B5EF4-FFF2-40B4-BE49-F238E27FC236}">
                <a16:creationId xmlns:a16="http://schemas.microsoft.com/office/drawing/2014/main" id="{459C1F4E-89D6-451F-A0F9-799D887A473D}"/>
              </a:ext>
            </a:extLst>
          </p:cNvPr>
          <p:cNvPicPr>
            <a:picLocks noChangeAspect="1"/>
          </p:cNvPicPr>
          <p:nvPr/>
        </p:nvPicPr>
        <p:blipFill>
          <a:blip r:embed="rId2"/>
          <a:stretch>
            <a:fillRect/>
          </a:stretch>
        </p:blipFill>
        <p:spPr>
          <a:xfrm>
            <a:off x="4190722" y="3059618"/>
            <a:ext cx="3810555" cy="1923866"/>
          </a:xfrm>
          <a:prstGeom prst="rect">
            <a:avLst/>
          </a:prstGeom>
        </p:spPr>
      </p:pic>
    </p:spTree>
    <p:extLst>
      <p:ext uri="{BB962C8B-B14F-4D97-AF65-F5344CB8AC3E}">
        <p14:creationId xmlns:p14="http://schemas.microsoft.com/office/powerpoint/2010/main" val="209890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B1C8C8-EABF-4D59-9F5F-560AA02DD7E6}"/>
              </a:ext>
            </a:extLst>
          </p:cNvPr>
          <p:cNvSpPr>
            <a:spLocks noGrp="1"/>
          </p:cNvSpPr>
          <p:nvPr>
            <p:ph type="title"/>
          </p:nvPr>
        </p:nvSpPr>
        <p:spPr/>
        <p:txBody>
          <a:bodyPr>
            <a:normAutofit/>
          </a:bodyPr>
          <a:lstStyle/>
          <a:p>
            <a:r>
              <a:rPr lang="zh-TW" altLang="en-US" sz="4400" dirty="0">
                <a:solidFill>
                  <a:srgbClr val="202122"/>
                </a:solidFill>
                <a:latin typeface="Arial" panose="020B0604020202020204" pitchFamily="34" charset="0"/>
              </a:rPr>
              <a:t>包裝法 </a:t>
            </a:r>
            <a:r>
              <a:rPr lang="en-US" altLang="zh-TW" sz="4400" b="1" dirty="0">
                <a:solidFill>
                  <a:srgbClr val="222222"/>
                </a:solidFill>
                <a:latin typeface="Helvetica Neue"/>
              </a:rPr>
              <a:t>Wrapper Methods</a:t>
            </a:r>
            <a:endParaRPr lang="zh-TW" altLang="en-US" sz="4400" dirty="0"/>
          </a:p>
        </p:txBody>
      </p:sp>
      <p:sp>
        <p:nvSpPr>
          <p:cNvPr id="3" name="內容版面配置區 2">
            <a:extLst>
              <a:ext uri="{FF2B5EF4-FFF2-40B4-BE49-F238E27FC236}">
                <a16:creationId xmlns:a16="http://schemas.microsoft.com/office/drawing/2014/main" id="{128B702D-9FF8-4627-83FA-96EA44855148}"/>
              </a:ext>
            </a:extLst>
          </p:cNvPr>
          <p:cNvSpPr>
            <a:spLocks noGrp="1"/>
          </p:cNvSpPr>
          <p:nvPr>
            <p:ph idx="1"/>
          </p:nvPr>
        </p:nvSpPr>
        <p:spPr>
          <a:xfrm>
            <a:off x="1251678" y="1296141"/>
            <a:ext cx="10178322" cy="4583452"/>
          </a:xfrm>
        </p:spPr>
        <p:txBody>
          <a:bodyPr/>
          <a:lstStyle/>
          <a:p>
            <a:r>
              <a:rPr lang="zh-TW" altLang="en-US" dirty="0">
                <a:solidFill>
                  <a:schemeClr val="tx1"/>
                </a:solidFill>
              </a:rPr>
              <a:t>包裝器法</a:t>
            </a:r>
            <a:r>
              <a:rPr lang="en-US" altLang="zh-TW" dirty="0">
                <a:solidFill>
                  <a:schemeClr val="tx1"/>
                </a:solidFill>
              </a:rPr>
              <a:t>(Wrapper Methods) </a:t>
            </a:r>
            <a:r>
              <a:rPr lang="zh-TW" altLang="en-US" dirty="0">
                <a:solidFill>
                  <a:schemeClr val="tx1"/>
                </a:solidFill>
              </a:rPr>
              <a:t>是使用機器學習模型和搜尋策略來評估每個特徵子集合，這個方法也被稱為貪婪演算法</a:t>
            </a:r>
            <a:r>
              <a:rPr lang="en-US" altLang="zh-TW" dirty="0">
                <a:solidFill>
                  <a:schemeClr val="tx1"/>
                </a:solidFill>
              </a:rPr>
              <a:t>(greedy algorithms)</a:t>
            </a:r>
            <a:r>
              <a:rPr lang="zh-TW" altLang="en-US" dirty="0">
                <a:solidFill>
                  <a:schemeClr val="tx1"/>
                </a:solidFill>
              </a:rPr>
              <a:t>，因為它的目的是找到在模型訓練下達到最佳結果的特徵組合，這樣做需要用到大量電腦運算資源，且通常沒能力實踐竭盡式搜尋</a:t>
            </a:r>
            <a:r>
              <a:rPr lang="en-US" altLang="zh-TW" dirty="0">
                <a:solidFill>
                  <a:schemeClr val="tx1"/>
                </a:solidFill>
              </a:rPr>
              <a:t>(exhaustive search)</a:t>
            </a:r>
            <a:r>
              <a:rPr lang="zh-TW" altLang="en-US" dirty="0">
                <a:solidFill>
                  <a:schemeClr val="tx1"/>
                </a:solidFill>
              </a:rPr>
              <a:t>。</a:t>
            </a:r>
            <a:endParaRPr lang="en-US" altLang="zh-TW" dirty="0">
              <a:solidFill>
                <a:schemeClr val="tx1"/>
              </a:solidFill>
            </a:endParaRPr>
          </a:p>
          <a:p>
            <a:r>
              <a:rPr lang="zh-TW" altLang="en-US" dirty="0">
                <a:solidFill>
                  <a:schemeClr val="tx1"/>
                </a:solidFill>
              </a:rPr>
              <a:t>主要使用的方法</a:t>
            </a:r>
            <a:r>
              <a:rPr lang="en-US" altLang="zh-TW" dirty="0">
                <a:solidFill>
                  <a:schemeClr val="tx1"/>
                </a:solidFill>
              </a:rPr>
              <a:t>:</a:t>
            </a:r>
          </a:p>
          <a:p>
            <a:pPr lvl="1"/>
            <a:r>
              <a:rPr lang="zh-TW" altLang="en-US" dirty="0">
                <a:solidFill>
                  <a:schemeClr val="tx1"/>
                </a:solidFill>
              </a:rPr>
              <a:t>向前特徵選取法</a:t>
            </a:r>
            <a:r>
              <a:rPr lang="en-US" altLang="zh-TW" dirty="0">
                <a:solidFill>
                  <a:schemeClr val="tx1"/>
                </a:solidFill>
              </a:rPr>
              <a:t>(Forward Feature Selection) </a:t>
            </a:r>
            <a:r>
              <a:rPr lang="zh-TW" altLang="en-US" dirty="0">
                <a:solidFill>
                  <a:schemeClr val="tx1"/>
                </a:solidFill>
              </a:rPr>
              <a:t> </a:t>
            </a:r>
            <a:endParaRPr lang="en-US" altLang="zh-TW" dirty="0">
              <a:solidFill>
                <a:schemeClr val="tx1"/>
              </a:solidFill>
            </a:endParaRPr>
          </a:p>
          <a:p>
            <a:pPr lvl="1"/>
            <a:r>
              <a:rPr lang="zh-TW" altLang="en-US" dirty="0">
                <a:solidFill>
                  <a:schemeClr val="tx1"/>
                </a:solidFill>
              </a:rPr>
              <a:t>向後特徵淘汰法</a:t>
            </a:r>
            <a:r>
              <a:rPr lang="en-US" altLang="zh-TW" dirty="0">
                <a:solidFill>
                  <a:schemeClr val="tx1"/>
                </a:solidFill>
              </a:rPr>
              <a:t>(Backward Feature Elimination)</a:t>
            </a:r>
          </a:p>
          <a:p>
            <a:pPr lvl="1"/>
            <a:r>
              <a:rPr lang="zh-TW" altLang="en-US" dirty="0">
                <a:solidFill>
                  <a:schemeClr val="tx1"/>
                </a:solidFill>
              </a:rPr>
              <a:t>竭盡式特徵選取法</a:t>
            </a:r>
            <a:r>
              <a:rPr lang="en-US" altLang="zh-TW" dirty="0">
                <a:solidFill>
                  <a:schemeClr val="tx1"/>
                </a:solidFill>
              </a:rPr>
              <a:t>(Exhaustive Feature Selection)</a:t>
            </a:r>
          </a:p>
        </p:txBody>
      </p:sp>
      <p:sp>
        <p:nvSpPr>
          <p:cNvPr id="4" name="文字方塊 3">
            <a:extLst>
              <a:ext uri="{FF2B5EF4-FFF2-40B4-BE49-F238E27FC236}">
                <a16:creationId xmlns:a16="http://schemas.microsoft.com/office/drawing/2014/main" id="{96D29D84-4DA2-F6E5-BD13-458647D1A6AA}"/>
              </a:ext>
            </a:extLst>
          </p:cNvPr>
          <p:cNvSpPr txBox="1"/>
          <p:nvPr/>
        </p:nvSpPr>
        <p:spPr>
          <a:xfrm>
            <a:off x="1251678" y="4521819"/>
            <a:ext cx="10178322" cy="923330"/>
          </a:xfrm>
          <a:prstGeom prst="rect">
            <a:avLst/>
          </a:prstGeom>
          <a:noFill/>
        </p:spPr>
        <p:txBody>
          <a:bodyPr wrap="square" rtlCol="0">
            <a:spAutoFit/>
          </a:bodyPr>
          <a:lstStyle/>
          <a:p>
            <a:r>
              <a:rPr lang="zh-TW" altLang="en-US" b="1" i="0" dirty="0">
                <a:effectLst/>
                <a:latin typeface="Noto Sans TC"/>
              </a:rPr>
              <a:t>貪婪法 </a:t>
            </a:r>
            <a:r>
              <a:rPr lang="en-US" altLang="zh-TW" b="1" i="0" dirty="0">
                <a:effectLst/>
                <a:latin typeface="Noto Sans TC"/>
              </a:rPr>
              <a:t>(Greedy)</a:t>
            </a:r>
            <a:r>
              <a:rPr lang="zh-TW" altLang="en-US" b="0" i="0" dirty="0">
                <a:effectLst/>
                <a:latin typeface="Noto Sans TC"/>
              </a:rPr>
              <a:t>：貪婪演算法和暴力演算法類似。這個解決方法會根據當前狀況，找出最佳解決方法，常用來尋找與決定行駛路線。演算法不會計算抵達目的地的所有可能路線，只選擇距離下一個檢查點最短的路線，而且不會考慮檢查點之後的其他路線。</a:t>
            </a:r>
          </a:p>
        </p:txBody>
      </p:sp>
    </p:spTree>
    <p:extLst>
      <p:ext uri="{BB962C8B-B14F-4D97-AF65-F5344CB8AC3E}">
        <p14:creationId xmlns:p14="http://schemas.microsoft.com/office/powerpoint/2010/main" val="229309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90A713-28A1-4F31-A9F2-FE9023196DC5}"/>
              </a:ext>
            </a:extLst>
          </p:cNvPr>
          <p:cNvSpPr>
            <a:spLocks noGrp="1"/>
          </p:cNvSpPr>
          <p:nvPr>
            <p:ph type="title"/>
          </p:nvPr>
        </p:nvSpPr>
        <p:spPr/>
        <p:txBody>
          <a:bodyPr/>
          <a:lstStyle/>
          <a:p>
            <a:r>
              <a:rPr lang="zh-TW" altLang="en-US" dirty="0">
                <a:solidFill>
                  <a:schemeClr val="tx1"/>
                </a:solidFill>
              </a:rPr>
              <a:t>向前特徵選取法</a:t>
            </a:r>
            <a:endParaRPr lang="zh-TW" altLang="en-US" dirty="0"/>
          </a:p>
        </p:txBody>
      </p:sp>
      <p:pic>
        <p:nvPicPr>
          <p:cNvPr id="5" name="內容版面配置區 4">
            <a:extLst>
              <a:ext uri="{FF2B5EF4-FFF2-40B4-BE49-F238E27FC236}">
                <a16:creationId xmlns:a16="http://schemas.microsoft.com/office/drawing/2014/main" id="{F255835F-A464-493A-9AA9-2FCA310C1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574" y="2787469"/>
            <a:ext cx="8249801" cy="2591162"/>
          </a:xfrm>
        </p:spPr>
      </p:pic>
    </p:spTree>
    <p:extLst>
      <p:ext uri="{BB962C8B-B14F-4D97-AF65-F5344CB8AC3E}">
        <p14:creationId xmlns:p14="http://schemas.microsoft.com/office/powerpoint/2010/main" val="42016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8BC1A-BA43-4676-BD71-025745CDF966}"/>
              </a:ext>
            </a:extLst>
          </p:cNvPr>
          <p:cNvSpPr>
            <a:spLocks noGrp="1"/>
          </p:cNvSpPr>
          <p:nvPr>
            <p:ph type="title"/>
          </p:nvPr>
        </p:nvSpPr>
        <p:spPr/>
        <p:txBody>
          <a:bodyPr/>
          <a:lstStyle/>
          <a:p>
            <a:r>
              <a:rPr lang="zh-TW" altLang="en-US" dirty="0"/>
              <a:t>向後特徵淘汰法</a:t>
            </a:r>
          </a:p>
        </p:txBody>
      </p:sp>
      <p:pic>
        <p:nvPicPr>
          <p:cNvPr id="5" name="內容版面配置區 4">
            <a:extLst>
              <a:ext uri="{FF2B5EF4-FFF2-40B4-BE49-F238E27FC236}">
                <a16:creationId xmlns:a16="http://schemas.microsoft.com/office/drawing/2014/main" id="{53D9A156-466F-44B1-B39C-B6F72B9949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100" y="2806522"/>
            <a:ext cx="8230749" cy="2553056"/>
          </a:xfrm>
        </p:spPr>
      </p:pic>
    </p:spTree>
    <p:extLst>
      <p:ext uri="{BB962C8B-B14F-4D97-AF65-F5344CB8AC3E}">
        <p14:creationId xmlns:p14="http://schemas.microsoft.com/office/powerpoint/2010/main" val="7582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04B3EC-F413-47DD-9A7E-A2AD691343DD}"/>
              </a:ext>
            </a:extLst>
          </p:cNvPr>
          <p:cNvSpPr>
            <a:spLocks noGrp="1"/>
          </p:cNvSpPr>
          <p:nvPr>
            <p:ph type="title"/>
          </p:nvPr>
        </p:nvSpPr>
        <p:spPr/>
        <p:txBody>
          <a:bodyPr/>
          <a:lstStyle/>
          <a:p>
            <a:r>
              <a:rPr lang="zh-TW" altLang="en-US" dirty="0"/>
              <a:t>竭盡式特徵選取法</a:t>
            </a:r>
          </a:p>
        </p:txBody>
      </p:sp>
      <p:pic>
        <p:nvPicPr>
          <p:cNvPr id="9" name="內容版面配置區 8">
            <a:extLst>
              <a:ext uri="{FF2B5EF4-FFF2-40B4-BE49-F238E27FC236}">
                <a16:creationId xmlns:a16="http://schemas.microsoft.com/office/drawing/2014/main" id="{D45F04DA-4E89-4459-A588-092C351CA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100" y="2949417"/>
            <a:ext cx="8230749" cy="2267266"/>
          </a:xfrm>
        </p:spPr>
      </p:pic>
    </p:spTree>
    <p:extLst>
      <p:ext uri="{BB962C8B-B14F-4D97-AF65-F5344CB8AC3E}">
        <p14:creationId xmlns:p14="http://schemas.microsoft.com/office/powerpoint/2010/main" val="339808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4D0A32-866F-4B88-912B-4ECA16E0AD71}"/>
              </a:ext>
            </a:extLst>
          </p:cNvPr>
          <p:cNvSpPr>
            <a:spLocks noGrp="1"/>
          </p:cNvSpPr>
          <p:nvPr>
            <p:ph type="title"/>
          </p:nvPr>
        </p:nvSpPr>
        <p:spPr/>
        <p:txBody>
          <a:bodyPr/>
          <a:lstStyle/>
          <a:p>
            <a:r>
              <a:rPr lang="zh-TW" altLang="en-US" dirty="0"/>
              <a:t>呈現結果</a:t>
            </a:r>
          </a:p>
        </p:txBody>
      </p:sp>
      <p:pic>
        <p:nvPicPr>
          <p:cNvPr id="9" name="內容版面配置區 8">
            <a:extLst>
              <a:ext uri="{FF2B5EF4-FFF2-40B4-BE49-F238E27FC236}">
                <a16:creationId xmlns:a16="http://schemas.microsoft.com/office/drawing/2014/main" id="{9256AD8D-508D-4181-8ED6-86ABBF9CD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4546" y="2355722"/>
            <a:ext cx="5219539" cy="3594100"/>
          </a:xfrm>
        </p:spPr>
      </p:pic>
      <p:pic>
        <p:nvPicPr>
          <p:cNvPr id="11" name="圖片 10">
            <a:extLst>
              <a:ext uri="{FF2B5EF4-FFF2-40B4-BE49-F238E27FC236}">
                <a16:creationId xmlns:a16="http://schemas.microsoft.com/office/drawing/2014/main" id="{3C0594A7-3544-42D7-B7B5-20E326355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41" y="2357022"/>
            <a:ext cx="5528884" cy="3592800"/>
          </a:xfrm>
          <a:prstGeom prst="rect">
            <a:avLst/>
          </a:prstGeom>
        </p:spPr>
      </p:pic>
    </p:spTree>
    <p:extLst>
      <p:ext uri="{BB962C8B-B14F-4D97-AF65-F5344CB8AC3E}">
        <p14:creationId xmlns:p14="http://schemas.microsoft.com/office/powerpoint/2010/main" val="340634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3D56C5-B9E5-9210-4EAE-3708FF81E19C}"/>
              </a:ext>
            </a:extLst>
          </p:cNvPr>
          <p:cNvSpPr>
            <a:spLocks noGrp="1"/>
          </p:cNvSpPr>
          <p:nvPr>
            <p:ph type="title"/>
          </p:nvPr>
        </p:nvSpPr>
        <p:spPr/>
        <p:txBody>
          <a:bodyPr/>
          <a:lstStyle/>
          <a:p>
            <a:r>
              <a:rPr lang="zh-TW" altLang="en-US" b="1" dirty="0"/>
              <a:t>目錄</a:t>
            </a:r>
          </a:p>
        </p:txBody>
      </p:sp>
      <p:sp>
        <p:nvSpPr>
          <p:cNvPr id="3" name="內容版面配置區 2">
            <a:extLst>
              <a:ext uri="{FF2B5EF4-FFF2-40B4-BE49-F238E27FC236}">
                <a16:creationId xmlns:a16="http://schemas.microsoft.com/office/drawing/2014/main" id="{84059937-D083-D874-11AC-31C344028AD2}"/>
              </a:ext>
            </a:extLst>
          </p:cNvPr>
          <p:cNvSpPr>
            <a:spLocks noGrp="1"/>
          </p:cNvSpPr>
          <p:nvPr>
            <p:ph idx="1"/>
          </p:nvPr>
        </p:nvSpPr>
        <p:spPr/>
        <p:txBody>
          <a:bodyPr>
            <a:normAutofit/>
          </a:bodyPr>
          <a:lstStyle/>
          <a:p>
            <a:r>
              <a:rPr lang="zh-TW" altLang="en-US" sz="2800" b="1" dirty="0"/>
              <a:t>機器學習</a:t>
            </a:r>
            <a:endParaRPr lang="en-US" altLang="zh-TW" sz="2800" b="1" dirty="0"/>
          </a:p>
          <a:p>
            <a:r>
              <a:rPr lang="zh-TW" altLang="en-US" sz="2800" b="1" dirty="0"/>
              <a:t>特徵工程</a:t>
            </a:r>
            <a:endParaRPr lang="en-US" altLang="zh-TW" sz="2800" b="1" dirty="0"/>
          </a:p>
          <a:p>
            <a:r>
              <a:rPr lang="zh-TW" altLang="en-US" sz="2800" b="1" dirty="0"/>
              <a:t>演算法</a:t>
            </a:r>
            <a:endParaRPr lang="en-US" altLang="zh-TW" sz="2800" b="1" dirty="0"/>
          </a:p>
          <a:p>
            <a:r>
              <a:rPr lang="zh-TW" altLang="en-US" sz="2800" b="1" dirty="0"/>
              <a:t>驗證</a:t>
            </a:r>
            <a:endParaRPr lang="en-US" altLang="zh-TW" sz="2800" b="1" dirty="0"/>
          </a:p>
        </p:txBody>
      </p:sp>
    </p:spTree>
    <p:extLst>
      <p:ext uri="{BB962C8B-B14F-4D97-AF65-F5344CB8AC3E}">
        <p14:creationId xmlns:p14="http://schemas.microsoft.com/office/powerpoint/2010/main" val="347066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460040-E7A1-43E4-8730-53AB6F9E0909}"/>
              </a:ext>
            </a:extLst>
          </p:cNvPr>
          <p:cNvSpPr>
            <a:spLocks noGrp="1"/>
          </p:cNvSpPr>
          <p:nvPr>
            <p:ph type="title"/>
          </p:nvPr>
        </p:nvSpPr>
        <p:spPr/>
        <p:txBody>
          <a:bodyPr>
            <a:noAutofit/>
          </a:bodyPr>
          <a:lstStyle/>
          <a:p>
            <a:r>
              <a:rPr lang="zh-TW" altLang="en-US" sz="4400" dirty="0">
                <a:solidFill>
                  <a:srgbClr val="202122"/>
                </a:solidFill>
                <a:latin typeface="Arial" panose="020B0604020202020204" pitchFamily="34" charset="0"/>
              </a:rPr>
              <a:t>嵌入法 </a:t>
            </a:r>
            <a:r>
              <a:rPr lang="en-US" altLang="zh-TW" sz="4800" b="1" dirty="0">
                <a:solidFill>
                  <a:srgbClr val="222222"/>
                </a:solidFill>
                <a:latin typeface="Helvetica Neue"/>
              </a:rPr>
              <a:t>Embedded Methods</a:t>
            </a:r>
            <a:br>
              <a:rPr lang="en-US" altLang="zh-TW" sz="4800" b="1" dirty="0">
                <a:solidFill>
                  <a:srgbClr val="222222"/>
                </a:solidFill>
                <a:latin typeface="Helvetica Neue"/>
              </a:rPr>
            </a:br>
            <a:endParaRPr lang="zh-TW" altLang="en-US" sz="4800" dirty="0"/>
          </a:p>
        </p:txBody>
      </p:sp>
      <p:sp>
        <p:nvSpPr>
          <p:cNvPr id="3" name="內容版面配置區 2">
            <a:extLst>
              <a:ext uri="{FF2B5EF4-FFF2-40B4-BE49-F238E27FC236}">
                <a16:creationId xmlns:a16="http://schemas.microsoft.com/office/drawing/2014/main" id="{9BB2B16D-4177-4CF3-BC4F-D6A33BD14F1B}"/>
              </a:ext>
            </a:extLst>
          </p:cNvPr>
          <p:cNvSpPr>
            <a:spLocks noGrp="1"/>
          </p:cNvSpPr>
          <p:nvPr>
            <p:ph idx="1"/>
          </p:nvPr>
        </p:nvSpPr>
        <p:spPr>
          <a:xfrm>
            <a:off x="1251678" y="1389892"/>
            <a:ext cx="10589340" cy="5253976"/>
          </a:xfrm>
        </p:spPr>
        <p:txBody>
          <a:bodyPr>
            <a:normAutofit/>
          </a:bodyPr>
          <a:lstStyle/>
          <a:p>
            <a:pPr fontAlgn="base"/>
            <a:r>
              <a:rPr lang="zh-TW" altLang="en-US" dirty="0"/>
              <a:t>嵌入法</a:t>
            </a:r>
            <a:r>
              <a:rPr lang="en-US" altLang="zh-TW" dirty="0"/>
              <a:t>(Embedded methods)</a:t>
            </a:r>
            <a:r>
              <a:rPr lang="zh-TW" altLang="en-US" dirty="0"/>
              <a:t>是指在機器學習模型訓練的</a:t>
            </a:r>
            <a:r>
              <a:rPr lang="zh-TW" altLang="en-US" dirty="0">
                <a:solidFill>
                  <a:srgbClr val="FF0000"/>
                </a:solidFill>
              </a:rPr>
              <a:t>同時</a:t>
            </a:r>
            <a:r>
              <a:rPr lang="zh-TW" altLang="en-US" dirty="0"/>
              <a:t>，執行特徵選擇。</a:t>
            </a:r>
            <a:endParaRPr lang="en-US" altLang="zh-TW" dirty="0"/>
          </a:p>
          <a:p>
            <a:pPr fontAlgn="base"/>
            <a:r>
              <a:rPr lang="zh-TW" altLang="en-US" dirty="0"/>
              <a:t>方法：</a:t>
            </a:r>
            <a:endParaRPr lang="en-US" altLang="zh-TW" dirty="0"/>
          </a:p>
          <a:p>
            <a:pPr lvl="1" fontAlgn="base"/>
            <a:r>
              <a:rPr lang="en-US" altLang="zh-TW" dirty="0"/>
              <a:t>Regularization methods </a:t>
            </a:r>
            <a:r>
              <a:rPr lang="zh-TW" altLang="en-US" dirty="0"/>
              <a:t>正規化方法</a:t>
            </a:r>
            <a:endParaRPr lang="en-US" altLang="zh-TW" dirty="0"/>
          </a:p>
          <a:p>
            <a:pPr lvl="2" fontAlgn="base"/>
            <a:r>
              <a:rPr lang="zh-TW" altLang="en-US" b="0" i="0" dirty="0">
                <a:solidFill>
                  <a:srgbClr val="303233"/>
                </a:solidFill>
                <a:effectLst/>
                <a:latin typeface="Lato" panose="020F0502020204030203" pitchFamily="34" charset="0"/>
              </a:rPr>
              <a:t>就線性模型而言，</a:t>
            </a:r>
            <a:r>
              <a:rPr lang="zh-TW" altLang="en-US" b="0" i="0" dirty="0">
                <a:solidFill>
                  <a:srgbClr val="292929"/>
                </a:solidFill>
                <a:effectLst/>
                <a:latin typeface="charter"/>
              </a:rPr>
              <a:t>根據計算 </a:t>
            </a:r>
            <a:r>
              <a:rPr lang="en-US" altLang="zh-TW" b="0" i="0" dirty="0">
                <a:solidFill>
                  <a:srgbClr val="292929"/>
                </a:solidFill>
                <a:effectLst/>
                <a:latin typeface="charter"/>
              </a:rPr>
              <a:t>penalty (</a:t>
            </a:r>
            <a:r>
              <a:rPr lang="zh-TW" altLang="en-US" b="0" i="0" dirty="0">
                <a:solidFill>
                  <a:srgbClr val="292929"/>
                </a:solidFill>
                <a:effectLst/>
                <a:latin typeface="charter"/>
              </a:rPr>
              <a:t>懲罰</a:t>
            </a:r>
            <a:r>
              <a:rPr lang="en-US" altLang="zh-TW" b="0" i="0" dirty="0">
                <a:solidFill>
                  <a:srgbClr val="292929"/>
                </a:solidFill>
                <a:effectLst/>
                <a:latin typeface="charter"/>
              </a:rPr>
              <a:t>)</a:t>
            </a:r>
            <a:r>
              <a:rPr lang="zh-TW" altLang="en-US" b="0" i="0" dirty="0">
                <a:solidFill>
                  <a:srgbClr val="292929"/>
                </a:solidFill>
                <a:effectLst/>
                <a:latin typeface="charter"/>
              </a:rPr>
              <a:t> 的方式分為 </a:t>
            </a:r>
            <a:endParaRPr lang="en-US" altLang="zh-TW" b="0" i="0" dirty="0">
              <a:solidFill>
                <a:srgbClr val="292929"/>
              </a:solidFill>
              <a:effectLst/>
              <a:latin typeface="charter"/>
            </a:endParaRPr>
          </a:p>
          <a:p>
            <a:pPr lvl="3" fontAlgn="base"/>
            <a:r>
              <a:rPr lang="en-US" altLang="zh-TW" b="0" i="0" dirty="0">
                <a:solidFill>
                  <a:srgbClr val="292929"/>
                </a:solidFill>
                <a:effectLst/>
                <a:latin typeface="charter"/>
              </a:rPr>
              <a:t>Lasso Regression(L1)</a:t>
            </a:r>
            <a:endParaRPr lang="en-US" altLang="zh-TW" dirty="0">
              <a:solidFill>
                <a:srgbClr val="292929"/>
              </a:solidFill>
              <a:latin typeface="charter"/>
            </a:endParaRPr>
          </a:p>
          <a:p>
            <a:pPr lvl="3" fontAlgn="base"/>
            <a:r>
              <a:rPr lang="en-US" altLang="zh-TW" b="0" i="0" dirty="0">
                <a:solidFill>
                  <a:srgbClr val="292929"/>
                </a:solidFill>
                <a:effectLst/>
                <a:latin typeface="charter"/>
              </a:rPr>
              <a:t>Ridge regression(L2)</a:t>
            </a:r>
            <a:endParaRPr lang="en-US" altLang="zh-TW" dirty="0">
              <a:solidFill>
                <a:srgbClr val="292929"/>
              </a:solidFill>
              <a:latin typeface="charter"/>
            </a:endParaRPr>
          </a:p>
          <a:p>
            <a:pPr lvl="3" fontAlgn="base"/>
            <a:r>
              <a:rPr lang="en-US" altLang="zh-TW" b="0" i="0" dirty="0">
                <a:solidFill>
                  <a:srgbClr val="303233"/>
                </a:solidFill>
                <a:effectLst/>
                <a:latin typeface="Lato" panose="020F0502020204030203" pitchFamily="34" charset="0"/>
              </a:rPr>
              <a:t>Elastic nets</a:t>
            </a:r>
            <a:endParaRPr lang="en-US" altLang="zh-TW" dirty="0">
              <a:solidFill>
                <a:srgbClr val="292929"/>
              </a:solidFill>
              <a:latin typeface="charter"/>
            </a:endParaRPr>
          </a:p>
          <a:p>
            <a:pPr lvl="1" fontAlgn="base"/>
            <a:r>
              <a:rPr lang="en-US" altLang="zh-TW" dirty="0"/>
              <a:t>Tree-base methods</a:t>
            </a:r>
          </a:p>
          <a:p>
            <a:pPr lvl="2" fontAlgn="base"/>
            <a:r>
              <a:rPr lang="en-US" altLang="zh-TW" b="0" i="0" dirty="0">
                <a:solidFill>
                  <a:srgbClr val="303233"/>
                </a:solidFill>
                <a:effectLst/>
                <a:latin typeface="Lato" panose="020F0502020204030203" pitchFamily="34" charset="0"/>
              </a:rPr>
              <a:t>tree-base</a:t>
            </a:r>
            <a:r>
              <a:rPr lang="zh-TW" altLang="en-US" b="0" i="0" dirty="0">
                <a:solidFill>
                  <a:srgbClr val="303233"/>
                </a:solidFill>
                <a:effectLst/>
                <a:latin typeface="Lato" panose="020F0502020204030203" pitchFamily="34" charset="0"/>
              </a:rPr>
              <a:t>演算法和模型也提供</a:t>
            </a:r>
            <a:r>
              <a:rPr lang="zh-TW" altLang="en-US" b="0" i="0" dirty="0">
                <a:solidFill>
                  <a:srgbClr val="FF0000"/>
                </a:solidFill>
                <a:effectLst/>
                <a:latin typeface="Lato" panose="020F0502020204030203" pitchFamily="34" charset="0"/>
              </a:rPr>
              <a:t>特徵重要性</a:t>
            </a:r>
            <a:r>
              <a:rPr lang="en-US" altLang="zh-TW" b="0" i="0" dirty="0">
                <a:solidFill>
                  <a:srgbClr val="303233"/>
                </a:solidFill>
                <a:effectLst/>
                <a:latin typeface="Lato" panose="020F0502020204030203" pitchFamily="34" charset="0"/>
              </a:rPr>
              <a:t>(</a:t>
            </a:r>
            <a:r>
              <a:rPr lang="en-US" altLang="zh-TW" b="1" i="0" dirty="0">
                <a:solidFill>
                  <a:srgbClr val="303233"/>
                </a:solidFill>
                <a:effectLst/>
                <a:latin typeface="Lato" panose="020F0502020204030203" pitchFamily="34" charset="0"/>
              </a:rPr>
              <a:t>feature importance</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來讓我們做特徵選擇，我們可以使用任何樹狀基礎的學習模型。</a:t>
            </a:r>
            <a:endParaRPr lang="en-US" altLang="zh-TW" dirty="0"/>
          </a:p>
          <a:p>
            <a:pPr lvl="2"/>
            <a:r>
              <a:rPr lang="en-US" altLang="zh-TW" b="0" i="0" dirty="0">
                <a:solidFill>
                  <a:srgbClr val="292929"/>
                </a:solidFill>
                <a:effectLst/>
                <a:latin typeface="charter"/>
              </a:rPr>
              <a:t>Decision tree </a:t>
            </a:r>
            <a:r>
              <a:rPr lang="zh-TW" altLang="en-US" b="0" i="0" dirty="0">
                <a:solidFill>
                  <a:srgbClr val="292929"/>
                </a:solidFill>
                <a:effectLst/>
                <a:latin typeface="charter"/>
              </a:rPr>
              <a:t>在每次節點分支時，選擇和分類結果相關性較高的特徵作為節點的判斷特徵，常用的相關度衡量標準：熵</a:t>
            </a:r>
            <a:r>
              <a:rPr lang="en-US" altLang="zh-TW" b="0" i="0" dirty="0">
                <a:solidFill>
                  <a:srgbClr val="292929"/>
                </a:solidFill>
                <a:effectLst/>
                <a:latin typeface="charter"/>
              </a:rPr>
              <a:t>(Entropy) </a:t>
            </a:r>
            <a:r>
              <a:rPr lang="zh-TW" altLang="en-US" b="0" i="0" dirty="0">
                <a:solidFill>
                  <a:srgbClr val="292929"/>
                </a:solidFill>
                <a:effectLst/>
                <a:latin typeface="charter"/>
              </a:rPr>
              <a:t>、</a:t>
            </a:r>
            <a:r>
              <a:rPr lang="en-US" altLang="zh-TW" b="0" i="0" dirty="0">
                <a:solidFill>
                  <a:srgbClr val="292929"/>
                </a:solidFill>
                <a:effectLst/>
                <a:latin typeface="charter"/>
              </a:rPr>
              <a:t>Gini</a:t>
            </a:r>
            <a:r>
              <a:rPr lang="zh-TW" altLang="en-US" b="0" i="0" dirty="0">
                <a:solidFill>
                  <a:srgbClr val="292929"/>
                </a:solidFill>
                <a:effectLst/>
                <a:latin typeface="charter"/>
              </a:rPr>
              <a:t>不純度</a:t>
            </a:r>
            <a:r>
              <a:rPr lang="en-US" altLang="zh-TW" b="0" i="0" dirty="0">
                <a:solidFill>
                  <a:srgbClr val="292929"/>
                </a:solidFill>
                <a:effectLst/>
                <a:latin typeface="charter"/>
              </a:rPr>
              <a:t>(Gini Impurity)</a:t>
            </a:r>
            <a:r>
              <a:rPr lang="zh-TW" altLang="en-US" b="0" i="0" dirty="0">
                <a:solidFill>
                  <a:srgbClr val="292929"/>
                </a:solidFill>
                <a:effectLst/>
                <a:latin typeface="charter"/>
              </a:rPr>
              <a:t>。</a:t>
            </a:r>
          </a:p>
          <a:p>
            <a:pPr lvl="2"/>
            <a:r>
              <a:rPr lang="zh-TW" altLang="en-US" b="0" i="0" dirty="0">
                <a:solidFill>
                  <a:srgbClr val="292929"/>
                </a:solidFill>
                <a:effectLst/>
                <a:latin typeface="charter"/>
              </a:rPr>
              <a:t>延續 </a:t>
            </a:r>
            <a:r>
              <a:rPr lang="en-US" altLang="zh-TW" b="0" i="0" dirty="0">
                <a:solidFill>
                  <a:srgbClr val="292929"/>
                </a:solidFill>
                <a:effectLst/>
                <a:latin typeface="charter"/>
              </a:rPr>
              <a:t>Decision tree </a:t>
            </a:r>
            <a:r>
              <a:rPr lang="zh-TW" altLang="en-US" b="0" i="0" dirty="0">
                <a:solidFill>
                  <a:srgbClr val="292929"/>
                </a:solidFill>
                <a:effectLst/>
                <a:latin typeface="charter"/>
              </a:rPr>
              <a:t>的概念，</a:t>
            </a:r>
            <a:r>
              <a:rPr lang="en-US" altLang="zh-TW" b="0" i="0" dirty="0">
                <a:solidFill>
                  <a:srgbClr val="292929"/>
                </a:solidFill>
                <a:effectLst/>
                <a:latin typeface="charter"/>
              </a:rPr>
              <a:t>Random Forest </a:t>
            </a:r>
            <a:r>
              <a:rPr lang="zh-TW" altLang="en-US" b="0" i="0" dirty="0">
                <a:solidFill>
                  <a:srgbClr val="292929"/>
                </a:solidFill>
                <a:effectLst/>
                <a:latin typeface="charter"/>
              </a:rPr>
              <a:t>以隨機的資料訓練不同棵樹，找出彼此之間差異較大的樹，結合多棵 </a:t>
            </a:r>
            <a:r>
              <a:rPr lang="en-US" altLang="zh-TW" b="0" i="0" dirty="0">
                <a:solidFill>
                  <a:srgbClr val="292929"/>
                </a:solidFill>
                <a:effectLst/>
                <a:latin typeface="charter"/>
              </a:rPr>
              <a:t>Decision tree</a:t>
            </a:r>
            <a:r>
              <a:rPr lang="zh-TW" altLang="en-US" b="0" i="0" dirty="0">
                <a:solidFill>
                  <a:srgbClr val="292929"/>
                </a:solidFill>
                <a:effectLst/>
                <a:latin typeface="charter"/>
              </a:rPr>
              <a:t>，以多數決的方式共同決定分類結果，這種學習方法</a:t>
            </a:r>
            <a:r>
              <a:rPr lang="zh-TW" altLang="en-US" dirty="0">
                <a:solidFill>
                  <a:srgbClr val="292929"/>
                </a:solidFill>
                <a:latin typeface="charter"/>
              </a:rPr>
              <a:t>稱為 </a:t>
            </a:r>
            <a:r>
              <a:rPr lang="en-US" altLang="zh-TW" dirty="0">
                <a:solidFill>
                  <a:srgbClr val="292929"/>
                </a:solidFill>
                <a:latin typeface="charter"/>
                <a:hlinkClick r:id="rId2">
                  <a:extLst>
                    <a:ext uri="{A12FA001-AC4F-418D-AE19-62706E023703}">
                      <ahyp:hlinkClr xmlns:ahyp="http://schemas.microsoft.com/office/drawing/2018/hyperlinkcolor" val="tx"/>
                    </a:ext>
                  </a:extLst>
                </a:hlinkClick>
              </a:rPr>
              <a:t>Ensemble learning</a:t>
            </a:r>
            <a:r>
              <a:rPr lang="zh-TW" altLang="en-US" dirty="0">
                <a:solidFill>
                  <a:srgbClr val="292929"/>
                </a:solidFill>
                <a:latin typeface="charter"/>
              </a:rPr>
              <a:t>。</a:t>
            </a:r>
          </a:p>
          <a:p>
            <a:pPr marL="1828800" lvl="4" indent="0" fontAlgn="base">
              <a:buNone/>
            </a:pPr>
            <a:endParaRPr lang="en-US" altLang="zh-TW" dirty="0">
              <a:solidFill>
                <a:srgbClr val="555555"/>
              </a:solidFill>
              <a:latin typeface="Helvetica Neue"/>
            </a:endParaRPr>
          </a:p>
        </p:txBody>
      </p:sp>
    </p:spTree>
    <p:extLst>
      <p:ext uri="{BB962C8B-B14F-4D97-AF65-F5344CB8AC3E}">
        <p14:creationId xmlns:p14="http://schemas.microsoft.com/office/powerpoint/2010/main" val="913835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18351C-FDA2-4391-AE01-29EE2905D499}"/>
              </a:ext>
            </a:extLst>
          </p:cNvPr>
          <p:cNvSpPr>
            <a:spLocks noGrp="1"/>
          </p:cNvSpPr>
          <p:nvPr>
            <p:ph type="title"/>
          </p:nvPr>
        </p:nvSpPr>
        <p:spPr/>
        <p:txBody>
          <a:bodyPr/>
          <a:lstStyle/>
          <a:p>
            <a:r>
              <a:rPr lang="en-US" altLang="zh-TW" dirty="0">
                <a:solidFill>
                  <a:srgbClr val="292929"/>
                </a:solidFill>
                <a:latin typeface="charter"/>
              </a:rPr>
              <a:t>Lasso Regression(L1)</a:t>
            </a:r>
            <a:endParaRPr lang="zh-TW" altLang="en-US" dirty="0"/>
          </a:p>
        </p:txBody>
      </p:sp>
      <p:pic>
        <p:nvPicPr>
          <p:cNvPr id="5" name="內容版面配置區 4">
            <a:extLst>
              <a:ext uri="{FF2B5EF4-FFF2-40B4-BE49-F238E27FC236}">
                <a16:creationId xmlns:a16="http://schemas.microsoft.com/office/drawing/2014/main" id="{76B9D8E3-CBD3-4CBA-BC1E-BAB0A10E4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229" y="1159892"/>
            <a:ext cx="6908035" cy="3594100"/>
          </a:xfrm>
        </p:spPr>
      </p:pic>
      <p:pic>
        <p:nvPicPr>
          <p:cNvPr id="7" name="圖片 6">
            <a:extLst>
              <a:ext uri="{FF2B5EF4-FFF2-40B4-BE49-F238E27FC236}">
                <a16:creationId xmlns:a16="http://schemas.microsoft.com/office/drawing/2014/main" id="{1B9441BD-B6A8-42DE-A3FE-923246C29A4A}"/>
              </a:ext>
            </a:extLst>
          </p:cNvPr>
          <p:cNvPicPr>
            <a:picLocks noChangeAspect="1"/>
          </p:cNvPicPr>
          <p:nvPr/>
        </p:nvPicPr>
        <p:blipFill rotWithShape="1">
          <a:blip r:embed="rId3">
            <a:extLst>
              <a:ext uri="{28A0092B-C50C-407E-A947-70E740481C1C}">
                <a14:useLocalDpi xmlns:a14="http://schemas.microsoft.com/office/drawing/2010/main" val="0"/>
              </a:ext>
            </a:extLst>
          </a:blip>
          <a:srcRect r="16070"/>
          <a:stretch/>
        </p:blipFill>
        <p:spPr>
          <a:xfrm>
            <a:off x="1284229" y="4693080"/>
            <a:ext cx="6908035" cy="2010056"/>
          </a:xfrm>
          <a:prstGeom prst="rect">
            <a:avLst/>
          </a:prstGeom>
        </p:spPr>
      </p:pic>
      <p:pic>
        <p:nvPicPr>
          <p:cNvPr id="9" name="圖片 8">
            <a:extLst>
              <a:ext uri="{FF2B5EF4-FFF2-40B4-BE49-F238E27FC236}">
                <a16:creationId xmlns:a16="http://schemas.microsoft.com/office/drawing/2014/main" id="{414C557B-83AB-4F34-A81B-F6F6A8921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006" y="154864"/>
            <a:ext cx="2200582" cy="6573167"/>
          </a:xfrm>
          <a:prstGeom prst="rect">
            <a:avLst/>
          </a:prstGeom>
        </p:spPr>
      </p:pic>
    </p:spTree>
    <p:extLst>
      <p:ext uri="{BB962C8B-B14F-4D97-AF65-F5344CB8AC3E}">
        <p14:creationId xmlns:p14="http://schemas.microsoft.com/office/powerpoint/2010/main" val="347126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57FBB22-0AA4-8B77-69A6-7F88D0C673AE}"/>
              </a:ext>
            </a:extLst>
          </p:cNvPr>
          <p:cNvSpPr>
            <a:spLocks noGrp="1"/>
          </p:cNvSpPr>
          <p:nvPr>
            <p:ph idx="1"/>
          </p:nvPr>
        </p:nvSpPr>
        <p:spPr>
          <a:xfrm>
            <a:off x="1251678" y="328864"/>
            <a:ext cx="10178322" cy="3593591"/>
          </a:xfrm>
        </p:spPr>
        <p:txBody>
          <a:bodyPr/>
          <a:lstStyle/>
          <a:p>
            <a:r>
              <a:rPr lang="en-US" altLang="zh-TW" b="0" i="0" dirty="0">
                <a:solidFill>
                  <a:srgbClr val="292929"/>
                </a:solidFill>
                <a:effectLst/>
                <a:latin typeface="charter"/>
              </a:rPr>
              <a:t>Lasso Regression ( L1 )</a:t>
            </a:r>
            <a:br>
              <a:rPr lang="en-US" altLang="zh-TW" b="0" i="0" dirty="0">
                <a:solidFill>
                  <a:srgbClr val="292929"/>
                </a:solidFill>
                <a:effectLst/>
                <a:latin typeface="charter"/>
              </a:rPr>
            </a:br>
            <a:r>
              <a:rPr lang="en-US" altLang="zh-TW" b="0" i="0" dirty="0">
                <a:solidFill>
                  <a:srgbClr val="292929"/>
                </a:solidFill>
                <a:effectLst/>
                <a:latin typeface="charter"/>
              </a:rPr>
              <a:t>Lasso </a:t>
            </a:r>
            <a:r>
              <a:rPr lang="zh-TW" altLang="en-US" b="0" i="0" dirty="0">
                <a:solidFill>
                  <a:srgbClr val="292929"/>
                </a:solidFill>
                <a:effectLst/>
                <a:latin typeface="charter"/>
              </a:rPr>
              <a:t>模型會將不重要的特徵係數下降到 </a:t>
            </a:r>
            <a:r>
              <a:rPr lang="en-US" altLang="zh-TW" b="0" i="0" dirty="0">
                <a:solidFill>
                  <a:srgbClr val="292929"/>
                </a:solidFill>
                <a:effectLst/>
                <a:latin typeface="charter"/>
              </a:rPr>
              <a:t>0</a:t>
            </a:r>
            <a:r>
              <a:rPr lang="zh-TW" altLang="en-US" b="0" i="0" dirty="0">
                <a:solidFill>
                  <a:srgbClr val="292929"/>
                </a:solidFill>
                <a:effectLst/>
                <a:latin typeface="charter"/>
              </a:rPr>
              <a:t>，如同上圖 </a:t>
            </a:r>
            <a:r>
              <a:rPr lang="en-US" altLang="zh-TW" b="0" i="0" dirty="0">
                <a:solidFill>
                  <a:srgbClr val="292929"/>
                </a:solidFill>
                <a:effectLst/>
                <a:latin typeface="charter"/>
              </a:rPr>
              <a:t>w* </a:t>
            </a:r>
            <a:r>
              <a:rPr lang="zh-TW" altLang="en-US" b="0" i="0" dirty="0">
                <a:solidFill>
                  <a:srgbClr val="292929"/>
                </a:solidFill>
                <a:effectLst/>
                <a:latin typeface="charter"/>
              </a:rPr>
              <a:t>點在 </a:t>
            </a:r>
            <a:r>
              <a:rPr lang="en-US" altLang="zh-TW" b="0" i="0" dirty="0">
                <a:solidFill>
                  <a:srgbClr val="292929"/>
                </a:solidFill>
                <a:effectLst/>
                <a:latin typeface="charter"/>
              </a:rPr>
              <a:t>w2 </a:t>
            </a:r>
            <a:r>
              <a:rPr lang="zh-TW" altLang="en-US" b="0" i="0" dirty="0">
                <a:solidFill>
                  <a:srgbClr val="292929"/>
                </a:solidFill>
                <a:effectLst/>
                <a:latin typeface="charter"/>
              </a:rPr>
              <a:t>特徵上，此時 </a:t>
            </a:r>
            <a:r>
              <a:rPr lang="en-US" altLang="zh-TW" b="0" i="0" dirty="0">
                <a:solidFill>
                  <a:srgbClr val="292929"/>
                </a:solidFill>
                <a:effectLst/>
                <a:latin typeface="charter"/>
              </a:rPr>
              <a:t>w1</a:t>
            </a:r>
            <a:r>
              <a:rPr lang="zh-TW" altLang="en-US" b="0" i="0" dirty="0">
                <a:solidFill>
                  <a:srgbClr val="292929"/>
                </a:solidFill>
                <a:effectLst/>
                <a:latin typeface="charter"/>
              </a:rPr>
              <a:t>的係數為 </a:t>
            </a:r>
            <a:r>
              <a:rPr lang="en-US" altLang="zh-TW" b="0" i="0" dirty="0">
                <a:solidFill>
                  <a:srgbClr val="292929"/>
                </a:solidFill>
                <a:effectLst/>
                <a:latin typeface="charter"/>
              </a:rPr>
              <a:t>0</a:t>
            </a:r>
            <a:r>
              <a:rPr lang="zh-TW" altLang="en-US" b="0" i="0" dirty="0">
                <a:solidFill>
                  <a:srgbClr val="292929"/>
                </a:solidFill>
                <a:effectLst/>
                <a:latin typeface="charter"/>
              </a:rPr>
              <a:t>，達到 </a:t>
            </a:r>
            <a:r>
              <a:rPr lang="en-US" altLang="zh-TW" b="0" i="0" dirty="0">
                <a:solidFill>
                  <a:srgbClr val="292929"/>
                </a:solidFill>
                <a:effectLst/>
                <a:latin typeface="charter"/>
              </a:rPr>
              <a:t>Feature selection </a:t>
            </a:r>
            <a:r>
              <a:rPr lang="zh-TW" altLang="en-US" b="0" i="0" dirty="0">
                <a:solidFill>
                  <a:srgbClr val="292929"/>
                </a:solidFill>
                <a:effectLst/>
                <a:latin typeface="charter"/>
              </a:rPr>
              <a:t>的效果。</a:t>
            </a:r>
            <a:endParaRPr lang="en-US" altLang="zh-TW" b="0" i="0" dirty="0">
              <a:solidFill>
                <a:srgbClr val="292929"/>
              </a:solidFill>
              <a:effectLst/>
              <a:latin typeface="charter"/>
            </a:endParaRPr>
          </a:p>
          <a:p>
            <a:r>
              <a:rPr lang="en-US" altLang="zh-TW" b="0" i="0" dirty="0">
                <a:solidFill>
                  <a:srgbClr val="292929"/>
                </a:solidFill>
                <a:effectLst/>
                <a:latin typeface="charter"/>
              </a:rPr>
              <a:t>RIDGE regression ( L2 )</a:t>
            </a:r>
            <a:br>
              <a:rPr lang="en-US" altLang="zh-TW" b="0" i="0" dirty="0">
                <a:solidFill>
                  <a:srgbClr val="292929"/>
                </a:solidFill>
                <a:effectLst/>
                <a:latin typeface="charter"/>
              </a:rPr>
            </a:br>
            <a:r>
              <a:rPr lang="zh-TW" altLang="en-US" b="0" i="0" dirty="0">
                <a:solidFill>
                  <a:srgbClr val="292929"/>
                </a:solidFill>
                <a:effectLst/>
                <a:latin typeface="charter"/>
              </a:rPr>
              <a:t>以 𝜆 控制懲罰項，當 </a:t>
            </a:r>
            <a:r>
              <a:rPr lang="en-US" altLang="zh-TW" b="0" i="0" dirty="0">
                <a:solidFill>
                  <a:srgbClr val="292929"/>
                </a:solidFill>
                <a:effectLst/>
                <a:latin typeface="charter"/>
              </a:rPr>
              <a:t>λ → ∞</a:t>
            </a:r>
            <a:r>
              <a:rPr lang="zh-TW" altLang="en-US" b="0" i="0" dirty="0">
                <a:solidFill>
                  <a:srgbClr val="292929"/>
                </a:solidFill>
                <a:effectLst/>
                <a:latin typeface="charter"/>
              </a:rPr>
              <a:t>，懲罰項所佔的影響很大，</a:t>
            </a:r>
            <a:r>
              <a:rPr lang="zh-TW" altLang="en-US" b="0" i="0" dirty="0">
                <a:solidFill>
                  <a:srgbClr val="303233"/>
                </a:solidFill>
                <a:effectLst/>
                <a:latin typeface="Lato" panose="020F0502020204030203" pitchFamily="34" charset="0"/>
              </a:rPr>
              <a:t>係數值分散的更平均，</a:t>
            </a:r>
            <a:r>
              <a:rPr lang="zh-TW" altLang="en-US" b="0" i="0" dirty="0">
                <a:solidFill>
                  <a:srgbClr val="292929"/>
                </a:solidFill>
                <a:effectLst/>
                <a:latin typeface="charter"/>
              </a:rPr>
              <a:t>使得係數趨近於 </a:t>
            </a:r>
            <a:r>
              <a:rPr lang="en-US" altLang="zh-TW" b="0" i="0" dirty="0">
                <a:solidFill>
                  <a:srgbClr val="292929"/>
                </a:solidFill>
                <a:effectLst/>
                <a:latin typeface="charter"/>
              </a:rPr>
              <a:t>0</a:t>
            </a:r>
            <a:r>
              <a:rPr lang="zh-TW" altLang="en-US" b="0" i="0" dirty="0">
                <a:solidFill>
                  <a:srgbClr val="292929"/>
                </a:solidFill>
                <a:effectLst/>
                <a:latin typeface="charter"/>
              </a:rPr>
              <a:t> 但</a:t>
            </a:r>
            <a:r>
              <a:rPr lang="zh-TW" altLang="en-US" b="0" i="0" dirty="0">
                <a:solidFill>
                  <a:srgbClr val="303233"/>
                </a:solidFill>
                <a:effectLst/>
                <a:latin typeface="Lato" panose="020F0502020204030203" pitchFamily="34" charset="0"/>
              </a:rPr>
              <a:t>不會讓係數縮小成</a:t>
            </a:r>
            <a:r>
              <a:rPr lang="en-US" altLang="zh-TW" b="0" i="0" dirty="0">
                <a:solidFill>
                  <a:srgbClr val="303233"/>
                </a:solidFill>
                <a:effectLst/>
                <a:latin typeface="Lato" panose="020F0502020204030203" pitchFamily="34" charset="0"/>
              </a:rPr>
              <a:t>0</a:t>
            </a:r>
            <a:r>
              <a:rPr lang="zh-TW" altLang="en-US" b="0" i="0" dirty="0">
                <a:solidFill>
                  <a:srgbClr val="303233"/>
                </a:solidFill>
                <a:effectLst/>
                <a:latin typeface="Lato" panose="020F0502020204030203" pitchFamily="34" charset="0"/>
              </a:rPr>
              <a:t> </a:t>
            </a:r>
            <a:endParaRPr lang="en-US" altLang="zh-TW" b="0" i="0" dirty="0">
              <a:solidFill>
                <a:srgbClr val="303233"/>
              </a:solidFill>
              <a:effectLst/>
              <a:latin typeface="Lato" panose="020F0502020204030203" pitchFamily="34" charset="0"/>
            </a:endParaRPr>
          </a:p>
          <a:p>
            <a:r>
              <a:rPr lang="en-US" altLang="zh-TW" b="0" i="0" dirty="0">
                <a:solidFill>
                  <a:srgbClr val="303233"/>
                </a:solidFill>
                <a:effectLst/>
                <a:latin typeface="Lato" panose="020F0502020204030203" pitchFamily="34" charset="0"/>
              </a:rPr>
              <a:t>Elastic nets</a:t>
            </a:r>
            <a:r>
              <a:rPr lang="zh-TW" altLang="en-US" b="0" i="0" dirty="0">
                <a:solidFill>
                  <a:srgbClr val="303233"/>
                </a:solidFill>
                <a:effectLst/>
                <a:latin typeface="Lato" panose="020F0502020204030203" pitchFamily="34" charset="0"/>
              </a:rPr>
              <a:t> </a:t>
            </a:r>
            <a:endParaRPr lang="en-US" altLang="zh-TW" b="0" i="0" dirty="0">
              <a:solidFill>
                <a:srgbClr val="303233"/>
              </a:solidFill>
              <a:effectLst/>
              <a:latin typeface="Lato" panose="020F0502020204030203" pitchFamily="34" charset="0"/>
            </a:endParaRPr>
          </a:p>
          <a:p>
            <a:pPr marL="0" indent="0">
              <a:buNone/>
            </a:pPr>
            <a:r>
              <a:rPr lang="zh-TW" altLang="en-US" b="0" i="0" dirty="0">
                <a:solidFill>
                  <a:srgbClr val="303233"/>
                </a:solidFill>
                <a:effectLst/>
                <a:latin typeface="Lato" panose="020F0502020204030203" pitchFamily="34" charset="0"/>
              </a:rPr>
              <a:t>    </a:t>
            </a:r>
            <a:r>
              <a:rPr lang="zh-TW" altLang="en-US" dirty="0">
                <a:solidFill>
                  <a:srgbClr val="292929"/>
                </a:solidFill>
                <a:latin typeface="charter"/>
              </a:rPr>
              <a:t>結合了</a:t>
            </a:r>
            <a:r>
              <a:rPr lang="en-US" altLang="zh-TW" dirty="0">
                <a:solidFill>
                  <a:srgbClr val="292929"/>
                </a:solidFill>
                <a:latin typeface="charter"/>
              </a:rPr>
              <a:t>lasso</a:t>
            </a:r>
            <a:r>
              <a:rPr lang="zh-TW" altLang="en-US" dirty="0">
                <a:solidFill>
                  <a:srgbClr val="292929"/>
                </a:solidFill>
                <a:latin typeface="charter"/>
              </a:rPr>
              <a:t>和</a:t>
            </a:r>
            <a:r>
              <a:rPr lang="en-US" altLang="zh-TW" dirty="0">
                <a:solidFill>
                  <a:srgbClr val="292929"/>
                </a:solidFill>
                <a:latin typeface="charter"/>
              </a:rPr>
              <a:t>ridge regression</a:t>
            </a:r>
            <a:r>
              <a:rPr lang="zh-TW" altLang="en-US" dirty="0">
                <a:solidFill>
                  <a:srgbClr val="292929"/>
                </a:solidFill>
                <a:latin typeface="charter"/>
              </a:rPr>
              <a:t>的模型</a:t>
            </a:r>
            <a:endParaRPr lang="en-US" altLang="zh-TW" dirty="0">
              <a:solidFill>
                <a:srgbClr val="292929"/>
              </a:solidFill>
              <a:latin typeface="charter"/>
            </a:endParaRPr>
          </a:p>
          <a:p>
            <a:endParaRPr lang="en-US" altLang="zh-TW" b="0" i="0" dirty="0">
              <a:solidFill>
                <a:srgbClr val="292929"/>
              </a:solidFill>
              <a:effectLst/>
              <a:latin typeface="charter"/>
            </a:endParaRPr>
          </a:p>
          <a:p>
            <a:endParaRPr lang="zh-TW" altLang="en-US" b="0" i="0" dirty="0">
              <a:solidFill>
                <a:srgbClr val="292929"/>
              </a:solidFill>
              <a:effectLst/>
              <a:latin typeface="charter"/>
            </a:endParaRPr>
          </a:p>
          <a:p>
            <a:endParaRPr lang="zh-TW" altLang="en-US" dirty="0"/>
          </a:p>
        </p:txBody>
      </p:sp>
      <p:pic>
        <p:nvPicPr>
          <p:cNvPr id="4" name="圖片 3">
            <a:extLst>
              <a:ext uri="{FF2B5EF4-FFF2-40B4-BE49-F238E27FC236}">
                <a16:creationId xmlns:a16="http://schemas.microsoft.com/office/drawing/2014/main" id="{A4A0EBA1-7426-59B1-2C2E-84C570BEB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181" y="2891646"/>
            <a:ext cx="5550060" cy="3790855"/>
          </a:xfrm>
          <a:prstGeom prst="rect">
            <a:avLst/>
          </a:prstGeom>
        </p:spPr>
      </p:pic>
    </p:spTree>
    <p:extLst>
      <p:ext uri="{BB962C8B-B14F-4D97-AF65-F5344CB8AC3E}">
        <p14:creationId xmlns:p14="http://schemas.microsoft.com/office/powerpoint/2010/main" val="2916238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3AF87A-8B79-CD54-46BC-EE9C54F4B7F1}"/>
              </a:ext>
            </a:extLst>
          </p:cNvPr>
          <p:cNvSpPr>
            <a:spLocks noGrp="1"/>
          </p:cNvSpPr>
          <p:nvPr>
            <p:ph type="title"/>
          </p:nvPr>
        </p:nvSpPr>
        <p:spPr/>
        <p:txBody>
          <a:bodyPr>
            <a:normAutofit fontScale="90000"/>
          </a:bodyPr>
          <a:lstStyle/>
          <a:p>
            <a:r>
              <a:rPr lang="zh-TW" altLang="en-US" dirty="0"/>
              <a:t>特徵轉換</a:t>
            </a:r>
            <a:r>
              <a:rPr lang="en-US" altLang="zh-TW" dirty="0"/>
              <a:t>Feature </a:t>
            </a:r>
            <a:r>
              <a:rPr lang="zh-TW" altLang="en-US" dirty="0"/>
              <a:t> </a:t>
            </a:r>
            <a:r>
              <a:rPr lang="en-US" altLang="zh-TW" dirty="0"/>
              <a:t>Transformations</a:t>
            </a:r>
            <a:br>
              <a:rPr lang="en-US" altLang="zh-TW" dirty="0"/>
            </a:br>
            <a:endParaRPr lang="zh-TW" altLang="en-US" dirty="0"/>
          </a:p>
        </p:txBody>
      </p:sp>
      <p:sp>
        <p:nvSpPr>
          <p:cNvPr id="3" name="內容版面配置區 2">
            <a:extLst>
              <a:ext uri="{FF2B5EF4-FFF2-40B4-BE49-F238E27FC236}">
                <a16:creationId xmlns:a16="http://schemas.microsoft.com/office/drawing/2014/main" id="{CA1DA74C-1B07-245A-925F-6772775D4468}"/>
              </a:ext>
            </a:extLst>
          </p:cNvPr>
          <p:cNvSpPr>
            <a:spLocks noGrp="1"/>
          </p:cNvSpPr>
          <p:nvPr>
            <p:ph idx="1"/>
          </p:nvPr>
        </p:nvSpPr>
        <p:spPr>
          <a:xfrm>
            <a:off x="1251678" y="1173019"/>
            <a:ext cx="10178322" cy="4706574"/>
          </a:xfrm>
        </p:spPr>
        <p:txBody>
          <a:bodyPr>
            <a:normAutofit/>
          </a:bodyPr>
          <a:lstStyle/>
          <a:p>
            <a:pPr lvl="1"/>
            <a:r>
              <a:rPr lang="zh-TW" altLang="en-US" b="0" i="0" dirty="0">
                <a:solidFill>
                  <a:srgbClr val="000000"/>
                </a:solidFill>
                <a:effectLst/>
                <a:latin typeface="inter-regular"/>
              </a:rPr>
              <a:t>特徵工程的轉換步驟涉及調整預測變量以提高模型的準確性和性能。</a:t>
            </a:r>
            <a:endParaRPr lang="en-US" altLang="zh-TW" b="0" i="0" dirty="0">
              <a:solidFill>
                <a:srgbClr val="000000"/>
              </a:solidFill>
              <a:effectLst/>
              <a:latin typeface="inter-regular"/>
            </a:endParaRPr>
          </a:p>
          <a:p>
            <a:pPr lvl="2"/>
            <a:r>
              <a:rPr lang="zh-TW" altLang="en-US" b="0" i="0" dirty="0">
                <a:solidFill>
                  <a:srgbClr val="000000"/>
                </a:solidFill>
                <a:effectLst/>
                <a:latin typeface="inter-regular"/>
              </a:rPr>
              <a:t>例如，它確保模型可以靈活地接受各種數據的輸入；它確保所有變量都在同一尺度上，使模型更易於理解。</a:t>
            </a:r>
            <a:endParaRPr lang="en-US" altLang="zh-TW" b="0" i="0" dirty="0">
              <a:solidFill>
                <a:srgbClr val="000000"/>
              </a:solidFill>
              <a:effectLst/>
              <a:latin typeface="inter-regular"/>
            </a:endParaRPr>
          </a:p>
          <a:p>
            <a:pPr lvl="2"/>
            <a:r>
              <a:rPr lang="zh-TW" altLang="en-US" b="0" i="0" dirty="0">
                <a:solidFill>
                  <a:srgbClr val="000000"/>
                </a:solidFill>
                <a:effectLst/>
                <a:latin typeface="inter-regular"/>
              </a:rPr>
              <a:t>它提高了模型的準確性，並確保所有特徵都在可接受的範圍內，以避免任何計算錯誤。</a:t>
            </a:r>
            <a:endParaRPr lang="en-US" altLang="zh-TW" b="0" i="0" dirty="0">
              <a:solidFill>
                <a:srgbClr val="000000"/>
              </a:solidFill>
              <a:effectLst/>
              <a:latin typeface="inter-regular"/>
            </a:endParaRPr>
          </a:p>
          <a:p>
            <a:pPr lvl="1"/>
            <a:r>
              <a:rPr lang="en-US" altLang="zh-TW" b="1" i="0" dirty="0">
                <a:solidFill>
                  <a:srgbClr val="1F1F1F"/>
                </a:solidFill>
                <a:effectLst/>
                <a:latin typeface="Menlo"/>
              </a:rPr>
              <a:t>Feature Scaling </a:t>
            </a:r>
            <a:r>
              <a:rPr lang="zh-TW" altLang="en-US" b="1" i="0" dirty="0">
                <a:solidFill>
                  <a:srgbClr val="1F1F1F"/>
                </a:solidFill>
                <a:effectLst/>
                <a:latin typeface="Menlo"/>
              </a:rPr>
              <a:t>特徵縮放</a:t>
            </a:r>
          </a:p>
          <a:p>
            <a:pPr lvl="2"/>
            <a:r>
              <a:rPr lang="en-US" altLang="zh-TW" b="1" dirty="0" err="1">
                <a:solidFill>
                  <a:srgbClr val="1F1F1F"/>
                </a:solidFill>
                <a:latin typeface="Menlo"/>
              </a:rPr>
              <a:t>MinMaxScaler</a:t>
            </a:r>
            <a:r>
              <a:rPr lang="zh-TW" altLang="en-US" b="1" dirty="0">
                <a:solidFill>
                  <a:srgbClr val="1F1F1F"/>
                </a:solidFill>
                <a:latin typeface="Menlo"/>
              </a:rPr>
              <a:t> </a:t>
            </a:r>
            <a:r>
              <a:rPr lang="zh-TW" altLang="en-US" b="0" i="0" dirty="0">
                <a:solidFill>
                  <a:srgbClr val="252525"/>
                </a:solidFill>
                <a:effectLst/>
                <a:latin typeface="Roboto" panose="02000000000000000000" pitchFamily="2" charset="0"/>
              </a:rPr>
              <a:t> </a:t>
            </a:r>
            <a:r>
              <a:rPr lang="en-US" altLang="zh-TW" b="0" i="0" dirty="0">
                <a:solidFill>
                  <a:srgbClr val="252525"/>
                </a:solidFill>
                <a:effectLst/>
                <a:latin typeface="Roboto" panose="02000000000000000000" pitchFamily="2" charset="0"/>
              </a:rPr>
              <a:t>:</a:t>
            </a:r>
            <a:r>
              <a:rPr lang="zh-TW" altLang="en-US" b="0" i="0" dirty="0">
                <a:solidFill>
                  <a:srgbClr val="252525"/>
                </a:solidFill>
                <a:effectLst/>
                <a:latin typeface="Roboto" panose="02000000000000000000" pitchFamily="2" charset="0"/>
              </a:rPr>
              <a:t> </a:t>
            </a:r>
            <a:r>
              <a:rPr lang="zh-TW" altLang="en-US" b="0" i="0" dirty="0">
                <a:solidFill>
                  <a:srgbClr val="222222"/>
                </a:solidFill>
                <a:effectLst/>
                <a:latin typeface="Lato" panose="020F0502020204030203" pitchFamily="34" charset="0"/>
              </a:rPr>
              <a:t>最容易理解的縮放器之一。它只是縮放 </a:t>
            </a:r>
            <a:r>
              <a:rPr lang="en-US" altLang="zh-TW" b="0" i="0" dirty="0">
                <a:solidFill>
                  <a:srgbClr val="222222"/>
                </a:solidFill>
                <a:effectLst/>
                <a:latin typeface="Lato" panose="020F0502020204030203" pitchFamily="34" charset="0"/>
              </a:rPr>
              <a:t>0 </a:t>
            </a:r>
            <a:r>
              <a:rPr lang="zh-TW" altLang="en-US" b="0" i="0" dirty="0">
                <a:solidFill>
                  <a:srgbClr val="222222"/>
                </a:solidFill>
                <a:effectLst/>
                <a:latin typeface="Lato" panose="020F0502020204030203" pitchFamily="34" charset="0"/>
              </a:rPr>
              <a:t>到 </a:t>
            </a:r>
            <a:r>
              <a:rPr lang="en-US" altLang="zh-TW" b="0" i="0" dirty="0">
                <a:solidFill>
                  <a:srgbClr val="222222"/>
                </a:solidFill>
                <a:effectLst/>
                <a:latin typeface="Lato" panose="020F0502020204030203" pitchFamily="34" charset="0"/>
              </a:rPr>
              <a:t>1 </a:t>
            </a:r>
            <a:r>
              <a:rPr lang="zh-TW" altLang="en-US" b="0" i="0" dirty="0">
                <a:solidFill>
                  <a:srgbClr val="222222"/>
                </a:solidFill>
                <a:effectLst/>
                <a:latin typeface="Lato" panose="020F0502020204030203" pitchFamily="34" charset="0"/>
              </a:rPr>
              <a:t>之間的所有數據。</a:t>
            </a:r>
            <a:endParaRPr lang="en-US" altLang="zh-TW" b="0" i="0" dirty="0">
              <a:solidFill>
                <a:srgbClr val="222222"/>
              </a:solidFill>
              <a:effectLst/>
              <a:latin typeface="Lato" panose="020F0502020204030203" pitchFamily="34" charset="0"/>
            </a:endParaRPr>
          </a:p>
          <a:p>
            <a:pPr lvl="3"/>
            <a:r>
              <a:rPr lang="en-US" altLang="zh-TW" b="0" i="0" dirty="0" err="1">
                <a:solidFill>
                  <a:srgbClr val="222222"/>
                </a:solidFill>
                <a:effectLst/>
                <a:latin typeface="Lato" panose="020F0502020204030203" pitchFamily="34" charset="0"/>
              </a:rPr>
              <a:t>x_scaled</a:t>
            </a:r>
            <a:r>
              <a:rPr lang="en-US" altLang="zh-TW" b="0" i="0" dirty="0">
                <a:solidFill>
                  <a:srgbClr val="222222"/>
                </a:solidFill>
                <a:effectLst/>
                <a:latin typeface="Lato" panose="020F0502020204030203" pitchFamily="34" charset="0"/>
              </a:rPr>
              <a:t> = (x – </a:t>
            </a:r>
            <a:r>
              <a:rPr lang="en-US" altLang="zh-TW" b="0" i="0" dirty="0" err="1">
                <a:solidFill>
                  <a:srgbClr val="222222"/>
                </a:solidFill>
                <a:effectLst/>
                <a:latin typeface="Lato" panose="020F0502020204030203" pitchFamily="34" charset="0"/>
              </a:rPr>
              <a:t>x_min</a:t>
            </a:r>
            <a:r>
              <a:rPr lang="en-US" altLang="zh-TW" b="0" i="0" dirty="0">
                <a:solidFill>
                  <a:srgbClr val="222222"/>
                </a:solidFill>
                <a:effectLst/>
                <a:latin typeface="Lato" panose="020F0502020204030203" pitchFamily="34" charset="0"/>
              </a:rPr>
              <a:t>)/(</a:t>
            </a:r>
            <a:r>
              <a:rPr lang="en-US" altLang="zh-TW" b="0" i="0" dirty="0" err="1">
                <a:solidFill>
                  <a:srgbClr val="222222"/>
                </a:solidFill>
                <a:effectLst/>
                <a:latin typeface="Lato" panose="020F0502020204030203" pitchFamily="34" charset="0"/>
              </a:rPr>
              <a:t>x_max</a:t>
            </a:r>
            <a:r>
              <a:rPr lang="en-US" altLang="zh-TW" b="0" i="0" dirty="0">
                <a:solidFill>
                  <a:srgbClr val="222222"/>
                </a:solidFill>
                <a:effectLst/>
                <a:latin typeface="Lato" panose="020F0502020204030203" pitchFamily="34" charset="0"/>
              </a:rPr>
              <a:t> – </a:t>
            </a:r>
            <a:r>
              <a:rPr lang="en-US" altLang="zh-TW" b="0" i="0" dirty="0" err="1">
                <a:solidFill>
                  <a:srgbClr val="222222"/>
                </a:solidFill>
                <a:effectLst/>
                <a:latin typeface="Lato" panose="020F0502020204030203" pitchFamily="34" charset="0"/>
              </a:rPr>
              <a:t>x_min</a:t>
            </a:r>
            <a:r>
              <a:rPr lang="en-US" altLang="zh-TW" b="0" i="0" dirty="0">
                <a:solidFill>
                  <a:srgbClr val="222222"/>
                </a:solidFill>
                <a:effectLst/>
                <a:latin typeface="Lato" panose="020F0502020204030203" pitchFamily="34" charset="0"/>
              </a:rPr>
              <a:t>)</a:t>
            </a:r>
          </a:p>
          <a:p>
            <a:pPr lvl="3"/>
            <a:endParaRPr lang="en-US" altLang="zh-TW" b="1" dirty="0">
              <a:solidFill>
                <a:srgbClr val="1F1F1F"/>
              </a:solidFill>
              <a:latin typeface="Menlo"/>
            </a:endParaRPr>
          </a:p>
          <a:p>
            <a:pPr lvl="2"/>
            <a:r>
              <a:rPr lang="en-US" altLang="zh-TW" b="1" i="0" dirty="0" err="1">
                <a:solidFill>
                  <a:srgbClr val="1F1F1F"/>
                </a:solidFill>
                <a:effectLst/>
                <a:latin typeface="Menlo"/>
              </a:rPr>
              <a:t>Standard</a:t>
            </a:r>
            <a:r>
              <a:rPr lang="en-US" altLang="zh-TW" b="1" dirty="0" err="1">
                <a:solidFill>
                  <a:srgbClr val="1F1F1F"/>
                </a:solidFill>
                <a:latin typeface="Menlo"/>
              </a:rPr>
              <a:t>Scaler</a:t>
            </a:r>
            <a:r>
              <a:rPr lang="zh-TW" altLang="en-US" b="1" i="0" dirty="0">
                <a:solidFill>
                  <a:srgbClr val="1F1F1F"/>
                </a:solidFill>
                <a:effectLst/>
                <a:latin typeface="Menlo"/>
              </a:rPr>
              <a:t> </a:t>
            </a:r>
            <a:r>
              <a:rPr lang="en-US" altLang="zh-TW" b="1" i="0" dirty="0">
                <a:solidFill>
                  <a:srgbClr val="1F1F1F"/>
                </a:solidFill>
                <a:effectLst/>
                <a:latin typeface="Menlo"/>
              </a:rPr>
              <a:t>:</a:t>
            </a:r>
            <a:r>
              <a:rPr lang="zh-TW" altLang="en-US" b="1" i="0" dirty="0">
                <a:solidFill>
                  <a:srgbClr val="1F1F1F"/>
                </a:solidFill>
                <a:effectLst/>
                <a:latin typeface="Menlo"/>
              </a:rPr>
              <a:t> </a:t>
            </a:r>
            <a:r>
              <a:rPr lang="zh-TW" altLang="en-US" dirty="0">
                <a:solidFill>
                  <a:srgbClr val="222222"/>
                </a:solidFill>
                <a:latin typeface="Lato" panose="020F0502020204030203" pitchFamily="34" charset="0"/>
              </a:rPr>
              <a:t>對於每個特徵，標準縮放器對值進行縮放，使得平均值為 </a:t>
            </a:r>
            <a:r>
              <a:rPr lang="en-US" altLang="zh-TW" dirty="0">
                <a:solidFill>
                  <a:srgbClr val="222222"/>
                </a:solidFill>
                <a:latin typeface="Lato" panose="020F0502020204030203" pitchFamily="34" charset="0"/>
              </a:rPr>
              <a:t>0</a:t>
            </a:r>
            <a:r>
              <a:rPr lang="zh-TW" altLang="en-US" dirty="0">
                <a:solidFill>
                  <a:srgbClr val="222222"/>
                </a:solidFill>
                <a:latin typeface="Lato" panose="020F0502020204030203" pitchFamily="34" charset="0"/>
              </a:rPr>
              <a:t>，標準差為 </a:t>
            </a:r>
            <a:r>
              <a:rPr lang="en-US" altLang="zh-TW" dirty="0">
                <a:solidFill>
                  <a:srgbClr val="222222"/>
                </a:solidFill>
                <a:latin typeface="Lato" panose="020F0502020204030203" pitchFamily="34" charset="0"/>
              </a:rPr>
              <a:t>1</a:t>
            </a:r>
            <a:r>
              <a:rPr lang="zh-TW" altLang="en-US" dirty="0">
                <a:solidFill>
                  <a:srgbClr val="222222"/>
                </a:solidFill>
                <a:latin typeface="Lato" panose="020F0502020204030203" pitchFamily="34" charset="0"/>
              </a:rPr>
              <a:t>（或方差）。</a:t>
            </a:r>
            <a:endParaRPr lang="en-US" altLang="zh-TW" dirty="0">
              <a:solidFill>
                <a:srgbClr val="222222"/>
              </a:solidFill>
              <a:latin typeface="Lato" panose="020F0502020204030203" pitchFamily="34" charset="0"/>
            </a:endParaRPr>
          </a:p>
          <a:p>
            <a:pPr lvl="3"/>
            <a:r>
              <a:rPr lang="en-US" altLang="zh-TW" b="0" i="0" dirty="0" err="1">
                <a:solidFill>
                  <a:srgbClr val="222222"/>
                </a:solidFill>
                <a:effectLst/>
                <a:latin typeface="Lato" panose="020F0502020204030203" pitchFamily="34" charset="0"/>
              </a:rPr>
              <a:t>x_scaled</a:t>
            </a:r>
            <a:r>
              <a:rPr lang="en-US" altLang="zh-TW" b="0" i="0" dirty="0">
                <a:solidFill>
                  <a:srgbClr val="222222"/>
                </a:solidFill>
                <a:effectLst/>
                <a:latin typeface="Lato" panose="020F0502020204030203" pitchFamily="34" charset="0"/>
              </a:rPr>
              <a:t> = x – mean/</a:t>
            </a:r>
            <a:r>
              <a:rPr lang="en-US" altLang="zh-TW" b="0" i="0" dirty="0" err="1">
                <a:solidFill>
                  <a:srgbClr val="222222"/>
                </a:solidFill>
                <a:effectLst/>
                <a:latin typeface="Lato" panose="020F0502020204030203" pitchFamily="34" charset="0"/>
              </a:rPr>
              <a:t>std_dev</a:t>
            </a:r>
            <a:r>
              <a:rPr lang="en-US" altLang="zh-TW" dirty="0">
                <a:solidFill>
                  <a:srgbClr val="222222"/>
                </a:solidFill>
                <a:latin typeface="Lato" panose="020F0502020204030203" pitchFamily="34" charset="0"/>
              </a:rPr>
              <a:t>(</a:t>
            </a:r>
            <a:r>
              <a:rPr lang="zh-TW" altLang="en-US" dirty="0">
                <a:solidFill>
                  <a:srgbClr val="222222"/>
                </a:solidFill>
                <a:latin typeface="Lato" panose="020F0502020204030203" pitchFamily="34" charset="0"/>
              </a:rPr>
              <a:t>標準差</a:t>
            </a:r>
            <a:r>
              <a:rPr lang="en-US" altLang="zh-TW" dirty="0">
                <a:solidFill>
                  <a:srgbClr val="222222"/>
                </a:solidFill>
                <a:latin typeface="Lato" panose="020F0502020204030203" pitchFamily="34" charset="0"/>
              </a:rPr>
              <a:t>)</a:t>
            </a:r>
          </a:p>
          <a:p>
            <a:pPr lvl="3"/>
            <a:r>
              <a:rPr lang="zh-TW" altLang="en-US" b="1" dirty="0">
                <a:solidFill>
                  <a:srgbClr val="1F1F1F"/>
                </a:solidFill>
                <a:latin typeface="Menlo"/>
              </a:rPr>
              <a:t>此標準化假設變量的分佈是正態的。因此，如果變量不是正態分佈的，請選擇不同的縮放器或將變量轉換為正態分佈，然後應用此縮放器</a:t>
            </a:r>
            <a:endParaRPr lang="en-US" altLang="zh-TW" dirty="0"/>
          </a:p>
          <a:p>
            <a:endParaRPr lang="zh-TW" altLang="en-US" dirty="0"/>
          </a:p>
        </p:txBody>
      </p:sp>
    </p:spTree>
    <p:extLst>
      <p:ext uri="{BB962C8B-B14F-4D97-AF65-F5344CB8AC3E}">
        <p14:creationId xmlns:p14="http://schemas.microsoft.com/office/powerpoint/2010/main" val="3461996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036528F-4213-C225-5B08-18D5FACAC2EE}"/>
              </a:ext>
            </a:extLst>
          </p:cNvPr>
          <p:cNvSpPr>
            <a:spLocks noGrp="1"/>
          </p:cNvSpPr>
          <p:nvPr>
            <p:ph idx="1"/>
          </p:nvPr>
        </p:nvSpPr>
        <p:spPr>
          <a:xfrm>
            <a:off x="1251678" y="990600"/>
            <a:ext cx="10178322" cy="4888993"/>
          </a:xfrm>
        </p:spPr>
        <p:txBody>
          <a:bodyPr>
            <a:normAutofit lnSpcReduction="10000"/>
          </a:bodyPr>
          <a:lstStyle/>
          <a:p>
            <a:pPr lvl="2"/>
            <a:r>
              <a:rPr lang="en-US" altLang="zh-TW" b="1" dirty="0" err="1">
                <a:solidFill>
                  <a:srgbClr val="1F1F1F"/>
                </a:solidFill>
                <a:latin typeface="Menlo"/>
              </a:rPr>
              <a:t>MaxAbsScaler</a:t>
            </a:r>
            <a:r>
              <a:rPr lang="zh-TW" altLang="en-US" b="1" dirty="0">
                <a:solidFill>
                  <a:srgbClr val="1F1F1F"/>
                </a:solidFill>
                <a:latin typeface="Menlo"/>
              </a:rPr>
              <a:t> </a:t>
            </a:r>
            <a:r>
              <a:rPr lang="en-US" altLang="zh-TW" b="1" dirty="0">
                <a:solidFill>
                  <a:srgbClr val="1F1F1F"/>
                </a:solidFill>
                <a:latin typeface="Menlo"/>
              </a:rPr>
              <a:t>:</a:t>
            </a:r>
            <a:r>
              <a:rPr lang="zh-TW" altLang="en-US" b="1" dirty="0">
                <a:solidFill>
                  <a:srgbClr val="1F1F1F"/>
                </a:solidFill>
                <a:latin typeface="Menlo"/>
              </a:rPr>
              <a:t> </a:t>
            </a:r>
            <a:r>
              <a:rPr lang="zh-TW" altLang="en-US" b="0" i="0" dirty="0">
                <a:solidFill>
                  <a:srgbClr val="222222"/>
                </a:solidFill>
                <a:effectLst/>
                <a:latin typeface="Lato" panose="020F0502020204030203" pitchFamily="34" charset="0"/>
              </a:rPr>
              <a:t>取每列的絕對最大值，然後將列中的每個值除以最大值。</a:t>
            </a:r>
            <a:endParaRPr lang="en-US" altLang="zh-TW" b="0" i="0" dirty="0">
              <a:solidFill>
                <a:srgbClr val="222222"/>
              </a:solidFill>
              <a:effectLst/>
              <a:latin typeface="Lato" panose="020F0502020204030203" pitchFamily="34" charset="0"/>
            </a:endParaRPr>
          </a:p>
          <a:p>
            <a:pPr lvl="3"/>
            <a:r>
              <a:rPr lang="zh-TW" altLang="en-US" b="0" i="0" dirty="0">
                <a:solidFill>
                  <a:srgbClr val="222222"/>
                </a:solidFill>
                <a:effectLst/>
                <a:latin typeface="Lato" panose="020F0502020204030203" pitchFamily="34" charset="0"/>
              </a:rPr>
              <a:t>因此，它首先取列中每個值的絕對值，然後從中取最大值。此操作在 </a:t>
            </a:r>
            <a:r>
              <a:rPr lang="en-US" altLang="zh-TW" b="0" i="0" dirty="0">
                <a:solidFill>
                  <a:srgbClr val="222222"/>
                </a:solidFill>
                <a:effectLst/>
                <a:latin typeface="Lato" panose="020F0502020204030203" pitchFamily="34" charset="0"/>
              </a:rPr>
              <a:t>[-1, 1] </a:t>
            </a:r>
            <a:r>
              <a:rPr lang="zh-TW" altLang="en-US" b="0" i="0" dirty="0">
                <a:solidFill>
                  <a:srgbClr val="222222"/>
                </a:solidFill>
                <a:effectLst/>
                <a:latin typeface="Lato" panose="020F0502020204030203" pitchFamily="34" charset="0"/>
              </a:rPr>
              <a:t>範圍內縮放數據。</a:t>
            </a:r>
            <a:endParaRPr lang="en-US" altLang="zh-TW" b="1" dirty="0">
              <a:solidFill>
                <a:srgbClr val="1F1F1F"/>
              </a:solidFill>
              <a:latin typeface="Menlo"/>
            </a:endParaRPr>
          </a:p>
          <a:p>
            <a:pPr lvl="2"/>
            <a:r>
              <a:rPr lang="en-US" altLang="zh-TW" b="1" i="0" dirty="0">
                <a:solidFill>
                  <a:srgbClr val="1F1F1F"/>
                </a:solidFill>
                <a:effectLst/>
                <a:latin typeface="Menlo"/>
              </a:rPr>
              <a:t>Robust Scaler :</a:t>
            </a:r>
            <a:r>
              <a:rPr lang="zh-TW" altLang="en-US" b="1" i="0" dirty="0">
                <a:solidFill>
                  <a:srgbClr val="1F1F1F"/>
                </a:solidFill>
                <a:effectLst/>
                <a:latin typeface="Menlo"/>
              </a:rPr>
              <a:t> 對異常值不敏感</a:t>
            </a:r>
            <a:endParaRPr lang="en-US" altLang="zh-TW" b="1" i="0" dirty="0">
              <a:solidFill>
                <a:srgbClr val="1F1F1F"/>
              </a:solidFill>
              <a:effectLst/>
              <a:latin typeface="Menlo"/>
            </a:endParaRPr>
          </a:p>
          <a:p>
            <a:pPr lvl="3"/>
            <a:r>
              <a:rPr lang="en-US" altLang="zh-TW" dirty="0">
                <a:solidFill>
                  <a:srgbClr val="222222"/>
                </a:solidFill>
                <a:latin typeface="Lato" panose="020F0502020204030203" pitchFamily="34" charset="0"/>
              </a:rPr>
              <a:t>IQR = Q3 – Q1</a:t>
            </a:r>
          </a:p>
          <a:p>
            <a:pPr lvl="3"/>
            <a:r>
              <a:rPr lang="en-US" altLang="zh-TW" dirty="0" err="1">
                <a:solidFill>
                  <a:srgbClr val="222222"/>
                </a:solidFill>
                <a:latin typeface="Lato" panose="020F0502020204030203" pitchFamily="34" charset="0"/>
              </a:rPr>
              <a:t>x_scaled</a:t>
            </a:r>
            <a:r>
              <a:rPr lang="en-US" altLang="zh-TW" dirty="0">
                <a:solidFill>
                  <a:srgbClr val="222222"/>
                </a:solidFill>
                <a:latin typeface="Lato" panose="020F0502020204030203" pitchFamily="34" charset="0"/>
              </a:rPr>
              <a:t> = (x – Q1)/(Q3 – Q1)</a:t>
            </a:r>
          </a:p>
          <a:p>
            <a:pPr lvl="3"/>
            <a:r>
              <a:rPr lang="zh-TW" altLang="en-US" dirty="0">
                <a:solidFill>
                  <a:srgbClr val="222222"/>
                </a:solidFill>
                <a:latin typeface="Lato" panose="020F0502020204030203" pitchFamily="34" charset="0"/>
              </a:rPr>
              <a:t>從數據中刪除中位數</a:t>
            </a:r>
          </a:p>
          <a:p>
            <a:pPr lvl="3"/>
            <a:r>
              <a:rPr lang="zh-TW" altLang="en-US" dirty="0">
                <a:solidFill>
                  <a:srgbClr val="222222"/>
                </a:solidFill>
                <a:latin typeface="Lato" panose="020F0502020204030203" pitchFamily="34" charset="0"/>
              </a:rPr>
              <a:t>按四分位間距 </a:t>
            </a:r>
            <a:r>
              <a:rPr lang="en-US" altLang="zh-TW" dirty="0">
                <a:solidFill>
                  <a:srgbClr val="222222"/>
                </a:solidFill>
                <a:latin typeface="Lato" panose="020F0502020204030203" pitchFamily="34" charset="0"/>
              </a:rPr>
              <a:t>(IQR) </a:t>
            </a:r>
            <a:r>
              <a:rPr lang="zh-TW" altLang="en-US" dirty="0">
                <a:solidFill>
                  <a:srgbClr val="222222"/>
                </a:solidFill>
                <a:latin typeface="Lato" panose="020F0502020204030203" pitchFamily="34" charset="0"/>
              </a:rPr>
              <a:t>縮放數據</a:t>
            </a:r>
            <a:endParaRPr lang="en-US" altLang="zh-TW" dirty="0">
              <a:solidFill>
                <a:srgbClr val="222222"/>
              </a:solidFill>
              <a:latin typeface="Lato" panose="020F0502020204030203" pitchFamily="34" charset="0"/>
            </a:endParaRPr>
          </a:p>
          <a:p>
            <a:pPr lvl="2"/>
            <a:r>
              <a:rPr lang="en-US" altLang="zh-TW" b="1" dirty="0">
                <a:solidFill>
                  <a:srgbClr val="1F1F1F"/>
                </a:solidFill>
                <a:latin typeface="Menlo"/>
              </a:rPr>
              <a:t>Normalizer</a:t>
            </a:r>
          </a:p>
          <a:p>
            <a:pPr lvl="3"/>
            <a:r>
              <a:rPr lang="zh-TW" altLang="en-US" dirty="0">
                <a:solidFill>
                  <a:srgbClr val="222222"/>
                </a:solidFill>
                <a:latin typeface="Lato" panose="020F0502020204030203" pitchFamily="34" charset="0"/>
              </a:rPr>
              <a:t>歸一化是將單個樣本縮放為具有單位範數的過程。最有趣的部分是，與其他對單個列值起作用的縮放器不同，</a:t>
            </a:r>
            <a:r>
              <a:rPr lang="en-US" altLang="zh-TW" dirty="0">
                <a:solidFill>
                  <a:srgbClr val="222222"/>
                </a:solidFill>
                <a:latin typeface="Lato" panose="020F0502020204030203" pitchFamily="34" charset="0"/>
              </a:rPr>
              <a:t>Normalizer </a:t>
            </a:r>
            <a:r>
              <a:rPr lang="zh-TW" altLang="en-US" dirty="0">
                <a:solidFill>
                  <a:srgbClr val="222222"/>
                </a:solidFill>
                <a:latin typeface="Lato" panose="020F0502020204030203" pitchFamily="34" charset="0"/>
              </a:rPr>
              <a:t>對行起作用！具有至少一個非零分量的數據幀的每一行都獨立於其他樣本重新縮放，使其範數（</a:t>
            </a:r>
            <a:r>
              <a:rPr lang="en-US" altLang="zh-TW" dirty="0">
                <a:solidFill>
                  <a:srgbClr val="222222"/>
                </a:solidFill>
                <a:latin typeface="Lato" panose="020F0502020204030203" pitchFamily="34" charset="0"/>
              </a:rPr>
              <a:t>l1</a:t>
            </a:r>
            <a:r>
              <a:rPr lang="zh-TW" altLang="en-US" dirty="0">
                <a:solidFill>
                  <a:srgbClr val="222222"/>
                </a:solidFill>
                <a:latin typeface="Lato" panose="020F0502020204030203" pitchFamily="34" charset="0"/>
              </a:rPr>
              <a:t>、</a:t>
            </a:r>
            <a:r>
              <a:rPr lang="en-US" altLang="zh-TW" dirty="0">
                <a:solidFill>
                  <a:srgbClr val="222222"/>
                </a:solidFill>
                <a:latin typeface="Lato" panose="020F0502020204030203" pitchFamily="34" charset="0"/>
              </a:rPr>
              <a:t>l2 </a:t>
            </a:r>
            <a:r>
              <a:rPr lang="zh-TW" altLang="en-US" dirty="0">
                <a:solidFill>
                  <a:srgbClr val="222222"/>
                </a:solidFill>
                <a:latin typeface="Lato" panose="020F0502020204030203" pitchFamily="34" charset="0"/>
              </a:rPr>
              <a:t>或 </a:t>
            </a:r>
            <a:r>
              <a:rPr lang="en-US" altLang="zh-TW" dirty="0">
                <a:solidFill>
                  <a:srgbClr val="222222"/>
                </a:solidFill>
                <a:latin typeface="Lato" panose="020F0502020204030203" pitchFamily="34" charset="0"/>
              </a:rPr>
              <a:t>inf</a:t>
            </a:r>
            <a:r>
              <a:rPr lang="zh-TW" altLang="en-US" dirty="0">
                <a:solidFill>
                  <a:srgbClr val="222222"/>
                </a:solidFill>
                <a:latin typeface="Lato" panose="020F0502020204030203" pitchFamily="34" charset="0"/>
              </a:rPr>
              <a:t>）等於 </a:t>
            </a:r>
            <a:r>
              <a:rPr lang="en-US" altLang="zh-TW" dirty="0">
                <a:solidFill>
                  <a:srgbClr val="222222"/>
                </a:solidFill>
                <a:latin typeface="Lato" panose="020F0502020204030203" pitchFamily="34" charset="0"/>
              </a:rPr>
              <a:t>1</a:t>
            </a:r>
            <a:r>
              <a:rPr lang="zh-TW" altLang="en-US" dirty="0">
                <a:solidFill>
                  <a:srgbClr val="222222"/>
                </a:solidFill>
                <a:latin typeface="Lato" panose="020F0502020204030203" pitchFamily="34" charset="0"/>
              </a:rPr>
              <a:t>。</a:t>
            </a:r>
          </a:p>
          <a:p>
            <a:pPr lvl="3"/>
            <a:r>
              <a:rPr lang="zh-TW" altLang="en-US" dirty="0">
                <a:solidFill>
                  <a:srgbClr val="222222"/>
                </a:solidFill>
                <a:latin typeface="Lato" panose="020F0502020204030203" pitchFamily="34" charset="0"/>
              </a:rPr>
              <a:t>就像 </a:t>
            </a:r>
            <a:r>
              <a:rPr lang="en-US" altLang="zh-TW" dirty="0" err="1">
                <a:solidFill>
                  <a:srgbClr val="222222"/>
                </a:solidFill>
                <a:latin typeface="Lato" panose="020F0502020204030203" pitchFamily="34" charset="0"/>
              </a:rPr>
              <a:t>MinMax</a:t>
            </a:r>
            <a:r>
              <a:rPr lang="en-US" altLang="zh-TW" dirty="0">
                <a:solidFill>
                  <a:srgbClr val="222222"/>
                </a:solidFill>
                <a:latin typeface="Lato" panose="020F0502020204030203" pitchFamily="34" charset="0"/>
              </a:rPr>
              <a:t> Scaler </a:t>
            </a:r>
            <a:r>
              <a:rPr lang="zh-TW" altLang="en-US" dirty="0">
                <a:solidFill>
                  <a:srgbClr val="222222"/>
                </a:solidFill>
                <a:latin typeface="Lato" panose="020F0502020204030203" pitchFamily="34" charset="0"/>
              </a:rPr>
              <a:t>一樣，</a:t>
            </a:r>
            <a:r>
              <a:rPr lang="en-US" altLang="zh-TW" dirty="0">
                <a:solidFill>
                  <a:srgbClr val="222222"/>
                </a:solidFill>
                <a:latin typeface="Lato" panose="020F0502020204030203" pitchFamily="34" charset="0"/>
              </a:rPr>
              <a:t>Normalizer </a:t>
            </a:r>
            <a:r>
              <a:rPr lang="zh-TW" altLang="en-US" dirty="0">
                <a:solidFill>
                  <a:srgbClr val="222222"/>
                </a:solidFill>
                <a:latin typeface="Lato" panose="020F0502020204030203" pitchFamily="34" charset="0"/>
              </a:rPr>
              <a:t>也將值轉換為 </a:t>
            </a:r>
            <a:r>
              <a:rPr lang="en-US" altLang="zh-TW" dirty="0">
                <a:solidFill>
                  <a:srgbClr val="222222"/>
                </a:solidFill>
                <a:latin typeface="Lato" panose="020F0502020204030203" pitchFamily="34" charset="0"/>
              </a:rPr>
              <a:t>0 </a:t>
            </a:r>
            <a:r>
              <a:rPr lang="zh-TW" altLang="en-US" dirty="0">
                <a:solidFill>
                  <a:srgbClr val="222222"/>
                </a:solidFill>
                <a:latin typeface="Lato" panose="020F0502020204030203" pitchFamily="34" charset="0"/>
              </a:rPr>
              <a:t>和 </a:t>
            </a:r>
            <a:r>
              <a:rPr lang="en-US" altLang="zh-TW" dirty="0">
                <a:solidFill>
                  <a:srgbClr val="222222"/>
                </a:solidFill>
                <a:latin typeface="Lato" panose="020F0502020204030203" pitchFamily="34" charset="0"/>
              </a:rPr>
              <a:t>1 </a:t>
            </a:r>
            <a:r>
              <a:rPr lang="zh-TW" altLang="en-US" dirty="0">
                <a:solidFill>
                  <a:srgbClr val="222222"/>
                </a:solidFill>
                <a:latin typeface="Lato" panose="020F0502020204030203" pitchFamily="34" charset="0"/>
              </a:rPr>
              <a:t>之間的值，以及當我們的數據中有負值時從 </a:t>
            </a:r>
            <a:r>
              <a:rPr lang="en-US" altLang="zh-TW" dirty="0">
                <a:solidFill>
                  <a:srgbClr val="222222"/>
                </a:solidFill>
                <a:latin typeface="Lato" panose="020F0502020204030203" pitchFamily="34" charset="0"/>
              </a:rPr>
              <a:t>-1 </a:t>
            </a:r>
            <a:r>
              <a:rPr lang="zh-TW" altLang="en-US" dirty="0">
                <a:solidFill>
                  <a:srgbClr val="222222"/>
                </a:solidFill>
                <a:latin typeface="Lato" panose="020F0502020204030203" pitchFamily="34" charset="0"/>
              </a:rPr>
              <a:t>轉換為 </a:t>
            </a:r>
            <a:r>
              <a:rPr lang="en-US" altLang="zh-TW" dirty="0">
                <a:solidFill>
                  <a:srgbClr val="222222"/>
                </a:solidFill>
                <a:latin typeface="Lato" panose="020F0502020204030203" pitchFamily="34" charset="0"/>
              </a:rPr>
              <a:t>1 </a:t>
            </a:r>
            <a:r>
              <a:rPr lang="zh-TW" altLang="en-US" dirty="0">
                <a:solidFill>
                  <a:srgbClr val="222222"/>
                </a:solidFill>
                <a:latin typeface="Lato" panose="020F0502020204030203" pitchFamily="34" charset="0"/>
              </a:rPr>
              <a:t>之間的值。</a:t>
            </a:r>
          </a:p>
          <a:p>
            <a:pPr lvl="3"/>
            <a:r>
              <a:rPr lang="zh-TW" altLang="en-US" dirty="0">
                <a:solidFill>
                  <a:srgbClr val="222222"/>
                </a:solidFill>
                <a:latin typeface="Lato" panose="020F0502020204030203" pitchFamily="34" charset="0"/>
              </a:rPr>
              <a:t>但是，這樣做的方式有所不同。</a:t>
            </a:r>
          </a:p>
          <a:p>
            <a:pPr lvl="3"/>
            <a:r>
              <a:rPr lang="zh-TW" altLang="en-US" dirty="0">
                <a:solidFill>
                  <a:srgbClr val="222222"/>
                </a:solidFill>
                <a:latin typeface="Lato" panose="020F0502020204030203" pitchFamily="34" charset="0"/>
              </a:rPr>
              <a:t>如果我們使用 </a:t>
            </a:r>
            <a:r>
              <a:rPr lang="en-US" altLang="zh-TW" dirty="0">
                <a:solidFill>
                  <a:srgbClr val="222222"/>
                </a:solidFill>
                <a:latin typeface="Lato" panose="020F0502020204030203" pitchFamily="34" charset="0"/>
              </a:rPr>
              <a:t>L1 </a:t>
            </a:r>
            <a:r>
              <a:rPr lang="zh-TW" altLang="en-US" dirty="0">
                <a:solidFill>
                  <a:srgbClr val="222222"/>
                </a:solidFill>
                <a:latin typeface="Lato" panose="020F0502020204030203" pitchFamily="34" charset="0"/>
              </a:rPr>
              <a:t>範數，每列中的值都會被轉換，使得它們沿行的絕對值之和 </a:t>
            </a:r>
            <a:r>
              <a:rPr lang="en-US" altLang="zh-TW" dirty="0">
                <a:solidFill>
                  <a:srgbClr val="222222"/>
                </a:solidFill>
                <a:latin typeface="Lato" panose="020F0502020204030203" pitchFamily="34" charset="0"/>
              </a:rPr>
              <a:t>= 1</a:t>
            </a:r>
          </a:p>
          <a:p>
            <a:pPr lvl="3"/>
            <a:r>
              <a:rPr lang="zh-TW" altLang="en-US" dirty="0">
                <a:solidFill>
                  <a:srgbClr val="222222"/>
                </a:solidFill>
                <a:latin typeface="Lato" panose="020F0502020204030203" pitchFamily="34" charset="0"/>
              </a:rPr>
              <a:t>如果我們使用 </a:t>
            </a:r>
            <a:r>
              <a:rPr lang="en-US" altLang="zh-TW" dirty="0">
                <a:solidFill>
                  <a:srgbClr val="222222"/>
                </a:solidFill>
                <a:latin typeface="Lato" panose="020F0502020204030203" pitchFamily="34" charset="0"/>
              </a:rPr>
              <a:t>L2 </a:t>
            </a:r>
            <a:r>
              <a:rPr lang="zh-TW" altLang="en-US" dirty="0">
                <a:solidFill>
                  <a:srgbClr val="222222"/>
                </a:solidFill>
                <a:latin typeface="Lato" panose="020F0502020204030203" pitchFamily="34" charset="0"/>
              </a:rPr>
              <a:t>範數，則首先將每列中的值平方並相加，使得它們沿行的絕對值之和 </a:t>
            </a:r>
            <a:r>
              <a:rPr lang="en-US" altLang="zh-TW" dirty="0">
                <a:solidFill>
                  <a:srgbClr val="222222"/>
                </a:solidFill>
                <a:latin typeface="Lato" panose="020F0502020204030203" pitchFamily="34" charset="0"/>
              </a:rPr>
              <a:t>= 1</a:t>
            </a:r>
          </a:p>
          <a:p>
            <a:endParaRPr lang="zh-TW" altLang="en-US" dirty="0"/>
          </a:p>
        </p:txBody>
      </p:sp>
    </p:spTree>
    <p:extLst>
      <p:ext uri="{BB962C8B-B14F-4D97-AF65-F5344CB8AC3E}">
        <p14:creationId xmlns:p14="http://schemas.microsoft.com/office/powerpoint/2010/main" val="11223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085D7-F385-57D1-D9F3-BEC08A8BA4C8}"/>
              </a:ext>
            </a:extLst>
          </p:cNvPr>
          <p:cNvSpPr>
            <a:spLocks noGrp="1"/>
          </p:cNvSpPr>
          <p:nvPr>
            <p:ph type="title"/>
          </p:nvPr>
        </p:nvSpPr>
        <p:spPr/>
        <p:txBody>
          <a:bodyPr/>
          <a:lstStyle/>
          <a:p>
            <a:r>
              <a:rPr lang="zh-TW" altLang="en-US" dirty="0"/>
              <a:t>特徵提取</a:t>
            </a:r>
            <a:r>
              <a:rPr lang="en-US" altLang="zh-TW" dirty="0"/>
              <a:t>Feature Extraction</a:t>
            </a:r>
            <a:br>
              <a:rPr lang="en-US" altLang="zh-TW" dirty="0"/>
            </a:br>
            <a:endParaRPr lang="zh-TW" altLang="en-US" dirty="0"/>
          </a:p>
        </p:txBody>
      </p:sp>
      <p:sp>
        <p:nvSpPr>
          <p:cNvPr id="3" name="內容版面配置區 2">
            <a:extLst>
              <a:ext uri="{FF2B5EF4-FFF2-40B4-BE49-F238E27FC236}">
                <a16:creationId xmlns:a16="http://schemas.microsoft.com/office/drawing/2014/main" id="{AACC9BEE-96E7-AA73-94FD-A100B1370502}"/>
              </a:ext>
            </a:extLst>
          </p:cNvPr>
          <p:cNvSpPr>
            <a:spLocks noGrp="1"/>
          </p:cNvSpPr>
          <p:nvPr>
            <p:ph idx="1"/>
          </p:nvPr>
        </p:nvSpPr>
        <p:spPr/>
        <p:txBody>
          <a:bodyPr>
            <a:normAutofit/>
          </a:bodyPr>
          <a:lstStyle/>
          <a:p>
            <a:pPr lvl="1"/>
            <a:r>
              <a:rPr lang="zh-TW" altLang="en-US" b="0" i="0" dirty="0">
                <a:solidFill>
                  <a:srgbClr val="000000"/>
                </a:solidFill>
                <a:effectLst/>
                <a:latin typeface="inter-regular"/>
              </a:rPr>
              <a:t>特徵提取是一種自動化的特徵工程過程，它通過從原始數據中提取新變量來生成新變量。此步驟的主要目的是減少數據量，以便可以輕鬆地使用和管理數據建模。</a:t>
            </a:r>
            <a:endParaRPr lang="en-US" altLang="zh-TW" dirty="0"/>
          </a:p>
          <a:p>
            <a:r>
              <a:rPr lang="zh-TW" altLang="en-US" b="0" i="0" dirty="0">
                <a:solidFill>
                  <a:srgbClr val="333333"/>
                </a:solidFill>
                <a:effectLst/>
                <a:latin typeface="Menlo"/>
              </a:rPr>
              <a:t>通常就是指 </a:t>
            </a:r>
            <a:r>
              <a:rPr lang="en-US" altLang="zh-TW" b="0" i="0" dirty="0">
                <a:solidFill>
                  <a:srgbClr val="333333"/>
                </a:solidFill>
                <a:effectLst/>
                <a:latin typeface="Menlo"/>
              </a:rPr>
              <a:t>dimensionality reduction(</a:t>
            </a:r>
            <a:r>
              <a:rPr lang="zh-TW" altLang="en-US" b="0" i="0" dirty="0">
                <a:solidFill>
                  <a:srgbClr val="333333"/>
                </a:solidFill>
                <a:effectLst/>
                <a:latin typeface="Menlo"/>
              </a:rPr>
              <a:t>降低維度</a:t>
            </a:r>
            <a:r>
              <a:rPr lang="en-US" altLang="zh-TW" b="0" i="0" dirty="0">
                <a:solidFill>
                  <a:srgbClr val="333333"/>
                </a:solidFill>
                <a:effectLst/>
                <a:latin typeface="Menlo"/>
              </a:rPr>
              <a:t>)</a:t>
            </a:r>
            <a:r>
              <a:rPr lang="zh-TW" altLang="en-US" dirty="0">
                <a:solidFill>
                  <a:srgbClr val="333333"/>
                </a:solidFill>
                <a:latin typeface="Menlo"/>
              </a:rPr>
              <a:t>，降維通常有兩種方式：</a:t>
            </a:r>
            <a:endParaRPr lang="en-US" altLang="zh-TW" dirty="0">
              <a:solidFill>
                <a:srgbClr val="333333"/>
              </a:solidFill>
              <a:latin typeface="Menlo"/>
            </a:endParaRPr>
          </a:p>
          <a:p>
            <a:pPr lvl="1"/>
            <a:r>
              <a:rPr lang="zh-TW" altLang="en-US" dirty="0">
                <a:solidFill>
                  <a:srgbClr val="333333"/>
                </a:solidFill>
                <a:latin typeface="Menlo"/>
              </a:rPr>
              <a:t>特徵選擇</a:t>
            </a:r>
            <a:endParaRPr lang="en-US" altLang="zh-TW" dirty="0">
              <a:solidFill>
                <a:srgbClr val="333333"/>
              </a:solidFill>
              <a:latin typeface="Menlo"/>
            </a:endParaRPr>
          </a:p>
          <a:p>
            <a:pPr lvl="1"/>
            <a:r>
              <a:rPr lang="zh-TW" altLang="en-US" dirty="0">
                <a:solidFill>
                  <a:srgbClr val="333333"/>
                </a:solidFill>
                <a:latin typeface="Menlo"/>
              </a:rPr>
              <a:t>主成分分析 </a:t>
            </a:r>
            <a:r>
              <a:rPr lang="en-US" altLang="zh-TW" dirty="0">
                <a:solidFill>
                  <a:srgbClr val="333333"/>
                </a:solidFill>
                <a:latin typeface="Menlo"/>
              </a:rPr>
              <a:t>Principal components analysis</a:t>
            </a:r>
            <a:r>
              <a:rPr lang="zh-TW" altLang="en-US" dirty="0">
                <a:solidFill>
                  <a:srgbClr val="333333"/>
                </a:solidFill>
                <a:latin typeface="Menlo"/>
              </a:rPr>
              <a:t> </a:t>
            </a:r>
            <a:r>
              <a:rPr lang="en-US" altLang="zh-TW" dirty="0">
                <a:solidFill>
                  <a:srgbClr val="333333"/>
                </a:solidFill>
                <a:latin typeface="Menlo"/>
              </a:rPr>
              <a:t>(PCA)</a:t>
            </a:r>
            <a:endParaRPr lang="zh-TW" altLang="en-US" b="0" i="0" dirty="0">
              <a:solidFill>
                <a:srgbClr val="333333"/>
              </a:solidFill>
              <a:effectLst/>
              <a:latin typeface="Menlo"/>
            </a:endParaRPr>
          </a:p>
          <a:p>
            <a:endParaRPr lang="zh-TW" altLang="en-US" dirty="0"/>
          </a:p>
        </p:txBody>
      </p:sp>
      <p:pic>
        <p:nvPicPr>
          <p:cNvPr id="4" name="圖片 3">
            <a:extLst>
              <a:ext uri="{FF2B5EF4-FFF2-40B4-BE49-F238E27FC236}">
                <a16:creationId xmlns:a16="http://schemas.microsoft.com/office/drawing/2014/main" id="{C4F8A36B-61E9-4F95-8433-D30ED2DCA104}"/>
              </a:ext>
            </a:extLst>
          </p:cNvPr>
          <p:cNvPicPr>
            <a:picLocks noChangeAspect="1"/>
          </p:cNvPicPr>
          <p:nvPr/>
        </p:nvPicPr>
        <p:blipFill>
          <a:blip r:embed="rId2"/>
          <a:stretch>
            <a:fillRect/>
          </a:stretch>
        </p:blipFill>
        <p:spPr>
          <a:xfrm>
            <a:off x="6731228" y="3870664"/>
            <a:ext cx="5043970" cy="2762335"/>
          </a:xfrm>
          <a:prstGeom prst="rect">
            <a:avLst/>
          </a:prstGeom>
        </p:spPr>
      </p:pic>
    </p:spTree>
    <p:extLst>
      <p:ext uri="{BB962C8B-B14F-4D97-AF65-F5344CB8AC3E}">
        <p14:creationId xmlns:p14="http://schemas.microsoft.com/office/powerpoint/2010/main" val="2556347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06E1B6-87DC-444F-BAE2-22FFCF87C636}"/>
              </a:ext>
            </a:extLst>
          </p:cNvPr>
          <p:cNvSpPr>
            <a:spLocks noGrp="1"/>
          </p:cNvSpPr>
          <p:nvPr>
            <p:ph type="title"/>
          </p:nvPr>
        </p:nvSpPr>
        <p:spPr/>
        <p:txBody>
          <a:bodyPr/>
          <a:lstStyle/>
          <a:p>
            <a:r>
              <a:rPr lang="zh-TW" altLang="en-US" dirty="0">
                <a:solidFill>
                  <a:srgbClr val="333333"/>
                </a:solidFill>
                <a:latin typeface="Menlo"/>
              </a:rPr>
              <a:t>主成分分析 </a:t>
            </a:r>
            <a:r>
              <a:rPr lang="en-US" altLang="zh-TW" b="1" dirty="0" err="1"/>
              <a:t>Pca</a:t>
            </a:r>
            <a:endParaRPr lang="zh-TW" altLang="en-US" dirty="0"/>
          </a:p>
        </p:txBody>
      </p:sp>
      <p:sp>
        <p:nvSpPr>
          <p:cNvPr id="3" name="內容版面配置區 2">
            <a:extLst>
              <a:ext uri="{FF2B5EF4-FFF2-40B4-BE49-F238E27FC236}">
                <a16:creationId xmlns:a16="http://schemas.microsoft.com/office/drawing/2014/main" id="{CC505F58-5D60-4FAB-813A-791E9DE7B2A3}"/>
              </a:ext>
            </a:extLst>
          </p:cNvPr>
          <p:cNvSpPr>
            <a:spLocks noGrp="1"/>
          </p:cNvSpPr>
          <p:nvPr>
            <p:ph idx="1"/>
          </p:nvPr>
        </p:nvSpPr>
        <p:spPr>
          <a:xfrm>
            <a:off x="1251678" y="1331651"/>
            <a:ext cx="10178322" cy="4547942"/>
          </a:xfrm>
        </p:spPr>
        <p:txBody>
          <a:bodyPr>
            <a:normAutofit fontScale="77500" lnSpcReduction="20000"/>
          </a:bodyPr>
          <a:lstStyle/>
          <a:p>
            <a:r>
              <a:rPr lang="zh-TW" altLang="en-US" dirty="0"/>
              <a:t>定義 </a:t>
            </a:r>
            <a:r>
              <a:rPr lang="en-US" altLang="zh-TW" dirty="0"/>
              <a:t>:</a:t>
            </a:r>
          </a:p>
          <a:p>
            <a:pPr lvl="1"/>
            <a:r>
              <a:rPr lang="zh-TW" altLang="en-US" dirty="0"/>
              <a:t>是一種統計分析、簡化數據集的方法。</a:t>
            </a:r>
            <a:endParaRPr lang="en-US" altLang="zh-TW" dirty="0"/>
          </a:p>
          <a:p>
            <a:pPr lvl="1"/>
            <a:r>
              <a:rPr lang="zh-TW" altLang="en-US" dirty="0"/>
              <a:t>是將高維度數據化為低維度數據的過程，在此過程中可能會捨棄原有數據，創造新的變量；是一種分析、簡化數據集的技術。</a:t>
            </a:r>
            <a:endParaRPr lang="en-US" altLang="zh-TW" dirty="0"/>
          </a:p>
          <a:p>
            <a:pPr lvl="1"/>
            <a:r>
              <a:rPr lang="zh-TW" altLang="en-US" sz="2000" dirty="0"/>
              <a:t>它利用正交轉換來對一系列</a:t>
            </a:r>
            <a:r>
              <a:rPr lang="zh-TW" altLang="en-US" dirty="0"/>
              <a:t>可能相關的變數的觀測值進行線性轉換，從而投影為一系列線性不相關變數的值，這些不相關變數稱為主成分（</a:t>
            </a:r>
            <a:r>
              <a:rPr lang="en-US" altLang="zh-TW" dirty="0"/>
              <a:t>Principal Components</a:t>
            </a:r>
            <a:r>
              <a:rPr lang="zh-TW" altLang="en-US" dirty="0"/>
              <a:t>）。</a:t>
            </a:r>
            <a:endParaRPr lang="en-US" altLang="zh-TW" dirty="0"/>
          </a:p>
          <a:p>
            <a:pPr lvl="1"/>
            <a:r>
              <a:rPr lang="zh-TW" altLang="en-US" dirty="0"/>
              <a:t>雖然主要用於減少維度，但仍希望信息盡可能的表示完整，不會損耗太多</a:t>
            </a:r>
            <a:endParaRPr lang="en-US" altLang="zh-TW" dirty="0"/>
          </a:p>
          <a:p>
            <a:pPr lvl="1"/>
            <a:r>
              <a:rPr lang="zh-TW" altLang="en-US" dirty="0"/>
              <a:t>主成分可以看做一個線性方程式，其包含一系列線性係數來指示投影方向。</a:t>
            </a:r>
            <a:endParaRPr lang="en-US" altLang="zh-TW" dirty="0"/>
          </a:p>
          <a:p>
            <a:pPr lvl="1"/>
            <a:r>
              <a:rPr lang="en-US" altLang="zh-TW" dirty="0"/>
              <a:t>PCA</a:t>
            </a:r>
            <a:r>
              <a:rPr lang="zh-TW" altLang="en-US" dirty="0"/>
              <a:t>對原始數據的正規化或預處理敏感。</a:t>
            </a:r>
            <a:endParaRPr lang="en-US" altLang="zh-TW" dirty="0"/>
          </a:p>
          <a:p>
            <a:pPr fontAlgn="base"/>
            <a:endParaRPr lang="en-US" altLang="zh-TW" b="1" dirty="0"/>
          </a:p>
          <a:p>
            <a:pPr fontAlgn="base"/>
            <a:r>
              <a:rPr lang="zh-TW" altLang="en-US" dirty="0"/>
              <a:t>高維度數據的問題</a:t>
            </a:r>
          </a:p>
          <a:p>
            <a:pPr lvl="1" fontAlgn="base"/>
            <a:r>
              <a:rPr lang="zh-TW" altLang="en-US" dirty="0"/>
              <a:t>特徵之間容易出現一些相關的特徵</a:t>
            </a:r>
          </a:p>
          <a:p>
            <a:pPr marL="0" indent="0">
              <a:buNone/>
            </a:pPr>
            <a:endParaRPr lang="en-US" altLang="zh-TW" dirty="0"/>
          </a:p>
          <a:p>
            <a:r>
              <a:rPr lang="zh-TW" altLang="en-US" dirty="0"/>
              <a:t>目的：使數據維數壓縮，盡可能降低原數據的維度</a:t>
            </a:r>
            <a:r>
              <a:rPr lang="en-US" altLang="zh-TW" dirty="0"/>
              <a:t>(</a:t>
            </a:r>
            <a:r>
              <a:rPr lang="zh-TW" altLang="en-US" dirty="0"/>
              <a:t>複雜度</a:t>
            </a:r>
            <a:r>
              <a:rPr lang="en-US" altLang="zh-TW" dirty="0"/>
              <a:t>)</a:t>
            </a:r>
            <a:r>
              <a:rPr lang="zh-TW" altLang="en-US" dirty="0"/>
              <a:t>，但損失最少量信息</a:t>
            </a:r>
            <a:endParaRPr lang="en-US" altLang="zh-TW" dirty="0"/>
          </a:p>
          <a:p>
            <a:r>
              <a:rPr lang="zh-TW" altLang="en-US" dirty="0"/>
              <a:t>作用：可以削減分析中特徵的數量</a:t>
            </a:r>
            <a:endParaRPr lang="en-US" altLang="zh-TW" dirty="0"/>
          </a:p>
          <a:p>
            <a:r>
              <a:rPr lang="zh-TW" altLang="en-US" dirty="0"/>
              <a:t>應用：當特徵數量達到上百時，才會考慮用</a:t>
            </a:r>
            <a:r>
              <a:rPr lang="en-US" altLang="zh-TW" dirty="0"/>
              <a:t>PCA</a:t>
            </a:r>
            <a:r>
              <a:rPr lang="zh-TW" altLang="en-US" dirty="0"/>
              <a:t>去簡化數據</a:t>
            </a:r>
            <a:endParaRPr lang="en-US" altLang="zh-TW" dirty="0"/>
          </a:p>
          <a:p>
            <a:endParaRPr lang="en-US" altLang="zh-TW" dirty="0"/>
          </a:p>
          <a:p>
            <a:endParaRPr lang="zh-TW" altLang="en-US" dirty="0"/>
          </a:p>
        </p:txBody>
      </p:sp>
      <p:pic>
        <p:nvPicPr>
          <p:cNvPr id="5" name="圖片 4">
            <a:extLst>
              <a:ext uri="{FF2B5EF4-FFF2-40B4-BE49-F238E27FC236}">
                <a16:creationId xmlns:a16="http://schemas.microsoft.com/office/drawing/2014/main" id="{F303E865-B76A-41A1-9B90-9190FB4E9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4219" y="3284739"/>
            <a:ext cx="3222414" cy="3060818"/>
          </a:xfrm>
          <a:prstGeom prst="rect">
            <a:avLst/>
          </a:prstGeom>
        </p:spPr>
      </p:pic>
    </p:spTree>
    <p:extLst>
      <p:ext uri="{BB962C8B-B14F-4D97-AF65-F5344CB8AC3E}">
        <p14:creationId xmlns:p14="http://schemas.microsoft.com/office/powerpoint/2010/main" val="2863863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C02D28-430D-48F0-A61B-8E82F8D003DD}"/>
              </a:ext>
            </a:extLst>
          </p:cNvPr>
          <p:cNvSpPr>
            <a:spLocks noGrp="1"/>
          </p:cNvSpPr>
          <p:nvPr>
            <p:ph idx="1"/>
          </p:nvPr>
        </p:nvSpPr>
        <p:spPr/>
        <p:txBody>
          <a:bodyPr/>
          <a:lstStyle/>
          <a:p>
            <a:r>
              <a:rPr lang="en-US" altLang="zh-TW" dirty="0">
                <a:solidFill>
                  <a:srgbClr val="333333"/>
                </a:solidFill>
                <a:latin typeface="Menlo"/>
              </a:rPr>
              <a:t>Linear Discriminant Analysis(LDA)</a:t>
            </a:r>
          </a:p>
          <a:p>
            <a:pPr lvl="1"/>
            <a:r>
              <a:rPr lang="zh-TW" altLang="en-US" dirty="0"/>
              <a:t>也叫線性判斷式分析</a:t>
            </a:r>
            <a:endParaRPr lang="en-US" altLang="zh-TW" dirty="0">
              <a:solidFill>
                <a:srgbClr val="333333"/>
              </a:solidFill>
              <a:latin typeface="Menlo"/>
            </a:endParaRPr>
          </a:p>
          <a:p>
            <a:pPr lvl="1"/>
            <a:r>
              <a:rPr lang="zh-TW" altLang="en-US" dirty="0"/>
              <a:t>透過映射，將特徵由高維度轉換到低維度，並盡可能達到讓不同類別之間數據的差異更大，且縮小相同類別之間數據的距離，使的降維後的資料點更容易被區分。</a:t>
            </a:r>
            <a:endParaRPr lang="en-US" altLang="zh-TW" dirty="0"/>
          </a:p>
          <a:p>
            <a:pPr lvl="1"/>
            <a:r>
              <a:rPr lang="en-US" altLang="zh-TW" dirty="0"/>
              <a:t>LDA</a:t>
            </a:r>
            <a:r>
              <a:rPr lang="zh-TW" altLang="en-US" dirty="0"/>
              <a:t>屬於監督式學習，比起</a:t>
            </a:r>
            <a:r>
              <a:rPr lang="en-US" altLang="zh-TW" dirty="0"/>
              <a:t>PCA</a:t>
            </a:r>
            <a:r>
              <a:rPr lang="zh-TW" altLang="en-US" dirty="0"/>
              <a:t>來說會有更好的區分</a:t>
            </a:r>
          </a:p>
        </p:txBody>
      </p:sp>
    </p:spTree>
    <p:extLst>
      <p:ext uri="{BB962C8B-B14F-4D97-AF65-F5344CB8AC3E}">
        <p14:creationId xmlns:p14="http://schemas.microsoft.com/office/powerpoint/2010/main" val="360047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C1C458-5DE3-253D-9F6F-A30C2358BB97}"/>
              </a:ext>
            </a:extLst>
          </p:cNvPr>
          <p:cNvSpPr>
            <a:spLocks noGrp="1"/>
          </p:cNvSpPr>
          <p:nvPr>
            <p:ph type="title"/>
          </p:nvPr>
        </p:nvSpPr>
        <p:spPr/>
        <p:txBody>
          <a:bodyPr/>
          <a:lstStyle/>
          <a:p>
            <a:r>
              <a:rPr lang="zh-TW" altLang="en-US" dirty="0"/>
              <a:t>特徵工程的過程</a:t>
            </a:r>
          </a:p>
        </p:txBody>
      </p:sp>
      <p:sp>
        <p:nvSpPr>
          <p:cNvPr id="3" name="內容版面配置區 2">
            <a:extLst>
              <a:ext uri="{FF2B5EF4-FFF2-40B4-BE49-F238E27FC236}">
                <a16:creationId xmlns:a16="http://schemas.microsoft.com/office/drawing/2014/main" id="{3D47CE42-7AF4-B581-F5A7-8ED24567311C}"/>
              </a:ext>
            </a:extLst>
          </p:cNvPr>
          <p:cNvSpPr>
            <a:spLocks noGrp="1"/>
          </p:cNvSpPr>
          <p:nvPr>
            <p:ph idx="1"/>
          </p:nvPr>
        </p:nvSpPr>
        <p:spPr/>
        <p:txBody>
          <a:bodyPr>
            <a:normAutofit fontScale="92500" lnSpcReduction="10000"/>
          </a:bodyPr>
          <a:lstStyle/>
          <a:p>
            <a:r>
              <a:rPr lang="zh-TW" altLang="en-US" dirty="0"/>
              <a:t>特徵選擇</a:t>
            </a:r>
            <a:r>
              <a:rPr lang="en-US" altLang="zh-TW" dirty="0"/>
              <a:t>(Feature Selection)</a:t>
            </a:r>
          </a:p>
          <a:p>
            <a:pPr lvl="1"/>
            <a:r>
              <a:rPr lang="zh-TW" altLang="en-US" b="0" i="0" dirty="0">
                <a:solidFill>
                  <a:srgbClr val="000000"/>
                </a:solidFill>
                <a:effectLst/>
                <a:latin typeface="inter-regular"/>
              </a:rPr>
              <a:t>在開發機器學習模型時，數據集中只有少數變量對構建模型有用，其餘特徵要么是多餘的，要么是不相關的。如果我們輸入具有所有這些冗餘和不相關特徵的數據集，它可能會對模型的整體性能和準確性產生負面影響並降低。因此，從數據中識別和選擇最合適的特徵並去除不相關或不太重要的特徵非常重要，這是在機器學習中的特徵選擇的幫助下完成的。</a:t>
            </a:r>
            <a:r>
              <a:rPr lang="zh-TW" altLang="en-US" b="1" i="1" dirty="0">
                <a:solidFill>
                  <a:srgbClr val="000000"/>
                </a:solidFill>
                <a:effectLst/>
                <a:latin typeface="inter-bold"/>
              </a:rPr>
              <a:t>“特徵選擇是一種從原始特徵集中選擇最相關特徵子集的方法，方法是去除冗餘、不相關或嘈雜的特徵。”</a:t>
            </a:r>
            <a:endParaRPr lang="en-US" altLang="zh-TW" b="1" i="1" dirty="0">
              <a:solidFill>
                <a:srgbClr val="000000"/>
              </a:solidFill>
              <a:effectLst/>
              <a:latin typeface="inter-bold"/>
            </a:endParaRPr>
          </a:p>
          <a:p>
            <a:r>
              <a:rPr lang="zh-TW" altLang="en-US" dirty="0"/>
              <a:t>特徵選擇的好處</a:t>
            </a:r>
            <a:endParaRPr lang="en-US" altLang="zh-TW" dirty="0"/>
          </a:p>
          <a:p>
            <a:pPr lvl="1" algn="just"/>
            <a:r>
              <a:rPr lang="zh-TW" altLang="en-US" b="0" i="0" dirty="0">
                <a:solidFill>
                  <a:srgbClr val="000000"/>
                </a:solidFill>
                <a:effectLst/>
                <a:latin typeface="inter-regular"/>
              </a:rPr>
              <a:t>它有助於避免維度災難。</a:t>
            </a:r>
          </a:p>
          <a:p>
            <a:pPr lvl="1" algn="just"/>
            <a:r>
              <a:rPr lang="zh-TW" altLang="en-US" b="0" i="0" dirty="0">
                <a:solidFill>
                  <a:srgbClr val="000000"/>
                </a:solidFill>
                <a:effectLst/>
                <a:latin typeface="inter-regular"/>
              </a:rPr>
              <a:t>它有助於簡化模型，以便研究人員可以輕鬆地解釋它。</a:t>
            </a:r>
          </a:p>
          <a:p>
            <a:pPr lvl="1" algn="just"/>
            <a:r>
              <a:rPr lang="zh-TW" altLang="en-US" b="0" i="0" dirty="0">
                <a:solidFill>
                  <a:srgbClr val="000000"/>
                </a:solidFill>
                <a:effectLst/>
                <a:latin typeface="inter-regular"/>
              </a:rPr>
              <a:t>它減少了訓練時間。</a:t>
            </a:r>
          </a:p>
          <a:p>
            <a:pPr lvl="1" algn="just"/>
            <a:r>
              <a:rPr lang="zh-TW" altLang="en-US" b="0" i="0" dirty="0">
                <a:solidFill>
                  <a:srgbClr val="000000"/>
                </a:solidFill>
                <a:effectLst/>
                <a:latin typeface="inter-regular"/>
              </a:rPr>
              <a:t>它減少了過度擬合</a:t>
            </a:r>
          </a:p>
          <a:p>
            <a:endParaRPr lang="zh-TW" altLang="en-US" dirty="0"/>
          </a:p>
        </p:txBody>
      </p:sp>
    </p:spTree>
    <p:extLst>
      <p:ext uri="{BB962C8B-B14F-4D97-AF65-F5344CB8AC3E}">
        <p14:creationId xmlns:p14="http://schemas.microsoft.com/office/powerpoint/2010/main" val="2980144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72B7D5-E635-51E6-01BA-5CC5BA76CB62}"/>
              </a:ext>
            </a:extLst>
          </p:cNvPr>
          <p:cNvSpPr>
            <a:spLocks noGrp="1"/>
          </p:cNvSpPr>
          <p:nvPr>
            <p:ph type="title"/>
          </p:nvPr>
        </p:nvSpPr>
        <p:spPr/>
        <p:txBody>
          <a:bodyPr/>
          <a:lstStyle/>
          <a:p>
            <a:r>
              <a:rPr lang="zh-TW" altLang="en-US" dirty="0"/>
              <a:t>特徵工程在機器學習中的重要性</a:t>
            </a:r>
          </a:p>
        </p:txBody>
      </p:sp>
      <p:sp>
        <p:nvSpPr>
          <p:cNvPr id="3" name="內容版面配置區 2">
            <a:extLst>
              <a:ext uri="{FF2B5EF4-FFF2-40B4-BE49-F238E27FC236}">
                <a16:creationId xmlns:a16="http://schemas.microsoft.com/office/drawing/2014/main" id="{FA6DF8EB-6403-5DDF-5864-3D857EC39B4C}"/>
              </a:ext>
            </a:extLst>
          </p:cNvPr>
          <p:cNvSpPr>
            <a:spLocks noGrp="1"/>
          </p:cNvSpPr>
          <p:nvPr>
            <p:ph idx="1"/>
          </p:nvPr>
        </p:nvSpPr>
        <p:spPr/>
        <p:txBody>
          <a:bodyPr>
            <a:normAutofit fontScale="92500" lnSpcReduction="10000"/>
          </a:bodyPr>
          <a:lstStyle/>
          <a:p>
            <a:r>
              <a:rPr lang="zh-TW" altLang="en-US" dirty="0"/>
              <a:t>更好的靈活性</a:t>
            </a:r>
          </a:p>
          <a:p>
            <a:pPr lvl="1"/>
            <a:r>
              <a:rPr lang="zh-TW" altLang="en-US" dirty="0"/>
              <a:t>在機器學習中，我們總是試圖選擇最優模型以獲得好的結果。但是，有時在選擇了錯誤的模型之後，我們仍然可以獲得更好的預測，這是因為更好的特徵。功能的靈活性將使您能夠選擇不太複雜的模型。因為不太複雜的模型運行速度更快，更容易理解和維護，這總是可取的。</a:t>
            </a:r>
          </a:p>
          <a:p>
            <a:r>
              <a:rPr lang="zh-TW" altLang="en-US" dirty="0"/>
              <a:t>更簡單的模型</a:t>
            </a:r>
          </a:p>
          <a:p>
            <a:pPr lvl="1"/>
            <a:r>
              <a:rPr lang="zh-TW" altLang="en-US" dirty="0"/>
              <a:t>如果我們將精心設計的特徵輸入到我們的模型中，那麼即使選擇了錯誤的參數（不是最優的），我們也可以獲得良好的結果。在特徵工程之後，沒有必要為選擇具有最優化參數的正確模型而努力。如果我們有好的特徵，我們可以更好地表示完整的數據，並用它來最好地描述給定的問題。</a:t>
            </a:r>
          </a:p>
          <a:p>
            <a:r>
              <a:rPr lang="zh-TW" altLang="en-US" dirty="0"/>
              <a:t>更好的功能</a:t>
            </a:r>
          </a:p>
          <a:p>
            <a:pPr lvl="1"/>
            <a:r>
              <a:rPr lang="zh-TW" altLang="en-US" dirty="0"/>
              <a:t>如前所述，在機器學習中，我們將提供的數據將獲得相同的輸出。所以，為了獲得更好的結果，我們必須需要使用更好的特徵。</a:t>
            </a:r>
          </a:p>
        </p:txBody>
      </p:sp>
    </p:spTree>
    <p:extLst>
      <p:ext uri="{BB962C8B-B14F-4D97-AF65-F5344CB8AC3E}">
        <p14:creationId xmlns:p14="http://schemas.microsoft.com/office/powerpoint/2010/main" val="58328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8163DE-8A49-4D16-41E4-428E8242FD7B}"/>
              </a:ext>
            </a:extLst>
          </p:cNvPr>
          <p:cNvSpPr>
            <a:spLocks noGrp="1"/>
          </p:cNvSpPr>
          <p:nvPr>
            <p:ph type="title"/>
          </p:nvPr>
        </p:nvSpPr>
        <p:spPr/>
        <p:txBody>
          <a:bodyPr/>
          <a:lstStyle/>
          <a:p>
            <a:r>
              <a:rPr lang="zh-TW" altLang="en-US" dirty="0"/>
              <a:t>機器學習是什麼</a:t>
            </a:r>
          </a:p>
        </p:txBody>
      </p:sp>
      <p:sp>
        <p:nvSpPr>
          <p:cNvPr id="3" name="內容版面配置區 2">
            <a:extLst>
              <a:ext uri="{FF2B5EF4-FFF2-40B4-BE49-F238E27FC236}">
                <a16:creationId xmlns:a16="http://schemas.microsoft.com/office/drawing/2014/main" id="{DCD13121-6BB9-8E00-8C66-AB771AEE9355}"/>
              </a:ext>
            </a:extLst>
          </p:cNvPr>
          <p:cNvSpPr>
            <a:spLocks noGrp="1"/>
          </p:cNvSpPr>
          <p:nvPr>
            <p:ph idx="1"/>
          </p:nvPr>
        </p:nvSpPr>
        <p:spPr>
          <a:xfrm>
            <a:off x="838200" y="1825625"/>
            <a:ext cx="6578601" cy="4351338"/>
          </a:xfrm>
        </p:spPr>
        <p:txBody>
          <a:bodyPr/>
          <a:lstStyle/>
          <a:p>
            <a:r>
              <a:rPr lang="zh-TW" altLang="en-US" b="0" i="0" dirty="0">
                <a:solidFill>
                  <a:srgbClr val="3C3C3C"/>
                </a:solidFill>
                <a:effectLst/>
                <a:latin typeface="Microsoft JhengHei" panose="020B0604030504040204" pitchFamily="34" charset="-120"/>
                <a:ea typeface="Microsoft JhengHei" panose="020B0604030504040204" pitchFamily="34" charset="-120"/>
              </a:rPr>
              <a:t>屬於</a:t>
            </a:r>
            <a:r>
              <a:rPr lang="zh-TW" altLang="en-US" dirty="0">
                <a:solidFill>
                  <a:srgbClr val="3C3C3C"/>
                </a:solidFill>
                <a:latin typeface="Microsoft JhengHei" panose="020B0604030504040204" pitchFamily="34" charset="-120"/>
                <a:ea typeface="Microsoft JhengHei" panose="020B0604030504040204" pitchFamily="34" charset="-120"/>
              </a:rPr>
              <a:t>人工智慧</a:t>
            </a:r>
            <a:r>
              <a:rPr lang="en-US" altLang="zh-TW" dirty="0">
                <a:solidFill>
                  <a:srgbClr val="3C3C3C"/>
                </a:solidFill>
                <a:latin typeface="Microsoft JhengHei" panose="020B0604030504040204" pitchFamily="34" charset="-120"/>
                <a:ea typeface="Microsoft JhengHei" panose="020B0604030504040204" pitchFamily="34" charset="-120"/>
              </a:rPr>
              <a:t>Artificial Intelligence (</a:t>
            </a:r>
            <a:r>
              <a:rPr lang="en-US" altLang="zh-TW" b="0" i="0" dirty="0">
                <a:solidFill>
                  <a:srgbClr val="3C3C3C"/>
                </a:solidFill>
                <a:effectLst/>
                <a:latin typeface="Microsoft JhengHei" panose="020B0604030504040204" pitchFamily="34" charset="-120"/>
                <a:ea typeface="Microsoft JhengHei" panose="020B0604030504040204" pitchFamily="34" charset="-120"/>
              </a:rPr>
              <a:t>AI) </a:t>
            </a:r>
            <a:r>
              <a:rPr lang="zh-TW" altLang="en-US" b="0" i="0" dirty="0">
                <a:solidFill>
                  <a:srgbClr val="3C3C3C"/>
                </a:solidFill>
                <a:effectLst/>
                <a:latin typeface="Microsoft JhengHei" panose="020B0604030504040204" pitchFamily="34" charset="-120"/>
                <a:ea typeface="Microsoft JhengHei" panose="020B0604030504040204" pitchFamily="34" charset="-120"/>
              </a:rPr>
              <a:t>的衍生領域。</a:t>
            </a:r>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r>
              <a:rPr lang="en-US" altLang="zh-TW" b="0" i="0" dirty="0">
                <a:solidFill>
                  <a:srgbClr val="3C3C3C"/>
                </a:solidFill>
                <a:effectLst/>
                <a:latin typeface="Microsoft JhengHei" panose="020B0604030504040204" pitchFamily="34" charset="-120"/>
                <a:ea typeface="Microsoft JhengHei" panose="020B0604030504040204" pitchFamily="34" charset="-120"/>
              </a:rPr>
              <a:t>AI </a:t>
            </a:r>
            <a:r>
              <a:rPr lang="zh-TW" altLang="en-US" b="0" i="0" dirty="0">
                <a:solidFill>
                  <a:srgbClr val="3C3C3C"/>
                </a:solidFill>
                <a:effectLst/>
                <a:latin typeface="Microsoft JhengHei" panose="020B0604030504040204" pitchFamily="34" charset="-120"/>
                <a:ea typeface="Microsoft JhengHei" panose="020B0604030504040204" pitchFamily="34" charset="-120"/>
              </a:rPr>
              <a:t>會分析資料以</a:t>
            </a:r>
            <a:r>
              <a:rPr lang="zh-TW" altLang="en-US" b="0" i="0" dirty="0">
                <a:solidFill>
                  <a:srgbClr val="FF0000"/>
                </a:solidFill>
                <a:effectLst/>
                <a:latin typeface="Microsoft JhengHei" panose="020B0604030504040204" pitchFamily="34" charset="-120"/>
                <a:ea typeface="Microsoft JhengHei" panose="020B0604030504040204" pitchFamily="34" charset="-120"/>
              </a:rPr>
              <a:t>制定決策</a:t>
            </a:r>
            <a:r>
              <a:rPr lang="zh-TW" altLang="en-US" b="0" i="0" dirty="0">
                <a:solidFill>
                  <a:srgbClr val="3C3C3C"/>
                </a:solidFill>
                <a:effectLst/>
                <a:latin typeface="Microsoft JhengHei" panose="020B0604030504040204" pitchFamily="34" charset="-120"/>
                <a:ea typeface="Microsoft JhengHei" panose="020B0604030504040204" pitchFamily="34" charset="-120"/>
              </a:rPr>
              <a:t>和</a:t>
            </a:r>
            <a:r>
              <a:rPr lang="zh-TW" altLang="en-US" b="0" i="0" dirty="0">
                <a:solidFill>
                  <a:srgbClr val="FF0000"/>
                </a:solidFill>
                <a:effectLst/>
                <a:latin typeface="Microsoft JhengHei" panose="020B0604030504040204" pitchFamily="34" charset="-120"/>
                <a:ea typeface="Microsoft JhengHei" panose="020B0604030504040204" pitchFamily="34" charset="-120"/>
              </a:rPr>
              <a:t>預測</a:t>
            </a:r>
            <a:r>
              <a:rPr lang="zh-TW" altLang="en-US" b="0" i="0" dirty="0">
                <a:solidFill>
                  <a:srgbClr val="3C3C3C"/>
                </a:solidFill>
                <a:effectLst/>
                <a:latin typeface="Microsoft JhengHei" panose="020B0604030504040204" pitchFamily="34" charset="-120"/>
                <a:ea typeface="Microsoft JhengHei" panose="020B0604030504040204" pitchFamily="34" charset="-120"/>
              </a:rPr>
              <a:t>。</a:t>
            </a:r>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r>
              <a:rPr lang="zh-TW" altLang="en-US" b="0" i="0" dirty="0">
                <a:solidFill>
                  <a:srgbClr val="3C3C3C"/>
                </a:solidFill>
                <a:effectLst/>
                <a:latin typeface="Microsoft JhengHei" panose="020B0604030504040204" pitchFamily="34" charset="-120"/>
                <a:ea typeface="Microsoft JhengHei" panose="020B0604030504040204" pitchFamily="34" charset="-120"/>
              </a:rPr>
              <a:t>機器學習演算法讓 </a:t>
            </a:r>
            <a:r>
              <a:rPr lang="en-US" altLang="zh-TW" b="0" i="0" dirty="0">
                <a:solidFill>
                  <a:srgbClr val="3C3C3C"/>
                </a:solidFill>
                <a:effectLst/>
                <a:latin typeface="Microsoft JhengHei" panose="020B0604030504040204" pitchFamily="34" charset="-120"/>
                <a:ea typeface="Microsoft JhengHei" panose="020B0604030504040204" pitchFamily="34" charset="-120"/>
              </a:rPr>
              <a:t>AI </a:t>
            </a:r>
            <a:r>
              <a:rPr lang="zh-TW" altLang="en-US" b="0" i="0" dirty="0">
                <a:solidFill>
                  <a:srgbClr val="3C3C3C"/>
                </a:solidFill>
                <a:effectLst/>
                <a:latin typeface="Microsoft JhengHei" panose="020B0604030504040204" pitchFamily="34" charset="-120"/>
                <a:ea typeface="Microsoft JhengHei" panose="020B0604030504040204" pitchFamily="34" charset="-120"/>
              </a:rPr>
              <a:t>不僅能處理資料，還能在不藉助額外程式設計的情況下，使用資料進行學習並更精準。</a:t>
            </a:r>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r>
              <a:rPr lang="zh-TW" altLang="en-US" dirty="0">
                <a:solidFill>
                  <a:srgbClr val="3C3C3C"/>
                </a:solidFill>
                <a:latin typeface="Microsoft JhengHei" panose="020B0604030504040204" pitchFamily="34" charset="-120"/>
                <a:ea typeface="Microsoft JhengHei" panose="020B0604030504040204" pitchFamily="34" charset="-120"/>
              </a:rPr>
              <a:t>人工智慧</a:t>
            </a:r>
            <a:r>
              <a:rPr lang="zh-TW" altLang="en-US" b="0" i="0" dirty="0">
                <a:solidFill>
                  <a:srgbClr val="3C3C3C"/>
                </a:solidFill>
                <a:effectLst/>
                <a:latin typeface="Microsoft JhengHei" panose="020B0604030504040204" pitchFamily="34" charset="-120"/>
                <a:ea typeface="Microsoft JhengHei" panose="020B0604030504040204" pitchFamily="34" charset="-120"/>
              </a:rPr>
              <a:t>是所有機器學習子集的起源。它的首個子集是機器學習，機器學習下轄的子集為深度學習，而深度學習再下層的子集為神經網路。</a:t>
            </a:r>
            <a:endParaRPr lang="zh-TW" altLang="en-US" dirty="0"/>
          </a:p>
        </p:txBody>
      </p:sp>
      <p:pic>
        <p:nvPicPr>
          <p:cNvPr id="4" name="圖片 3">
            <a:extLst>
              <a:ext uri="{FF2B5EF4-FFF2-40B4-BE49-F238E27FC236}">
                <a16:creationId xmlns:a16="http://schemas.microsoft.com/office/drawing/2014/main" id="{9CE67F63-5D52-80D0-5B11-D6D1D448CA77}"/>
              </a:ext>
            </a:extLst>
          </p:cNvPr>
          <p:cNvPicPr>
            <a:picLocks noChangeAspect="1"/>
          </p:cNvPicPr>
          <p:nvPr/>
        </p:nvPicPr>
        <p:blipFill>
          <a:blip r:embed="rId2"/>
          <a:stretch>
            <a:fillRect/>
          </a:stretch>
        </p:blipFill>
        <p:spPr>
          <a:xfrm>
            <a:off x="7313202" y="1337382"/>
            <a:ext cx="4606993" cy="4183236"/>
          </a:xfrm>
          <a:prstGeom prst="rect">
            <a:avLst/>
          </a:prstGeom>
        </p:spPr>
      </p:pic>
    </p:spTree>
    <p:extLst>
      <p:ext uri="{BB962C8B-B14F-4D97-AF65-F5344CB8AC3E}">
        <p14:creationId xmlns:p14="http://schemas.microsoft.com/office/powerpoint/2010/main" val="18349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05C08C-4119-976B-2538-772D1779A2F7}"/>
              </a:ext>
            </a:extLst>
          </p:cNvPr>
          <p:cNvSpPr>
            <a:spLocks noGrp="1"/>
          </p:cNvSpPr>
          <p:nvPr>
            <p:ph type="title"/>
          </p:nvPr>
        </p:nvSpPr>
        <p:spPr/>
        <p:txBody>
          <a:bodyPr/>
          <a:lstStyle/>
          <a:p>
            <a:r>
              <a:rPr lang="zh-TW" altLang="en-US" dirty="0"/>
              <a:t>演算法</a:t>
            </a:r>
          </a:p>
        </p:txBody>
      </p:sp>
      <p:sp>
        <p:nvSpPr>
          <p:cNvPr id="3" name="內容版面配置區 2">
            <a:extLst>
              <a:ext uri="{FF2B5EF4-FFF2-40B4-BE49-F238E27FC236}">
                <a16:creationId xmlns:a16="http://schemas.microsoft.com/office/drawing/2014/main" id="{F250C5D0-A051-812E-6A9E-82246F34C584}"/>
              </a:ext>
            </a:extLst>
          </p:cNvPr>
          <p:cNvSpPr>
            <a:spLocks noGrp="1"/>
          </p:cNvSpPr>
          <p:nvPr>
            <p:ph idx="1"/>
          </p:nvPr>
        </p:nvSpPr>
        <p:spPr>
          <a:xfrm>
            <a:off x="1251678" y="1108364"/>
            <a:ext cx="10178322" cy="5643417"/>
          </a:xfrm>
        </p:spPr>
        <p:txBody>
          <a:bodyPr>
            <a:normAutofit lnSpcReduction="10000"/>
          </a:bodyPr>
          <a:lstStyle/>
          <a:p>
            <a:pPr marL="0" indent="0" algn="just">
              <a:buNone/>
            </a:pPr>
            <a:r>
              <a:rPr lang="zh-TW" altLang="en-US" b="0" i="0" u="sng" dirty="0">
                <a:solidFill>
                  <a:srgbClr val="A6A6A6"/>
                </a:solidFill>
                <a:effectLst/>
                <a:latin typeface="Droid Sans"/>
                <a:hlinkClick r:id="rId2"/>
              </a:rPr>
              <a:t>高德納</a:t>
            </a:r>
            <a:r>
              <a:rPr lang="en-US" altLang="zh-TW" b="0" i="0" dirty="0">
                <a:solidFill>
                  <a:srgbClr val="525252"/>
                </a:solidFill>
                <a:effectLst/>
                <a:latin typeface="Droid Sans"/>
              </a:rPr>
              <a:t>(Donald Ervin Knuth) </a:t>
            </a:r>
            <a:r>
              <a:rPr lang="zh-TW" altLang="en-US" b="0" i="0" dirty="0">
                <a:solidFill>
                  <a:srgbClr val="525252"/>
                </a:solidFill>
                <a:effectLst/>
                <a:latin typeface="Droid Sans"/>
              </a:rPr>
              <a:t>在他的</a:t>
            </a:r>
            <a:r>
              <a:rPr lang="zh-TW" altLang="en-US" dirty="0">
                <a:solidFill>
                  <a:srgbClr val="525252"/>
                </a:solidFill>
                <a:latin typeface="Droid Sans"/>
              </a:rPr>
              <a:t>著</a:t>
            </a:r>
            <a:r>
              <a:rPr lang="zh-TW" altLang="en-US" b="0" i="0" dirty="0">
                <a:solidFill>
                  <a:srgbClr val="525252"/>
                </a:solidFill>
                <a:effectLst/>
                <a:latin typeface="Droid Sans"/>
              </a:rPr>
              <a:t>作</a:t>
            </a:r>
            <a:r>
              <a:rPr lang="en-US" altLang="zh-TW" b="0" i="0" dirty="0">
                <a:solidFill>
                  <a:srgbClr val="525252"/>
                </a:solidFill>
                <a:effectLst/>
                <a:latin typeface="Droid Sans"/>
              </a:rPr>
              <a:t>《</a:t>
            </a:r>
            <a:r>
              <a:rPr lang="zh-TW" altLang="en-US" b="0" i="0" u="sng" dirty="0">
                <a:solidFill>
                  <a:srgbClr val="A6A6A6"/>
                </a:solidFill>
                <a:effectLst/>
                <a:latin typeface="Droid Sans"/>
                <a:hlinkClick r:id="rId3"/>
              </a:rPr>
              <a:t>電腦程式設計藝術</a:t>
            </a:r>
            <a:r>
              <a:rPr lang="en-US" altLang="zh-TW" b="0" i="0" dirty="0">
                <a:solidFill>
                  <a:srgbClr val="525252"/>
                </a:solidFill>
                <a:effectLst/>
                <a:latin typeface="Droid Sans"/>
              </a:rPr>
              <a:t>》</a:t>
            </a:r>
            <a:r>
              <a:rPr lang="zh-TW" altLang="en-US" b="0" i="0" dirty="0">
                <a:solidFill>
                  <a:srgbClr val="525252"/>
                </a:solidFill>
                <a:effectLst/>
                <a:latin typeface="Droid Sans"/>
              </a:rPr>
              <a:t>說明演算法要俱備的五個</a:t>
            </a:r>
            <a:r>
              <a:rPr lang="zh-TW" altLang="en-US" dirty="0">
                <a:solidFill>
                  <a:srgbClr val="525252"/>
                </a:solidFill>
                <a:latin typeface="Droid Sans"/>
              </a:rPr>
              <a:t>特性：</a:t>
            </a:r>
            <a:endParaRPr lang="en-US" altLang="zh-TW" dirty="0">
              <a:solidFill>
                <a:srgbClr val="525252"/>
              </a:solidFill>
              <a:latin typeface="Droid Sans"/>
            </a:endParaRPr>
          </a:p>
          <a:p>
            <a:pPr algn="just"/>
            <a:r>
              <a:rPr lang="zh-TW" altLang="en-US" b="1" dirty="0">
                <a:solidFill>
                  <a:srgbClr val="525252"/>
                </a:solidFill>
                <a:latin typeface="Droid Sans"/>
              </a:rPr>
              <a:t>輸入</a:t>
            </a:r>
            <a:r>
              <a:rPr lang="zh-TW" altLang="en-US" dirty="0">
                <a:solidFill>
                  <a:srgbClr val="525252"/>
                </a:solidFill>
                <a:latin typeface="Droid Sans"/>
              </a:rPr>
              <a:t>：</a:t>
            </a:r>
            <a:endParaRPr lang="en-US" altLang="zh-TW" dirty="0">
              <a:solidFill>
                <a:srgbClr val="525252"/>
              </a:solidFill>
              <a:latin typeface="Droid Sans"/>
            </a:endParaRPr>
          </a:p>
          <a:p>
            <a:pPr marL="457200" lvl="1" indent="0" algn="just">
              <a:buNone/>
            </a:pPr>
            <a:r>
              <a:rPr lang="zh-TW" altLang="en-US" dirty="0">
                <a:solidFill>
                  <a:srgbClr val="525252"/>
                </a:solidFill>
                <a:latin typeface="Droid Sans"/>
              </a:rPr>
              <a:t>一個演算法必須有零個或以上的輸入。</a:t>
            </a:r>
            <a:endParaRPr lang="en-US" altLang="zh-TW" dirty="0">
              <a:solidFill>
                <a:srgbClr val="525252"/>
              </a:solidFill>
              <a:latin typeface="Droid Sans"/>
            </a:endParaRPr>
          </a:p>
          <a:p>
            <a:pPr algn="just"/>
            <a:r>
              <a:rPr lang="zh-TW" altLang="en-US" b="1" dirty="0">
                <a:solidFill>
                  <a:srgbClr val="525252"/>
                </a:solidFill>
                <a:latin typeface="Droid Sans"/>
              </a:rPr>
              <a:t>輸出</a:t>
            </a:r>
            <a:r>
              <a:rPr lang="zh-TW" altLang="en-US" dirty="0">
                <a:solidFill>
                  <a:srgbClr val="525252"/>
                </a:solidFill>
                <a:latin typeface="Droid Sans"/>
              </a:rPr>
              <a:t>：</a:t>
            </a:r>
            <a:endParaRPr lang="en-US" altLang="zh-TW" dirty="0">
              <a:solidFill>
                <a:srgbClr val="525252"/>
              </a:solidFill>
              <a:latin typeface="Droid Sans"/>
            </a:endParaRPr>
          </a:p>
          <a:p>
            <a:pPr marL="457200" lvl="1" indent="0" algn="just">
              <a:buNone/>
            </a:pPr>
            <a:r>
              <a:rPr lang="zh-TW" altLang="en-US" dirty="0">
                <a:solidFill>
                  <a:srgbClr val="525252"/>
                </a:solidFill>
                <a:latin typeface="Droid Sans"/>
              </a:rPr>
              <a:t>一個演算法應有一個或以上輸出，輸出是演算法計算的結果。</a:t>
            </a:r>
            <a:endParaRPr lang="en-US" altLang="zh-TW" dirty="0">
              <a:solidFill>
                <a:srgbClr val="525252"/>
              </a:solidFill>
              <a:latin typeface="Droid Sans"/>
            </a:endParaRPr>
          </a:p>
          <a:p>
            <a:pPr algn="just"/>
            <a:r>
              <a:rPr lang="zh-TW" altLang="en-US" b="1" dirty="0">
                <a:solidFill>
                  <a:srgbClr val="525252"/>
                </a:solidFill>
                <a:latin typeface="Droid Sans"/>
              </a:rPr>
              <a:t>明確性</a:t>
            </a:r>
            <a:r>
              <a:rPr lang="zh-TW" altLang="en-US" dirty="0">
                <a:solidFill>
                  <a:srgbClr val="525252"/>
                </a:solidFill>
                <a:latin typeface="Droid Sans"/>
              </a:rPr>
              <a:t>：</a:t>
            </a:r>
            <a:endParaRPr lang="en-US" altLang="zh-TW" dirty="0">
              <a:solidFill>
                <a:srgbClr val="525252"/>
              </a:solidFill>
              <a:latin typeface="Droid Sans"/>
            </a:endParaRPr>
          </a:p>
          <a:p>
            <a:pPr marL="457200" lvl="1" indent="0" algn="just">
              <a:buNone/>
            </a:pPr>
            <a:r>
              <a:rPr lang="zh-TW" altLang="en-US" dirty="0">
                <a:solidFill>
                  <a:srgbClr val="525252"/>
                </a:solidFill>
                <a:latin typeface="Droid Sans"/>
              </a:rPr>
              <a:t>演算法的描述必須無歧義，以保證演算法的實際執行結果是精確地符合要求或期望，通常要求實際執行結果是確定的。</a:t>
            </a:r>
            <a:endParaRPr lang="en-US" altLang="zh-TW" dirty="0">
              <a:solidFill>
                <a:srgbClr val="525252"/>
              </a:solidFill>
              <a:latin typeface="Droid Sans"/>
            </a:endParaRPr>
          </a:p>
          <a:p>
            <a:pPr algn="just"/>
            <a:r>
              <a:rPr lang="zh-TW" altLang="en-US" b="1" dirty="0">
                <a:solidFill>
                  <a:srgbClr val="525252"/>
                </a:solidFill>
                <a:latin typeface="Droid Sans"/>
              </a:rPr>
              <a:t>有限性</a:t>
            </a:r>
            <a:r>
              <a:rPr lang="zh-TW" altLang="en-US" dirty="0">
                <a:solidFill>
                  <a:srgbClr val="525252"/>
                </a:solidFill>
                <a:latin typeface="Droid Sans"/>
              </a:rPr>
              <a:t>：</a:t>
            </a:r>
            <a:endParaRPr lang="en-US" altLang="zh-TW" dirty="0">
              <a:solidFill>
                <a:srgbClr val="525252"/>
              </a:solidFill>
              <a:latin typeface="Droid Sans"/>
            </a:endParaRPr>
          </a:p>
          <a:p>
            <a:pPr marL="457200" lvl="1" indent="0" algn="just">
              <a:buNone/>
            </a:pPr>
            <a:r>
              <a:rPr lang="zh-TW" altLang="en-US" dirty="0">
                <a:solidFill>
                  <a:srgbClr val="525252"/>
                </a:solidFill>
                <a:latin typeface="Droid Sans"/>
              </a:rPr>
              <a:t>演算法必須在有限步驟內結束。通常我們不需要知道執行步驟的確實數目，而是它的上限。也就是說，我們比較想知道執行此演算法的步驟</a:t>
            </a:r>
            <a:r>
              <a:rPr lang="en-US" altLang="zh-TW" dirty="0">
                <a:solidFill>
                  <a:srgbClr val="525252"/>
                </a:solidFill>
                <a:latin typeface="Droid Sans"/>
              </a:rPr>
              <a:t>(</a:t>
            </a:r>
            <a:r>
              <a:rPr lang="zh-TW" altLang="en-US" dirty="0">
                <a:solidFill>
                  <a:srgbClr val="525252"/>
                </a:solidFill>
                <a:latin typeface="Droid Sans"/>
              </a:rPr>
              <a:t>或時間</a:t>
            </a:r>
            <a:r>
              <a:rPr lang="en-US" altLang="zh-TW" dirty="0">
                <a:solidFill>
                  <a:srgbClr val="525252"/>
                </a:solidFill>
                <a:latin typeface="Droid Sans"/>
              </a:rPr>
              <a:t>)</a:t>
            </a:r>
            <a:r>
              <a:rPr lang="zh-TW" altLang="en-US" dirty="0">
                <a:solidFill>
                  <a:srgbClr val="525252"/>
                </a:solidFill>
                <a:latin typeface="Droid Sans"/>
              </a:rPr>
              <a:t>不會超過某個上限。這對我們瞭解並評估演算法相當重要。</a:t>
            </a:r>
            <a:endParaRPr lang="en-US" altLang="zh-TW" dirty="0">
              <a:solidFill>
                <a:srgbClr val="525252"/>
              </a:solidFill>
              <a:latin typeface="Droid Sans"/>
            </a:endParaRPr>
          </a:p>
          <a:p>
            <a:pPr algn="just"/>
            <a:r>
              <a:rPr lang="zh-TW" altLang="en-US" b="1" dirty="0">
                <a:solidFill>
                  <a:srgbClr val="525252"/>
                </a:solidFill>
                <a:latin typeface="Droid Sans"/>
              </a:rPr>
              <a:t>有效性</a:t>
            </a:r>
            <a:r>
              <a:rPr lang="zh-TW" altLang="en-US" dirty="0">
                <a:solidFill>
                  <a:srgbClr val="525252"/>
                </a:solidFill>
                <a:latin typeface="Droid Sans"/>
              </a:rPr>
              <a:t>：</a:t>
            </a:r>
            <a:endParaRPr lang="en-US" altLang="zh-TW" dirty="0">
              <a:solidFill>
                <a:srgbClr val="525252"/>
              </a:solidFill>
              <a:latin typeface="Droid Sans"/>
            </a:endParaRPr>
          </a:p>
          <a:p>
            <a:pPr marL="457200" lvl="1" indent="0" algn="just">
              <a:buNone/>
            </a:pPr>
            <a:r>
              <a:rPr lang="zh-TW" altLang="en-US" dirty="0">
                <a:solidFill>
                  <a:srgbClr val="525252"/>
                </a:solidFill>
                <a:latin typeface="Droid Sans"/>
              </a:rPr>
              <a:t>又稱可行性。演算法中描述的操作都是可以通過已經實現的基本運算執行有限次來實現。</a:t>
            </a:r>
          </a:p>
        </p:txBody>
      </p:sp>
    </p:spTree>
    <p:extLst>
      <p:ext uri="{BB962C8B-B14F-4D97-AF65-F5344CB8AC3E}">
        <p14:creationId xmlns:p14="http://schemas.microsoft.com/office/powerpoint/2010/main" val="537096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448279-0963-E0E1-2238-AAA7CD570D98}"/>
              </a:ext>
            </a:extLst>
          </p:cNvPr>
          <p:cNvSpPr>
            <a:spLocks noGrp="1"/>
          </p:cNvSpPr>
          <p:nvPr>
            <p:ph type="title"/>
          </p:nvPr>
        </p:nvSpPr>
        <p:spPr/>
        <p:txBody>
          <a:bodyPr>
            <a:normAutofit/>
          </a:bodyPr>
          <a:lstStyle/>
          <a:p>
            <a:r>
              <a:rPr lang="zh-TW" altLang="en-US" dirty="0"/>
              <a:t>演算法分類介紹</a:t>
            </a:r>
            <a:br>
              <a:rPr lang="en-US" altLang="zh-TW" dirty="0"/>
            </a:br>
            <a:endParaRPr lang="zh-TW" altLang="en-US" dirty="0"/>
          </a:p>
        </p:txBody>
      </p:sp>
      <p:sp>
        <p:nvSpPr>
          <p:cNvPr id="3" name="內容版面配置區 2">
            <a:extLst>
              <a:ext uri="{FF2B5EF4-FFF2-40B4-BE49-F238E27FC236}">
                <a16:creationId xmlns:a16="http://schemas.microsoft.com/office/drawing/2014/main" id="{1A931DAC-AF87-521D-9148-23D710AF9D6D}"/>
              </a:ext>
            </a:extLst>
          </p:cNvPr>
          <p:cNvSpPr>
            <a:spLocks noGrp="1"/>
          </p:cNvSpPr>
          <p:nvPr>
            <p:ph idx="1"/>
          </p:nvPr>
        </p:nvSpPr>
        <p:spPr/>
        <p:txBody>
          <a:bodyPr>
            <a:normAutofit/>
          </a:bodyPr>
          <a:lstStyle/>
          <a:p>
            <a:endParaRPr lang="en-US" altLang="zh-TW" dirty="0"/>
          </a:p>
          <a:p>
            <a:pPr lvl="1"/>
            <a:endParaRPr lang="en-US" altLang="zh-TW" dirty="0"/>
          </a:p>
        </p:txBody>
      </p:sp>
      <p:graphicFrame>
        <p:nvGraphicFramePr>
          <p:cNvPr id="4" name="表格 4">
            <a:extLst>
              <a:ext uri="{FF2B5EF4-FFF2-40B4-BE49-F238E27FC236}">
                <a16:creationId xmlns:a16="http://schemas.microsoft.com/office/drawing/2014/main" id="{F4EC3DD1-CF53-A62A-99E1-6119253F9103}"/>
              </a:ext>
            </a:extLst>
          </p:cNvPr>
          <p:cNvGraphicFramePr>
            <a:graphicFrameLocks noGrp="1"/>
          </p:cNvGraphicFramePr>
          <p:nvPr>
            <p:extLst>
              <p:ext uri="{D42A27DB-BD31-4B8C-83A1-F6EECF244321}">
                <p14:modId xmlns:p14="http://schemas.microsoft.com/office/powerpoint/2010/main" val="2076793337"/>
              </p:ext>
            </p:extLst>
          </p:nvPr>
        </p:nvGraphicFramePr>
        <p:xfrm>
          <a:off x="1020658" y="1875905"/>
          <a:ext cx="3172766" cy="2311665"/>
        </p:xfrm>
        <a:graphic>
          <a:graphicData uri="http://schemas.openxmlformats.org/drawingml/2006/table">
            <a:tbl>
              <a:tblPr firstRow="1" bandRow="1">
                <a:tableStyleId>{5C22544A-7EE6-4342-B048-85BDC9FD1C3A}</a:tableStyleId>
              </a:tblPr>
              <a:tblGrid>
                <a:gridCol w="3172766">
                  <a:extLst>
                    <a:ext uri="{9D8B030D-6E8A-4147-A177-3AD203B41FA5}">
                      <a16:colId xmlns:a16="http://schemas.microsoft.com/office/drawing/2014/main" val="1953788914"/>
                    </a:ext>
                  </a:extLst>
                </a:gridCol>
              </a:tblGrid>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Linear Algorithms</a:t>
                      </a:r>
                    </a:p>
                  </a:txBody>
                  <a:tcPr/>
                </a:tc>
                <a:extLst>
                  <a:ext uri="{0D108BD9-81ED-4DB2-BD59-A6C34878D82A}">
                    <a16:rowId xmlns:a16="http://schemas.microsoft.com/office/drawing/2014/main" val="3831780242"/>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Gradient Descent</a:t>
                      </a:r>
                    </a:p>
                  </a:txBody>
                  <a:tcPr/>
                </a:tc>
                <a:extLst>
                  <a:ext uri="{0D108BD9-81ED-4DB2-BD59-A6C34878D82A}">
                    <a16:rowId xmlns:a16="http://schemas.microsoft.com/office/drawing/2014/main" val="2005535451"/>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Linear Regression</a:t>
                      </a:r>
                    </a:p>
                  </a:txBody>
                  <a:tcPr/>
                </a:tc>
                <a:extLst>
                  <a:ext uri="{0D108BD9-81ED-4DB2-BD59-A6C34878D82A}">
                    <a16:rowId xmlns:a16="http://schemas.microsoft.com/office/drawing/2014/main" val="2586062872"/>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Logistic Regression</a:t>
                      </a:r>
                    </a:p>
                  </a:txBody>
                  <a:tcPr/>
                </a:tc>
                <a:extLst>
                  <a:ext uri="{0D108BD9-81ED-4DB2-BD59-A6C34878D82A}">
                    <a16:rowId xmlns:a16="http://schemas.microsoft.com/office/drawing/2014/main" val="1084193360"/>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Linear Discriminant Analysis</a:t>
                      </a:r>
                    </a:p>
                  </a:txBody>
                  <a:tcPr/>
                </a:tc>
                <a:extLst>
                  <a:ext uri="{0D108BD9-81ED-4DB2-BD59-A6C34878D82A}">
                    <a16:rowId xmlns:a16="http://schemas.microsoft.com/office/drawing/2014/main" val="3468608788"/>
                  </a:ext>
                </a:extLst>
              </a:tr>
            </a:tbl>
          </a:graphicData>
        </a:graphic>
      </p:graphicFrame>
      <p:graphicFrame>
        <p:nvGraphicFramePr>
          <p:cNvPr id="5" name="表格 4">
            <a:extLst>
              <a:ext uri="{FF2B5EF4-FFF2-40B4-BE49-F238E27FC236}">
                <a16:creationId xmlns:a16="http://schemas.microsoft.com/office/drawing/2014/main" id="{AE77AE33-7AA4-790C-2335-DC1CE22953AB}"/>
              </a:ext>
            </a:extLst>
          </p:cNvPr>
          <p:cNvGraphicFramePr>
            <a:graphicFrameLocks noGrp="1"/>
          </p:cNvGraphicFramePr>
          <p:nvPr>
            <p:extLst>
              <p:ext uri="{D42A27DB-BD31-4B8C-83A1-F6EECF244321}">
                <p14:modId xmlns:p14="http://schemas.microsoft.com/office/powerpoint/2010/main" val="1460454841"/>
              </p:ext>
            </p:extLst>
          </p:nvPr>
        </p:nvGraphicFramePr>
        <p:xfrm>
          <a:off x="4424444" y="1866695"/>
          <a:ext cx="3695898" cy="2773998"/>
        </p:xfrm>
        <a:graphic>
          <a:graphicData uri="http://schemas.openxmlformats.org/drawingml/2006/table">
            <a:tbl>
              <a:tblPr firstRow="1" bandRow="1">
                <a:tableStyleId>{5C22544A-7EE6-4342-B048-85BDC9FD1C3A}</a:tableStyleId>
              </a:tblPr>
              <a:tblGrid>
                <a:gridCol w="3695898">
                  <a:extLst>
                    <a:ext uri="{9D8B030D-6E8A-4147-A177-3AD203B41FA5}">
                      <a16:colId xmlns:a16="http://schemas.microsoft.com/office/drawing/2014/main" val="1953788914"/>
                    </a:ext>
                  </a:extLst>
                </a:gridCol>
              </a:tblGrid>
              <a:tr h="462333">
                <a:tc>
                  <a:txBody>
                    <a:bodyPr/>
                    <a:lstStyle/>
                    <a:p>
                      <a:r>
                        <a:rPr lang="en-US" altLang="zh-TW" dirty="0"/>
                        <a:t>Nonlinear Algorithms</a:t>
                      </a:r>
                    </a:p>
                  </a:txBody>
                  <a:tcPr/>
                </a:tc>
                <a:extLst>
                  <a:ext uri="{0D108BD9-81ED-4DB2-BD59-A6C34878D82A}">
                    <a16:rowId xmlns:a16="http://schemas.microsoft.com/office/drawing/2014/main" val="3831780242"/>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Classification And Regression Trees</a:t>
                      </a:r>
                    </a:p>
                  </a:txBody>
                  <a:tcPr/>
                </a:tc>
                <a:extLst>
                  <a:ext uri="{0D108BD9-81ED-4DB2-BD59-A6C34878D82A}">
                    <a16:rowId xmlns:a16="http://schemas.microsoft.com/office/drawing/2014/main" val="2005535451"/>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Naive Bayes</a:t>
                      </a:r>
                    </a:p>
                  </a:txBody>
                  <a:tcPr/>
                </a:tc>
                <a:extLst>
                  <a:ext uri="{0D108BD9-81ED-4DB2-BD59-A6C34878D82A}">
                    <a16:rowId xmlns:a16="http://schemas.microsoft.com/office/drawing/2014/main" val="2586062872"/>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K-Nearest Neighbors</a:t>
                      </a:r>
                    </a:p>
                  </a:txBody>
                  <a:tcPr/>
                </a:tc>
                <a:extLst>
                  <a:ext uri="{0D108BD9-81ED-4DB2-BD59-A6C34878D82A}">
                    <a16:rowId xmlns:a16="http://schemas.microsoft.com/office/drawing/2014/main" val="1084193360"/>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Learning Vector Quantization</a:t>
                      </a:r>
                    </a:p>
                  </a:txBody>
                  <a:tcPr/>
                </a:tc>
                <a:extLst>
                  <a:ext uri="{0D108BD9-81ED-4DB2-BD59-A6C34878D82A}">
                    <a16:rowId xmlns:a16="http://schemas.microsoft.com/office/drawing/2014/main" val="1381297749"/>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Support Vector Machines</a:t>
                      </a:r>
                    </a:p>
                  </a:txBody>
                  <a:tcPr/>
                </a:tc>
                <a:extLst>
                  <a:ext uri="{0D108BD9-81ED-4DB2-BD59-A6C34878D82A}">
                    <a16:rowId xmlns:a16="http://schemas.microsoft.com/office/drawing/2014/main" val="3468608788"/>
                  </a:ext>
                </a:extLst>
              </a:tr>
            </a:tbl>
          </a:graphicData>
        </a:graphic>
      </p:graphicFrame>
      <p:graphicFrame>
        <p:nvGraphicFramePr>
          <p:cNvPr id="6" name="表格 4">
            <a:extLst>
              <a:ext uri="{FF2B5EF4-FFF2-40B4-BE49-F238E27FC236}">
                <a16:creationId xmlns:a16="http://schemas.microsoft.com/office/drawing/2014/main" id="{38B9B5A4-C8CD-534C-9795-102FE73663A0}"/>
              </a:ext>
            </a:extLst>
          </p:cNvPr>
          <p:cNvGraphicFramePr>
            <a:graphicFrameLocks noGrp="1"/>
          </p:cNvGraphicFramePr>
          <p:nvPr>
            <p:extLst>
              <p:ext uri="{D42A27DB-BD31-4B8C-83A1-F6EECF244321}">
                <p14:modId xmlns:p14="http://schemas.microsoft.com/office/powerpoint/2010/main" val="4122009437"/>
              </p:ext>
            </p:extLst>
          </p:nvPr>
        </p:nvGraphicFramePr>
        <p:xfrm>
          <a:off x="8358909" y="1875905"/>
          <a:ext cx="3172766" cy="2311665"/>
        </p:xfrm>
        <a:graphic>
          <a:graphicData uri="http://schemas.openxmlformats.org/drawingml/2006/table">
            <a:tbl>
              <a:tblPr firstRow="1" bandRow="1">
                <a:tableStyleId>{5C22544A-7EE6-4342-B048-85BDC9FD1C3A}</a:tableStyleId>
              </a:tblPr>
              <a:tblGrid>
                <a:gridCol w="3172766">
                  <a:extLst>
                    <a:ext uri="{9D8B030D-6E8A-4147-A177-3AD203B41FA5}">
                      <a16:colId xmlns:a16="http://schemas.microsoft.com/office/drawing/2014/main" val="1953788914"/>
                    </a:ext>
                  </a:extLst>
                </a:gridCol>
              </a:tblGrid>
              <a:tr h="462333">
                <a:tc>
                  <a:txBody>
                    <a:bodyPr/>
                    <a:lstStyle/>
                    <a:p>
                      <a:r>
                        <a:rPr lang="en-US" altLang="zh-TW" dirty="0"/>
                        <a:t>Ensemble Algorithms</a:t>
                      </a:r>
                    </a:p>
                  </a:txBody>
                  <a:tcPr/>
                </a:tc>
                <a:extLst>
                  <a:ext uri="{0D108BD9-81ED-4DB2-BD59-A6C34878D82A}">
                    <a16:rowId xmlns:a16="http://schemas.microsoft.com/office/drawing/2014/main" val="3831780242"/>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Bagging and Random Forest</a:t>
                      </a:r>
                    </a:p>
                  </a:txBody>
                  <a:tcPr/>
                </a:tc>
                <a:extLst>
                  <a:ext uri="{0D108BD9-81ED-4DB2-BD59-A6C34878D82A}">
                    <a16:rowId xmlns:a16="http://schemas.microsoft.com/office/drawing/2014/main" val="2005535451"/>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Boosting and AdaBoost</a:t>
                      </a:r>
                    </a:p>
                  </a:txBody>
                  <a:tcPr/>
                </a:tc>
                <a:extLst>
                  <a:ext uri="{0D108BD9-81ED-4DB2-BD59-A6C34878D82A}">
                    <a16:rowId xmlns:a16="http://schemas.microsoft.com/office/drawing/2014/main" val="2586062872"/>
                  </a:ext>
                </a:extLst>
              </a:tr>
              <a:tr h="462333">
                <a:tc>
                  <a:txBody>
                    <a:bodyPr/>
                    <a:lstStyle/>
                    <a:p>
                      <a:r>
                        <a:rPr lang="en-US" altLang="zh-TW" dirty="0" err="1"/>
                        <a:t>XGBoost</a:t>
                      </a:r>
                      <a:endParaRPr lang="zh-TW" altLang="en-US" dirty="0"/>
                    </a:p>
                  </a:txBody>
                  <a:tcPr/>
                </a:tc>
                <a:extLst>
                  <a:ext uri="{0D108BD9-81ED-4DB2-BD59-A6C34878D82A}">
                    <a16:rowId xmlns:a16="http://schemas.microsoft.com/office/drawing/2014/main" val="1084193360"/>
                  </a:ext>
                </a:extLst>
              </a:tr>
              <a:tr h="46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err="1">
                          <a:solidFill>
                            <a:schemeClr val="dk1"/>
                          </a:solidFill>
                          <a:effectLst/>
                          <a:latin typeface="+mn-lt"/>
                          <a:ea typeface="+mn-ea"/>
                          <a:cs typeface="+mn-cs"/>
                        </a:rPr>
                        <a:t>ExtraTrees</a:t>
                      </a:r>
                      <a:endParaRPr lang="en-US" altLang="zh-TW"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468608788"/>
                  </a:ext>
                </a:extLst>
              </a:tr>
            </a:tbl>
          </a:graphicData>
        </a:graphic>
      </p:graphicFrame>
    </p:spTree>
    <p:extLst>
      <p:ext uri="{BB962C8B-B14F-4D97-AF65-F5344CB8AC3E}">
        <p14:creationId xmlns:p14="http://schemas.microsoft.com/office/powerpoint/2010/main" val="1977712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05C08C-4119-976B-2538-772D1779A2F7}"/>
              </a:ext>
            </a:extLst>
          </p:cNvPr>
          <p:cNvSpPr>
            <a:spLocks noGrp="1"/>
          </p:cNvSpPr>
          <p:nvPr>
            <p:ph type="title"/>
          </p:nvPr>
        </p:nvSpPr>
        <p:spPr/>
        <p:txBody>
          <a:bodyPr/>
          <a:lstStyle/>
          <a:p>
            <a:r>
              <a:rPr lang="zh-TW" altLang="en-US" dirty="0"/>
              <a:t>演算法模型驗證</a:t>
            </a:r>
          </a:p>
        </p:txBody>
      </p:sp>
      <p:sp>
        <p:nvSpPr>
          <p:cNvPr id="3" name="內容版面配置區 2">
            <a:extLst>
              <a:ext uri="{FF2B5EF4-FFF2-40B4-BE49-F238E27FC236}">
                <a16:creationId xmlns:a16="http://schemas.microsoft.com/office/drawing/2014/main" id="{F250C5D0-A051-812E-6A9E-82246F34C584}"/>
              </a:ext>
            </a:extLst>
          </p:cNvPr>
          <p:cNvSpPr>
            <a:spLocks noGrp="1"/>
          </p:cNvSpPr>
          <p:nvPr>
            <p:ph idx="1"/>
          </p:nvPr>
        </p:nvSpPr>
        <p:spPr/>
        <p:txBody>
          <a:bodyPr/>
          <a:lstStyle/>
          <a:p>
            <a:r>
              <a:rPr lang="zh-TW" altLang="en-US" dirty="0"/>
              <a:t>分類指標 </a:t>
            </a:r>
            <a:r>
              <a:rPr lang="en-US" altLang="zh-TW" dirty="0"/>
              <a:t>: </a:t>
            </a:r>
            <a:r>
              <a:rPr lang="zh-TW" altLang="en-US" dirty="0"/>
              <a:t>二元相關</a:t>
            </a:r>
            <a:endParaRPr lang="en-US" altLang="zh-TW" dirty="0"/>
          </a:p>
          <a:p>
            <a:pPr lvl="1"/>
            <a:r>
              <a:rPr lang="zh-TW" altLang="en-US" dirty="0"/>
              <a:t>二元混淆矩陣和相對應驗證指標</a:t>
            </a:r>
            <a:endParaRPr lang="en-US" altLang="zh-TW" dirty="0"/>
          </a:p>
          <a:p>
            <a:pPr lvl="1"/>
            <a:r>
              <a:rPr lang="en-US" altLang="zh-TW" dirty="0"/>
              <a:t>ROC</a:t>
            </a:r>
            <a:r>
              <a:rPr lang="zh-TW" altLang="en-US" dirty="0"/>
              <a:t>曲線、</a:t>
            </a:r>
            <a:r>
              <a:rPr lang="en-US" altLang="zh-TW" dirty="0"/>
              <a:t>AUC</a:t>
            </a:r>
          </a:p>
          <a:p>
            <a:pPr lvl="1"/>
            <a:r>
              <a:rPr lang="zh-TW" altLang="en-US" dirty="0"/>
              <a:t>多元混淆矩陣和相對應驗證指標</a:t>
            </a:r>
            <a:r>
              <a:rPr lang="en-US" altLang="zh-TW" dirty="0"/>
              <a:t>)</a:t>
            </a:r>
            <a:r>
              <a:rPr lang="zh-TW" altLang="en-US" dirty="0"/>
              <a:t>。</a:t>
            </a:r>
          </a:p>
        </p:txBody>
      </p:sp>
      <p:pic>
        <p:nvPicPr>
          <p:cNvPr id="5" name="圖片 4">
            <a:extLst>
              <a:ext uri="{FF2B5EF4-FFF2-40B4-BE49-F238E27FC236}">
                <a16:creationId xmlns:a16="http://schemas.microsoft.com/office/drawing/2014/main" id="{68C6A218-A985-F67E-B3A4-AD41C583F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061" y="2286001"/>
            <a:ext cx="6027942" cy="2179509"/>
          </a:xfrm>
          <a:prstGeom prst="rect">
            <a:avLst/>
          </a:prstGeom>
        </p:spPr>
      </p:pic>
    </p:spTree>
    <p:extLst>
      <p:ext uri="{BB962C8B-B14F-4D97-AF65-F5344CB8AC3E}">
        <p14:creationId xmlns:p14="http://schemas.microsoft.com/office/powerpoint/2010/main" val="2501084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BCC88-6727-F848-1322-C5D9D30444C5}"/>
              </a:ext>
            </a:extLst>
          </p:cNvPr>
          <p:cNvSpPr>
            <a:spLocks noGrp="1"/>
          </p:cNvSpPr>
          <p:nvPr>
            <p:ph type="title"/>
          </p:nvPr>
        </p:nvSpPr>
        <p:spPr/>
        <p:txBody>
          <a:bodyPr>
            <a:noAutofit/>
          </a:bodyPr>
          <a:lstStyle/>
          <a:p>
            <a:r>
              <a:rPr lang="en-US" altLang="zh-TW" sz="3200" b="1" i="0" dirty="0">
                <a:solidFill>
                  <a:srgbClr val="292929"/>
                </a:solidFill>
                <a:effectLst/>
                <a:latin typeface="sohne"/>
              </a:rPr>
              <a:t>ROC</a:t>
            </a:r>
            <a:r>
              <a:rPr lang="zh-TW" altLang="en-US" sz="3200" b="1" i="0" dirty="0">
                <a:solidFill>
                  <a:srgbClr val="292929"/>
                </a:solidFill>
                <a:effectLst/>
                <a:latin typeface="sohne"/>
              </a:rPr>
              <a:t>曲線</a:t>
            </a:r>
            <a:br>
              <a:rPr lang="en-US" altLang="zh-TW" sz="3200" b="1" i="0" dirty="0">
                <a:solidFill>
                  <a:srgbClr val="292929"/>
                </a:solidFill>
                <a:effectLst/>
                <a:latin typeface="sohne"/>
              </a:rPr>
            </a:br>
            <a:r>
              <a:rPr lang="zh-TW" altLang="en-US" sz="3200" b="1" i="0" dirty="0">
                <a:solidFill>
                  <a:srgbClr val="292929"/>
                </a:solidFill>
                <a:effectLst/>
                <a:latin typeface="sohne"/>
              </a:rPr>
              <a:t> </a:t>
            </a:r>
            <a:r>
              <a:rPr lang="en-US" altLang="zh-TW" sz="3200" b="1" i="0" dirty="0">
                <a:solidFill>
                  <a:srgbClr val="292929"/>
                </a:solidFill>
                <a:effectLst/>
                <a:latin typeface="sohne"/>
              </a:rPr>
              <a:t>(Receiver operating characteristic curve) &amp; AUC (Area Under Curve)</a:t>
            </a:r>
            <a:br>
              <a:rPr lang="en-US" altLang="zh-TW" sz="3200" b="1" i="0" dirty="0">
                <a:solidFill>
                  <a:srgbClr val="292929"/>
                </a:solidFill>
                <a:effectLst/>
                <a:latin typeface="sohne"/>
              </a:rPr>
            </a:br>
            <a:endParaRPr lang="zh-TW" altLang="en-US" sz="3200" dirty="0"/>
          </a:p>
        </p:txBody>
      </p:sp>
      <p:sp>
        <p:nvSpPr>
          <p:cNvPr id="3" name="內容版面配置區 2">
            <a:extLst>
              <a:ext uri="{FF2B5EF4-FFF2-40B4-BE49-F238E27FC236}">
                <a16:creationId xmlns:a16="http://schemas.microsoft.com/office/drawing/2014/main" id="{67759D49-348A-F2AF-3CF4-2E1CCBFE1213}"/>
              </a:ext>
            </a:extLst>
          </p:cNvPr>
          <p:cNvSpPr>
            <a:spLocks noGrp="1"/>
          </p:cNvSpPr>
          <p:nvPr>
            <p:ph idx="1"/>
          </p:nvPr>
        </p:nvSpPr>
        <p:spPr>
          <a:xfrm>
            <a:off x="1251678" y="2286001"/>
            <a:ext cx="5632943" cy="3593591"/>
          </a:xfrm>
        </p:spPr>
        <p:txBody>
          <a:bodyPr/>
          <a:lstStyle/>
          <a:p>
            <a:r>
              <a:rPr lang="zh-TW" altLang="en-US" b="0" i="0" dirty="0">
                <a:solidFill>
                  <a:srgbClr val="292929"/>
                </a:solidFill>
                <a:effectLst/>
                <a:latin typeface="charter"/>
              </a:rPr>
              <a:t>閾值</a:t>
            </a:r>
            <a:r>
              <a:rPr lang="en-US" altLang="zh-TW" b="0" i="0" dirty="0">
                <a:solidFill>
                  <a:srgbClr val="292929"/>
                </a:solidFill>
                <a:effectLst/>
                <a:latin typeface="charter"/>
              </a:rPr>
              <a:t>(threshold)</a:t>
            </a:r>
            <a:r>
              <a:rPr lang="zh-TW" altLang="en-US" b="0" i="0" dirty="0">
                <a:solidFill>
                  <a:srgbClr val="292929"/>
                </a:solidFill>
                <a:effectLst/>
                <a:latin typeface="charter"/>
              </a:rPr>
              <a:t>變化可以得到靈敏性和特異性指標，所以我們將所有可能的閾值</a:t>
            </a:r>
            <a:r>
              <a:rPr lang="en-US" altLang="zh-TW" b="0" i="0" dirty="0">
                <a:solidFill>
                  <a:srgbClr val="292929"/>
                </a:solidFill>
                <a:effectLst/>
                <a:latin typeface="charter"/>
              </a:rPr>
              <a:t>(threshold)</a:t>
            </a:r>
            <a:r>
              <a:rPr lang="zh-TW" altLang="en-US" b="0" i="0" dirty="0">
                <a:solidFill>
                  <a:srgbClr val="292929"/>
                </a:solidFill>
                <a:effectLst/>
                <a:latin typeface="charter"/>
              </a:rPr>
              <a:t>都去設定，然後可以跑出很多組靈敏性和特異性，一個靈敏性會對上一個特異性，因此把所有可能的連起來得到的就是</a:t>
            </a:r>
            <a:r>
              <a:rPr lang="en-US" altLang="zh-TW" b="0" i="0" dirty="0">
                <a:solidFill>
                  <a:srgbClr val="292929"/>
                </a:solidFill>
                <a:effectLst/>
                <a:latin typeface="charter"/>
              </a:rPr>
              <a:t>ROC</a:t>
            </a:r>
            <a:r>
              <a:rPr lang="zh-TW" altLang="en-US" b="0" i="0" dirty="0">
                <a:solidFill>
                  <a:srgbClr val="292929"/>
                </a:solidFill>
                <a:effectLst/>
                <a:latin typeface="charter"/>
              </a:rPr>
              <a:t>曲線</a:t>
            </a:r>
            <a:endParaRPr lang="zh-TW" altLang="en-US" dirty="0"/>
          </a:p>
        </p:txBody>
      </p:sp>
      <p:pic>
        <p:nvPicPr>
          <p:cNvPr id="5" name="圖片 4">
            <a:extLst>
              <a:ext uri="{FF2B5EF4-FFF2-40B4-BE49-F238E27FC236}">
                <a16:creationId xmlns:a16="http://schemas.microsoft.com/office/drawing/2014/main" id="{1A751CB3-A0AD-FECD-4ADD-D4F8E7A36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589" y="1881405"/>
            <a:ext cx="4055701" cy="4402781"/>
          </a:xfrm>
          <a:prstGeom prst="rect">
            <a:avLst/>
          </a:prstGeom>
        </p:spPr>
      </p:pic>
    </p:spTree>
    <p:extLst>
      <p:ext uri="{BB962C8B-B14F-4D97-AF65-F5344CB8AC3E}">
        <p14:creationId xmlns:p14="http://schemas.microsoft.com/office/powerpoint/2010/main" val="2219426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F0E8A9-1345-ECCF-EC30-99E3CAA9800D}"/>
              </a:ext>
            </a:extLst>
          </p:cNvPr>
          <p:cNvSpPr>
            <a:spLocks noGrp="1"/>
          </p:cNvSpPr>
          <p:nvPr>
            <p:ph type="title"/>
          </p:nvPr>
        </p:nvSpPr>
        <p:spPr>
          <a:xfrm>
            <a:off x="1251678" y="240417"/>
            <a:ext cx="10178322" cy="1366204"/>
          </a:xfrm>
        </p:spPr>
        <p:txBody>
          <a:bodyPr>
            <a:normAutofit fontScale="90000"/>
          </a:bodyPr>
          <a:lstStyle/>
          <a:p>
            <a:r>
              <a:rPr lang="zh-TW" altLang="en-US" b="1" i="0" dirty="0">
                <a:solidFill>
                  <a:srgbClr val="292929"/>
                </a:solidFill>
                <a:effectLst/>
                <a:latin typeface="charter"/>
              </a:rPr>
              <a:t>曲線下的面積</a:t>
            </a:r>
            <a:br>
              <a:rPr lang="en-US" altLang="zh-TW" b="1" i="0" dirty="0">
                <a:solidFill>
                  <a:srgbClr val="292929"/>
                </a:solidFill>
                <a:effectLst/>
                <a:latin typeface="charter"/>
              </a:rPr>
            </a:br>
            <a:r>
              <a:rPr lang="en-US" altLang="zh-TW" b="1" i="0" dirty="0">
                <a:solidFill>
                  <a:srgbClr val="292929"/>
                </a:solidFill>
                <a:effectLst/>
                <a:latin typeface="charter"/>
              </a:rPr>
              <a:t>(Area Under Curve; AUC)</a:t>
            </a:r>
            <a:endParaRPr lang="zh-TW" altLang="en-US" dirty="0"/>
          </a:p>
        </p:txBody>
      </p:sp>
      <p:sp>
        <p:nvSpPr>
          <p:cNvPr id="3" name="內容版面配置區 2">
            <a:extLst>
              <a:ext uri="{FF2B5EF4-FFF2-40B4-BE49-F238E27FC236}">
                <a16:creationId xmlns:a16="http://schemas.microsoft.com/office/drawing/2014/main" id="{09BBE8CC-5891-733E-4233-CF0FAFF37BA4}"/>
              </a:ext>
            </a:extLst>
          </p:cNvPr>
          <p:cNvSpPr>
            <a:spLocks noGrp="1"/>
          </p:cNvSpPr>
          <p:nvPr>
            <p:ph idx="1"/>
          </p:nvPr>
        </p:nvSpPr>
        <p:spPr>
          <a:xfrm>
            <a:off x="1251678" y="1606621"/>
            <a:ext cx="10178322" cy="3376862"/>
          </a:xfrm>
        </p:spPr>
        <p:txBody>
          <a:bodyPr/>
          <a:lstStyle/>
          <a:p>
            <a:r>
              <a:rPr lang="zh-TW" altLang="en-US" b="0" i="0" dirty="0">
                <a:solidFill>
                  <a:srgbClr val="292929"/>
                </a:solidFill>
                <a:effectLst/>
                <a:latin typeface="charter"/>
              </a:rPr>
              <a:t>可以利用</a:t>
            </a:r>
            <a:r>
              <a:rPr lang="zh-TW" altLang="en-US" b="1" i="0" dirty="0">
                <a:solidFill>
                  <a:srgbClr val="292929"/>
                </a:solidFill>
                <a:effectLst/>
                <a:latin typeface="charter"/>
              </a:rPr>
              <a:t>曲線下的面積</a:t>
            </a:r>
            <a:r>
              <a:rPr lang="en-US" altLang="zh-TW" b="1" i="0" dirty="0">
                <a:solidFill>
                  <a:srgbClr val="292929"/>
                </a:solidFill>
                <a:effectLst/>
                <a:latin typeface="charter"/>
              </a:rPr>
              <a:t>(Area Under Curve; AUC)</a:t>
            </a:r>
            <a:r>
              <a:rPr lang="zh-TW" altLang="en-US" b="0" i="0" dirty="0">
                <a:solidFill>
                  <a:srgbClr val="292929"/>
                </a:solidFill>
                <a:effectLst/>
                <a:latin typeface="charter"/>
              </a:rPr>
              <a:t>來判別</a:t>
            </a:r>
            <a:r>
              <a:rPr lang="en-US" altLang="zh-TW" b="0" i="0" dirty="0">
                <a:solidFill>
                  <a:srgbClr val="292929"/>
                </a:solidFill>
                <a:effectLst/>
                <a:latin typeface="charter"/>
              </a:rPr>
              <a:t>ROC</a:t>
            </a:r>
            <a:r>
              <a:rPr lang="zh-TW" altLang="en-US" b="0" i="0" dirty="0">
                <a:solidFill>
                  <a:srgbClr val="292929"/>
                </a:solidFill>
                <a:effectLst/>
                <a:latin typeface="charter"/>
              </a:rPr>
              <a:t>曲線的鑑別力，</a:t>
            </a:r>
            <a:r>
              <a:rPr lang="en-US" altLang="zh-TW" b="0" i="0" dirty="0">
                <a:solidFill>
                  <a:srgbClr val="292929"/>
                </a:solidFill>
                <a:effectLst/>
                <a:latin typeface="charter"/>
              </a:rPr>
              <a:t>AUC</a:t>
            </a:r>
            <a:r>
              <a:rPr lang="zh-TW" altLang="en-US" b="0" i="0" dirty="0">
                <a:solidFill>
                  <a:srgbClr val="292929"/>
                </a:solidFill>
                <a:effectLst/>
                <a:latin typeface="charter"/>
              </a:rPr>
              <a:t>數值的範圍從</a:t>
            </a:r>
            <a:r>
              <a:rPr lang="en-US" altLang="zh-TW" b="0" i="0" dirty="0">
                <a:solidFill>
                  <a:srgbClr val="292929"/>
                </a:solidFill>
                <a:effectLst/>
                <a:latin typeface="charter"/>
              </a:rPr>
              <a:t>0</a:t>
            </a:r>
            <a:r>
              <a:rPr lang="zh-TW" altLang="en-US" b="0" i="0" dirty="0">
                <a:solidFill>
                  <a:srgbClr val="292929"/>
                </a:solidFill>
                <a:effectLst/>
                <a:latin typeface="charter"/>
              </a:rPr>
              <a:t>到</a:t>
            </a:r>
            <a:r>
              <a:rPr lang="en-US" altLang="zh-TW" b="0" i="0" dirty="0">
                <a:solidFill>
                  <a:srgbClr val="292929"/>
                </a:solidFill>
                <a:effectLst/>
                <a:latin typeface="charter"/>
              </a:rPr>
              <a:t>1</a:t>
            </a:r>
            <a:r>
              <a:rPr lang="zh-TW" altLang="en-US" b="0" i="0" dirty="0">
                <a:solidFill>
                  <a:srgbClr val="292929"/>
                </a:solidFill>
                <a:effectLst/>
                <a:latin typeface="charter"/>
              </a:rPr>
              <a:t>，數值愈大愈好。以下為</a:t>
            </a:r>
            <a:r>
              <a:rPr lang="en-US" altLang="zh-TW" b="0" i="0" dirty="0">
                <a:solidFill>
                  <a:srgbClr val="292929"/>
                </a:solidFill>
                <a:effectLst/>
                <a:latin typeface="charter"/>
              </a:rPr>
              <a:t>AUC</a:t>
            </a:r>
            <a:r>
              <a:rPr lang="zh-TW" altLang="en-US" b="0" i="0" dirty="0">
                <a:solidFill>
                  <a:srgbClr val="292929"/>
                </a:solidFill>
                <a:effectLst/>
                <a:latin typeface="charter"/>
              </a:rPr>
              <a:t>數值一般的判別規則：</a:t>
            </a:r>
            <a:br>
              <a:rPr lang="zh-TW" altLang="en-US" dirty="0"/>
            </a:br>
            <a:r>
              <a:rPr lang="en-US" altLang="zh-TW" b="0" i="0" dirty="0">
                <a:solidFill>
                  <a:srgbClr val="292929"/>
                </a:solidFill>
                <a:effectLst/>
                <a:latin typeface="charter"/>
              </a:rPr>
              <a:t>AUC=0.5 (no discrimination </a:t>
            </a:r>
            <a:r>
              <a:rPr lang="zh-TW" altLang="en-US" b="0" i="0" dirty="0">
                <a:solidFill>
                  <a:srgbClr val="292929"/>
                </a:solidFill>
                <a:effectLst/>
                <a:latin typeface="charter"/>
              </a:rPr>
              <a:t>無鑑別力</a:t>
            </a:r>
            <a:r>
              <a:rPr lang="en-US" altLang="zh-TW" b="0" i="0" dirty="0">
                <a:solidFill>
                  <a:srgbClr val="292929"/>
                </a:solidFill>
                <a:effectLst/>
                <a:latin typeface="charter"/>
              </a:rPr>
              <a:t>)</a:t>
            </a:r>
            <a:r>
              <a:rPr lang="zh-TW" altLang="en-US" b="0" i="0" dirty="0">
                <a:solidFill>
                  <a:srgbClr val="292929"/>
                </a:solidFill>
                <a:effectLst/>
                <a:latin typeface="charter"/>
              </a:rPr>
              <a:t>，</a:t>
            </a:r>
            <a:r>
              <a:rPr lang="en-US" altLang="zh-TW" b="1" i="0" dirty="0">
                <a:solidFill>
                  <a:srgbClr val="292929"/>
                </a:solidFill>
                <a:effectLst/>
                <a:latin typeface="charter"/>
              </a:rPr>
              <a:t>ROC</a:t>
            </a:r>
            <a:r>
              <a:rPr lang="zh-TW" altLang="en-US" b="1" i="0" dirty="0">
                <a:solidFill>
                  <a:srgbClr val="292929"/>
                </a:solidFill>
                <a:effectLst/>
                <a:latin typeface="charter"/>
              </a:rPr>
              <a:t>剛好是對角線</a:t>
            </a:r>
            <a:r>
              <a:rPr lang="zh-TW" altLang="en-US" b="0" i="0" dirty="0">
                <a:solidFill>
                  <a:srgbClr val="292929"/>
                </a:solidFill>
                <a:effectLst/>
                <a:latin typeface="charter"/>
              </a:rPr>
              <a:t>。</a:t>
            </a:r>
            <a:br>
              <a:rPr lang="zh-TW" altLang="en-US" dirty="0"/>
            </a:br>
            <a:r>
              <a:rPr lang="en-US" altLang="zh-TW" b="0" i="0" dirty="0">
                <a:solidFill>
                  <a:srgbClr val="292929"/>
                </a:solidFill>
                <a:effectLst/>
                <a:latin typeface="charter"/>
              </a:rPr>
              <a:t>0.7≦AUC≦0.8 (acceptable discrimination</a:t>
            </a:r>
            <a:r>
              <a:rPr lang="zh-TW" altLang="en-US" b="0" i="0" dirty="0">
                <a:solidFill>
                  <a:srgbClr val="292929"/>
                </a:solidFill>
                <a:effectLst/>
                <a:latin typeface="charter"/>
              </a:rPr>
              <a:t>可接受的鑑別力</a:t>
            </a:r>
            <a:r>
              <a:rPr lang="en-US" altLang="zh-TW" b="0" i="0" dirty="0">
                <a:solidFill>
                  <a:srgbClr val="292929"/>
                </a:solidFill>
                <a:effectLst/>
                <a:latin typeface="charter"/>
              </a:rPr>
              <a:t>)</a:t>
            </a:r>
            <a:br>
              <a:rPr lang="zh-TW" altLang="en-US" dirty="0"/>
            </a:br>
            <a:r>
              <a:rPr lang="en-US" altLang="zh-TW" b="0" i="0" dirty="0">
                <a:solidFill>
                  <a:srgbClr val="292929"/>
                </a:solidFill>
                <a:effectLst/>
                <a:latin typeface="charter"/>
              </a:rPr>
              <a:t>0.8≦AUC≦0.9 (excellent discrimination</a:t>
            </a:r>
            <a:r>
              <a:rPr lang="zh-TW" altLang="en-US" b="0" i="0" dirty="0">
                <a:solidFill>
                  <a:srgbClr val="292929"/>
                </a:solidFill>
                <a:effectLst/>
                <a:latin typeface="charter"/>
              </a:rPr>
              <a:t>優良的鑑別力</a:t>
            </a:r>
            <a:r>
              <a:rPr lang="en-US" altLang="zh-TW" b="0" i="0" dirty="0">
                <a:solidFill>
                  <a:srgbClr val="292929"/>
                </a:solidFill>
                <a:effectLst/>
                <a:latin typeface="charter"/>
              </a:rPr>
              <a:t>)</a:t>
            </a:r>
            <a:br>
              <a:rPr lang="zh-TW" altLang="en-US" dirty="0"/>
            </a:br>
            <a:r>
              <a:rPr lang="en-US" altLang="zh-TW" b="0" i="0" dirty="0">
                <a:solidFill>
                  <a:srgbClr val="292929"/>
                </a:solidFill>
                <a:effectLst/>
                <a:latin typeface="charter"/>
              </a:rPr>
              <a:t>0.9≦AUC≦1.0 (outstanding discrimination</a:t>
            </a:r>
            <a:r>
              <a:rPr lang="zh-TW" altLang="en-US" b="0" i="0" dirty="0">
                <a:solidFill>
                  <a:srgbClr val="292929"/>
                </a:solidFill>
                <a:effectLst/>
                <a:latin typeface="charter"/>
              </a:rPr>
              <a:t>極佳的鑑別力</a:t>
            </a:r>
            <a:r>
              <a:rPr lang="en-US" altLang="zh-TW" b="0" i="0" dirty="0">
                <a:solidFill>
                  <a:srgbClr val="292929"/>
                </a:solidFill>
                <a:effectLst/>
                <a:latin typeface="charter"/>
              </a:rPr>
              <a:t>)</a:t>
            </a:r>
            <a:endParaRPr lang="zh-TW" altLang="en-US" dirty="0"/>
          </a:p>
        </p:txBody>
      </p:sp>
      <p:pic>
        <p:nvPicPr>
          <p:cNvPr id="5" name="圖片 4">
            <a:extLst>
              <a:ext uri="{FF2B5EF4-FFF2-40B4-BE49-F238E27FC236}">
                <a16:creationId xmlns:a16="http://schemas.microsoft.com/office/drawing/2014/main" id="{FAA4DC3F-91F1-CC8F-E2BB-4A6D41871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455" y="3788212"/>
            <a:ext cx="5433531" cy="2926334"/>
          </a:xfrm>
          <a:prstGeom prst="rect">
            <a:avLst/>
          </a:prstGeom>
        </p:spPr>
      </p:pic>
    </p:spTree>
    <p:extLst>
      <p:ext uri="{BB962C8B-B14F-4D97-AF65-F5344CB8AC3E}">
        <p14:creationId xmlns:p14="http://schemas.microsoft.com/office/powerpoint/2010/main" val="1696850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3657793-A66C-38CB-8A29-975D5875927C}"/>
              </a:ext>
            </a:extLst>
          </p:cNvPr>
          <p:cNvSpPr>
            <a:spLocks noGrp="1"/>
          </p:cNvSpPr>
          <p:nvPr>
            <p:ph idx="1"/>
          </p:nvPr>
        </p:nvSpPr>
        <p:spPr>
          <a:xfrm>
            <a:off x="1219594" y="425117"/>
            <a:ext cx="10178322" cy="5606715"/>
          </a:xfrm>
        </p:spPr>
        <p:txBody>
          <a:bodyPr>
            <a:normAutofit/>
          </a:bodyPr>
          <a:lstStyle/>
          <a:p>
            <a:r>
              <a:rPr lang="zh-TW" altLang="en-US" sz="2800" dirty="0"/>
              <a:t>回歸指標 </a:t>
            </a:r>
            <a:r>
              <a:rPr lang="en-US" altLang="zh-TW" sz="2800" dirty="0"/>
              <a:t>: </a:t>
            </a:r>
          </a:p>
          <a:p>
            <a:pPr lvl="1"/>
            <a:r>
              <a:rPr lang="zh-TW" altLang="en-US" sz="2400" dirty="0"/>
              <a:t>平均均方誤差</a:t>
            </a:r>
            <a:r>
              <a:rPr lang="en-US" altLang="zh-TW" sz="2400" dirty="0"/>
              <a:t>(Mean Squared Error, MSE)</a:t>
            </a:r>
          </a:p>
          <a:p>
            <a:pPr lvl="1"/>
            <a:r>
              <a:rPr lang="zh-TW" altLang="en-US" sz="2400" dirty="0"/>
              <a:t>平均絕對誤差</a:t>
            </a:r>
            <a:r>
              <a:rPr lang="en-US" altLang="zh-TW" sz="2400" dirty="0"/>
              <a:t>(Mean Absolute Error, MAE)</a:t>
            </a:r>
          </a:p>
          <a:p>
            <a:pPr lvl="1"/>
            <a:r>
              <a:rPr lang="zh-TW" altLang="en-US" sz="2400" dirty="0"/>
              <a:t>平均均方對數誤差</a:t>
            </a:r>
            <a:r>
              <a:rPr lang="en-US" altLang="zh-TW" sz="2400" dirty="0"/>
              <a:t>(Mean Squared Logarithmic Error, MSLE)</a:t>
            </a:r>
            <a:endParaRPr lang="zh-TW" altLang="en-US" sz="2400" dirty="0"/>
          </a:p>
          <a:p>
            <a:endParaRPr lang="en-US" altLang="zh-TW" sz="2800" dirty="0"/>
          </a:p>
          <a:p>
            <a:r>
              <a:rPr lang="zh-TW" altLang="en-US" sz="2400" b="0" i="0" dirty="0">
                <a:solidFill>
                  <a:srgbClr val="292929"/>
                </a:solidFill>
                <a:effectLst/>
                <a:latin typeface="charter"/>
              </a:rPr>
              <a:t>「</a:t>
            </a:r>
            <a:r>
              <a:rPr lang="zh-TW" altLang="en-US" sz="2400" b="1" i="0" dirty="0">
                <a:solidFill>
                  <a:srgbClr val="292929"/>
                </a:solidFill>
                <a:effectLst/>
                <a:latin typeface="charter"/>
              </a:rPr>
              <a:t>回歸是做預測一個連續的值，這時候我們只希望預測的值跟實際上的值越接近越好</a:t>
            </a:r>
            <a:r>
              <a:rPr lang="zh-TW" altLang="en-US" sz="2400" b="0" i="0" dirty="0">
                <a:solidFill>
                  <a:srgbClr val="292929"/>
                </a:solidFill>
                <a:effectLst/>
                <a:latin typeface="charter"/>
              </a:rPr>
              <a:t>」</a:t>
            </a:r>
            <a:endParaRPr lang="en-US" altLang="zh-TW" sz="2400" b="0" i="0" dirty="0">
              <a:solidFill>
                <a:srgbClr val="292929"/>
              </a:solidFill>
              <a:effectLst/>
              <a:latin typeface="charter"/>
            </a:endParaRPr>
          </a:p>
          <a:p>
            <a:endParaRPr lang="en-US" altLang="zh-TW" sz="2400" dirty="0">
              <a:solidFill>
                <a:srgbClr val="292929"/>
              </a:solidFill>
              <a:latin typeface="charter"/>
            </a:endParaRPr>
          </a:p>
          <a:p>
            <a:r>
              <a:rPr lang="zh-TW" altLang="en-US" sz="2400" dirty="0">
                <a:solidFill>
                  <a:srgbClr val="292929"/>
                </a:solidFill>
                <a:latin typeface="charter"/>
              </a:rPr>
              <a:t>所以</a:t>
            </a:r>
            <a:endParaRPr lang="en-US" altLang="zh-TW" sz="2400" dirty="0">
              <a:solidFill>
                <a:srgbClr val="292929"/>
              </a:solidFill>
              <a:latin typeface="charter"/>
            </a:endParaRPr>
          </a:p>
          <a:p>
            <a:pPr lvl="1"/>
            <a:r>
              <a:rPr lang="zh-TW" altLang="en-US" sz="2800" b="1" i="0" dirty="0">
                <a:solidFill>
                  <a:srgbClr val="292929"/>
                </a:solidFill>
                <a:effectLst/>
                <a:latin typeface="charter"/>
              </a:rPr>
              <a:t>哪個模型的評估指標越小的就代表那個模型越好</a:t>
            </a:r>
            <a:r>
              <a:rPr lang="zh-TW" altLang="en-US" sz="2800" b="0" i="0" dirty="0">
                <a:solidFill>
                  <a:srgbClr val="292929"/>
                </a:solidFill>
                <a:effectLst/>
                <a:latin typeface="charter"/>
              </a:rPr>
              <a:t>。</a:t>
            </a:r>
            <a:endParaRPr lang="zh-TW" altLang="en-US" sz="2600" dirty="0"/>
          </a:p>
        </p:txBody>
      </p:sp>
    </p:spTree>
    <p:extLst>
      <p:ext uri="{BB962C8B-B14F-4D97-AF65-F5344CB8AC3E}">
        <p14:creationId xmlns:p14="http://schemas.microsoft.com/office/powerpoint/2010/main" val="3427312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5C48E8-D497-0F02-6B9D-5213FC139B06}"/>
              </a:ext>
            </a:extLst>
          </p:cNvPr>
          <p:cNvSpPr>
            <a:spLocks noGrp="1"/>
          </p:cNvSpPr>
          <p:nvPr>
            <p:ph type="title"/>
          </p:nvPr>
        </p:nvSpPr>
        <p:spPr/>
        <p:txBody>
          <a:bodyPr/>
          <a:lstStyle/>
          <a:p>
            <a:r>
              <a:rPr lang="zh-TW" altLang="en-US" dirty="0"/>
              <a:t>參考文獻</a:t>
            </a:r>
          </a:p>
        </p:txBody>
      </p:sp>
      <p:sp>
        <p:nvSpPr>
          <p:cNvPr id="3" name="內容版面配置區 2">
            <a:extLst>
              <a:ext uri="{FF2B5EF4-FFF2-40B4-BE49-F238E27FC236}">
                <a16:creationId xmlns:a16="http://schemas.microsoft.com/office/drawing/2014/main" id="{C0BF03CC-2527-C028-A18D-086A7CCB33F2}"/>
              </a:ext>
            </a:extLst>
          </p:cNvPr>
          <p:cNvSpPr>
            <a:spLocks noGrp="1"/>
          </p:cNvSpPr>
          <p:nvPr>
            <p:ph idx="1"/>
          </p:nvPr>
        </p:nvSpPr>
        <p:spPr>
          <a:xfrm>
            <a:off x="1251678" y="1219201"/>
            <a:ext cx="10178322" cy="4660392"/>
          </a:xfrm>
        </p:spPr>
        <p:txBody>
          <a:bodyPr>
            <a:noAutofit/>
          </a:bodyPr>
          <a:lstStyle/>
          <a:p>
            <a:r>
              <a:rPr lang="en-US" altLang="zh-TW" sz="1400" dirty="0">
                <a:hlinkClick r:id="rId2"/>
              </a:rPr>
              <a:t>https://www.sap.com/taiwan/insights/what-is-machine-learning.html</a:t>
            </a:r>
            <a:endParaRPr lang="en-US" altLang="zh-TW" sz="1400" dirty="0"/>
          </a:p>
          <a:p>
            <a:r>
              <a:rPr lang="en-US" altLang="zh-TW" sz="1400" dirty="0">
                <a:hlinkClick r:id="rId3"/>
              </a:rPr>
              <a:t>https://machinelearningmastery.com/start-here/#dataprep</a:t>
            </a:r>
            <a:endParaRPr lang="en-US" altLang="zh-TW" sz="1400" dirty="0"/>
          </a:p>
          <a:p>
            <a:r>
              <a:rPr lang="en-US" altLang="zh-TW" sz="1400" dirty="0">
                <a:hlinkClick r:id="rId4"/>
              </a:rPr>
              <a:t>https://www.javatpoint.com/feature-engineering-for-machine-learning</a:t>
            </a:r>
            <a:endParaRPr lang="en-US" altLang="zh-TW" sz="1400" dirty="0"/>
          </a:p>
          <a:p>
            <a:r>
              <a:rPr lang="en-US" altLang="zh-TW" sz="1400" dirty="0">
                <a:hlinkClick r:id="rId5"/>
              </a:rPr>
              <a:t>https://vinta.ws/code/feature-engineering.html</a:t>
            </a:r>
            <a:endParaRPr lang="en-US" altLang="zh-TW" sz="1400" dirty="0"/>
          </a:p>
          <a:p>
            <a:r>
              <a:rPr lang="zh-TW" altLang="en-US" sz="1400" dirty="0"/>
              <a:t>過濾器法</a:t>
            </a:r>
            <a:endParaRPr lang="en-US" altLang="zh-TW" sz="1400" dirty="0"/>
          </a:p>
          <a:p>
            <a:r>
              <a:rPr lang="en-US" altLang="zh-TW" sz="1400" b="1" dirty="0">
                <a:solidFill>
                  <a:srgbClr val="222222"/>
                </a:solidFill>
                <a:latin typeface="Helvetica Neue"/>
                <a:hlinkClick r:id="rId6"/>
              </a:rPr>
              <a:t>https://towardsdatascience.com/feature-selection-for-machine-learning-in-python-filter-methods-6071c5d267d5</a:t>
            </a:r>
            <a:endParaRPr lang="en-US" altLang="zh-TW" sz="1400" b="1" dirty="0">
              <a:solidFill>
                <a:srgbClr val="222222"/>
              </a:solidFill>
              <a:latin typeface="Helvetica Neue"/>
            </a:endParaRPr>
          </a:p>
          <a:p>
            <a:r>
              <a:rPr lang="en-US" altLang="zh-TW" sz="1400" b="1" dirty="0">
                <a:solidFill>
                  <a:srgbClr val="222222"/>
                </a:solidFill>
                <a:latin typeface="Helvetica Neue"/>
                <a:hlinkClick r:id="rId7"/>
              </a:rPr>
              <a:t>https://ithelp.ithome.com.tw/articles/10245037</a:t>
            </a:r>
            <a:endParaRPr lang="en-US" altLang="zh-TW" sz="1400" b="1" dirty="0">
              <a:solidFill>
                <a:srgbClr val="222222"/>
              </a:solidFill>
              <a:latin typeface="Helvetica Neue"/>
            </a:endParaRPr>
          </a:p>
          <a:p>
            <a:r>
              <a:rPr lang="en-US" altLang="zh-TW" sz="1400" dirty="0">
                <a:hlinkClick r:id="rId8"/>
              </a:rPr>
              <a:t>https://jasmine880809.medium.com/feature-selection-%E7%89%B9%E5%BE%B5%E9%81%B8%E5%8F%96-embedded-%E4%B8%89-python-sklearn-%E5%AF%A6%E4%BD%9C-81618a9b5c63</a:t>
            </a:r>
            <a:endParaRPr lang="en-US" altLang="zh-TW" sz="1400" dirty="0"/>
          </a:p>
          <a:p>
            <a:r>
              <a:rPr lang="zh-TW" altLang="en-US" sz="1400" dirty="0"/>
              <a:t>包裝器法</a:t>
            </a:r>
            <a:endParaRPr lang="en-US" altLang="zh-TW" sz="1400" dirty="0"/>
          </a:p>
          <a:p>
            <a:r>
              <a:rPr lang="en-US" altLang="zh-TW" sz="1400" dirty="0">
                <a:hlinkClick r:id="rId9"/>
              </a:rPr>
              <a:t>Day29 - Feature Selection -- 2. Wrapper Methods(</a:t>
            </a:r>
            <a:r>
              <a:rPr lang="zh-TW" altLang="en-US" sz="1400" dirty="0">
                <a:hlinkClick r:id="rId9"/>
              </a:rPr>
              <a:t>包裝器法</a:t>
            </a:r>
            <a:r>
              <a:rPr lang="en-US" altLang="zh-TW" sz="1400" dirty="0">
                <a:hlinkClick r:id="rId9"/>
              </a:rPr>
              <a:t>) - </a:t>
            </a:r>
            <a:r>
              <a:rPr lang="en-US" altLang="zh-TW" sz="1400" dirty="0" err="1">
                <a:hlinkClick r:id="rId9"/>
              </a:rPr>
              <a:t>iT</a:t>
            </a:r>
            <a:r>
              <a:rPr lang="en-US" altLang="zh-TW" sz="1400" dirty="0">
                <a:hlinkClick r:id="rId9"/>
              </a:rPr>
              <a:t> </a:t>
            </a:r>
            <a:r>
              <a:rPr lang="zh-TW" altLang="en-US" sz="1400" dirty="0">
                <a:hlinkClick r:id="rId9"/>
              </a:rPr>
              <a:t>邦幫忙</a:t>
            </a:r>
            <a:r>
              <a:rPr lang="en-US" altLang="zh-TW" sz="1400" dirty="0">
                <a:hlinkClick r:id="rId9"/>
              </a:rPr>
              <a:t>::</a:t>
            </a:r>
            <a:r>
              <a:rPr lang="zh-TW" altLang="en-US" sz="1400" dirty="0">
                <a:hlinkClick r:id="rId9"/>
              </a:rPr>
              <a:t>一起幫忙解決難題，拯救 </a:t>
            </a:r>
            <a:r>
              <a:rPr lang="en-US" altLang="zh-TW" sz="1400" dirty="0">
                <a:hlinkClick r:id="rId9"/>
              </a:rPr>
              <a:t>IT </a:t>
            </a:r>
            <a:r>
              <a:rPr lang="zh-TW" altLang="en-US" sz="1400" dirty="0">
                <a:hlinkClick r:id="rId9"/>
              </a:rPr>
              <a:t>人的一天 </a:t>
            </a:r>
            <a:r>
              <a:rPr lang="en-US" altLang="zh-TW" sz="1400" dirty="0">
                <a:hlinkClick r:id="rId9"/>
              </a:rPr>
              <a:t>(ithome.com.tw)</a:t>
            </a:r>
            <a:endParaRPr lang="en-US" altLang="zh-TW" sz="1400" dirty="0"/>
          </a:p>
          <a:p>
            <a:r>
              <a:rPr lang="en-US" altLang="zh-TW" sz="1400" b="1" dirty="0">
                <a:solidFill>
                  <a:srgbClr val="222222"/>
                </a:solidFill>
                <a:latin typeface="Helvetica Neue"/>
                <a:hlinkClick r:id="rId10"/>
              </a:rPr>
              <a:t>https://towardsdatascience.com/feature-selection-for-machine-learning-in-python-wrapper-methods-2b5e27d2db31</a:t>
            </a:r>
            <a:endParaRPr lang="en-US" altLang="zh-TW" sz="1400" b="1" dirty="0">
              <a:solidFill>
                <a:srgbClr val="222222"/>
              </a:solidFill>
              <a:latin typeface="Helvetica Neue"/>
            </a:endParaRPr>
          </a:p>
          <a:p>
            <a:r>
              <a:rPr lang="zh-TW" altLang="en-US" sz="1400" dirty="0"/>
              <a:t>嵌入法</a:t>
            </a:r>
            <a:endParaRPr lang="en-US" altLang="zh-TW" sz="1400" dirty="0"/>
          </a:p>
          <a:p>
            <a:r>
              <a:rPr lang="en-US" altLang="zh-TW" sz="1400" dirty="0">
                <a:hlinkClick r:id="rId11"/>
              </a:rPr>
              <a:t>Day30 - Feature Selection -- 3. Embedded methods(</a:t>
            </a:r>
            <a:r>
              <a:rPr lang="zh-TW" altLang="en-US" sz="1400" dirty="0">
                <a:hlinkClick r:id="rId11"/>
              </a:rPr>
              <a:t>嵌入法</a:t>
            </a:r>
            <a:r>
              <a:rPr lang="en-US" altLang="zh-TW" sz="1400" dirty="0">
                <a:hlinkClick r:id="rId11"/>
              </a:rPr>
              <a:t>) - </a:t>
            </a:r>
            <a:r>
              <a:rPr lang="en-US" altLang="zh-TW" sz="1400" dirty="0" err="1">
                <a:hlinkClick r:id="rId11"/>
              </a:rPr>
              <a:t>iT</a:t>
            </a:r>
            <a:r>
              <a:rPr lang="en-US" altLang="zh-TW" sz="1400" dirty="0">
                <a:hlinkClick r:id="rId11"/>
              </a:rPr>
              <a:t> </a:t>
            </a:r>
            <a:r>
              <a:rPr lang="zh-TW" altLang="en-US" sz="1400" dirty="0">
                <a:hlinkClick r:id="rId11"/>
              </a:rPr>
              <a:t>邦幫忙</a:t>
            </a:r>
            <a:r>
              <a:rPr lang="en-US" altLang="zh-TW" sz="1400" dirty="0">
                <a:hlinkClick r:id="rId11"/>
              </a:rPr>
              <a:t>::</a:t>
            </a:r>
            <a:r>
              <a:rPr lang="zh-TW" altLang="en-US" sz="1400" dirty="0">
                <a:hlinkClick r:id="rId11"/>
              </a:rPr>
              <a:t>一起幫忙解決難題，拯救 </a:t>
            </a:r>
            <a:r>
              <a:rPr lang="en-US" altLang="zh-TW" sz="1400" dirty="0">
                <a:hlinkClick r:id="rId11"/>
              </a:rPr>
              <a:t>IT </a:t>
            </a:r>
            <a:r>
              <a:rPr lang="zh-TW" altLang="en-US" sz="1400" dirty="0">
                <a:hlinkClick r:id="rId11"/>
              </a:rPr>
              <a:t>人的一天 </a:t>
            </a:r>
            <a:r>
              <a:rPr lang="en-US" altLang="zh-TW" sz="1400" dirty="0">
                <a:hlinkClick r:id="rId11"/>
              </a:rPr>
              <a:t>(ithome.com.tw)</a:t>
            </a:r>
            <a:endParaRPr lang="en-US" altLang="zh-TW" sz="1400" dirty="0"/>
          </a:p>
          <a:p>
            <a:r>
              <a:rPr lang="en-US" altLang="zh-TW" sz="1400" dirty="0">
                <a:hlinkClick r:id="rId8"/>
              </a:rPr>
              <a:t>https://jasmine880809.medium.com/feature-selection-%E7%89%B9%E5%BE%B5%E9%81%B8%E5%8F%96-embedded-%E4%B8%89-python-sklearn-%E5%AF%A6%E4%BD%9C-81618a9b5c63</a:t>
            </a:r>
            <a:endParaRPr lang="en-US" altLang="zh-TW" sz="1400" dirty="0"/>
          </a:p>
          <a:p>
            <a:endParaRPr lang="en-US" altLang="zh-TW" sz="1400" b="1" dirty="0">
              <a:solidFill>
                <a:srgbClr val="222222"/>
              </a:solidFill>
              <a:latin typeface="Helvetica Neue"/>
            </a:endParaRPr>
          </a:p>
        </p:txBody>
      </p:sp>
    </p:spTree>
    <p:extLst>
      <p:ext uri="{BB962C8B-B14F-4D97-AF65-F5344CB8AC3E}">
        <p14:creationId xmlns:p14="http://schemas.microsoft.com/office/powerpoint/2010/main" val="288353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5C48E8-D497-0F02-6B9D-5213FC139B06}"/>
              </a:ext>
            </a:extLst>
          </p:cNvPr>
          <p:cNvSpPr>
            <a:spLocks noGrp="1"/>
          </p:cNvSpPr>
          <p:nvPr>
            <p:ph type="title"/>
          </p:nvPr>
        </p:nvSpPr>
        <p:spPr/>
        <p:txBody>
          <a:bodyPr/>
          <a:lstStyle/>
          <a:p>
            <a:r>
              <a:rPr lang="zh-TW" altLang="en-US" dirty="0"/>
              <a:t>參考文獻</a:t>
            </a:r>
          </a:p>
        </p:txBody>
      </p:sp>
      <p:sp>
        <p:nvSpPr>
          <p:cNvPr id="3" name="內容版面配置區 2">
            <a:extLst>
              <a:ext uri="{FF2B5EF4-FFF2-40B4-BE49-F238E27FC236}">
                <a16:creationId xmlns:a16="http://schemas.microsoft.com/office/drawing/2014/main" id="{C0BF03CC-2527-C028-A18D-086A7CCB33F2}"/>
              </a:ext>
            </a:extLst>
          </p:cNvPr>
          <p:cNvSpPr>
            <a:spLocks noGrp="1"/>
          </p:cNvSpPr>
          <p:nvPr>
            <p:ph idx="1"/>
          </p:nvPr>
        </p:nvSpPr>
        <p:spPr/>
        <p:txBody>
          <a:bodyPr>
            <a:normAutofit lnSpcReduction="10000"/>
          </a:bodyPr>
          <a:lstStyle/>
          <a:p>
            <a:r>
              <a:rPr lang="zh-TW" altLang="en-US" sz="1400" dirty="0"/>
              <a:t>標準化</a:t>
            </a:r>
            <a:endParaRPr lang="en-US" altLang="zh-TW" sz="1400" dirty="0"/>
          </a:p>
          <a:p>
            <a:r>
              <a:rPr lang="en-US" altLang="zh-TW" sz="1400" dirty="0">
                <a:hlinkClick r:id="rId2"/>
              </a:rPr>
              <a:t>https://www.analyticsvidhya.com/blog/2020/07/types-of-feature-transformation-and-scaling/</a:t>
            </a:r>
            <a:endParaRPr lang="en-US" altLang="zh-TW" sz="1400" dirty="0"/>
          </a:p>
          <a:p>
            <a:r>
              <a:rPr lang="zh-TW" altLang="en-US" sz="1400" dirty="0"/>
              <a:t>特徵提取</a:t>
            </a:r>
            <a:endParaRPr lang="en-US" altLang="zh-TW" sz="1400" dirty="0"/>
          </a:p>
          <a:p>
            <a:r>
              <a:rPr lang="zh-TW" altLang="en-US" sz="1400" dirty="0">
                <a:hlinkClick r:id="rId3"/>
              </a:rPr>
              <a:t>主成分分析 </a:t>
            </a:r>
            <a:r>
              <a:rPr lang="en-US" altLang="zh-TW" sz="1400" dirty="0">
                <a:hlinkClick r:id="rId3"/>
              </a:rPr>
              <a:t>- </a:t>
            </a:r>
            <a:r>
              <a:rPr lang="zh-TW" altLang="en-US" sz="1400" dirty="0">
                <a:hlinkClick r:id="rId3"/>
              </a:rPr>
              <a:t>維基百科，自由的百科全書 </a:t>
            </a:r>
            <a:r>
              <a:rPr lang="en-US" altLang="zh-TW" sz="1400" dirty="0">
                <a:hlinkClick r:id="rId3"/>
              </a:rPr>
              <a:t>(wikipedia.org)</a:t>
            </a:r>
            <a:endParaRPr lang="en-US" altLang="zh-TW" sz="1400" dirty="0"/>
          </a:p>
          <a:p>
            <a:r>
              <a:rPr lang="zh-TW" altLang="en-US" sz="1400" dirty="0">
                <a:hlinkClick r:id="rId4"/>
              </a:rPr>
              <a:t>機器學習</a:t>
            </a:r>
            <a:r>
              <a:rPr lang="en-US" altLang="zh-TW" sz="1400" dirty="0">
                <a:hlinkClick r:id="rId4"/>
              </a:rPr>
              <a:t>-</a:t>
            </a:r>
            <a:r>
              <a:rPr lang="zh-TW" altLang="en-US" sz="1400" dirty="0">
                <a:hlinkClick r:id="rId4"/>
              </a:rPr>
              <a:t>特徵工程</a:t>
            </a:r>
            <a:r>
              <a:rPr lang="en-US" altLang="zh-TW" sz="1400" dirty="0">
                <a:hlinkClick r:id="rId4"/>
              </a:rPr>
              <a:t>-</a:t>
            </a:r>
            <a:r>
              <a:rPr lang="zh-TW" altLang="en-US" sz="1400" dirty="0">
                <a:hlinkClick r:id="rId4"/>
              </a:rPr>
              <a:t>降維 </a:t>
            </a:r>
            <a:r>
              <a:rPr lang="en-US" altLang="zh-TW" sz="1400" dirty="0">
                <a:hlinkClick r:id="rId4"/>
              </a:rPr>
              <a:t>| </a:t>
            </a:r>
            <a:r>
              <a:rPr lang="en-US" altLang="zh-TW" sz="1400" dirty="0" err="1">
                <a:hlinkClick r:id="rId4"/>
              </a:rPr>
              <a:t>Taroballz</a:t>
            </a:r>
            <a:r>
              <a:rPr lang="en-US" altLang="zh-TW" sz="1400" dirty="0">
                <a:hlinkClick r:id="rId4"/>
              </a:rPr>
              <a:t> </a:t>
            </a:r>
            <a:r>
              <a:rPr lang="en-US" altLang="zh-TW" sz="1400" dirty="0" err="1">
                <a:hlinkClick r:id="rId4"/>
              </a:rPr>
              <a:t>StudyNotes</a:t>
            </a:r>
            <a:endParaRPr lang="en-US" altLang="zh-TW" sz="1400" dirty="0"/>
          </a:p>
          <a:p>
            <a:r>
              <a:rPr lang="en-US" altLang="zh-TW" sz="1400" dirty="0">
                <a:hlinkClick r:id="rId5"/>
              </a:rPr>
              <a:t>https://ithelp.ithome.com.tw/articles/10282668</a:t>
            </a:r>
            <a:endParaRPr lang="en-US" altLang="zh-TW" sz="1400" dirty="0"/>
          </a:p>
          <a:p>
            <a:r>
              <a:rPr lang="en-US" altLang="zh-TW" sz="1400" dirty="0">
                <a:hlinkClick r:id="rId6"/>
              </a:rPr>
              <a:t>https://pyecontech.com/2020/10/31/python_lda/</a:t>
            </a:r>
            <a:endParaRPr lang="en-US" altLang="zh-TW" sz="1400" dirty="0"/>
          </a:p>
          <a:p>
            <a:r>
              <a:rPr lang="zh-TW" altLang="en-US" sz="1400" dirty="0"/>
              <a:t>演算法</a:t>
            </a:r>
            <a:endParaRPr lang="en-US" altLang="zh-TW" sz="1400" dirty="0"/>
          </a:p>
          <a:p>
            <a:r>
              <a:rPr lang="en-US" altLang="zh-TW" sz="1400" dirty="0">
                <a:hlinkClick r:id="rId7"/>
              </a:rPr>
              <a:t>https://machinelearningmastery.com/start-here/#dataprep</a:t>
            </a:r>
            <a:endParaRPr lang="en-US" altLang="zh-TW" sz="1400" dirty="0"/>
          </a:p>
          <a:p>
            <a:r>
              <a:rPr lang="en-US" altLang="zh-TW" sz="1400" dirty="0">
                <a:hlinkClick r:id="rId8"/>
              </a:rPr>
              <a:t>https://chih-sheng-huang821.medium.com/%E6%A9%9F%E5%99%A8%E5%AD%B8%E7%BF%92-%E7%B5%B1%E8%A8%88%E6%96%B9%E6%B3%95-%E6%A8%A1%E5%9E%8B%E8%A9%95%E4%BC%B0-%E9%A9%97%E8%AD%89%E6%8C%87%E6%A8%99-b03825ff0814</a:t>
            </a:r>
            <a:endParaRPr lang="en-US" altLang="zh-TW" sz="1400" dirty="0"/>
          </a:p>
          <a:p>
            <a:endParaRPr lang="en-US" altLang="zh-TW" sz="1400" dirty="0"/>
          </a:p>
          <a:p>
            <a:endParaRPr lang="en-US" altLang="zh-TW" sz="1400" dirty="0"/>
          </a:p>
          <a:p>
            <a:endParaRPr lang="en-US" altLang="zh-TW" sz="1400" dirty="0"/>
          </a:p>
          <a:p>
            <a:endParaRPr lang="en-US" altLang="zh-TW" sz="1400" dirty="0"/>
          </a:p>
          <a:p>
            <a:endParaRPr lang="en-US" altLang="zh-TW" sz="1400" dirty="0"/>
          </a:p>
        </p:txBody>
      </p:sp>
    </p:spTree>
    <p:extLst>
      <p:ext uri="{BB962C8B-B14F-4D97-AF65-F5344CB8AC3E}">
        <p14:creationId xmlns:p14="http://schemas.microsoft.com/office/powerpoint/2010/main" val="328333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36F02C-CF1F-330E-AD72-531164224231}"/>
              </a:ext>
            </a:extLst>
          </p:cNvPr>
          <p:cNvSpPr>
            <a:spLocks noGrp="1"/>
          </p:cNvSpPr>
          <p:nvPr>
            <p:ph type="title"/>
          </p:nvPr>
        </p:nvSpPr>
        <p:spPr/>
        <p:txBody>
          <a:bodyPr/>
          <a:lstStyle/>
          <a:p>
            <a:r>
              <a:rPr lang="zh-TW" altLang="en-US" dirty="0"/>
              <a:t>機器學習如何運作</a:t>
            </a:r>
          </a:p>
        </p:txBody>
      </p:sp>
      <p:sp>
        <p:nvSpPr>
          <p:cNvPr id="3" name="內容版面配置區 2">
            <a:extLst>
              <a:ext uri="{FF2B5EF4-FFF2-40B4-BE49-F238E27FC236}">
                <a16:creationId xmlns:a16="http://schemas.microsoft.com/office/drawing/2014/main" id="{128950E8-B5B3-D5A2-6879-107C0DEAA7FD}"/>
              </a:ext>
            </a:extLst>
          </p:cNvPr>
          <p:cNvSpPr>
            <a:spLocks noGrp="1"/>
          </p:cNvSpPr>
          <p:nvPr>
            <p:ph idx="1"/>
          </p:nvPr>
        </p:nvSpPr>
        <p:spPr/>
        <p:txBody>
          <a:bodyPr>
            <a:normAutofit lnSpcReduction="10000"/>
          </a:bodyPr>
          <a:lstStyle/>
          <a:p>
            <a:r>
              <a:rPr lang="zh-TW" altLang="en-US" b="0" i="0" dirty="0">
                <a:solidFill>
                  <a:srgbClr val="3C3C3C"/>
                </a:solidFill>
                <a:effectLst/>
                <a:latin typeface="Microsoft JhengHei" panose="020B0604030504040204" pitchFamily="34" charset="-120"/>
                <a:ea typeface="Microsoft JhengHei" panose="020B0604030504040204" pitchFamily="34" charset="-120"/>
              </a:rPr>
              <a:t>機器學習包含不同類型的學習模式，並使用各種演算技術，根據資料的性質和期望結果，可以採用</a:t>
            </a:r>
            <a:r>
              <a:rPr lang="zh-TW" altLang="en-US" b="0" i="0" dirty="0">
                <a:solidFill>
                  <a:srgbClr val="FF0000"/>
                </a:solidFill>
                <a:effectLst/>
                <a:latin typeface="Microsoft JhengHei" panose="020B0604030504040204" pitchFamily="34" charset="-120"/>
                <a:ea typeface="Microsoft JhengHei" panose="020B0604030504040204" pitchFamily="34" charset="-120"/>
              </a:rPr>
              <a:t>監督式</a:t>
            </a:r>
            <a:r>
              <a:rPr lang="zh-TW" altLang="en-US" b="0" i="0" dirty="0">
                <a:solidFill>
                  <a:srgbClr val="3C3C3C"/>
                </a:solidFill>
                <a:effectLst/>
                <a:latin typeface="Microsoft JhengHei" panose="020B0604030504040204" pitchFamily="34" charset="-120"/>
                <a:ea typeface="Microsoft JhengHei" panose="020B0604030504040204" pitchFamily="34" charset="-120"/>
              </a:rPr>
              <a:t>、</a:t>
            </a:r>
            <a:r>
              <a:rPr lang="zh-TW" altLang="en-US" b="0" i="0" dirty="0">
                <a:solidFill>
                  <a:srgbClr val="FF0000"/>
                </a:solidFill>
                <a:effectLst/>
                <a:latin typeface="Microsoft JhengHei" panose="020B0604030504040204" pitchFamily="34" charset="-120"/>
                <a:ea typeface="Microsoft JhengHei" panose="020B0604030504040204" pitchFamily="34" charset="-120"/>
              </a:rPr>
              <a:t>非監督式</a:t>
            </a:r>
            <a:r>
              <a:rPr lang="zh-TW" altLang="en-US" b="0" i="0" dirty="0">
                <a:solidFill>
                  <a:srgbClr val="3C3C3C"/>
                </a:solidFill>
                <a:effectLst/>
                <a:latin typeface="Microsoft JhengHei" panose="020B0604030504040204" pitchFamily="34" charset="-120"/>
                <a:ea typeface="Microsoft JhengHei" panose="020B0604030504040204" pitchFamily="34" charset="-120"/>
              </a:rPr>
              <a:t>、</a:t>
            </a:r>
            <a:r>
              <a:rPr lang="zh-TW" altLang="en-US" b="0" i="0" dirty="0">
                <a:solidFill>
                  <a:srgbClr val="FF0000"/>
                </a:solidFill>
                <a:effectLst/>
                <a:latin typeface="Microsoft JhengHei" panose="020B0604030504040204" pitchFamily="34" charset="-120"/>
                <a:ea typeface="Microsoft JhengHei" panose="020B0604030504040204" pitchFamily="34" charset="-120"/>
              </a:rPr>
              <a:t>半監督式</a:t>
            </a:r>
            <a:r>
              <a:rPr lang="zh-TW" altLang="en-US" b="0" i="0" dirty="0">
                <a:solidFill>
                  <a:srgbClr val="3C3C3C"/>
                </a:solidFill>
                <a:effectLst/>
                <a:latin typeface="Microsoft JhengHei" panose="020B0604030504040204" pitchFamily="34" charset="-120"/>
                <a:ea typeface="Microsoft JhengHei" panose="020B0604030504040204" pitchFamily="34" charset="-120"/>
              </a:rPr>
              <a:t>或</a:t>
            </a:r>
            <a:r>
              <a:rPr lang="zh-TW" altLang="en-US" b="0" i="0" dirty="0">
                <a:solidFill>
                  <a:srgbClr val="FF0000"/>
                </a:solidFill>
                <a:effectLst/>
                <a:latin typeface="Microsoft JhengHei" panose="020B0604030504040204" pitchFamily="34" charset="-120"/>
                <a:ea typeface="Microsoft JhengHei" panose="020B0604030504040204" pitchFamily="34" charset="-120"/>
              </a:rPr>
              <a:t>強化式</a:t>
            </a:r>
            <a:r>
              <a:rPr lang="zh-TW" altLang="en-US" b="0" i="0" dirty="0">
                <a:solidFill>
                  <a:srgbClr val="3C3C3C"/>
                </a:solidFill>
                <a:effectLst/>
                <a:latin typeface="Microsoft JhengHei" panose="020B0604030504040204" pitchFamily="34" charset="-120"/>
                <a:ea typeface="Microsoft JhengHei" panose="020B0604030504040204" pitchFamily="34" charset="-120"/>
              </a:rPr>
              <a:t>共四種學習模式。</a:t>
            </a:r>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r>
              <a:rPr lang="zh-TW" altLang="en-US" b="0" i="0" dirty="0">
                <a:solidFill>
                  <a:srgbClr val="3C3C3C"/>
                </a:solidFill>
                <a:effectLst/>
                <a:latin typeface="Microsoft JhengHei" panose="020B0604030504040204" pitchFamily="34" charset="-120"/>
                <a:ea typeface="Microsoft JhengHei" panose="020B0604030504040204" pitchFamily="34" charset="-120"/>
              </a:rPr>
              <a:t>在各個模式中可以套用一或多種演算法技術，取決於使用的資料集和預期結果。</a:t>
            </a:r>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r>
              <a:rPr lang="zh-TW" altLang="en-US" b="0" i="0" dirty="0">
                <a:solidFill>
                  <a:srgbClr val="3C3C3C"/>
                </a:solidFill>
                <a:effectLst/>
                <a:latin typeface="Microsoft JhengHei" panose="020B0604030504040204" pitchFamily="34" charset="-120"/>
                <a:ea typeface="Microsoft JhengHei" panose="020B0604030504040204" pitchFamily="34" charset="-120"/>
              </a:rPr>
              <a:t>機器學習演算法主要用於分類事物、辨識模式、預測結果，並做出周全的判斷。</a:t>
            </a:r>
            <a:endParaRPr lang="en-US" altLang="zh-TW" b="0" i="0" dirty="0">
              <a:solidFill>
                <a:srgbClr val="3C3C3C"/>
              </a:solidFill>
              <a:effectLst/>
              <a:latin typeface="Microsoft JhengHei" panose="020B0604030504040204" pitchFamily="34" charset="-120"/>
              <a:ea typeface="Microsoft JhengHei" panose="020B0604030504040204" pitchFamily="34" charset="-120"/>
            </a:endParaRPr>
          </a:p>
          <a:p>
            <a:endParaRPr lang="en-US" altLang="zh-TW" dirty="0">
              <a:solidFill>
                <a:srgbClr val="3C3C3C"/>
              </a:solidFill>
              <a:latin typeface="Microsoft JhengHei" panose="020B0604030504040204" pitchFamily="34" charset="-120"/>
              <a:ea typeface="Microsoft JhengHei" panose="020B0604030504040204" pitchFamily="34" charset="-120"/>
            </a:endParaRPr>
          </a:p>
          <a:p>
            <a:r>
              <a:rPr lang="zh-TW" altLang="en-US" b="0" i="0" dirty="0">
                <a:solidFill>
                  <a:srgbClr val="3C3C3C"/>
                </a:solidFill>
                <a:effectLst/>
                <a:latin typeface="Microsoft JhengHei" panose="020B0604030504040204" pitchFamily="34" charset="-120"/>
                <a:ea typeface="Microsoft JhengHei" panose="020B0604030504040204" pitchFamily="34" charset="-120"/>
              </a:rPr>
              <a:t>分析複雜且難以預測的資料時，可以選擇使用一種演算法，或是組合多種演算法以達到最佳的準確性。 </a:t>
            </a:r>
            <a:endParaRPr lang="zh-TW" altLang="en-US" dirty="0"/>
          </a:p>
        </p:txBody>
      </p:sp>
    </p:spTree>
    <p:extLst>
      <p:ext uri="{BB962C8B-B14F-4D97-AF65-F5344CB8AC3E}">
        <p14:creationId xmlns:p14="http://schemas.microsoft.com/office/powerpoint/2010/main" val="302833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39EB03-0778-0B42-5CB4-A55BBEC332D5}"/>
              </a:ext>
            </a:extLst>
          </p:cNvPr>
          <p:cNvSpPr>
            <a:spLocks noGrp="1"/>
          </p:cNvSpPr>
          <p:nvPr>
            <p:ph type="title"/>
          </p:nvPr>
        </p:nvSpPr>
        <p:spPr/>
        <p:txBody>
          <a:bodyPr/>
          <a:lstStyle/>
          <a:p>
            <a:r>
              <a:rPr lang="zh-TW" altLang="en-US" dirty="0"/>
              <a:t>簡易機器學習研究流程</a:t>
            </a:r>
          </a:p>
        </p:txBody>
      </p:sp>
      <p:pic>
        <p:nvPicPr>
          <p:cNvPr id="5" name="內容版面配置區 4">
            <a:extLst>
              <a:ext uri="{FF2B5EF4-FFF2-40B4-BE49-F238E27FC236}">
                <a16:creationId xmlns:a16="http://schemas.microsoft.com/office/drawing/2014/main" id="{FBC1BFB0-5D73-03DB-6E5E-B657B275F8AE}"/>
              </a:ext>
            </a:extLst>
          </p:cNvPr>
          <p:cNvPicPr>
            <a:picLocks noGrp="1" noChangeAspect="1"/>
          </p:cNvPicPr>
          <p:nvPr>
            <p:ph idx="1"/>
          </p:nvPr>
        </p:nvPicPr>
        <p:blipFill>
          <a:blip r:embed="rId2"/>
          <a:stretch>
            <a:fillRect/>
          </a:stretch>
        </p:blipFill>
        <p:spPr>
          <a:xfrm>
            <a:off x="1448934" y="2460152"/>
            <a:ext cx="9294132" cy="2344095"/>
          </a:xfrm>
        </p:spPr>
      </p:pic>
      <p:sp>
        <p:nvSpPr>
          <p:cNvPr id="3" name="箭號: 向下 2">
            <a:extLst>
              <a:ext uri="{FF2B5EF4-FFF2-40B4-BE49-F238E27FC236}">
                <a16:creationId xmlns:a16="http://schemas.microsoft.com/office/drawing/2014/main" id="{6CC40A09-E5C4-4925-AFCD-060913E07B57}"/>
              </a:ext>
            </a:extLst>
          </p:cNvPr>
          <p:cNvSpPr/>
          <p:nvPr/>
        </p:nvSpPr>
        <p:spPr>
          <a:xfrm>
            <a:off x="7554897" y="1606858"/>
            <a:ext cx="506027" cy="745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箭號: 向下 5">
            <a:extLst>
              <a:ext uri="{FF2B5EF4-FFF2-40B4-BE49-F238E27FC236}">
                <a16:creationId xmlns:a16="http://schemas.microsoft.com/office/drawing/2014/main" id="{5E81AFBD-3EB0-41D3-A88C-51C9578BF9FB}"/>
              </a:ext>
            </a:extLst>
          </p:cNvPr>
          <p:cNvSpPr/>
          <p:nvPr/>
        </p:nvSpPr>
        <p:spPr>
          <a:xfrm rot="10800000">
            <a:off x="1901301" y="4237113"/>
            <a:ext cx="506027" cy="745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24857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B552A-515A-8310-7D9D-9C0BCAA4F8E1}"/>
              </a:ext>
            </a:extLst>
          </p:cNvPr>
          <p:cNvSpPr>
            <a:spLocks noGrp="1"/>
          </p:cNvSpPr>
          <p:nvPr>
            <p:ph type="title"/>
          </p:nvPr>
        </p:nvSpPr>
        <p:spPr/>
        <p:txBody>
          <a:bodyPr/>
          <a:lstStyle/>
          <a:p>
            <a:r>
              <a:rPr lang="zh-TW" altLang="en-US" dirty="0"/>
              <a:t>特徵 </a:t>
            </a:r>
            <a:r>
              <a:rPr lang="en-US" altLang="zh-TW" dirty="0"/>
              <a:t>Feature</a:t>
            </a:r>
            <a:endParaRPr lang="zh-TW" altLang="en-US" dirty="0"/>
          </a:p>
        </p:txBody>
      </p:sp>
      <p:sp>
        <p:nvSpPr>
          <p:cNvPr id="3" name="內容版面配置區 2">
            <a:extLst>
              <a:ext uri="{FF2B5EF4-FFF2-40B4-BE49-F238E27FC236}">
                <a16:creationId xmlns:a16="http://schemas.microsoft.com/office/drawing/2014/main" id="{B43BD07C-9C80-859E-71C7-BFA1F94B4E62}"/>
              </a:ext>
            </a:extLst>
          </p:cNvPr>
          <p:cNvSpPr>
            <a:spLocks noGrp="1"/>
          </p:cNvSpPr>
          <p:nvPr>
            <p:ph idx="1"/>
          </p:nvPr>
        </p:nvSpPr>
        <p:spPr/>
        <p:txBody>
          <a:bodyPr/>
          <a:lstStyle/>
          <a:p>
            <a:r>
              <a:rPr lang="zh-TW" altLang="en-US" dirty="0"/>
              <a:t>通常，所有機器學習算法都採用輸入數據來生成輸出。</a:t>
            </a:r>
            <a:endParaRPr lang="en-US" altLang="zh-TW" dirty="0"/>
          </a:p>
          <a:p>
            <a:r>
              <a:rPr lang="zh-TW" altLang="en-US" dirty="0"/>
              <a:t>輸入數據以表格形式保留，由行和列組成，這些屬性通常稱為特徵。</a:t>
            </a:r>
          </a:p>
        </p:txBody>
      </p:sp>
      <p:pic>
        <p:nvPicPr>
          <p:cNvPr id="5" name="圖片 4">
            <a:extLst>
              <a:ext uri="{FF2B5EF4-FFF2-40B4-BE49-F238E27FC236}">
                <a16:creationId xmlns:a16="http://schemas.microsoft.com/office/drawing/2014/main" id="{EF5A59E1-A629-4889-A231-7A2C63B94E81}"/>
              </a:ext>
            </a:extLst>
          </p:cNvPr>
          <p:cNvPicPr>
            <a:picLocks noChangeAspect="1"/>
          </p:cNvPicPr>
          <p:nvPr/>
        </p:nvPicPr>
        <p:blipFill>
          <a:blip r:embed="rId2"/>
          <a:stretch>
            <a:fillRect/>
          </a:stretch>
        </p:blipFill>
        <p:spPr>
          <a:xfrm>
            <a:off x="3481355" y="3429000"/>
            <a:ext cx="4601217" cy="2467319"/>
          </a:xfrm>
          <a:prstGeom prst="rect">
            <a:avLst/>
          </a:prstGeom>
        </p:spPr>
      </p:pic>
    </p:spTree>
    <p:extLst>
      <p:ext uri="{BB962C8B-B14F-4D97-AF65-F5344CB8AC3E}">
        <p14:creationId xmlns:p14="http://schemas.microsoft.com/office/powerpoint/2010/main" val="381483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F03333-8A87-B5FD-61E4-B584357AC810}"/>
              </a:ext>
            </a:extLst>
          </p:cNvPr>
          <p:cNvSpPr>
            <a:spLocks noGrp="1"/>
          </p:cNvSpPr>
          <p:nvPr>
            <p:ph type="title"/>
          </p:nvPr>
        </p:nvSpPr>
        <p:spPr/>
        <p:txBody>
          <a:bodyPr/>
          <a:lstStyle/>
          <a:p>
            <a:r>
              <a:rPr lang="zh-TW" altLang="en-US" dirty="0"/>
              <a:t>特徵工程是什麼</a:t>
            </a:r>
          </a:p>
        </p:txBody>
      </p:sp>
      <p:sp>
        <p:nvSpPr>
          <p:cNvPr id="3" name="內容版面配置區 2">
            <a:extLst>
              <a:ext uri="{FF2B5EF4-FFF2-40B4-BE49-F238E27FC236}">
                <a16:creationId xmlns:a16="http://schemas.microsoft.com/office/drawing/2014/main" id="{75EDC3E8-5157-5967-AA4B-EDF14E9BE38D}"/>
              </a:ext>
            </a:extLst>
          </p:cNvPr>
          <p:cNvSpPr>
            <a:spLocks noGrp="1"/>
          </p:cNvSpPr>
          <p:nvPr>
            <p:ph idx="1"/>
          </p:nvPr>
        </p:nvSpPr>
        <p:spPr/>
        <p:txBody>
          <a:bodyPr/>
          <a:lstStyle/>
          <a:p>
            <a:r>
              <a:rPr lang="zh-TW" altLang="en-US" dirty="0"/>
              <a:t>特徵工程是機器學習的預處理步驟，它從原始數據</a:t>
            </a:r>
            <a:r>
              <a:rPr lang="en-US" altLang="zh-TW" dirty="0"/>
              <a:t>(raw data)</a:t>
            </a:r>
            <a:r>
              <a:rPr lang="zh-TW" altLang="en-US" dirty="0"/>
              <a:t>中提取特徵。</a:t>
            </a:r>
            <a:endParaRPr lang="en-US" altLang="zh-TW" dirty="0"/>
          </a:p>
          <a:p>
            <a:r>
              <a:rPr lang="zh-TW" altLang="en-US" dirty="0"/>
              <a:t>它有助於以更好的方式向預測模型表示潛在問題，從而提高模型對未見數據的準確性。預測模型包含預測變量和結果變量，而特徵工程過程為模型選擇最有用的預測變量。</a:t>
            </a:r>
          </a:p>
        </p:txBody>
      </p:sp>
      <p:pic>
        <p:nvPicPr>
          <p:cNvPr id="2052" name="Picture 4" descr="機器學習的特徵工程">
            <a:extLst>
              <a:ext uri="{FF2B5EF4-FFF2-40B4-BE49-F238E27FC236}">
                <a16:creationId xmlns:a16="http://schemas.microsoft.com/office/drawing/2014/main" id="{A30A4377-0849-25BA-79B9-9C63FBD01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3731924"/>
            <a:ext cx="6191250"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1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E96FF9-8488-F675-DDF1-0B14CEED2B6F}"/>
              </a:ext>
            </a:extLst>
          </p:cNvPr>
          <p:cNvSpPr>
            <a:spLocks noGrp="1"/>
          </p:cNvSpPr>
          <p:nvPr>
            <p:ph type="title"/>
          </p:nvPr>
        </p:nvSpPr>
        <p:spPr/>
        <p:txBody>
          <a:bodyPr>
            <a:normAutofit/>
          </a:bodyPr>
          <a:lstStyle/>
          <a:p>
            <a:r>
              <a:rPr lang="zh-TW" altLang="en-US" dirty="0"/>
              <a:t>特徵創建 </a:t>
            </a:r>
            <a:r>
              <a:rPr lang="en-US" altLang="zh-TW" dirty="0"/>
              <a:t>Feature Creation</a:t>
            </a:r>
            <a:br>
              <a:rPr lang="en-US" altLang="zh-TW" dirty="0"/>
            </a:br>
            <a:endParaRPr lang="zh-TW" altLang="en-US" dirty="0"/>
          </a:p>
        </p:txBody>
      </p:sp>
      <p:sp>
        <p:nvSpPr>
          <p:cNvPr id="3" name="內容版面配置區 2">
            <a:extLst>
              <a:ext uri="{FF2B5EF4-FFF2-40B4-BE49-F238E27FC236}">
                <a16:creationId xmlns:a16="http://schemas.microsoft.com/office/drawing/2014/main" id="{A25C482D-6B7D-3042-5869-D0CF43EE14F9}"/>
              </a:ext>
            </a:extLst>
          </p:cNvPr>
          <p:cNvSpPr>
            <a:spLocks noGrp="1"/>
          </p:cNvSpPr>
          <p:nvPr>
            <p:ph idx="1"/>
          </p:nvPr>
        </p:nvSpPr>
        <p:spPr/>
        <p:txBody>
          <a:bodyPr>
            <a:normAutofit/>
          </a:bodyPr>
          <a:lstStyle/>
          <a:p>
            <a:r>
              <a:rPr lang="zh-TW" altLang="en-US" b="0" i="0" dirty="0">
                <a:solidFill>
                  <a:srgbClr val="000000"/>
                </a:solidFill>
                <a:effectLst/>
                <a:latin typeface="inter-regular"/>
              </a:rPr>
              <a:t>特徵創建是尋找用於預測模型的最有用的變量。</a:t>
            </a:r>
            <a:endParaRPr lang="en-US" altLang="zh-TW" b="0" i="0" dirty="0">
              <a:solidFill>
                <a:srgbClr val="000000"/>
              </a:solidFill>
              <a:effectLst/>
              <a:latin typeface="inter-regular"/>
            </a:endParaRPr>
          </a:p>
          <a:p>
            <a:endParaRPr lang="en-US" altLang="zh-TW" b="0" i="0" dirty="0">
              <a:solidFill>
                <a:srgbClr val="000000"/>
              </a:solidFill>
              <a:effectLst/>
              <a:latin typeface="inter-regular"/>
            </a:endParaRPr>
          </a:p>
          <a:p>
            <a:r>
              <a:rPr lang="zh-TW" altLang="en-US" b="0" i="0" dirty="0">
                <a:solidFill>
                  <a:srgbClr val="000000"/>
                </a:solidFill>
                <a:effectLst/>
                <a:latin typeface="inter-regular"/>
              </a:rPr>
              <a:t>這個過程是主觀的，它需要人類的創造力和介入。</a:t>
            </a:r>
            <a:endParaRPr lang="en-US" altLang="zh-TW" b="0" i="0" dirty="0">
              <a:solidFill>
                <a:srgbClr val="000000"/>
              </a:solidFill>
              <a:effectLst/>
              <a:latin typeface="inter-regular"/>
            </a:endParaRPr>
          </a:p>
          <a:p>
            <a:endParaRPr lang="en-US" altLang="zh-TW" b="0" i="0" dirty="0">
              <a:solidFill>
                <a:srgbClr val="000000"/>
              </a:solidFill>
              <a:effectLst/>
              <a:latin typeface="inter-regular"/>
            </a:endParaRPr>
          </a:p>
          <a:p>
            <a:r>
              <a:rPr lang="zh-TW" altLang="en-US" b="0" i="0" dirty="0">
                <a:solidFill>
                  <a:srgbClr val="000000"/>
                </a:solidFill>
                <a:effectLst/>
                <a:latin typeface="inter-regular"/>
              </a:rPr>
              <a:t>新特徵是通過使用加法、減法和比率混合現有特徵而創建的。</a:t>
            </a:r>
            <a:endParaRPr lang="en-US" altLang="zh-TW" b="0" i="0" dirty="0">
              <a:solidFill>
                <a:srgbClr val="000000"/>
              </a:solidFill>
              <a:effectLst/>
              <a:latin typeface="inter-regular"/>
            </a:endParaRPr>
          </a:p>
          <a:p>
            <a:endParaRPr lang="en-US" altLang="zh-TW" b="0" i="0" dirty="0">
              <a:solidFill>
                <a:srgbClr val="000000"/>
              </a:solidFill>
              <a:effectLst/>
              <a:latin typeface="inter-regular"/>
            </a:endParaRPr>
          </a:p>
          <a:p>
            <a:r>
              <a:rPr lang="zh-TW" altLang="en-US" b="0" i="0" dirty="0">
                <a:solidFill>
                  <a:srgbClr val="000000"/>
                </a:solidFill>
                <a:effectLst/>
                <a:latin typeface="inter-regular"/>
              </a:rPr>
              <a:t>這些新特徵具有很大的靈活性。</a:t>
            </a:r>
            <a:endParaRPr lang="en-US" altLang="zh-TW" b="0" i="0" dirty="0">
              <a:solidFill>
                <a:srgbClr val="000000"/>
              </a:solidFill>
              <a:effectLst/>
              <a:latin typeface="inter-regular"/>
            </a:endParaRPr>
          </a:p>
          <a:p>
            <a:endParaRPr lang="en-US" altLang="zh-TW" b="0" i="0" dirty="0">
              <a:solidFill>
                <a:srgbClr val="000000"/>
              </a:solidFill>
              <a:effectLst/>
              <a:latin typeface="inter-regular"/>
            </a:endParaRPr>
          </a:p>
          <a:p>
            <a:pPr lvl="1"/>
            <a:endParaRPr lang="en-US" altLang="zh-TW" dirty="0"/>
          </a:p>
        </p:txBody>
      </p:sp>
    </p:spTree>
    <p:extLst>
      <p:ext uri="{BB962C8B-B14F-4D97-AF65-F5344CB8AC3E}">
        <p14:creationId xmlns:p14="http://schemas.microsoft.com/office/powerpoint/2010/main" val="68743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3168D8-0EA5-0F15-0DCD-26994168601C}"/>
              </a:ext>
            </a:extLst>
          </p:cNvPr>
          <p:cNvSpPr>
            <a:spLocks noGrp="1"/>
          </p:cNvSpPr>
          <p:nvPr>
            <p:ph type="title"/>
          </p:nvPr>
        </p:nvSpPr>
        <p:spPr/>
        <p:txBody>
          <a:bodyPr>
            <a:normAutofit/>
          </a:bodyPr>
          <a:lstStyle/>
          <a:p>
            <a:r>
              <a:rPr lang="zh-TW" altLang="en-US" sz="4800" dirty="0"/>
              <a:t>特徵創建會遇到的狀況</a:t>
            </a:r>
          </a:p>
        </p:txBody>
      </p:sp>
      <p:sp>
        <p:nvSpPr>
          <p:cNvPr id="3" name="內容版面配置區 2">
            <a:extLst>
              <a:ext uri="{FF2B5EF4-FFF2-40B4-BE49-F238E27FC236}">
                <a16:creationId xmlns:a16="http://schemas.microsoft.com/office/drawing/2014/main" id="{B0C1EA9F-D7DF-9D3A-7DF5-9D276154F381}"/>
              </a:ext>
            </a:extLst>
          </p:cNvPr>
          <p:cNvSpPr>
            <a:spLocks noGrp="1"/>
          </p:cNvSpPr>
          <p:nvPr>
            <p:ph idx="1"/>
          </p:nvPr>
        </p:nvSpPr>
        <p:spPr>
          <a:xfrm>
            <a:off x="1251678" y="1363579"/>
            <a:ext cx="10178322" cy="4516013"/>
          </a:xfrm>
        </p:spPr>
        <p:txBody>
          <a:bodyPr>
            <a:normAutofit/>
          </a:bodyPr>
          <a:lstStyle/>
          <a:p>
            <a:r>
              <a:rPr lang="en-US" altLang="zh-TW" b="1" i="0" dirty="0">
                <a:solidFill>
                  <a:srgbClr val="1F1F1F"/>
                </a:solidFill>
                <a:effectLst/>
                <a:latin typeface="Menlo"/>
              </a:rPr>
              <a:t>Missing Value(</a:t>
            </a:r>
            <a:r>
              <a:rPr lang="zh-TW" altLang="en-US" b="1" dirty="0">
                <a:solidFill>
                  <a:srgbClr val="1F1F1F"/>
                </a:solidFill>
                <a:latin typeface="Menlo"/>
              </a:rPr>
              <a:t>缺</a:t>
            </a:r>
            <a:r>
              <a:rPr lang="zh-TW" altLang="en-US" b="1" i="0" dirty="0">
                <a:solidFill>
                  <a:srgbClr val="1F1F1F"/>
                </a:solidFill>
                <a:effectLst/>
                <a:latin typeface="Menlo"/>
              </a:rPr>
              <a:t>失值</a:t>
            </a:r>
            <a:r>
              <a:rPr lang="en-US" altLang="zh-TW" b="1" i="0" dirty="0">
                <a:solidFill>
                  <a:srgbClr val="1F1F1F"/>
                </a:solidFill>
                <a:effectLst/>
                <a:latin typeface="Menlo"/>
              </a:rPr>
              <a:t>)</a:t>
            </a:r>
          </a:p>
          <a:p>
            <a:pPr lvl="1"/>
            <a:r>
              <a:rPr lang="zh-TW" altLang="en-US" dirty="0">
                <a:solidFill>
                  <a:srgbClr val="333333"/>
                </a:solidFill>
                <a:latin typeface="inter-regular"/>
              </a:rPr>
              <a:t>刪除含遺失值的資料點 </a:t>
            </a:r>
            <a:r>
              <a:rPr lang="en-US" altLang="zh-TW" dirty="0">
                <a:solidFill>
                  <a:srgbClr val="333333"/>
                </a:solidFill>
                <a:latin typeface="inter-regular"/>
              </a:rPr>
              <a:t>(</a:t>
            </a:r>
            <a:r>
              <a:rPr lang="zh-TW" altLang="en-US" dirty="0">
                <a:solidFill>
                  <a:srgbClr val="333333"/>
                </a:solidFill>
                <a:latin typeface="inter-regular"/>
              </a:rPr>
              <a:t>刪除含遺失值的列</a:t>
            </a:r>
            <a:r>
              <a:rPr lang="en-US" altLang="zh-TW" dirty="0">
                <a:solidFill>
                  <a:srgbClr val="333333"/>
                </a:solidFill>
                <a:latin typeface="inter-regular"/>
              </a:rPr>
              <a:t>)</a:t>
            </a:r>
          </a:p>
          <a:p>
            <a:pPr lvl="2"/>
            <a:r>
              <a:rPr lang="zh-TW" altLang="en-US" dirty="0">
                <a:solidFill>
                  <a:srgbClr val="000000"/>
                </a:solidFill>
                <a:latin typeface="inter-regular"/>
              </a:rPr>
              <a:t>是一種摧毀性的選擇，因為這會在資料中引入偏差</a:t>
            </a:r>
            <a:r>
              <a:rPr lang="en-US" altLang="zh-TW" dirty="0">
                <a:solidFill>
                  <a:srgbClr val="000000"/>
                </a:solidFill>
                <a:latin typeface="inter-regular"/>
              </a:rPr>
              <a:t>(bias)</a:t>
            </a:r>
            <a:r>
              <a:rPr lang="zh-TW" altLang="en-US" dirty="0">
                <a:solidFill>
                  <a:srgbClr val="000000"/>
                </a:solidFill>
                <a:latin typeface="inter-regular"/>
              </a:rPr>
              <a:t>。</a:t>
            </a:r>
            <a:endParaRPr lang="en-US" altLang="zh-TW" dirty="0">
              <a:solidFill>
                <a:srgbClr val="000000"/>
              </a:solidFill>
              <a:latin typeface="inter-regular"/>
            </a:endParaRPr>
          </a:p>
          <a:p>
            <a:pPr lvl="1"/>
            <a:r>
              <a:rPr lang="zh-TW" altLang="en-US" dirty="0">
                <a:solidFill>
                  <a:srgbClr val="333333"/>
                </a:solidFill>
                <a:latin typeface="inter-regular"/>
              </a:rPr>
              <a:t>插補法 </a:t>
            </a:r>
            <a:r>
              <a:rPr lang="en-US" altLang="zh-TW" dirty="0">
                <a:solidFill>
                  <a:srgbClr val="333333"/>
                </a:solidFill>
                <a:latin typeface="inter-regular"/>
              </a:rPr>
              <a:t>:</a:t>
            </a:r>
            <a:r>
              <a:rPr lang="zh-TW" altLang="en-US" dirty="0">
                <a:solidFill>
                  <a:srgbClr val="333333"/>
                </a:solidFill>
                <a:latin typeface="inter-regular"/>
              </a:rPr>
              <a:t> </a:t>
            </a:r>
            <a:endParaRPr lang="en-US" altLang="zh-TW" dirty="0">
              <a:solidFill>
                <a:srgbClr val="333333"/>
              </a:solidFill>
              <a:latin typeface="inter-regular"/>
            </a:endParaRPr>
          </a:p>
          <a:p>
            <a:pPr lvl="2"/>
            <a:r>
              <a:rPr lang="zh-TW" altLang="en-US" b="0" i="0" dirty="0">
                <a:solidFill>
                  <a:srgbClr val="000000"/>
                </a:solidFill>
                <a:effectLst/>
                <a:latin typeface="inter-regular"/>
              </a:rPr>
              <a:t>對於數值數據插補，可以在一列中插補一個默認值，而缺失值可以用列的平均值或中位數填充。</a:t>
            </a:r>
            <a:endParaRPr lang="en-US" altLang="zh-TW" b="0" i="0" dirty="0">
              <a:solidFill>
                <a:srgbClr val="000000"/>
              </a:solidFill>
              <a:effectLst/>
              <a:latin typeface="inter-regular"/>
            </a:endParaRPr>
          </a:p>
          <a:p>
            <a:pPr lvl="2"/>
            <a:r>
              <a:rPr lang="zh-TW" altLang="en-US" dirty="0">
                <a:solidFill>
                  <a:srgbClr val="000000"/>
                </a:solidFill>
                <a:latin typeface="inter-regular"/>
              </a:rPr>
              <a:t>缺點 </a:t>
            </a:r>
            <a:r>
              <a:rPr lang="en-US" altLang="zh-TW" dirty="0">
                <a:solidFill>
                  <a:srgbClr val="000000"/>
                </a:solidFill>
                <a:latin typeface="inter-regular"/>
              </a:rPr>
              <a:t>:</a:t>
            </a:r>
            <a:r>
              <a:rPr lang="zh-TW" altLang="en-US" dirty="0">
                <a:solidFill>
                  <a:srgbClr val="000000"/>
                </a:solidFill>
                <a:latin typeface="inter-regular"/>
              </a:rPr>
              <a:t> 減少了分布的變異、扭曲資料分布、削弱已觀察到的關係。</a:t>
            </a:r>
          </a:p>
          <a:p>
            <a:pPr lvl="2"/>
            <a:r>
              <a:rPr lang="zh-TW" altLang="en-US" b="0" i="0" dirty="0">
                <a:solidFill>
                  <a:srgbClr val="000000"/>
                </a:solidFill>
                <a:effectLst/>
                <a:latin typeface="inter-regular"/>
              </a:rPr>
              <a:t>對於分類數據插補，缺失</a:t>
            </a:r>
            <a:r>
              <a:rPr lang="zh-TW" altLang="en-US" dirty="0">
                <a:solidFill>
                  <a:srgbClr val="000000"/>
                </a:solidFill>
                <a:latin typeface="inter-regular"/>
              </a:rPr>
              <a:t>值可用眾數插補。</a:t>
            </a:r>
            <a:endParaRPr lang="zh-TW" altLang="en-US" dirty="0"/>
          </a:p>
        </p:txBody>
      </p:sp>
      <p:pic>
        <p:nvPicPr>
          <p:cNvPr id="1028" name="Picture 4" descr="6 Different Ways to Compensate for Missing Values In a Dataset (Data  Imputation with examples) | by Will Badr | Towards Data Science">
            <a:extLst>
              <a:ext uri="{FF2B5EF4-FFF2-40B4-BE49-F238E27FC236}">
                <a16:creationId xmlns:a16="http://schemas.microsoft.com/office/drawing/2014/main" id="{7B4A2021-FD75-4EFE-832C-4892F8FFC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168" y="4191558"/>
            <a:ext cx="9238154" cy="2381712"/>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AB890CE9-5957-4DE9-A81F-A5261CC9037E}"/>
              </a:ext>
            </a:extLst>
          </p:cNvPr>
          <p:cNvSpPr txBox="1"/>
          <p:nvPr/>
        </p:nvSpPr>
        <p:spPr>
          <a:xfrm>
            <a:off x="1702168" y="6573270"/>
            <a:ext cx="9238154" cy="276999"/>
          </a:xfrm>
          <a:prstGeom prst="rect">
            <a:avLst/>
          </a:prstGeom>
          <a:noFill/>
        </p:spPr>
        <p:txBody>
          <a:bodyPr wrap="square" rtlCol="0">
            <a:spAutoFit/>
          </a:bodyPr>
          <a:lstStyle/>
          <a:p>
            <a:r>
              <a:rPr lang="en-US" altLang="zh-TW" sz="1200" dirty="0">
                <a:hlinkClick r:id="rId3"/>
              </a:rPr>
              <a:t>https://towardsdatascience.com/6-different-ways-to-compensate-for-missing-values-data-imputation-with-examples-6022d9ca0779</a:t>
            </a:r>
            <a:endParaRPr lang="zh-TW" altLang="en-US" sz="1200" dirty="0"/>
          </a:p>
        </p:txBody>
      </p:sp>
    </p:spTree>
    <p:extLst>
      <p:ext uri="{BB962C8B-B14F-4D97-AF65-F5344CB8AC3E}">
        <p14:creationId xmlns:p14="http://schemas.microsoft.com/office/powerpoint/2010/main" val="3147598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徽章">
  <a:themeElements>
    <a:clrScheme name="徽章">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徽章">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TM10001106[[fn=徽章]]</Template>
  <TotalTime>1244</TotalTime>
  <Words>3701</Words>
  <Application>Microsoft Office PowerPoint</Application>
  <PresentationFormat>寬螢幕</PresentationFormat>
  <Paragraphs>268</Paragraphs>
  <Slides>37</Slides>
  <Notes>0</Notes>
  <HiddenSlides>0</HiddenSlides>
  <MMClips>0</MMClips>
  <ScaleCrop>false</ScaleCrop>
  <HeadingPairs>
    <vt:vector size="6" baseType="variant">
      <vt:variant>
        <vt:lpstr>使用字型</vt:lpstr>
      </vt:variant>
      <vt:variant>
        <vt:i4>17</vt:i4>
      </vt:variant>
      <vt:variant>
        <vt:lpstr>佈景主題</vt:lpstr>
      </vt:variant>
      <vt:variant>
        <vt:i4>1</vt:i4>
      </vt:variant>
      <vt:variant>
        <vt:lpstr>投影片標題</vt:lpstr>
      </vt:variant>
      <vt:variant>
        <vt:i4>37</vt:i4>
      </vt:variant>
    </vt:vector>
  </HeadingPairs>
  <TitlesOfParts>
    <vt:vector size="55" baseType="lpstr">
      <vt:lpstr>charter</vt:lpstr>
      <vt:lpstr>Droid Sans</vt:lpstr>
      <vt:lpstr>Helvetica Neue</vt:lpstr>
      <vt:lpstr>inter-bold</vt:lpstr>
      <vt:lpstr>inter-regular</vt:lpstr>
      <vt:lpstr>Lato</vt:lpstr>
      <vt:lpstr>Menlo</vt:lpstr>
      <vt:lpstr>Noto Sans TC</vt:lpstr>
      <vt:lpstr>Roboto</vt:lpstr>
      <vt:lpstr>sohne</vt:lpstr>
      <vt:lpstr>微軟正黑體</vt:lpstr>
      <vt:lpstr>微軟正黑體</vt:lpstr>
      <vt:lpstr>新細明體</vt:lpstr>
      <vt:lpstr>Arial</vt:lpstr>
      <vt:lpstr>Calibri</vt:lpstr>
      <vt:lpstr>Gill Sans MT</vt:lpstr>
      <vt:lpstr>Impact</vt:lpstr>
      <vt:lpstr>徽章</vt:lpstr>
      <vt:lpstr>機器學習 研究流程分享</vt:lpstr>
      <vt:lpstr>目錄</vt:lpstr>
      <vt:lpstr>機器學習是什麼</vt:lpstr>
      <vt:lpstr>機器學習如何運作</vt:lpstr>
      <vt:lpstr>簡易機器學習研究流程</vt:lpstr>
      <vt:lpstr>特徵 Feature</vt:lpstr>
      <vt:lpstr>特徵工程是什麼</vt:lpstr>
      <vt:lpstr>特徵創建 Feature Creation </vt:lpstr>
      <vt:lpstr>特徵創建會遇到的狀況</vt:lpstr>
      <vt:lpstr>PowerPoint 簡報</vt:lpstr>
      <vt:lpstr>特徵選擇 Feature Selection</vt:lpstr>
      <vt:lpstr>過濾器法 Filter Methods</vt:lpstr>
      <vt:lpstr>PowerPoint 簡報</vt:lpstr>
      <vt:lpstr>PowerPoint 簡報</vt:lpstr>
      <vt:lpstr>包裝法 Wrapper Methods</vt:lpstr>
      <vt:lpstr>向前特徵選取法</vt:lpstr>
      <vt:lpstr>向後特徵淘汰法</vt:lpstr>
      <vt:lpstr>竭盡式特徵選取法</vt:lpstr>
      <vt:lpstr>呈現結果</vt:lpstr>
      <vt:lpstr>嵌入法 Embedded Methods </vt:lpstr>
      <vt:lpstr>Lasso Regression(L1)</vt:lpstr>
      <vt:lpstr>PowerPoint 簡報</vt:lpstr>
      <vt:lpstr>特徵轉換Feature  Transformations </vt:lpstr>
      <vt:lpstr>PowerPoint 簡報</vt:lpstr>
      <vt:lpstr>特徵提取Feature Extraction </vt:lpstr>
      <vt:lpstr>主成分分析 Pca</vt:lpstr>
      <vt:lpstr>PowerPoint 簡報</vt:lpstr>
      <vt:lpstr>特徵工程的過程</vt:lpstr>
      <vt:lpstr>特徵工程在機器學習中的重要性</vt:lpstr>
      <vt:lpstr>演算法</vt:lpstr>
      <vt:lpstr>演算法分類介紹 </vt:lpstr>
      <vt:lpstr>演算法模型驗證</vt:lpstr>
      <vt:lpstr>ROC曲線  (Receiver operating characteristic curve) &amp; AUC (Area Under Curve) </vt:lpstr>
      <vt:lpstr>曲線下的面積 (Area Under Curve; AUC)</vt:lpstr>
      <vt:lpstr>PowerPoint 簡報</vt:lpstr>
      <vt:lpstr>參考文獻</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機器學習研究流程分享</dc:title>
  <dc:creator>廷昕 江</dc:creator>
  <cp:lastModifiedBy>user</cp:lastModifiedBy>
  <cp:revision>49</cp:revision>
  <dcterms:created xsi:type="dcterms:W3CDTF">2022-06-12T05:42:52Z</dcterms:created>
  <dcterms:modified xsi:type="dcterms:W3CDTF">2022-06-15T03:47:39Z</dcterms:modified>
</cp:coreProperties>
</file>