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handoutMasterIdLst>
    <p:handoutMasterId r:id="rId10"/>
  </p:handoutMasterIdLst>
  <p:sldIdLst>
    <p:sldId id="256" r:id="rId2"/>
    <p:sldId id="315" r:id="rId3"/>
    <p:sldId id="282" r:id="rId4"/>
    <p:sldId id="283" r:id="rId5"/>
    <p:sldId id="324" r:id="rId6"/>
    <p:sldId id="284" r:id="rId7"/>
    <p:sldId id="325" r:id="rId8"/>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Open Sans" panose="020B0606030504020204" pitchFamily="34" charset="0"/>
      <p:regular r:id="rId17"/>
      <p:bold r:id="rId18"/>
      <p:italic r:id="rId19"/>
      <p:boldItalic r:id="rId20"/>
    </p:embeddedFont>
    <p:embeddedFont>
      <p:font typeface="Open Sans Light" panose="020B0306030504020204" pitchFamily="34" charset="0"/>
      <p:regular r:id="rId21"/>
      <p:italic r:id="rId22"/>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26/06/2023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26/06/2023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80052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ltLang="en-US" dirty="0"/>
              <a:t>30/06/2023 – </a:t>
            </a:r>
            <a:r>
              <a:rPr lang="it-IT" altLang="en-US" dirty="0" err="1"/>
              <a:t>WorkingSoftware</a:t>
            </a:r>
            <a:endParaRPr lang="en-US" altLang="en-US" dirty="0"/>
          </a:p>
        </p:txBody>
      </p:sp>
      <p:sp>
        <p:nvSpPr>
          <p:cNvPr id="6" name="Titolo 5">
            <a:extLst>
              <a:ext uri="{FF2B5EF4-FFF2-40B4-BE49-F238E27FC236}">
                <a16:creationId xmlns:a16="http://schemas.microsoft.com/office/drawing/2014/main" id="{A207B442-4186-9005-877E-27F667194B40}"/>
              </a:ext>
            </a:extLst>
          </p:cNvPr>
          <p:cNvSpPr>
            <a:spLocks noGrp="1"/>
          </p:cNvSpPr>
          <p:nvPr>
            <p:ph type="ctrTitle"/>
          </p:nvPr>
        </p:nvSpPr>
        <p:spPr>
          <a:xfrm>
            <a:off x="470630" y="1812023"/>
            <a:ext cx="8198250" cy="1095292"/>
          </a:xfrm>
        </p:spPr>
        <p:txBody>
          <a:bodyPr/>
          <a:lstStyle/>
          <a:p>
            <a:r>
              <a:rPr lang="it-IT" sz="3200" dirty="0"/>
              <a:t>Affondiamo i </a:t>
            </a:r>
            <a:r>
              <a:rPr lang="it-IT" sz="3200" dirty="0" err="1"/>
              <a:t>microservizi</a:t>
            </a:r>
            <a:r>
              <a:rPr lang="it-IT" sz="3200" dirty="0"/>
              <a:t> nella Birra</a:t>
            </a:r>
          </a:p>
        </p:txBody>
      </p:sp>
      <p:pic>
        <p:nvPicPr>
          <p:cNvPr id="9" name="Immagine 8">
            <a:extLst>
              <a:ext uri="{FF2B5EF4-FFF2-40B4-BE49-F238E27FC236}">
                <a16:creationId xmlns:a16="http://schemas.microsoft.com/office/drawing/2014/main" id="{4CEC902C-E005-D0F5-8EC3-83DCFD05DF78}"/>
              </a:ext>
            </a:extLst>
          </p:cNvPr>
          <p:cNvPicPr>
            <a:picLocks noChangeAspect="1"/>
          </p:cNvPicPr>
          <p:nvPr/>
        </p:nvPicPr>
        <p:blipFill>
          <a:blip r:embed="rId3"/>
          <a:stretch>
            <a:fillRect/>
          </a:stretch>
        </p:blipFill>
        <p:spPr>
          <a:xfrm>
            <a:off x="4033533" y="5572185"/>
            <a:ext cx="1792634" cy="406401"/>
          </a:xfrm>
          <a:prstGeom prst="rect">
            <a:avLst/>
          </a:prstGeom>
        </p:spPr>
      </p:pic>
    </p:spTree>
    <p:extLst>
      <p:ext uri="{BB962C8B-B14F-4D97-AF65-F5344CB8AC3E}">
        <p14:creationId xmlns:p14="http://schemas.microsoft.com/office/powerpoint/2010/main" val="138704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con angoli arrotondati 2">
            <a:extLst>
              <a:ext uri="{FF2B5EF4-FFF2-40B4-BE49-F238E27FC236}">
                <a16:creationId xmlns:a16="http://schemas.microsoft.com/office/drawing/2014/main" id="{C1AF60F6-2B9D-196F-63D2-BFBE241C64D7}"/>
              </a:ext>
            </a:extLst>
          </p:cNvPr>
          <p:cNvSpPr/>
          <p:nvPr/>
        </p:nvSpPr>
        <p:spPr bwMode="auto">
          <a:xfrm>
            <a:off x="6157857" y="1799031"/>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err="1">
                <a:gradFill>
                  <a:gsLst>
                    <a:gs pos="0">
                      <a:srgbClr val="FFFFFF"/>
                    </a:gs>
                    <a:gs pos="100000">
                      <a:srgbClr val="FFFFFF"/>
                    </a:gs>
                  </a:gsLst>
                  <a:lin ang="5400000" scaled="0"/>
                </a:gradFill>
                <a:ea typeface="Segoe UI" pitchFamily="34" charset="0"/>
                <a:cs typeface="Segoe UI" pitchFamily="34" charset="0"/>
              </a:rPr>
              <a:t>Purchases</a:t>
            </a: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ttangolo con angoli arrotondati 3">
            <a:extLst>
              <a:ext uri="{FF2B5EF4-FFF2-40B4-BE49-F238E27FC236}">
                <a16:creationId xmlns:a16="http://schemas.microsoft.com/office/drawing/2014/main" id="{89D79B6B-8CF3-F29B-322C-C9B5BF53951E}"/>
              </a:ext>
            </a:extLst>
          </p:cNvPr>
          <p:cNvSpPr/>
          <p:nvPr/>
        </p:nvSpPr>
        <p:spPr bwMode="auto">
          <a:xfrm>
            <a:off x="6157857" y="4102719"/>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err="1">
                <a:gradFill>
                  <a:gsLst>
                    <a:gs pos="0">
                      <a:srgbClr val="FFFFFF"/>
                    </a:gs>
                    <a:gs pos="100000">
                      <a:srgbClr val="FFFFFF"/>
                    </a:gs>
                  </a:gsLst>
                  <a:lin ang="5400000" scaled="0"/>
                </a:gradFill>
                <a:ea typeface="Segoe UI" pitchFamily="34" charset="0"/>
                <a:cs typeface="Segoe UI" pitchFamily="34" charset="0"/>
              </a:rPr>
              <a:t>Warehouse</a:t>
            </a: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Connettore 2 4">
            <a:extLst>
              <a:ext uri="{FF2B5EF4-FFF2-40B4-BE49-F238E27FC236}">
                <a16:creationId xmlns:a16="http://schemas.microsoft.com/office/drawing/2014/main" id="{679279F3-C4C0-9DB6-6C5E-1B56E03064D0}"/>
              </a:ext>
            </a:extLst>
          </p:cNvPr>
          <p:cNvCxnSpPr>
            <a:cxnSpLocks/>
          </p:cNvCxnSpPr>
          <p:nvPr/>
        </p:nvCxnSpPr>
        <p:spPr>
          <a:xfrm>
            <a:off x="2939044" y="3107636"/>
            <a:ext cx="181295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A4DEFB1-C601-2B02-2452-4C2CF2991481}"/>
              </a:ext>
            </a:extLst>
          </p:cNvPr>
          <p:cNvCxnSpPr/>
          <p:nvPr/>
        </p:nvCxnSpPr>
        <p:spPr>
          <a:xfrm>
            <a:off x="7735051"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 name="Connettore 2 6">
            <a:extLst>
              <a:ext uri="{FF2B5EF4-FFF2-40B4-BE49-F238E27FC236}">
                <a16:creationId xmlns:a16="http://schemas.microsoft.com/office/drawing/2014/main" id="{A224B573-930F-16D3-93A4-19468F7AAB97}"/>
              </a:ext>
            </a:extLst>
          </p:cNvPr>
          <p:cNvCxnSpPr>
            <a:cxnSpLocks/>
          </p:cNvCxnSpPr>
          <p:nvPr/>
        </p:nvCxnSpPr>
        <p:spPr>
          <a:xfrm flipV="1">
            <a:off x="7262033"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0" name="Connettore 2 9">
            <a:extLst>
              <a:ext uri="{FF2B5EF4-FFF2-40B4-BE49-F238E27FC236}">
                <a16:creationId xmlns:a16="http://schemas.microsoft.com/office/drawing/2014/main" id="{BCC094D0-E6F5-0BF7-8A98-55D4386BAD40}"/>
              </a:ext>
            </a:extLst>
          </p:cNvPr>
          <p:cNvCxnSpPr>
            <a:cxnSpLocks/>
          </p:cNvCxnSpPr>
          <p:nvPr/>
        </p:nvCxnSpPr>
        <p:spPr>
          <a:xfrm flipH="1">
            <a:off x="2939044" y="3488636"/>
            <a:ext cx="176949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Immagine 11">
            <a:extLst>
              <a:ext uri="{FF2B5EF4-FFF2-40B4-BE49-F238E27FC236}">
                <a16:creationId xmlns:a16="http://schemas.microsoft.com/office/drawing/2014/main" id="{5E3C0620-9821-9C20-8CE4-386DDBAA9DA3}"/>
              </a:ext>
            </a:extLst>
          </p:cNvPr>
          <p:cNvPicPr>
            <a:picLocks noChangeAspect="1"/>
          </p:cNvPicPr>
          <p:nvPr/>
        </p:nvPicPr>
        <p:blipFill>
          <a:blip r:embed="rId3"/>
          <a:stretch>
            <a:fillRect/>
          </a:stretch>
        </p:blipFill>
        <p:spPr>
          <a:xfrm>
            <a:off x="294765" y="2191800"/>
            <a:ext cx="2309456" cy="1887298"/>
          </a:xfrm>
          <a:prstGeom prst="rect">
            <a:avLst/>
          </a:prstGeom>
        </p:spPr>
      </p:pic>
      <p:sp>
        <p:nvSpPr>
          <p:cNvPr id="13" name="Rettangolo con angoli arrotondati 12">
            <a:extLst>
              <a:ext uri="{FF2B5EF4-FFF2-40B4-BE49-F238E27FC236}">
                <a16:creationId xmlns:a16="http://schemas.microsoft.com/office/drawing/2014/main" id="{0865A0F5-F782-CA37-F268-0FAE828CB05B}"/>
              </a:ext>
            </a:extLst>
          </p:cNvPr>
          <p:cNvSpPr/>
          <p:nvPr/>
        </p:nvSpPr>
        <p:spPr bwMode="auto">
          <a:xfrm>
            <a:off x="5059953" y="1229001"/>
            <a:ext cx="532962" cy="431288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Immagine 13">
            <a:extLst>
              <a:ext uri="{FF2B5EF4-FFF2-40B4-BE49-F238E27FC236}">
                <a16:creationId xmlns:a16="http://schemas.microsoft.com/office/drawing/2014/main" id="{FCD0F836-F58D-BC87-93E3-8479619405BD}"/>
              </a:ext>
            </a:extLst>
          </p:cNvPr>
          <p:cNvPicPr>
            <a:picLocks noChangeAspect="1"/>
          </p:cNvPicPr>
          <p:nvPr/>
        </p:nvPicPr>
        <p:blipFill>
          <a:blip r:embed="rId4"/>
          <a:stretch>
            <a:fillRect/>
          </a:stretch>
        </p:blipFill>
        <p:spPr>
          <a:xfrm>
            <a:off x="4944076" y="2836738"/>
            <a:ext cx="838200" cy="1035332"/>
          </a:xfrm>
          <a:prstGeom prst="rect">
            <a:avLst/>
          </a:prstGeom>
        </p:spPr>
      </p:pic>
    </p:spTree>
    <p:extLst>
      <p:ext uri="{BB962C8B-B14F-4D97-AF65-F5344CB8AC3E}">
        <p14:creationId xmlns:p14="http://schemas.microsoft.com/office/powerpoint/2010/main" val="1840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sp>
        <p:nvSpPr>
          <p:cNvPr id="2" name="Ovale 1">
            <a:extLst>
              <a:ext uri="{FF2B5EF4-FFF2-40B4-BE49-F238E27FC236}">
                <a16:creationId xmlns:a16="http://schemas.microsoft.com/office/drawing/2014/main" id="{C6719FE8-1925-B20E-68DE-09292845054B}"/>
              </a:ext>
            </a:extLst>
          </p:cNvPr>
          <p:cNvSpPr/>
          <p:nvPr/>
        </p:nvSpPr>
        <p:spPr bwMode="auto">
          <a:xfrm>
            <a:off x="4793353" y="471113"/>
            <a:ext cx="3160202" cy="209955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lowest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level</a:t>
            </a:r>
            <a:r>
              <a:rPr lang="it-IT" dirty="0">
                <a:gradFill>
                  <a:gsLst>
                    <a:gs pos="0">
                      <a:srgbClr val="FFFFFF"/>
                    </a:gs>
                    <a:gs pos="100000">
                      <a:srgbClr val="FFFFFF"/>
                    </a:gs>
                  </a:gsLst>
                  <a:lin ang="5400000" scaled="0"/>
                </a:gradFill>
                <a:ea typeface="Segoe UI" pitchFamily="34" charset="0"/>
                <a:cs typeface="Segoe UI" pitchFamily="34" charset="0"/>
              </a:rPr>
              <a:t> of knowledge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when</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we</a:t>
            </a:r>
            <a:r>
              <a:rPr lang="it-IT" dirty="0">
                <a:gradFill>
                  <a:gsLst>
                    <a:gs pos="0">
                      <a:srgbClr val="FFFFFF"/>
                    </a:gs>
                    <a:gs pos="100000">
                      <a:srgbClr val="FFFFFF"/>
                    </a:gs>
                  </a:gsLst>
                  <a:lin ang="5400000" scaled="0"/>
                </a:gradFill>
                <a:ea typeface="Segoe UI" pitchFamily="34" charset="0"/>
                <a:cs typeface="Segoe UI" pitchFamily="34" charset="0"/>
              </a:rPr>
              <a:t> make a </a:t>
            </a:r>
            <a:r>
              <a:rPr lang="it-IT" dirty="0" err="1">
                <a:gradFill>
                  <a:gsLst>
                    <a:gs pos="0">
                      <a:srgbClr val="FFFFFF"/>
                    </a:gs>
                    <a:gs pos="100000">
                      <a:srgbClr val="FFFFFF"/>
                    </a:gs>
                  </a:gsLst>
                  <a:lin ang="5400000" scaled="0"/>
                </a:gradFill>
                <a:ea typeface="Segoe UI" pitchFamily="34" charset="0"/>
                <a:cs typeface="Segoe UI" pitchFamily="34" charset="0"/>
              </a:rPr>
              <a:t>lot</a:t>
            </a:r>
            <a:r>
              <a:rPr lang="it-IT" dirty="0">
                <a:gradFill>
                  <a:gsLst>
                    <a:gs pos="0">
                      <a:srgbClr val="FFFFFF"/>
                    </a:gs>
                    <a:gs pos="100000">
                      <a:srgbClr val="FFFFFF"/>
                    </a:gs>
                  </a:gsLst>
                  <a:lin ang="5400000" scaled="0"/>
                </a:gradFill>
                <a:ea typeface="Segoe UI" pitchFamily="34" charset="0"/>
                <a:cs typeface="Segoe UI" pitchFamily="34" charset="0"/>
              </a:rPr>
              <a:t> of </a:t>
            </a:r>
            <a:r>
              <a:rPr lang="it-IT" dirty="0" err="1">
                <a:gradFill>
                  <a:gsLst>
                    <a:gs pos="0">
                      <a:srgbClr val="FFFFFF"/>
                    </a:gs>
                    <a:gs pos="100000">
                      <a:srgbClr val="FFFFFF"/>
                    </a:gs>
                  </a:gsLst>
                  <a:lin ang="5400000" scaled="0"/>
                </a:gradFill>
                <a:ea typeface="Segoe UI" pitchFamily="34" charset="0"/>
                <a:cs typeface="Segoe UI" pitchFamily="34" charset="0"/>
              </a:rPr>
              <a:t>decisions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about</a:t>
            </a:r>
            <a:r>
              <a:rPr lang="it-IT" dirty="0">
                <a:gradFill>
                  <a:gsLst>
                    <a:gs pos="0">
                      <a:srgbClr val="FFFFFF"/>
                    </a:gs>
                    <a:gs pos="100000">
                      <a:srgbClr val="FFFFFF"/>
                    </a:gs>
                  </a:gsLst>
                  <a:lin ang="5400000" scaled="0"/>
                </a:gradFill>
                <a:ea typeface="Segoe UI" pitchFamily="34" charset="0"/>
                <a:cs typeface="Segoe UI" pitchFamily="34" charset="0"/>
              </a:rPr>
              <a:t> the future system</a:t>
            </a:r>
          </a:p>
        </p:txBody>
      </p:sp>
      <p:sp>
        <p:nvSpPr>
          <p:cNvPr id="5" name="Ovale 4">
            <a:extLst>
              <a:ext uri="{FF2B5EF4-FFF2-40B4-BE49-F238E27FC236}">
                <a16:creationId xmlns:a16="http://schemas.microsoft.com/office/drawing/2014/main" id="{D4BC8534-4889-393C-62A3-6DF6EBC2ED21}"/>
              </a:ext>
            </a:extLst>
          </p:cNvPr>
          <p:cNvSpPr/>
          <p:nvPr/>
        </p:nvSpPr>
        <p:spPr bwMode="auto">
          <a:xfrm>
            <a:off x="5457425" y="3429000"/>
            <a:ext cx="3332894" cy="218598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easy to make </a:t>
            </a:r>
            <a:r>
              <a:rPr lang="it-IT" dirty="0" err="1">
                <a:gradFill>
                  <a:gsLst>
                    <a:gs pos="0">
                      <a:srgbClr val="FFFFFF"/>
                    </a:gs>
                    <a:gs pos="100000">
                      <a:srgbClr val="FFFFFF"/>
                    </a:gs>
                  </a:gsLst>
                  <a:lin ang="5400000" scaled="0"/>
                </a:gradFill>
                <a:ea typeface="Segoe UI" pitchFamily="34" charset="0"/>
                <a:cs typeface="Segoe UI" pitchFamily="34" charset="0"/>
              </a:rPr>
              <a:t>things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but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to make </a:t>
            </a:r>
            <a:r>
              <a:rPr lang="it-IT" dirty="0" err="1">
                <a:gradFill>
                  <a:gsLst>
                    <a:gs pos="0">
                      <a:srgbClr val="FFFFFF"/>
                    </a:gs>
                    <a:gs pos="100000">
                      <a:srgbClr val="FFFFFF"/>
                    </a:gs>
                  </a:gsLst>
                  <a:lin ang="5400000" scaled="0"/>
                </a:gradFill>
                <a:ea typeface="Segoe UI" pitchFamily="34" charset="0"/>
                <a:cs typeface="Segoe UI" pitchFamily="34" charset="0"/>
              </a:rPr>
              <a:t>them</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simple</a:t>
            </a:r>
            <a:endParaRPr lang="it-IT" dirty="0">
              <a:gradFill>
                <a:gsLst>
                  <a:gs pos="0">
                    <a:srgbClr val="FFFFFF"/>
                  </a:gs>
                  <a:gs pos="100000">
                    <a:srgbClr val="FFFFFF"/>
                  </a:gs>
                </a:gsLst>
                <a:lin ang="5400000" scaled="0"/>
              </a:gradFill>
              <a:ea typeface="Segoe UI" pitchFamily="34" charset="0"/>
              <a:cs typeface="Segoe UI" pitchFamily="34" charset="0"/>
            </a:endParaRPr>
          </a:p>
        </p:txBody>
      </p:sp>
      <p:pic>
        <p:nvPicPr>
          <p:cNvPr id="7" name="Immagine 6" descr="Immagine che contiene clipart, disegno, Cartoni animati, illustrazione&#10;&#10;Descrizione generata automaticamente">
            <a:extLst>
              <a:ext uri="{FF2B5EF4-FFF2-40B4-BE49-F238E27FC236}">
                <a16:creationId xmlns:a16="http://schemas.microsoft.com/office/drawing/2014/main" id="{0D7212DD-FA45-B2E4-6182-4082A18C2C9E}"/>
              </a:ext>
            </a:extLst>
          </p:cNvPr>
          <p:cNvPicPr>
            <a:picLocks noChangeAspect="1"/>
          </p:cNvPicPr>
          <p:nvPr/>
        </p:nvPicPr>
        <p:blipFill>
          <a:blip r:embed="rId2"/>
          <a:stretch>
            <a:fillRect/>
          </a:stretch>
        </p:blipFill>
        <p:spPr>
          <a:xfrm>
            <a:off x="177218" y="1346530"/>
            <a:ext cx="4438917" cy="3587780"/>
          </a:xfrm>
          <a:prstGeom prst="rect">
            <a:avLst/>
          </a:prstGeom>
        </p:spPr>
      </p:pic>
      <p:sp>
        <p:nvSpPr>
          <p:cNvPr id="8" name="CasellaDiTesto 7">
            <a:extLst>
              <a:ext uri="{FF2B5EF4-FFF2-40B4-BE49-F238E27FC236}">
                <a16:creationId xmlns:a16="http://schemas.microsoft.com/office/drawing/2014/main" id="{12D3E1FC-8BB7-288E-9A07-FDA956741145}"/>
              </a:ext>
            </a:extLst>
          </p:cNvPr>
          <p:cNvSpPr txBox="1"/>
          <p:nvPr/>
        </p:nvSpPr>
        <p:spPr>
          <a:xfrm>
            <a:off x="177218" y="2759433"/>
            <a:ext cx="1175495"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Monolithic</a:t>
            </a:r>
            <a:endParaRPr lang="it-IT" sz="1400" b="1" dirty="0"/>
          </a:p>
        </p:txBody>
      </p:sp>
      <p:sp>
        <p:nvSpPr>
          <p:cNvPr id="9" name="CasellaDiTesto 8">
            <a:extLst>
              <a:ext uri="{FF2B5EF4-FFF2-40B4-BE49-F238E27FC236}">
                <a16:creationId xmlns:a16="http://schemas.microsoft.com/office/drawing/2014/main" id="{7775A71F-10CF-6F5F-E26B-A96241E6F92A}"/>
              </a:ext>
            </a:extLst>
          </p:cNvPr>
          <p:cNvSpPr txBox="1"/>
          <p:nvPr/>
        </p:nvSpPr>
        <p:spPr>
          <a:xfrm>
            <a:off x="749338" y="1563616"/>
            <a:ext cx="1524000"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Microservices</a:t>
            </a:r>
            <a:endParaRPr lang="it-IT" sz="1400" b="1" dirty="0"/>
          </a:p>
        </p:txBody>
      </p:sp>
      <p:sp>
        <p:nvSpPr>
          <p:cNvPr id="13" name="CasellaDiTesto 12">
            <a:extLst>
              <a:ext uri="{FF2B5EF4-FFF2-40B4-BE49-F238E27FC236}">
                <a16:creationId xmlns:a16="http://schemas.microsoft.com/office/drawing/2014/main" id="{9368B7B9-1CD1-6C7B-3A9C-655012B4FF88}"/>
              </a:ext>
            </a:extLst>
          </p:cNvPr>
          <p:cNvSpPr txBox="1"/>
          <p:nvPr/>
        </p:nvSpPr>
        <p:spPr>
          <a:xfrm>
            <a:off x="2377261" y="1520892"/>
            <a:ext cx="121956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err="1"/>
              <a:t>Serverless</a:t>
            </a:r>
            <a:endParaRPr lang="it-IT" sz="1400" b="1" dirty="0"/>
          </a:p>
        </p:txBody>
      </p:sp>
      <p:sp>
        <p:nvSpPr>
          <p:cNvPr id="14" name="CasellaDiTesto 13">
            <a:extLst>
              <a:ext uri="{FF2B5EF4-FFF2-40B4-BE49-F238E27FC236}">
                <a16:creationId xmlns:a16="http://schemas.microsoft.com/office/drawing/2014/main" id="{04B96794-EAAC-6352-B698-5C2C46E7972D}"/>
              </a:ext>
            </a:extLst>
          </p:cNvPr>
          <p:cNvSpPr txBox="1"/>
          <p:nvPr/>
        </p:nvSpPr>
        <p:spPr>
          <a:xfrm>
            <a:off x="3563602" y="2857221"/>
            <a:ext cx="730521"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SOA</a:t>
            </a:r>
          </a:p>
        </p:txBody>
      </p:sp>
      <p:sp>
        <p:nvSpPr>
          <p:cNvPr id="15" name="CasellaDiTesto 14">
            <a:extLst>
              <a:ext uri="{FF2B5EF4-FFF2-40B4-BE49-F238E27FC236}">
                <a16:creationId xmlns:a16="http://schemas.microsoft.com/office/drawing/2014/main" id="{3FF0267E-94AE-817C-F2E4-567F30578BBE}"/>
              </a:ext>
            </a:extLst>
          </p:cNvPr>
          <p:cNvSpPr txBox="1"/>
          <p:nvPr/>
        </p:nvSpPr>
        <p:spPr>
          <a:xfrm>
            <a:off x="3725196" y="3582074"/>
            <a:ext cx="72250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EDA</a:t>
            </a:r>
          </a:p>
        </p:txBody>
      </p:sp>
      <p:sp>
        <p:nvSpPr>
          <p:cNvPr id="16" name="Segnaposto piè di pagina 3">
            <a:extLst>
              <a:ext uri="{FF2B5EF4-FFF2-40B4-BE49-F238E27FC236}">
                <a16:creationId xmlns:a16="http://schemas.microsoft.com/office/drawing/2014/main" id="{39474210-9556-5CB8-947F-BA3CDC558206}"/>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8755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magine 14">
            <a:extLst>
              <a:ext uri="{FF2B5EF4-FFF2-40B4-BE49-F238E27FC236}">
                <a16:creationId xmlns:a16="http://schemas.microsoft.com/office/drawing/2014/main" id="{2A6CB487-7D6E-BEAA-8341-6E66C67D4993}"/>
              </a:ext>
            </a:extLst>
          </p:cNvPr>
          <p:cNvPicPr>
            <a:picLocks noChangeAspect="1"/>
          </p:cNvPicPr>
          <p:nvPr/>
        </p:nvPicPr>
        <p:blipFill>
          <a:blip r:embed="rId2"/>
          <a:stretch>
            <a:fillRect/>
          </a:stretch>
        </p:blipFill>
        <p:spPr>
          <a:xfrm>
            <a:off x="230791" y="1732623"/>
            <a:ext cx="3659724" cy="3862506"/>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e 15">
            <a:extLst>
              <a:ext uri="{FF2B5EF4-FFF2-40B4-BE49-F238E27FC236}">
                <a16:creationId xmlns:a16="http://schemas.microsoft.com/office/drawing/2014/main" id="{D1805EB3-6FCB-6767-BA0B-86D74BD80338}"/>
              </a:ext>
            </a:extLst>
          </p:cNvPr>
          <p:cNvSpPr/>
          <p:nvPr/>
        </p:nvSpPr>
        <p:spPr bwMode="auto">
          <a:xfrm>
            <a:off x="4121306" y="987562"/>
            <a:ext cx="3810000" cy="2133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Risk </a:t>
            </a:r>
            <a:r>
              <a:rPr lang="it-IT" dirty="0" err="1">
                <a:gradFill>
                  <a:gsLst>
                    <a:gs pos="0">
                      <a:srgbClr val="FFFFFF"/>
                    </a:gs>
                    <a:gs pos="100000">
                      <a:srgbClr val="FFFFFF"/>
                    </a:gs>
                  </a:gsLst>
                  <a:lin ang="5400000" scaled="0"/>
                </a:gradFill>
                <a:ea typeface="Segoe UI" pitchFamily="34" charset="0"/>
                <a:cs typeface="Segoe UI" pitchFamily="34" charset="0"/>
              </a:rPr>
              <a:t>comes</a:t>
            </a:r>
            <a:r>
              <a:rPr lang="it-IT" dirty="0">
                <a:gradFill>
                  <a:gsLst>
                    <a:gs pos="0">
                      <a:srgbClr val="FFFFFF"/>
                    </a:gs>
                    <a:gs pos="100000">
                      <a:srgbClr val="FFFFFF"/>
                    </a:gs>
                  </a:gsLst>
                  <a:lin ang="5400000" scaled="0"/>
                </a:gradFill>
                <a:ea typeface="Segoe UI" pitchFamily="34" charset="0"/>
                <a:cs typeface="Segoe UI" pitchFamily="34" charset="0"/>
              </a:rPr>
              <a:t> from </a:t>
            </a:r>
            <a:r>
              <a:rPr lang="it-IT" dirty="0" err="1">
                <a:gradFill>
                  <a:gsLst>
                    <a:gs pos="0">
                      <a:srgbClr val="FFFFFF"/>
                    </a:gs>
                    <a:gs pos="100000">
                      <a:srgbClr val="FFFFFF"/>
                    </a:gs>
                  </a:gsLst>
                  <a:lin ang="5400000" scaled="0"/>
                </a:gradFill>
                <a:ea typeface="Segoe UI" pitchFamily="34" charset="0"/>
                <a:cs typeface="Segoe UI" pitchFamily="34" charset="0"/>
              </a:rPr>
              <a:t>not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knowing</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what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you</a:t>
            </a:r>
            <a:r>
              <a:rPr lang="it-IT" dirty="0">
                <a:gradFill>
                  <a:gsLst>
                    <a:gs pos="0">
                      <a:srgbClr val="FFFFFF"/>
                    </a:gs>
                    <a:gs pos="100000">
                      <a:srgbClr val="FFFFFF"/>
                    </a:gs>
                  </a:gsLst>
                  <a:lin ang="5400000" scaled="0"/>
                </a:gradFill>
                <a:ea typeface="Segoe UI" pitchFamily="34" charset="0"/>
                <a:cs typeface="Segoe UI" pitchFamily="34" charset="0"/>
              </a:rPr>
              <a:t> are </a:t>
            </a:r>
            <a:r>
              <a:rPr lang="it-IT" dirty="0" err="1">
                <a:gradFill>
                  <a:gsLst>
                    <a:gs pos="0">
                      <a:srgbClr val="FFFFFF"/>
                    </a:gs>
                    <a:gs pos="100000">
                      <a:srgbClr val="FFFFFF"/>
                    </a:gs>
                  </a:gsLst>
                  <a:lin ang="5400000" scaled="0"/>
                </a:gradFill>
                <a:ea typeface="Segoe UI" pitchFamily="34" charset="0"/>
                <a:cs typeface="Segoe UI" pitchFamily="34" charset="0"/>
              </a:rPr>
              <a:t>doing</a:t>
            </a:r>
            <a:endParaRPr lang="it-IT"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1400" dirty="0">
                <a:gradFill>
                  <a:gsLst>
                    <a:gs pos="0">
                      <a:srgbClr val="FFFFFF"/>
                    </a:gs>
                    <a:gs pos="100000">
                      <a:srgbClr val="FFFFFF"/>
                    </a:gs>
                  </a:gsLst>
                  <a:lin ang="5400000" scaled="0"/>
                </a:gradFill>
                <a:ea typeface="Segoe UI" pitchFamily="34" charset="0"/>
                <a:cs typeface="Segoe UI" pitchFamily="34" charset="0"/>
              </a:rPr>
              <a:t>(Warren Buffet)</a:t>
            </a:r>
          </a:p>
        </p:txBody>
      </p:sp>
      <p:sp>
        <p:nvSpPr>
          <p:cNvPr id="17" name="Ovale 16">
            <a:extLst>
              <a:ext uri="{FF2B5EF4-FFF2-40B4-BE49-F238E27FC236}">
                <a16:creationId xmlns:a16="http://schemas.microsoft.com/office/drawing/2014/main" id="{96DEC9A0-BD09-E2C7-B375-F38A6660BE2B}"/>
              </a:ext>
            </a:extLst>
          </p:cNvPr>
          <p:cNvSpPr/>
          <p:nvPr/>
        </p:nvSpPr>
        <p:spPr bwMode="auto">
          <a:xfrm>
            <a:off x="5103209" y="3982289"/>
            <a:ext cx="3810000" cy="175260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only</a:t>
            </a:r>
            <a:r>
              <a:rPr lang="it-IT" dirty="0">
                <a:gradFill>
                  <a:gsLst>
                    <a:gs pos="0">
                      <a:srgbClr val="FFFFFF"/>
                    </a:gs>
                    <a:gs pos="100000">
                      <a:srgbClr val="FFFFFF"/>
                    </a:gs>
                  </a:gsLst>
                  <a:lin ang="5400000" scaled="0"/>
                </a:gradFill>
                <a:ea typeface="Segoe UI" pitchFamily="34" charset="0"/>
                <a:cs typeface="Segoe UI" pitchFamily="34" charset="0"/>
              </a:rPr>
              <a:t> way to </a:t>
            </a:r>
            <a:r>
              <a:rPr lang="it-IT" dirty="0" err="1">
                <a:gradFill>
                  <a:gsLst>
                    <a:gs pos="0">
                      <a:srgbClr val="FFFFFF"/>
                    </a:gs>
                    <a:gs pos="100000">
                      <a:srgbClr val="FFFFFF"/>
                    </a:gs>
                  </a:gsLst>
                  <a:lin ang="5400000" scaled="0"/>
                </a:gradFill>
                <a:ea typeface="Segoe UI" pitchFamily="34" charset="0"/>
                <a:cs typeface="Segoe UI" pitchFamily="34" charset="0"/>
              </a:rPr>
              <a:t>decrease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ignorance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to </a:t>
            </a:r>
            <a:r>
              <a:rPr lang="it-IT" dirty="0" err="1">
                <a:gradFill>
                  <a:gsLst>
                    <a:gs pos="0">
                      <a:srgbClr val="FFFFFF"/>
                    </a:gs>
                    <a:gs pos="100000">
                      <a:srgbClr val="FFFFFF"/>
                    </a:gs>
                  </a:gsLst>
                  <a:lin ang="5400000" scaled="0"/>
                </a:gradFill>
                <a:ea typeface="Segoe UI" pitchFamily="34" charset="0"/>
                <a:cs typeface="Segoe UI" pitchFamily="34" charset="0"/>
              </a:rPr>
              <a:t>increase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understanding</a:t>
            </a:r>
            <a:endParaRPr lang="it-IT"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96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2057C60-26FC-B7BC-2967-259E42ED49D9}"/>
              </a:ext>
            </a:extLst>
          </p:cNvPr>
          <p:cNvPicPr>
            <a:picLocks noChangeAspect="1"/>
          </p:cNvPicPr>
          <p:nvPr/>
        </p:nvPicPr>
        <p:blipFill>
          <a:blip r:embed="rId2"/>
          <a:stretch>
            <a:fillRect/>
          </a:stretch>
        </p:blipFill>
        <p:spPr>
          <a:xfrm>
            <a:off x="482600" y="1609216"/>
            <a:ext cx="8178799" cy="3639566"/>
          </a:xfrm>
          <a:prstGeom prst="rect">
            <a:avLst/>
          </a:prstGeom>
        </p:spPr>
      </p:pic>
      <p:sp>
        <p:nvSpPr>
          <p:cNvPr id="9" name="Segnaposto piè di pagina 3">
            <a:extLst>
              <a:ext uri="{FF2B5EF4-FFF2-40B4-BE49-F238E27FC236}">
                <a16:creationId xmlns:a16="http://schemas.microsoft.com/office/drawing/2014/main" id="{651745FE-8E4D-3D52-36D3-0665593EDB23}"/>
              </a:ext>
            </a:extLst>
          </p:cNvPr>
          <p:cNvSpPr>
            <a:spLocks noGrp="1"/>
          </p:cNvSpPr>
          <p:nvPr>
            <p:ph type="ftr" sz="quarter" idx="11"/>
          </p:nvPr>
        </p:nvSpPr>
        <p:spPr>
          <a:xfrm>
            <a:off x="366122" y="6286803"/>
            <a:ext cx="7196162" cy="519112"/>
          </a:xfrm>
        </p:spPr>
        <p:txBody>
          <a:bodyPr/>
          <a:lstStyle/>
          <a:p>
            <a:pPr>
              <a:defRPr/>
            </a:pPr>
            <a:r>
              <a:rPr lang="it-IT" altLang="en-US" dirty="0"/>
              <a:t>30/06/2023 – </a:t>
            </a:r>
            <a:r>
              <a:rPr lang="it-IT" altLang="en-US" dirty="0" err="1"/>
              <a:t>WorkingSoftware</a:t>
            </a:r>
            <a:endParaRPr lang="en-US" altLang="en-US" dirty="0"/>
          </a:p>
        </p:txBody>
      </p:sp>
    </p:spTree>
    <p:extLst>
      <p:ext uri="{BB962C8B-B14F-4D97-AF65-F5344CB8AC3E}">
        <p14:creationId xmlns:p14="http://schemas.microsoft.com/office/powerpoint/2010/main" val="416205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p:cNvSpPr>
            <a:spLocks noGrp="1"/>
          </p:cNvSpPr>
          <p:nvPr>
            <p:ph type="ctrTitle" idx="4294967295"/>
          </p:nvPr>
        </p:nvSpPr>
        <p:spPr>
          <a:xfrm>
            <a:off x="417399" y="643467"/>
            <a:ext cx="8408193" cy="744836"/>
          </a:xfrm>
          <a:prstGeom prst="rect">
            <a:avLst/>
          </a:prstGeom>
        </p:spPr>
        <p:txBody>
          <a:bodyPr vert="horz" lIns="91440" tIns="45720" rIns="91440" bIns="45720" rtlCol="0" anchor="ctr">
            <a:normAutofit/>
          </a:bodyPr>
          <a:lstStyle/>
          <a:p>
            <a:pPr algn="ctr"/>
            <a:r>
              <a:rPr lang="en-US" sz="2800" kern="1200" dirty="0">
                <a:solidFill>
                  <a:schemeClr val="bg1"/>
                </a:solidFill>
                <a:latin typeface="+mj-lt"/>
                <a:ea typeface="+mj-ea"/>
                <a:cs typeface="+mj-cs"/>
              </a:rPr>
              <a:t>Hands-On Learning</a:t>
            </a:r>
          </a:p>
        </p:txBody>
      </p:sp>
      <p:pic>
        <p:nvPicPr>
          <p:cNvPr id="8" name="Immagine 7">
            <a:extLst>
              <a:ext uri="{FF2B5EF4-FFF2-40B4-BE49-F238E27FC236}">
                <a16:creationId xmlns:a16="http://schemas.microsoft.com/office/drawing/2014/main" id="{02CC0AE7-9E96-F456-F748-3B8F45EF5D0D}"/>
              </a:ext>
            </a:extLst>
          </p:cNvPr>
          <p:cNvPicPr>
            <a:picLocks noChangeAspect="1"/>
          </p:cNvPicPr>
          <p:nvPr/>
        </p:nvPicPr>
        <p:blipFill>
          <a:blip r:embed="rId2"/>
          <a:stretch>
            <a:fillRect/>
          </a:stretch>
        </p:blipFill>
        <p:spPr>
          <a:xfrm>
            <a:off x="482600" y="2195673"/>
            <a:ext cx="8178799" cy="3353306"/>
          </a:xfrm>
          <a:prstGeom prst="rect">
            <a:avLst/>
          </a:prstGeom>
        </p:spPr>
      </p:pic>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Tree>
    <p:extLst>
      <p:ext uri="{BB962C8B-B14F-4D97-AF65-F5344CB8AC3E}">
        <p14:creationId xmlns:p14="http://schemas.microsoft.com/office/powerpoint/2010/main" val="288984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pic>
        <p:nvPicPr>
          <p:cNvPr id="11" name="Immagine 10" descr="Immagine che contiene clipart, disegno, Cartoni animati, illustrazione&#10;&#10;Descrizione generata automaticamente">
            <a:extLst>
              <a:ext uri="{FF2B5EF4-FFF2-40B4-BE49-F238E27FC236}">
                <a16:creationId xmlns:a16="http://schemas.microsoft.com/office/drawing/2014/main" id="{97DA0AB0-6491-9FA7-3365-A70DFF855EFA}"/>
              </a:ext>
            </a:extLst>
          </p:cNvPr>
          <p:cNvPicPr>
            <a:picLocks noChangeAspect="1"/>
          </p:cNvPicPr>
          <p:nvPr/>
        </p:nvPicPr>
        <p:blipFill>
          <a:blip r:embed="rId2"/>
          <a:stretch>
            <a:fillRect/>
          </a:stretch>
        </p:blipFill>
        <p:spPr>
          <a:xfrm>
            <a:off x="279509" y="906463"/>
            <a:ext cx="4684542" cy="3786308"/>
          </a:xfrm>
          <a:prstGeom prst="rect">
            <a:avLst/>
          </a:prstGeom>
        </p:spPr>
      </p:pic>
      <p:sp>
        <p:nvSpPr>
          <p:cNvPr id="12" name="CasellaDiTesto 11">
            <a:extLst>
              <a:ext uri="{FF2B5EF4-FFF2-40B4-BE49-F238E27FC236}">
                <a16:creationId xmlns:a16="http://schemas.microsoft.com/office/drawing/2014/main" id="{C571A4CA-3BE6-B1C5-3A32-1DEE26402417}"/>
              </a:ext>
            </a:extLst>
          </p:cNvPr>
          <p:cNvSpPr txBox="1"/>
          <p:nvPr/>
        </p:nvSpPr>
        <p:spPr>
          <a:xfrm>
            <a:off x="433157" y="2291386"/>
            <a:ext cx="1044904"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App Service</a:t>
            </a:r>
          </a:p>
        </p:txBody>
      </p:sp>
      <p:sp>
        <p:nvSpPr>
          <p:cNvPr id="13" name="CasellaDiTesto 12">
            <a:extLst>
              <a:ext uri="{FF2B5EF4-FFF2-40B4-BE49-F238E27FC236}">
                <a16:creationId xmlns:a16="http://schemas.microsoft.com/office/drawing/2014/main" id="{F4A2FC72-BF4B-CC5E-4119-94241D45F0FF}"/>
              </a:ext>
            </a:extLst>
          </p:cNvPr>
          <p:cNvSpPr txBox="1"/>
          <p:nvPr/>
        </p:nvSpPr>
        <p:spPr>
          <a:xfrm>
            <a:off x="1157495" y="1200848"/>
            <a:ext cx="609993" cy="433965"/>
          </a:xfrm>
          <a:prstGeom prst="rect">
            <a:avLst/>
          </a:prstGeom>
          <a:noFill/>
        </p:spPr>
        <p:txBody>
          <a:bodyPr wrap="square" lIns="182880" tIns="146304" rIns="182880" bIns="146304" rtlCol="0">
            <a:spAutoFit/>
          </a:bodyPr>
          <a:lstStyle/>
          <a:p>
            <a:pPr>
              <a:lnSpc>
                <a:spcPct val="90000"/>
              </a:lnSpc>
              <a:spcAft>
                <a:spcPts val="600"/>
              </a:spcAft>
            </a:pPr>
            <a:r>
              <a:rPr lang="it-IT" sz="1000" b="1" dirty="0"/>
              <a:t>AKS</a:t>
            </a:r>
          </a:p>
        </p:txBody>
      </p:sp>
      <p:sp>
        <p:nvSpPr>
          <p:cNvPr id="14" name="CasellaDiTesto 13">
            <a:extLst>
              <a:ext uri="{FF2B5EF4-FFF2-40B4-BE49-F238E27FC236}">
                <a16:creationId xmlns:a16="http://schemas.microsoft.com/office/drawing/2014/main" id="{66D9A4D1-C516-908A-6553-36891A1339CA}"/>
              </a:ext>
            </a:extLst>
          </p:cNvPr>
          <p:cNvSpPr txBox="1"/>
          <p:nvPr/>
        </p:nvSpPr>
        <p:spPr>
          <a:xfrm>
            <a:off x="3729124" y="2461268"/>
            <a:ext cx="1208369"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Container App</a:t>
            </a:r>
          </a:p>
        </p:txBody>
      </p:sp>
      <p:sp>
        <p:nvSpPr>
          <p:cNvPr id="15" name="Ovale 14">
            <a:extLst>
              <a:ext uri="{FF2B5EF4-FFF2-40B4-BE49-F238E27FC236}">
                <a16:creationId xmlns:a16="http://schemas.microsoft.com/office/drawing/2014/main" id="{0F72D60E-1218-8D0B-4CB6-B7C6E57FE9CF}"/>
              </a:ext>
            </a:extLst>
          </p:cNvPr>
          <p:cNvSpPr/>
          <p:nvPr/>
        </p:nvSpPr>
        <p:spPr bwMode="auto">
          <a:xfrm>
            <a:off x="4572000" y="4322151"/>
            <a:ext cx="2819400" cy="1828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Container Apps enables you to build serverless services based on containers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e 15">
            <a:extLst>
              <a:ext uri="{FF2B5EF4-FFF2-40B4-BE49-F238E27FC236}">
                <a16:creationId xmlns:a16="http://schemas.microsoft.com/office/drawing/2014/main" id="{C511134F-27AB-89A9-063F-1B833C191013}"/>
              </a:ext>
            </a:extLst>
          </p:cNvPr>
          <p:cNvSpPr/>
          <p:nvPr/>
        </p:nvSpPr>
        <p:spPr bwMode="auto">
          <a:xfrm>
            <a:off x="4653726" y="148630"/>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a:t>
            </a:r>
            <a:r>
              <a:rPr lang="en-US" sz="1600" dirty="0" err="1"/>
              <a:t>AppService</a:t>
            </a:r>
            <a:r>
              <a:rPr lang="en-US" sz="1600" dirty="0"/>
              <a:t> provides fully managed hosting for web applications including websites and web APIs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e 16">
            <a:extLst>
              <a:ext uri="{FF2B5EF4-FFF2-40B4-BE49-F238E27FC236}">
                <a16:creationId xmlns:a16="http://schemas.microsoft.com/office/drawing/2014/main" id="{83B7DDC5-2AC4-3AC3-C521-A92990B0ACB2}"/>
              </a:ext>
            </a:extLst>
          </p:cNvPr>
          <p:cNvSpPr/>
          <p:nvPr/>
        </p:nvSpPr>
        <p:spPr bwMode="auto">
          <a:xfrm>
            <a:off x="6040376" y="2228455"/>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Kubernetes Service (AKS) </a:t>
            </a:r>
            <a:r>
              <a:rPr lang="en-US" dirty="0"/>
              <a:t>provides a fully managed Kubernetes option in Azure</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Segnaposto piè di pagina 3">
            <a:extLst>
              <a:ext uri="{FF2B5EF4-FFF2-40B4-BE49-F238E27FC236}">
                <a16:creationId xmlns:a16="http://schemas.microsoft.com/office/drawing/2014/main" id="{3417833F-C6C0-D7CD-D267-121589D78E64}"/>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40428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animBg="1"/>
    </p:bld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705</TotalTime>
  <Words>135</Words>
  <Application>Microsoft Office PowerPoint</Application>
  <PresentationFormat>Presentazione su schermo (4:3)</PresentationFormat>
  <Paragraphs>31</Paragraphs>
  <Slides>7</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Open Sans</vt:lpstr>
      <vt:lpstr>Calibri</vt:lpstr>
      <vt:lpstr>Arial</vt:lpstr>
      <vt:lpstr>Open Sans Light</vt:lpstr>
      <vt:lpstr>Calibri Light</vt:lpstr>
      <vt:lpstr>Tema I3</vt:lpstr>
      <vt:lpstr>Affondiamo i microservizi nella Birra</vt:lpstr>
      <vt:lpstr>Presentazione standard di PowerPoint</vt:lpstr>
      <vt:lpstr>NewVantage Report</vt:lpstr>
      <vt:lpstr>Presentazione standard di PowerPoint</vt:lpstr>
      <vt:lpstr>Presentazione standard di PowerPoint</vt:lpstr>
      <vt:lpstr>Hands-On Learning</vt:lpstr>
      <vt:lpstr>Failure Symptoms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125</cp:revision>
  <dcterms:created xsi:type="dcterms:W3CDTF">2017-02-20T14:14:58Z</dcterms:created>
  <dcterms:modified xsi:type="dcterms:W3CDTF">2023-06-26T08:06:50Z</dcterms:modified>
</cp:coreProperties>
</file>