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EF3"/>
    <a:srgbClr val="7014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6C82-02A7-8467-9131-E9C3D974B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98362-3C7F-4D0F-7144-B914043C1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8790D-B12C-7CBE-1433-BC52657F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8142-D21C-41E8-BEB3-6B14EDEE631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C7FC3-A3E9-A526-6336-3C66C7D5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B21EE-EBF3-0523-A584-27D1768B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48C3-4E08-4753-BDAB-EDFAD4B8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7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DE5A-E6AE-AE64-3153-BBDC6D5B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25157-2EE9-5B1F-332F-568F8F7AA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56A5B-5C2C-D17F-D2D0-C48EC2A9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8142-D21C-41E8-BEB3-6B14EDEE631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0D97C-544C-F6A6-338F-967BF7F3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F0DB1-7304-1D6E-B206-D233D6B1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48C3-4E08-4753-BDAB-EDFAD4B8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5CC005-FF28-8432-1947-4E7BC9FD5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CFC6D-D3D9-54C4-4567-65F008898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21F7E-794C-6BCD-91D1-C7C7D3B6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8142-D21C-41E8-BEB3-6B14EDEE631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9E6DC-BE68-CE17-CAC5-E6BBBD62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77434-0DC8-76E1-0B59-A6D9B16A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48C3-4E08-4753-BDAB-EDFAD4B8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3DD3-1BFE-6C9D-69B0-0039F876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FB5DC-8E3F-46A9-512C-E18D61FA1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8FDD9-A6D7-D7D2-4A7C-A7894414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8142-D21C-41E8-BEB3-6B14EDEE631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2A793-C594-2FE3-EB5F-4FA16DBC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83198-1ADA-A4A5-2371-3AC4497D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48C3-4E08-4753-BDAB-EDFAD4B8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5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73BC-88C0-4899-D1D0-568025DD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1F28E-EA55-BA82-AF79-696FB0FAF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104D-ACAA-43C1-88D4-B1675FED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8142-D21C-41E8-BEB3-6B14EDEE631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0F820-041D-0F05-66CA-746328EA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1B59-8063-50E5-86BF-2E63D82A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48C3-4E08-4753-BDAB-EDFAD4B8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4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9462-BA27-A0F2-4303-FB0A367E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0A4EF-5701-E8B3-20B0-AA35CF9E5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38EAB-3907-9966-6C8B-EE33692C2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1DD4F-94C0-F902-DDBB-222A189D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8142-D21C-41E8-BEB3-6B14EDEE631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6244F-FF9F-DA94-8373-A3A05422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CBA6D-908E-34A5-E722-501C8E01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48C3-4E08-4753-BDAB-EDFAD4B8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5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54EA-0288-48BB-1306-86EDA65F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44E3A-83E1-D639-0C28-CDF60D8F5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398ED-33C7-90A4-6FF9-D3B9E6C4E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44B5B-C531-C10A-AE93-F4F0DF60B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F0BEB-8F58-7186-63A6-4076F22DE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9E5E1-3A07-D125-CB38-E568FF93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8142-D21C-41E8-BEB3-6B14EDEE631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CAAF4-18CB-26B1-B431-2CE2F13A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52763-A576-AA53-1412-B6D06C58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48C3-4E08-4753-BDAB-EDFAD4B8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6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22A9-D767-D410-E8CD-DBA7B72C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4066C-5B8B-6E1E-D5B5-BE3DD293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8142-D21C-41E8-BEB3-6B14EDEE631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5C3F8-093F-90FF-812B-6B4D3537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E43F6-1EFD-E1AF-8F62-1E03326D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48C3-4E08-4753-BDAB-EDFAD4B8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4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B468A-83D3-814D-6BF0-9BB8033B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8142-D21C-41E8-BEB3-6B14EDEE631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F26BF-6538-F9F5-2F00-87DC9E77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25E82-F491-E3C1-EA57-045A6B63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48C3-4E08-4753-BDAB-EDFAD4B8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B783-C676-558F-7ADE-7E136BD3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4F50F-83C8-E0D4-B660-D2597C62F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EB00A-7EFC-2B2C-1FED-3C2DEC37B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4629A-F9BD-30C0-F777-8B0F11B6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8142-D21C-41E8-BEB3-6B14EDEE631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9B271-A8B3-6784-2BCF-DC8DE0D5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7C93C-8664-3237-526D-5015B697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48C3-4E08-4753-BDAB-EDFAD4B8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46F9-B6C2-4DFD-B042-1C6AC801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3241E-44C1-7E81-96D2-A4A50D1D4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93B48-87B8-80BC-4D1C-8E956D33B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89496-81BE-881A-0FD3-50F2C349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8142-D21C-41E8-BEB3-6B14EDEE631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98490-9ABA-5258-1A86-303FFC58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42834-633C-2EF6-BBD1-6205F117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48C3-4E08-4753-BDAB-EDFAD4B8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2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4D7D4-DB23-8E99-D217-FBFC8216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D839-28F6-6E69-C6F9-F9CA50012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C90B6-C667-76F3-21FE-62E69FF4E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868142-D21C-41E8-BEB3-6B14EDEE631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03157-B069-6129-EF7D-BCB00618F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D593C-038B-3C92-A8C9-A1918574A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F648C3-4E08-4753-BDAB-EDFAD4B8F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3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BFC5-5576-1898-D086-096A6F1E0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7881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70142E"/>
                </a:solidFill>
              </a:rPr>
              <a:t>Hospital Management System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77B3C0-CF9C-F9E0-E50C-0B83C35B22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76177" y="4993964"/>
            <a:ext cx="923964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70142E"/>
                </a:solidFill>
                <a:effectLst/>
                <a:latin typeface="Arial" panose="020B0604020202020204" pitchFamily="34" charset="0"/>
              </a:rPr>
              <a:t>Course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70142E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C8EF3"/>
                </a:solidFill>
                <a:effectLst/>
                <a:latin typeface="Arial" panose="020B0604020202020204" pitchFamily="34" charset="0"/>
              </a:rPr>
              <a:t>OOP with 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70142E"/>
                </a:solidFill>
                <a:effectLst/>
                <a:latin typeface="Arial" panose="020B0604020202020204" pitchFamily="34" charset="0"/>
              </a:rPr>
              <a:t>Lecturer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C8EF3"/>
                </a:solidFill>
                <a:effectLst/>
                <a:latin typeface="Arial" panose="020B0604020202020204" pitchFamily="34" charset="0"/>
              </a:rPr>
              <a:t>Dr. NTEZIRIZA NKERABAHIZI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4C8EF3"/>
                </a:solidFill>
                <a:effectLst/>
                <a:latin typeface="Arial" panose="020B0604020202020204" pitchFamily="34" charset="0"/>
              </a:rPr>
              <a:t>Josbert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4C8EF3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70142E"/>
                </a:solidFill>
                <a:effectLst/>
                <a:latin typeface="Arial" panose="020B0604020202020204" pitchFamily="34" charset="0"/>
              </a:rPr>
              <a:t>School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70142E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C8EF3"/>
                </a:solidFill>
                <a:effectLst/>
                <a:latin typeface="Arial" panose="020B0604020202020204" pitchFamily="34" charset="0"/>
              </a:rPr>
              <a:t>University of Kigali</a:t>
            </a:r>
          </a:p>
        </p:txBody>
      </p:sp>
      <p:pic>
        <p:nvPicPr>
          <p:cNvPr id="6" name="Picture 5" descr="A black background with red and blue text&#10;&#10;AI-generated content may be incorrect.">
            <a:extLst>
              <a:ext uri="{FF2B5EF4-FFF2-40B4-BE49-F238E27FC236}">
                <a16:creationId xmlns:a16="http://schemas.microsoft.com/office/drawing/2014/main" id="{A2187335-439E-0B18-AC87-EF4052E28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126" y="724568"/>
            <a:ext cx="3904702" cy="133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7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79F7C4-C34C-5938-B267-07A417545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70142E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Live Demo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D0F75A-86DD-67AA-2361-2EC0718018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4C8EF3"/>
                </a:solidFill>
              </a:rPr>
              <a:t>Nurse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98606-2279-ECF7-5417-756DC9FE64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4C8EF3"/>
                </a:solidFill>
              </a:rPr>
              <a:t>Billing</a:t>
            </a:r>
          </a:p>
        </p:txBody>
      </p:sp>
      <p:pic>
        <p:nvPicPr>
          <p:cNvPr id="8" name="Picture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6B95C75-1227-C933-6496-686D509BE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56" y="2465262"/>
            <a:ext cx="4949087" cy="3072063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84A6D5-E3FB-FC23-5896-160932C9D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57" y="2465262"/>
            <a:ext cx="4772575" cy="30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2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084C-93BA-2CF4-377F-32FA05D8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70142E"/>
                </a:solidFill>
              </a:rPr>
              <a:t>Testing &amp; Validation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AF77BC-A15E-89DF-87D5-0BBEDFF30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4C8EF3"/>
                </a:solidFill>
                <a:effectLst/>
                <a:latin typeface="Arial" panose="020B0604020202020204" pitchFamily="34" charset="0"/>
              </a:rPr>
              <a:t>Manual role-based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4C8EF3"/>
                </a:solidFill>
                <a:effectLst/>
                <a:latin typeface="Arial" panose="020B0604020202020204" pitchFamily="34" charset="0"/>
              </a:rPr>
              <a:t>Input validation (empty fields check)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4C8EF3"/>
                </a:solidFill>
                <a:effectLst/>
                <a:latin typeface="Arial" panose="020B0604020202020204" pitchFamily="34" charset="0"/>
              </a:rPr>
              <a:t>Error handling (try/catch, DB constraints)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4C8EF3"/>
                </a:solidFill>
                <a:effectLst/>
                <a:latin typeface="Arial" panose="020B0604020202020204" pitchFamily="34" charset="0"/>
              </a:rPr>
              <a:t>Sample data used for verification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0E5E-627E-7AF0-773F-A4A40479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70142E"/>
                </a:solidFill>
              </a:rPr>
              <a:t>Challenges Faced</a:t>
            </a:r>
            <a:endParaRPr lang="en-US" sz="6000" dirty="0">
              <a:solidFill>
                <a:srgbClr val="70142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867E9-130D-C92B-54B6-1A38E52E4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4C8EF3"/>
                </a:solidFill>
              </a:rPr>
              <a:t>UI layout in Swing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4C8EF3"/>
                </a:solidFill>
              </a:rPr>
              <a:t>Database constraint bugs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4C8EF3"/>
                </a:solidFill>
              </a:rPr>
              <a:t>Debugging null/foreign key mismatches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4C8EF3"/>
                </a:solidFill>
              </a:rPr>
              <a:t>Dynamic navigation between dashboards</a:t>
            </a:r>
          </a:p>
        </p:txBody>
      </p:sp>
    </p:spTree>
    <p:extLst>
      <p:ext uri="{BB962C8B-B14F-4D97-AF65-F5344CB8AC3E}">
        <p14:creationId xmlns:p14="http://schemas.microsoft.com/office/powerpoint/2010/main" val="217399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ECC6-EF74-B473-B682-2AA45BB4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70142E"/>
                </a:solidFill>
              </a:rPr>
              <a:t>Future Improvements</a:t>
            </a:r>
            <a:endParaRPr lang="en-US" sz="6000" dirty="0">
              <a:solidFill>
                <a:srgbClr val="70142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D5E90-DE14-548E-22AA-84BC74F01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1690688"/>
            <a:ext cx="11053010" cy="4802187"/>
          </a:xfrm>
        </p:spPr>
        <p:txBody>
          <a:bodyPr>
            <a:normAutofit fontScale="77500" lnSpcReduction="20000"/>
          </a:bodyPr>
          <a:lstStyle/>
          <a:p>
            <a:r>
              <a:rPr lang="en-US" sz="4000" dirty="0">
                <a:solidFill>
                  <a:srgbClr val="4C8EF3"/>
                </a:solidFill>
              </a:rPr>
              <a:t>Password hashing: </a:t>
            </a:r>
          </a:p>
          <a:p>
            <a:pPr lvl="1"/>
            <a:r>
              <a:rPr lang="en-US" sz="3600" dirty="0">
                <a:solidFill>
                  <a:srgbClr val="4C8EF3"/>
                </a:solidFill>
              </a:rPr>
              <a:t>For secure password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4C8EF3"/>
                </a:solidFill>
              </a:rPr>
              <a:t>LAN deployment:</a:t>
            </a:r>
          </a:p>
          <a:p>
            <a:pPr lvl="1"/>
            <a:r>
              <a:rPr lang="en-US" sz="3600" dirty="0">
                <a:solidFill>
                  <a:srgbClr val="4C8EF3"/>
                </a:solidFill>
              </a:rPr>
              <a:t>To allow different user to access the whole system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4C8EF3"/>
                </a:solidFill>
              </a:rPr>
              <a:t>Export reports (PDFs): </a:t>
            </a:r>
          </a:p>
          <a:p>
            <a:pPr lvl="1"/>
            <a:r>
              <a:rPr lang="en-US" sz="3600" dirty="0">
                <a:solidFill>
                  <a:srgbClr val="4C8EF3"/>
                </a:solidFill>
              </a:rPr>
              <a:t>Export reports to see how the Hospital is doing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4C8EF3"/>
                </a:solidFill>
              </a:rPr>
              <a:t>JavaFX/mobile version:</a:t>
            </a:r>
          </a:p>
          <a:p>
            <a:pPr lvl="1"/>
            <a:r>
              <a:rPr lang="en-US" sz="3600" dirty="0">
                <a:solidFill>
                  <a:srgbClr val="4C8EF3"/>
                </a:solidFill>
              </a:rPr>
              <a:t>Help the Users to be able to access their dashboard anywhere and on any device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4C8EF3"/>
                </a:solidFill>
              </a:rPr>
              <a:t>Use Hibernate ORM:</a:t>
            </a:r>
          </a:p>
          <a:p>
            <a:pPr lvl="1"/>
            <a:r>
              <a:rPr lang="en-US" sz="3600" dirty="0">
                <a:solidFill>
                  <a:srgbClr val="4C8EF3"/>
                </a:solidFill>
              </a:rPr>
              <a:t>To allow to keep the user session longer and  avoid unauthorized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641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85BC-539F-C054-2277-C61391EF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70142E"/>
                </a:solidFill>
              </a:rPr>
              <a:t>Conclusion</a:t>
            </a:r>
            <a:endParaRPr lang="en-US" sz="6000" dirty="0">
              <a:solidFill>
                <a:srgbClr val="70142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A0BA9-137C-D275-21A9-F62D0D720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sz="4000" dirty="0">
                <a:solidFill>
                  <a:srgbClr val="4C8EF3"/>
                </a:solidFill>
              </a:rPr>
              <a:t>Summary of what the system accomplishes:</a:t>
            </a:r>
          </a:p>
          <a:p>
            <a:pPr lvl="1"/>
            <a:r>
              <a:rPr lang="en-US" sz="3600" dirty="0">
                <a:solidFill>
                  <a:srgbClr val="4C8EF3"/>
                </a:solidFill>
              </a:rPr>
              <a:t>The System Is handy for managing hospitals with a big number of visits and helps with patient history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4C8EF3"/>
                </a:solidFill>
              </a:rPr>
              <a:t>Real-world simulation of hospital operations:</a:t>
            </a:r>
          </a:p>
          <a:p>
            <a:pPr lvl="1"/>
            <a:r>
              <a:rPr lang="en-US" sz="3600" dirty="0">
                <a:solidFill>
                  <a:srgbClr val="4C8EF3"/>
                </a:solidFill>
              </a:rPr>
              <a:t>In War Cases, Natural Disasters and other casualties where hospitals need to process a lot of patients.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4C8EF3"/>
                </a:solidFill>
              </a:rPr>
              <a:t>Benefits: accuracy, speed, and simplicity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01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87E-4560-5ECB-018A-9FC44413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64" y="11628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70142E"/>
                </a:solidFill>
              </a:rPr>
              <a:t>Questions?</a:t>
            </a:r>
            <a:endParaRPr lang="en-US" sz="6000" dirty="0">
              <a:solidFill>
                <a:srgbClr val="70142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2269-3DCA-6EF2-F086-7A71BF7F2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4C8EF3"/>
                </a:solidFill>
              </a:rPr>
              <a:t>“Thank you for your attention. Any questions?”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809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ACE9-AC02-4AC3-2B04-49D3ADFA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783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142E"/>
                </a:solidFill>
              </a:rPr>
              <a:t>Meet the Team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3CDB32-F7D8-2BD8-DB1E-F03DFFBE8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130946"/>
              </p:ext>
            </p:extLst>
          </p:nvPr>
        </p:nvGraphicFramePr>
        <p:xfrm>
          <a:off x="1060783" y="1690688"/>
          <a:ext cx="10070433" cy="4434290"/>
        </p:xfrm>
        <a:graphic>
          <a:graphicData uri="http://schemas.openxmlformats.org/drawingml/2006/table">
            <a:tbl>
              <a:tblPr firstRow="1" firstCol="1" bandRow="1">
                <a:tableStyleId>{775DCB02-9BB8-47FD-8907-85C794F793BA}</a:tableStyleId>
              </a:tblPr>
              <a:tblGrid>
                <a:gridCol w="5207546">
                  <a:extLst>
                    <a:ext uri="{9D8B030D-6E8A-4147-A177-3AD203B41FA5}">
                      <a16:colId xmlns:a16="http://schemas.microsoft.com/office/drawing/2014/main" val="4285631531"/>
                    </a:ext>
                  </a:extLst>
                </a:gridCol>
                <a:gridCol w="4862887">
                  <a:extLst>
                    <a:ext uri="{9D8B030D-6E8A-4147-A177-3AD203B41FA5}">
                      <a16:colId xmlns:a16="http://schemas.microsoft.com/office/drawing/2014/main" val="528182176"/>
                    </a:ext>
                  </a:extLst>
                </a:gridCol>
              </a:tblGrid>
              <a:tr h="403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FULL NAMES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Reg Numbers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4940727"/>
                  </a:ext>
                </a:extLst>
              </a:tr>
              <a:tr h="403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Breye Foka Lagloire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2401000120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8443859"/>
                  </a:ext>
                </a:extLst>
              </a:tr>
              <a:tr h="403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Emmanuel Achiengong Dutic 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2401000082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8891395"/>
                  </a:ext>
                </a:extLst>
              </a:tr>
              <a:tr h="403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Eric Tuyishime 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2401000633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826707"/>
                  </a:ext>
                </a:extLst>
              </a:tr>
              <a:tr h="403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Moses Monday MALITH 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2401000974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605541"/>
                  </a:ext>
                </a:extLst>
              </a:tr>
              <a:tr h="403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Abdelgabar Elawad  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2401000388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88617"/>
                  </a:ext>
                </a:extLst>
              </a:tr>
              <a:tr h="403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MAKUR MOSES  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2309000056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1018377"/>
                  </a:ext>
                </a:extLst>
              </a:tr>
              <a:tr h="403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 IRANZI Deborah 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2309000856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6532399"/>
                  </a:ext>
                </a:extLst>
              </a:tr>
              <a:tr h="403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Eben-Ezer Ndeingar 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2401000096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6134721"/>
                  </a:ext>
                </a:extLst>
              </a:tr>
              <a:tr h="4034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Ongiji Paul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2401000852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7344086"/>
                  </a:ext>
                </a:extLst>
              </a:tr>
              <a:tr h="3869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Rutagarama Junior Akim 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2401000697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7251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33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F553-93B0-B5CD-E572-B99D0887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70142E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A8B38-D344-73C7-947D-9DCE32F1E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3168" cy="447892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4C8EF3"/>
                </a:solidFill>
              </a:rPr>
              <a:t>Project Overview: Java (Swing UI) + MySQL (phpMyAdmin)</a:t>
            </a:r>
          </a:p>
          <a:p>
            <a:r>
              <a:rPr lang="en-US" sz="4000" dirty="0">
                <a:solidFill>
                  <a:srgbClr val="4C8EF3"/>
                </a:solidFill>
              </a:rPr>
              <a:t>Purpose: Simplify and automate hospital workflows</a:t>
            </a:r>
          </a:p>
          <a:p>
            <a:r>
              <a:rPr lang="en-US" sz="4000" dirty="0">
                <a:solidFill>
                  <a:srgbClr val="4C8EF3"/>
                </a:solidFill>
              </a:rPr>
              <a:t>User Roles: Admin, Doctor, Nurse, Lab Technician, Pharmacist, Receptionist, Patient</a:t>
            </a:r>
          </a:p>
        </p:txBody>
      </p:sp>
    </p:spTree>
    <p:extLst>
      <p:ext uri="{BB962C8B-B14F-4D97-AF65-F5344CB8AC3E}">
        <p14:creationId xmlns:p14="http://schemas.microsoft.com/office/powerpoint/2010/main" val="123455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09F8-6629-3249-BB38-091A143C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70142E"/>
                </a:solidFill>
              </a:rPr>
              <a:t>System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0174-88E9-68C1-365B-22E62E40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dirty="0">
                <a:solidFill>
                  <a:srgbClr val="4C8EF3"/>
                </a:solidFill>
              </a:rPr>
              <a:t>Authentication (login by role):</a:t>
            </a:r>
          </a:p>
          <a:p>
            <a:pPr lvl="1"/>
            <a:r>
              <a:rPr lang="en-US" sz="3600" dirty="0">
                <a:solidFill>
                  <a:srgbClr val="4C8EF3"/>
                </a:solidFill>
              </a:rPr>
              <a:t>The users login with their provided credentials to access their Dashboards</a:t>
            </a:r>
          </a:p>
          <a:p>
            <a:r>
              <a:rPr lang="en-US" sz="4000" dirty="0">
                <a:solidFill>
                  <a:srgbClr val="4C8EF3"/>
                </a:solidFill>
              </a:rPr>
              <a:t>Role Dashboards (redirects to unique views):</a:t>
            </a:r>
          </a:p>
          <a:p>
            <a:pPr lvl="1"/>
            <a:r>
              <a:rPr lang="en-US" sz="3600" dirty="0">
                <a:solidFill>
                  <a:srgbClr val="4C8EF3"/>
                </a:solidFill>
              </a:rPr>
              <a:t>These Dashboards present to them all the operations available in their roles</a:t>
            </a:r>
          </a:p>
          <a:p>
            <a:r>
              <a:rPr lang="en-US" sz="4000" dirty="0">
                <a:solidFill>
                  <a:srgbClr val="4C8EF3"/>
                </a:solidFill>
              </a:rPr>
              <a:t>Full hospital workflow: </a:t>
            </a:r>
          </a:p>
          <a:p>
            <a:pPr lvl="1"/>
            <a:r>
              <a:rPr lang="en-US" sz="3600" dirty="0">
                <a:solidFill>
                  <a:srgbClr val="4C8EF3"/>
                </a:solidFill>
              </a:rPr>
              <a:t>Registration → Diagnosis → Tests → Pharmacy → Treatment → Billing</a:t>
            </a:r>
          </a:p>
        </p:txBody>
      </p:sp>
    </p:spTree>
    <p:extLst>
      <p:ext uri="{BB962C8B-B14F-4D97-AF65-F5344CB8AC3E}">
        <p14:creationId xmlns:p14="http://schemas.microsoft.com/office/powerpoint/2010/main" val="410947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C7E6-E580-B8EE-775A-A887EF75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70142E"/>
                </a:solidFill>
              </a:rPr>
              <a:t>User Dashboards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12994B-B037-C5C8-0B1B-06FD7D46A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1690688"/>
            <a:ext cx="11085094" cy="467802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4C8EF3"/>
                </a:solidFill>
                <a:effectLst/>
                <a:latin typeface="Arial" panose="020B0604020202020204" pitchFamily="34" charset="0"/>
              </a:rPr>
              <a:t>Admin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4C8EF3"/>
                </a:solidFill>
                <a:effectLst/>
                <a:latin typeface="Arial" panose="020B0604020202020204" pitchFamily="34" charset="0"/>
              </a:rPr>
              <a:t>: Manage staff, create accounts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4C8EF3"/>
                </a:solidFill>
                <a:effectLst/>
                <a:latin typeface="Arial" panose="020B0604020202020204" pitchFamily="34" charset="0"/>
              </a:rPr>
              <a:t>Receptionist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4C8EF3"/>
                </a:solidFill>
                <a:effectLst/>
                <a:latin typeface="Arial" panose="020B0604020202020204" pitchFamily="34" charset="0"/>
              </a:rPr>
              <a:t>: Register patients, billing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4C8EF3"/>
                </a:solidFill>
                <a:effectLst/>
                <a:latin typeface="Arial" panose="020B0604020202020204" pitchFamily="34" charset="0"/>
              </a:rPr>
              <a:t>Doctor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4C8EF3"/>
                </a:solidFill>
                <a:effectLst/>
                <a:latin typeface="Arial" panose="020B0604020202020204" pitchFamily="34" charset="0"/>
              </a:rPr>
              <a:t>: Consultations &amp; prescriptions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4C8EF3"/>
                </a:solidFill>
                <a:effectLst/>
                <a:latin typeface="Arial" panose="020B0604020202020204" pitchFamily="34" charset="0"/>
              </a:rPr>
              <a:t>Lab Technician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4C8EF3"/>
                </a:solidFill>
                <a:effectLst/>
                <a:latin typeface="Arial" panose="020B0604020202020204" pitchFamily="34" charset="0"/>
              </a:rPr>
              <a:t>: Upload test results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4C8EF3"/>
                </a:solidFill>
                <a:effectLst/>
                <a:latin typeface="Arial" panose="020B0604020202020204" pitchFamily="34" charset="0"/>
              </a:rPr>
              <a:t>Pharmacist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4C8EF3"/>
                </a:solidFill>
                <a:effectLst/>
                <a:latin typeface="Arial" panose="020B0604020202020204" pitchFamily="34" charset="0"/>
              </a:rPr>
              <a:t>: Dispense medicine, manage inventory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4C8EF3"/>
                </a:solidFill>
                <a:effectLst/>
                <a:latin typeface="Arial" panose="020B0604020202020204" pitchFamily="34" charset="0"/>
              </a:rPr>
              <a:t>Nurse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4C8EF3"/>
                </a:solidFill>
                <a:effectLst/>
                <a:latin typeface="Arial" panose="020B0604020202020204" pitchFamily="34" charset="0"/>
              </a:rPr>
              <a:t>: Apply treatment and log notes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B5FF-C387-E3BA-2105-53D4E783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70142E"/>
                </a:solidFill>
              </a:rPr>
              <a:t>Technology Stack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EB11A3-E2B7-421F-DAB9-882696450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47825"/>
              </p:ext>
            </p:extLst>
          </p:nvPr>
        </p:nvGraphicFramePr>
        <p:xfrm>
          <a:off x="1526005" y="1690688"/>
          <a:ext cx="9139990" cy="4357188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4569995">
                  <a:extLst>
                    <a:ext uri="{9D8B030D-6E8A-4147-A177-3AD203B41FA5}">
                      <a16:colId xmlns:a16="http://schemas.microsoft.com/office/drawing/2014/main" val="2738512652"/>
                    </a:ext>
                  </a:extLst>
                </a:gridCol>
                <a:gridCol w="4569995">
                  <a:extLst>
                    <a:ext uri="{9D8B030D-6E8A-4147-A177-3AD203B41FA5}">
                      <a16:colId xmlns:a16="http://schemas.microsoft.com/office/drawing/2014/main" val="114007945"/>
                    </a:ext>
                  </a:extLst>
                </a:gridCol>
              </a:tblGrid>
              <a:tr h="726198">
                <a:tc>
                  <a:txBody>
                    <a:bodyPr/>
                    <a:lstStyle/>
                    <a:p>
                      <a:r>
                        <a:rPr lang="en-US" sz="2000" b="1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Tech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087393"/>
                  </a:ext>
                </a:extLst>
              </a:tr>
              <a:tr h="726198">
                <a:tc>
                  <a:txBody>
                    <a:bodyPr/>
                    <a:lstStyle/>
                    <a:p>
                      <a:r>
                        <a:rPr lang="en-US" sz="2000" b="1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Java (JDK 8+)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482913"/>
                  </a:ext>
                </a:extLst>
              </a:tr>
              <a:tr h="726198">
                <a:tc>
                  <a:txBody>
                    <a:bodyPr/>
                    <a:lstStyle/>
                    <a:p>
                      <a:r>
                        <a:rPr lang="en-US" sz="2000" b="1" dirty="0"/>
                        <a:t>UI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Java Swing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073822"/>
                  </a:ext>
                </a:extLst>
              </a:tr>
              <a:tr h="726198">
                <a:tc>
                  <a:txBody>
                    <a:bodyPr/>
                    <a:lstStyle/>
                    <a:p>
                      <a:r>
                        <a:rPr lang="en-US" sz="2000" b="1"/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MySQL (InnoDB)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158780"/>
                  </a:ext>
                </a:extLst>
              </a:tr>
              <a:tr h="726198">
                <a:tc>
                  <a:txBody>
                    <a:bodyPr/>
                    <a:lstStyle/>
                    <a:p>
                      <a:r>
                        <a:rPr lang="en-US" sz="2000" b="1"/>
                        <a:t>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Eclipse/NetBeans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775805"/>
                  </a:ext>
                </a:extLst>
              </a:tr>
              <a:tr h="726198">
                <a:tc>
                  <a:txBody>
                    <a:bodyPr/>
                    <a:lstStyle/>
                    <a:p>
                      <a:r>
                        <a:rPr lang="en-US" sz="2000" b="1" dirty="0"/>
                        <a:t>DB 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phpMyAdmin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05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19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AA0F-A8F7-94D5-2D2D-6DB8B4737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70142E"/>
                </a:solidFill>
                <a:effectLst/>
                <a:latin typeface="Arial" panose="020B0604020202020204" pitchFamily="34" charset="0"/>
              </a:rPr>
              <a:t>Database Design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85CBD6-6809-5482-FFEA-E7F45934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4C8EF3"/>
                </a:solidFill>
                <a:effectLst/>
              </a:rPr>
              <a:t>Show schema diagram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4C8EF3"/>
                </a:solidFill>
                <a:effectLst/>
              </a:rPr>
              <a:t>Mention foreign key relationships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4C8EF3"/>
                </a:solidFill>
                <a:effectLst/>
              </a:rPr>
              <a:t>Core tables: patients, staff, roles, users, consultations, bills,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2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505B6A-A2E9-E1E2-7435-586A4818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700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70142E"/>
                </a:solidFill>
              </a:rPr>
              <a:t>Live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AD2224-83EE-9294-6990-F28E71A77E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4C8EF3"/>
                </a:solidFill>
              </a:rPr>
              <a:t>Login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885E7-6651-AA0C-47A5-09AEDD2D9D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4C8EF3"/>
                </a:solidFill>
              </a:rPr>
              <a:t>Staff Registration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2AD149-D0C4-69DC-A194-2EC3F70BB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37" y="2738560"/>
            <a:ext cx="3737699" cy="3170028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1FD644B-F92E-FF11-C008-F9F822818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237" y="2563981"/>
            <a:ext cx="4013683" cy="361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1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386092-00AE-5599-B6BF-1888B728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70142E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Live Demo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35B172-85B1-F5E1-CB67-79137CFB5E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4C8EF3"/>
                </a:solidFill>
              </a:rPr>
              <a:t>Reception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F2D60-9E50-FE53-151F-D1A78137A7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4C8EF3"/>
                </a:solidFill>
              </a:rPr>
              <a:t>Doctor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7A69C2-ACDA-081B-0151-F24222831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14864"/>
            <a:ext cx="4650232" cy="3088456"/>
          </a:xfrm>
          <a:prstGeom prst="rect">
            <a:avLst/>
          </a:prstGeom>
        </p:spPr>
      </p:pic>
      <p:pic>
        <p:nvPicPr>
          <p:cNvPr id="10" name="Picture 9" descr="A screenshot of a medical form&#10;&#10;AI-generated content may be incorrect.">
            <a:extLst>
              <a:ext uri="{FF2B5EF4-FFF2-40B4-BE49-F238E27FC236}">
                <a16:creationId xmlns:a16="http://schemas.microsoft.com/office/drawing/2014/main" id="{2D5C9DB2-A29A-7B2F-700D-C7E8FD4EC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14863"/>
            <a:ext cx="5410328" cy="308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F81B9D-7429-81FF-DA17-175E8C1A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70142E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Live Demo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55B46D-D730-717B-8A60-ADC4F4D6E2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4C8EF3"/>
                </a:solidFill>
              </a:rPr>
              <a:t>Lab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A7454-CCA0-19AB-76FA-53CF794218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4C8EF3"/>
                </a:solidFill>
              </a:rPr>
              <a:t>Pharmacy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FDFDBD-552F-E8C7-8A78-C3F9203AC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4442"/>
            <a:ext cx="4954994" cy="3610226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F6DE64-B3DA-6FEC-C7F1-5DC294B6F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03" y="2424308"/>
            <a:ext cx="4655214" cy="36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20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456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Hospital Management System</vt:lpstr>
      <vt:lpstr>Introduction</vt:lpstr>
      <vt:lpstr>System Features</vt:lpstr>
      <vt:lpstr>User Dashboards</vt:lpstr>
      <vt:lpstr>Technology Stack</vt:lpstr>
      <vt:lpstr>Database Design </vt:lpstr>
      <vt:lpstr>Live Demo</vt:lpstr>
      <vt:lpstr>Live Demo</vt:lpstr>
      <vt:lpstr>Live Demo</vt:lpstr>
      <vt:lpstr>Live Demo</vt:lpstr>
      <vt:lpstr>Testing &amp; Validation</vt:lpstr>
      <vt:lpstr>Challenges Faced</vt:lpstr>
      <vt:lpstr>Future Improvements</vt:lpstr>
      <vt:lpstr>Conclusion</vt:lpstr>
      <vt:lpstr>Questions?</vt:lpstr>
      <vt:lpstr>Meet the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Breye Foka</dc:creator>
  <cp:lastModifiedBy>Breye Foka</cp:lastModifiedBy>
  <cp:revision>1</cp:revision>
  <dcterms:created xsi:type="dcterms:W3CDTF">2025-06-23T04:35:12Z</dcterms:created>
  <dcterms:modified xsi:type="dcterms:W3CDTF">2025-06-23T08:48:49Z</dcterms:modified>
</cp:coreProperties>
</file>