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22" autoAdjust="0"/>
  </p:normalViewPr>
  <p:slideViewPr>
    <p:cSldViewPr snapToGrid="0">
      <p:cViewPr varScale="1">
        <p:scale>
          <a:sx n="67" d="100"/>
          <a:sy n="67" d="100"/>
        </p:scale>
        <p:origin x="644" y="44"/>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569ED919-00BB-4E1F-9649-60FAA305BDC2}" type="datetime1">
              <a:rPr lang="es-ES" smtClean="0"/>
              <a:t>13/04/2024</a:t>
            </a:fld>
            <a:endParaRPr lang="es-ES" dirty="0"/>
          </a:p>
        </p:txBody>
      </p:sp>
      <p:sp>
        <p:nvSpPr>
          <p:cNvPr id="4" name="Marcador de pie de pá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F7F75FB2-D12E-4669-8522-D3E2C7E6DC97}" type="slidenum">
              <a:rPr lang="es-ES" smtClean="0"/>
              <a:t>‹Nº›</a:t>
            </a:fld>
            <a:endParaRPr lang="es-E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5D2C941-541A-451F-A21B-3E8902B9DFE8}" type="datetime1">
              <a:rPr lang="es-ES" smtClean="0"/>
              <a:t>13/04/2024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8D18E0B9-48E4-499D-93B2-B07D00395BAC}" type="slidenum">
              <a:rPr lang="es-ES" smtClean="0"/>
              <a:t>‹Nº›</a:t>
            </a:fld>
            <a:endParaRPr lang="es-E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a:t>
            </a:fld>
            <a:endParaRPr lang="es-E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10</a:t>
            </a:fld>
            <a:endParaRPr lang="es-ES" dirty="0"/>
          </a:p>
        </p:txBody>
      </p:sp>
    </p:spTree>
    <p:extLst>
      <p:ext uri="{BB962C8B-B14F-4D97-AF65-F5344CB8AC3E}">
        <p14:creationId xmlns:p14="http://schemas.microsoft.com/office/powerpoint/2010/main" val="2031756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11</a:t>
            </a:fld>
            <a:endParaRPr lang="es-ES" dirty="0"/>
          </a:p>
        </p:txBody>
      </p:sp>
    </p:spTree>
    <p:extLst>
      <p:ext uri="{BB962C8B-B14F-4D97-AF65-F5344CB8AC3E}">
        <p14:creationId xmlns:p14="http://schemas.microsoft.com/office/powerpoint/2010/main" val="366947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12</a:t>
            </a:fld>
            <a:endParaRPr lang="es-ES" dirty="0"/>
          </a:p>
        </p:txBody>
      </p:sp>
    </p:spTree>
    <p:extLst>
      <p:ext uri="{BB962C8B-B14F-4D97-AF65-F5344CB8AC3E}">
        <p14:creationId xmlns:p14="http://schemas.microsoft.com/office/powerpoint/2010/main" val="166111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13</a:t>
            </a:fld>
            <a:endParaRPr lang="es-E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2</a:t>
            </a:fld>
            <a:endParaRPr lang="es-E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3</a:t>
            </a:fld>
            <a:endParaRPr lang="es-E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4</a:t>
            </a:fld>
            <a:endParaRPr lang="es-E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5</a:t>
            </a:fld>
            <a:endParaRPr lang="es-E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6</a:t>
            </a:fld>
            <a:endParaRPr lang="es-ES" dirty="0"/>
          </a:p>
        </p:txBody>
      </p:sp>
    </p:spTree>
    <p:extLst>
      <p:ext uri="{BB962C8B-B14F-4D97-AF65-F5344CB8AC3E}">
        <p14:creationId xmlns:p14="http://schemas.microsoft.com/office/powerpoint/2010/main" val="58580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7</a:t>
            </a:fld>
            <a:endParaRPr lang="es-E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8</a:t>
            </a:fld>
            <a:endParaRPr lang="es-ES" dirty="0"/>
          </a:p>
        </p:txBody>
      </p:sp>
    </p:spTree>
    <p:extLst>
      <p:ext uri="{BB962C8B-B14F-4D97-AF65-F5344CB8AC3E}">
        <p14:creationId xmlns:p14="http://schemas.microsoft.com/office/powerpoint/2010/main" val="12841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9</a:t>
            </a:fld>
            <a:endParaRPr lang="es-ES" dirty="0"/>
          </a:p>
        </p:txBody>
      </p:sp>
    </p:spTree>
    <p:extLst>
      <p:ext uri="{BB962C8B-B14F-4D97-AF65-F5344CB8AC3E}">
        <p14:creationId xmlns:p14="http://schemas.microsoft.com/office/powerpoint/2010/main" val="207424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es-ES" sz="2000"/>
            </a:lvl1pPr>
          </a:lstStyle>
          <a:p>
            <a:pPr rtl="0"/>
            <a:r>
              <a:rPr lang="es-ES"/>
              <a:t>Haga clic en el icono para insertar una imagen</a:t>
            </a:r>
          </a:p>
        </p:txBody>
      </p:sp>
      <p:sp>
        <p:nvSpPr>
          <p:cNvPr id="6" name="Título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es-ES" sz="4800">
                <a:solidFill>
                  <a:schemeClr val="tx1"/>
                </a:solidFill>
              </a:defRPr>
            </a:lvl1pPr>
          </a:lstStyle>
          <a:p>
            <a:pPr rtl="0"/>
            <a:r>
              <a:rPr lang="es-ES"/>
              <a:t>Haga clic para agregar un título</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contenido y tabla">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es-ES" sz="3600"/>
            </a:lvl1pPr>
          </a:lstStyle>
          <a:p>
            <a:pPr rtl="0"/>
            <a:r>
              <a:rPr lang="es-ES"/>
              <a:t>Haga clic para agregar un título</a:t>
            </a:r>
          </a:p>
        </p:txBody>
      </p:sp>
      <p:sp>
        <p:nvSpPr>
          <p:cNvPr id="12" name="Marcador de contenido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posición de tabla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es-ES" sz="2000"/>
            </a:lvl1pPr>
          </a:lstStyle>
          <a:p>
            <a:pPr rtl="0"/>
            <a:r>
              <a:rPr lang="es-ES"/>
              <a:t>Haga clic en el icono para agregar una tabla</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iseño de 2 columnas 3">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es-ES" sz="1800" b="0"/>
            </a:lvl1pPr>
            <a:lvl2pPr marL="228600">
              <a:spcBef>
                <a:spcPts val="1000"/>
              </a:spcBef>
              <a:spcAft>
                <a:spcPts val="1200"/>
              </a:spcAft>
              <a:defRPr lang="es-ES" sz="1800" b="0"/>
            </a:lvl2pPr>
            <a:lvl3pPr marL="685800">
              <a:spcBef>
                <a:spcPts val="1000"/>
              </a:spcBef>
              <a:spcAft>
                <a:spcPts val="1200"/>
              </a:spcAft>
              <a:defRPr lang="es-ES" sz="1800" b="0"/>
            </a:lvl3pPr>
            <a:lvl4pPr marL="868680">
              <a:spcBef>
                <a:spcPts val="1000"/>
              </a:spcBef>
              <a:spcAft>
                <a:spcPts val="1200"/>
              </a:spcAft>
              <a:defRPr lang="es-ES" sz="1800" b="0"/>
            </a:lvl4pPr>
            <a:lvl5pPr marL="1143000">
              <a:spcBef>
                <a:spcPts val="1000"/>
              </a:spcBef>
              <a:spcAft>
                <a:spcPts val="1200"/>
              </a:spcAft>
              <a:defRPr lang="es-ES" sz="1800" b="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es-ES" sz="3600"/>
            </a:lvl1pPr>
          </a:lstStyle>
          <a:p>
            <a:pPr rtl="0"/>
            <a:r>
              <a:rPr lang="es-ES"/>
              <a:t>Haga clic para agregar un título</a:t>
            </a:r>
          </a:p>
        </p:txBody>
      </p:sp>
      <p:sp>
        <p:nvSpPr>
          <p:cNvPr id="9" name="Marcador de posición de tabla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es-ES" sz="2400"/>
            </a:lvl1pPr>
          </a:lstStyle>
          <a:p>
            <a:pPr rtl="0"/>
            <a:r>
              <a:rPr lang="es-ES"/>
              <a:t>Haga clic en el icono para insertar una tabla</a:t>
            </a:r>
          </a:p>
        </p:txBody>
      </p:sp>
      <p:sp>
        <p:nvSpPr>
          <p:cNvPr id="8" name="Rectángulo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 name="Título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es-ES" sz="4800"/>
            </a:lvl1pPr>
          </a:lstStyle>
          <a:p>
            <a:pPr rtl="0"/>
            <a:r>
              <a:rPr lang="es-ES"/>
              <a:t>Haga clic para agregar un título</a:t>
            </a:r>
          </a:p>
        </p:txBody>
      </p:sp>
      <p:sp>
        <p:nvSpPr>
          <p:cNvPr id="9" name="Marcador de contenido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es-ES" sz="1800"/>
            </a:lvl1pPr>
            <a:lvl2pPr marL="457200" indent="0">
              <a:spcBef>
                <a:spcPts val="1000"/>
              </a:spcBef>
              <a:buNone/>
              <a:defRPr lang="es-ES" sz="1600"/>
            </a:lvl2pPr>
            <a:lvl3pPr marL="914400" indent="0">
              <a:spcBef>
                <a:spcPts val="1000"/>
              </a:spcBef>
              <a:buNone/>
              <a:defRPr lang="es-ES" sz="1400"/>
            </a:lvl3pPr>
            <a:lvl4pPr marL="1371600" indent="0">
              <a:spcBef>
                <a:spcPts val="1000"/>
              </a:spcBef>
              <a:buNone/>
              <a:defRPr lang="es-ES" sz="1200"/>
            </a:lvl4pPr>
            <a:lvl5pPr marL="1828800" indent="0">
              <a:spcBef>
                <a:spcPts val="100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8" name="Título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es-ES" sz="3600">
                <a:solidFill>
                  <a:schemeClr val="tx1">
                    <a:lumMod val="75000"/>
                    <a:lumOff val="25000"/>
                  </a:schemeClr>
                </a:solidFill>
              </a:defRPr>
            </a:lvl1pPr>
          </a:lstStyle>
          <a:p>
            <a:pPr rtl="0"/>
            <a:r>
              <a:rPr lang="es-ES"/>
              <a:t>Haga clic para agregar un título</a:t>
            </a:r>
          </a:p>
        </p:txBody>
      </p:sp>
      <p:sp>
        <p:nvSpPr>
          <p:cNvPr id="10" name="Marcador de contenido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es-ES" sz="1800"/>
            </a:lvl1pPr>
            <a:lvl2pPr marL="457200" indent="0">
              <a:lnSpc>
                <a:spcPct val="125000"/>
              </a:lnSpc>
              <a:buNone/>
              <a:defRPr lang="es-ES" sz="1600"/>
            </a:lvl2pPr>
            <a:lvl3pPr marL="914400" indent="0">
              <a:lnSpc>
                <a:spcPct val="125000"/>
              </a:lnSpc>
              <a:buNone/>
              <a:defRPr lang="es-ES" sz="1400"/>
            </a:lvl3pPr>
            <a:lvl4pPr marL="1371600" indent="0">
              <a:lnSpc>
                <a:spcPct val="125000"/>
              </a:lnSpc>
              <a:buNone/>
              <a:defRPr lang="es-ES" sz="1200"/>
            </a:lvl4pPr>
            <a:lvl5pPr marL="1828800" indent="0">
              <a:lnSpc>
                <a:spcPct val="125000"/>
              </a:lnSpc>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3" name="Marco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la sección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 name="Título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es-ES" sz="4800"/>
            </a:lvl1pPr>
          </a:lstStyle>
          <a:p>
            <a:pPr rtl="0"/>
            <a:r>
              <a:rPr lang="es-ES"/>
              <a:t>Haga clic para agregar un título</a:t>
            </a:r>
          </a:p>
        </p:txBody>
      </p:sp>
      <p:sp>
        <p:nvSpPr>
          <p:cNvPr id="9" name="Marcador de posición de imagen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e imagen del título">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es-ES" sz="4800"/>
            </a:lvl1pPr>
          </a:lstStyle>
          <a:p>
            <a:pPr rtl="0"/>
            <a:r>
              <a:rPr lang="es-ES"/>
              <a:t>Haga clic para agregar un título</a:t>
            </a:r>
          </a:p>
        </p:txBody>
      </p:sp>
      <p:sp>
        <p:nvSpPr>
          <p:cNvPr id="11" name="Marcador de contenido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posición de imagen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13" name="Marco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es-ES" sz="3600"/>
            </a:lvl1pPr>
          </a:lstStyle>
          <a:p>
            <a:pPr rtl="0"/>
            <a:r>
              <a:rPr lang="es-ES"/>
              <a:t>Haga clic para agregar un título</a:t>
            </a:r>
          </a:p>
        </p:txBody>
      </p:sp>
      <p:sp>
        <p:nvSpPr>
          <p:cNvPr id="9" name="Marcador de contenido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es-ES" sz="1800"/>
            </a:lvl1pPr>
            <a:lvl2pPr marL="411480" indent="-228600">
              <a:lnSpc>
                <a:spcPct val="125000"/>
              </a:lnSpc>
              <a:spcBef>
                <a:spcPts val="0"/>
              </a:spcBef>
              <a:spcAft>
                <a:spcPts val="1200"/>
              </a:spcAft>
              <a:buFont typeface="Arial" panose="020B0604020202020204" pitchFamily="34" charset="0"/>
              <a:buChar char="•"/>
              <a:defRPr lang="es-ES" sz="1600"/>
            </a:lvl2pPr>
            <a:lvl3pPr marL="594360" indent="-228600">
              <a:lnSpc>
                <a:spcPct val="125000"/>
              </a:lnSpc>
              <a:spcBef>
                <a:spcPts val="0"/>
              </a:spcBef>
              <a:spcAft>
                <a:spcPts val="1200"/>
              </a:spcAft>
              <a:buFont typeface="Arial" panose="020B0604020202020204" pitchFamily="34" charset="0"/>
              <a:buChar char="•"/>
              <a:defRPr lang="es-ES" sz="1400"/>
            </a:lvl3pPr>
            <a:lvl4pPr marL="777240" indent="-228600">
              <a:lnSpc>
                <a:spcPct val="125000"/>
              </a:lnSpc>
              <a:spcBef>
                <a:spcPts val="0"/>
              </a:spcBef>
              <a:spcAft>
                <a:spcPts val="1200"/>
              </a:spcAft>
              <a:buFont typeface="Arial" panose="020B0604020202020204" pitchFamily="34" charset="0"/>
              <a:buChar char="•"/>
              <a:defRPr lang="es-ES" sz="1200"/>
            </a:lvl4pPr>
            <a:lvl5pPr marL="960120" indent="-228600">
              <a:lnSpc>
                <a:spcPct val="125000"/>
              </a:lnSpc>
              <a:spcBef>
                <a:spcPts val="0"/>
              </a:spcBef>
              <a:spcAft>
                <a:spcPts val="1200"/>
              </a:spcAft>
              <a:buFont typeface="Arial" panose="020B0604020202020204" pitchFamily="34" charset="0"/>
              <a:buChar char="•"/>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Rectángulo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 name="Marco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ontenido e imagen">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es-ES" sz="4800"/>
            </a:lvl1pPr>
          </a:lstStyle>
          <a:p>
            <a:pPr rtl="0"/>
            <a:r>
              <a:rPr lang="es-ES"/>
              <a:t>Haga clic para agregar un título</a:t>
            </a:r>
          </a:p>
        </p:txBody>
      </p:sp>
      <p:sp>
        <p:nvSpPr>
          <p:cNvPr id="9" name="Marcador de contenido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posición de imagen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6" name="Marco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iseño de 2 columnas 1">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diseño de 2 columnas 2">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imagen y contenido">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es-ES" sz="3600"/>
            </a:lvl1pPr>
          </a:lstStyle>
          <a:p>
            <a:pPr rtl="0"/>
            <a:r>
              <a:rPr lang="es-ES"/>
              <a:t>Haga clic para agregar un título</a:t>
            </a:r>
          </a:p>
        </p:txBody>
      </p:sp>
      <p:sp>
        <p:nvSpPr>
          <p:cNvPr id="3" name="Marcador de posición de imagen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12" name="Marcador de contenido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es-ES" sz="2000"/>
            </a:lvl1pPr>
            <a:lvl2pPr>
              <a:lnSpc>
                <a:spcPct val="95000"/>
              </a:lnSpc>
              <a:spcBef>
                <a:spcPts val="1000"/>
              </a:spcBef>
              <a:spcAft>
                <a:spcPts val="1200"/>
              </a:spcAft>
              <a:defRPr lang="es-ES" sz="1800"/>
            </a:lvl2pPr>
            <a:lvl3pPr>
              <a:lnSpc>
                <a:spcPct val="95000"/>
              </a:lnSpc>
              <a:spcBef>
                <a:spcPts val="1000"/>
              </a:spcBef>
              <a:spcAft>
                <a:spcPts val="1200"/>
              </a:spcAft>
              <a:defRPr lang="es-ES" sz="1600"/>
            </a:lvl3pPr>
            <a:lvl4pPr>
              <a:lnSpc>
                <a:spcPct val="95000"/>
              </a:lnSpc>
              <a:spcBef>
                <a:spcPts val="1000"/>
              </a:spcBef>
              <a:spcAft>
                <a:spcPts val="1200"/>
              </a:spcAft>
              <a:defRPr lang="es-ES" sz="1400"/>
            </a:lvl4pPr>
            <a:lvl5pPr>
              <a:lnSpc>
                <a:spcPct val="95000"/>
              </a:lnSpc>
              <a:spcBef>
                <a:spcPts val="1000"/>
              </a:spcBef>
              <a:spcAft>
                <a:spcPts val="1200"/>
              </a:spcAft>
              <a:defRPr lang="es-ES" sz="14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Rectángulo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7" name="Marco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bg2">
                    <a:lumMod val="50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es-ES"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descr="Un grupo de plantas en maceta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8" y="438150"/>
            <a:ext cx="11274425" cy="5943600"/>
          </a:xfrm>
        </p:spPr>
      </p:pic>
      <p:sp>
        <p:nvSpPr>
          <p:cNvPr id="3" name="Título 2">
            <a:extLst>
              <a:ext uri="{FF2B5EF4-FFF2-40B4-BE49-F238E27FC236}">
                <a16:creationId xmlns:a16="http://schemas.microsoft.com/office/drawing/2014/main" id="{526ABF06-5491-8319-408F-AC9C03E64E1E}"/>
              </a:ext>
            </a:extLst>
          </p:cNvPr>
          <p:cNvSpPr>
            <a:spLocks noGrp="1"/>
          </p:cNvSpPr>
          <p:nvPr>
            <p:ph type="title"/>
          </p:nvPr>
        </p:nvSpPr>
        <p:spPr>
          <a:xfrm>
            <a:off x="346074" y="304800"/>
            <a:ext cx="11387138" cy="1647825"/>
          </a:xfrm>
        </p:spPr>
        <p:txBody>
          <a:bodyPr rtlCol="0">
            <a:normAutofit fontScale="90000"/>
          </a:bodyPr>
          <a:lstStyle>
            <a:defPPr>
              <a:defRPr lang="es-ES"/>
            </a:defPPr>
          </a:lstStyle>
          <a:p>
            <a:pPr algn="ctr" rtl="0"/>
            <a:r>
              <a:rPr lang="es-ES" dirty="0">
                <a:solidFill>
                  <a:schemeClr val="tx1"/>
                </a:solidFill>
              </a:rPr>
              <a:t>Proyecto Final: Análisis del sistema de información de la empresa </a:t>
            </a:r>
            <a:r>
              <a:rPr lang="es-ES" dirty="0" err="1">
                <a:solidFill>
                  <a:schemeClr val="tx1"/>
                </a:solidFill>
              </a:rPr>
              <a:t>Handsome</a:t>
            </a:r>
            <a:r>
              <a:rPr lang="es-ES" dirty="0">
                <a:solidFill>
                  <a:schemeClr val="tx1"/>
                </a:solidFill>
              </a:rPr>
              <a:t> Nica S.A</a:t>
            </a:r>
          </a:p>
        </p:txBody>
      </p:sp>
      <p:sp>
        <p:nvSpPr>
          <p:cNvPr id="2" name="CuadroTexto 1">
            <a:extLst>
              <a:ext uri="{FF2B5EF4-FFF2-40B4-BE49-F238E27FC236}">
                <a16:creationId xmlns:a16="http://schemas.microsoft.com/office/drawing/2014/main" id="{C7E5ECE9-FE74-477F-AF19-7B13301A7465}"/>
              </a:ext>
            </a:extLst>
          </p:cNvPr>
          <p:cNvSpPr txBox="1"/>
          <p:nvPr/>
        </p:nvSpPr>
        <p:spPr>
          <a:xfrm>
            <a:off x="8191500" y="3162300"/>
            <a:ext cx="4200525" cy="2677656"/>
          </a:xfrm>
          <a:prstGeom prst="rect">
            <a:avLst/>
          </a:prstGeom>
          <a:noFill/>
        </p:spPr>
        <p:txBody>
          <a:bodyPr wrap="square" rtlCol="0">
            <a:spAutoFit/>
          </a:bodyPr>
          <a:lstStyle/>
          <a:p>
            <a:r>
              <a:rPr lang="es-NI" sz="2400" dirty="0"/>
              <a:t>Integrantes:</a:t>
            </a:r>
          </a:p>
          <a:p>
            <a:r>
              <a:rPr lang="es-NI" sz="2400" dirty="0"/>
              <a:t> </a:t>
            </a:r>
          </a:p>
          <a:p>
            <a:r>
              <a:rPr lang="es-NI" sz="2400" dirty="0"/>
              <a:t>Brandon Cruz Reyes.</a:t>
            </a:r>
          </a:p>
          <a:p>
            <a:r>
              <a:rPr lang="es-NI" sz="2400" dirty="0"/>
              <a:t>Byron Flores Gaitan.</a:t>
            </a:r>
          </a:p>
          <a:p>
            <a:r>
              <a:rPr lang="es-NI" sz="2400" dirty="0"/>
              <a:t>Roberto Morales Ramos.</a:t>
            </a:r>
          </a:p>
          <a:p>
            <a:r>
              <a:rPr lang="es-NI" sz="2400" dirty="0"/>
              <a:t>Jonathan Downs Cruz.</a:t>
            </a:r>
          </a:p>
          <a:p>
            <a:r>
              <a:rPr lang="es-NI" sz="2400" dirty="0"/>
              <a:t>Joel Aburto </a:t>
            </a:r>
            <a:r>
              <a:rPr lang="es-NI" sz="2400" dirty="0" err="1"/>
              <a:t>Sanchez</a:t>
            </a:r>
            <a:r>
              <a:rPr lang="es-NI" sz="2400" dirty="0"/>
              <a:t>.</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9E21A35-90B9-F235-7F48-11B56D97F6A4}"/>
              </a:ext>
            </a:extLst>
          </p:cNvPr>
          <p:cNvSpPr>
            <a:spLocks noGrp="1"/>
          </p:cNvSpPr>
          <p:nvPr>
            <p:ph type="title"/>
          </p:nvPr>
        </p:nvSpPr>
        <p:spPr>
          <a:xfrm>
            <a:off x="2027053" y="0"/>
            <a:ext cx="10515600" cy="1325563"/>
          </a:xfrm>
        </p:spPr>
        <p:txBody>
          <a:bodyPr rtlCol="0"/>
          <a:lstStyle>
            <a:defPPr>
              <a:defRPr lang="es-ES"/>
            </a:defPPr>
          </a:lstStyle>
          <a:p>
            <a:pPr rtl="0"/>
            <a:r>
              <a:rPr lang="es-ES" dirty="0"/>
              <a:t>Diagrama de Flujo del Sistema Analizado</a:t>
            </a:r>
          </a:p>
        </p:txBody>
      </p:sp>
      <p:sp>
        <p:nvSpPr>
          <p:cNvPr id="3" name="Marcador de número de diapositiva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10</a:t>
            </a:fld>
            <a:endParaRPr lang="es-ES" dirty="0"/>
          </a:p>
        </p:txBody>
      </p:sp>
      <p:pic>
        <p:nvPicPr>
          <p:cNvPr id="10" name="Imagen 9">
            <a:extLst>
              <a:ext uri="{FF2B5EF4-FFF2-40B4-BE49-F238E27FC236}">
                <a16:creationId xmlns:a16="http://schemas.microsoft.com/office/drawing/2014/main" id="{3238DF7A-46CA-48CE-92CB-3E9B563479FC}"/>
              </a:ext>
            </a:extLst>
          </p:cNvPr>
          <p:cNvPicPr>
            <a:picLocks noChangeAspect="1"/>
          </p:cNvPicPr>
          <p:nvPr/>
        </p:nvPicPr>
        <p:blipFill>
          <a:blip r:embed="rId3"/>
          <a:stretch>
            <a:fillRect/>
          </a:stretch>
        </p:blipFill>
        <p:spPr>
          <a:xfrm>
            <a:off x="726574" y="1261728"/>
            <a:ext cx="10887709" cy="5090061"/>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11</a:t>
            </a:fld>
            <a:endParaRPr lang="es-ES" dirty="0"/>
          </a:p>
        </p:txBody>
      </p:sp>
      <p:pic>
        <p:nvPicPr>
          <p:cNvPr id="11" name="Imagen 10">
            <a:extLst>
              <a:ext uri="{FF2B5EF4-FFF2-40B4-BE49-F238E27FC236}">
                <a16:creationId xmlns:a16="http://schemas.microsoft.com/office/drawing/2014/main" id="{971B1C28-0DCE-4432-930D-E138B3DB6C78}"/>
              </a:ext>
            </a:extLst>
          </p:cNvPr>
          <p:cNvPicPr>
            <a:picLocks noChangeAspect="1"/>
          </p:cNvPicPr>
          <p:nvPr/>
        </p:nvPicPr>
        <p:blipFill>
          <a:blip r:embed="rId3"/>
          <a:stretch>
            <a:fillRect/>
          </a:stretch>
        </p:blipFill>
        <p:spPr>
          <a:xfrm>
            <a:off x="2727960" y="352573"/>
            <a:ext cx="9054465" cy="5887774"/>
          </a:xfrm>
          <a:prstGeom prst="rect">
            <a:avLst/>
          </a:prstGeom>
        </p:spPr>
      </p:pic>
      <p:sp>
        <p:nvSpPr>
          <p:cNvPr id="3" name="Título 2">
            <a:extLst>
              <a:ext uri="{FF2B5EF4-FFF2-40B4-BE49-F238E27FC236}">
                <a16:creationId xmlns:a16="http://schemas.microsoft.com/office/drawing/2014/main" id="{7FF8F842-D95F-32E4-59B0-60283CC86021}"/>
              </a:ext>
            </a:extLst>
          </p:cNvPr>
          <p:cNvSpPr>
            <a:spLocks noGrp="1"/>
          </p:cNvSpPr>
          <p:nvPr>
            <p:ph type="title"/>
          </p:nvPr>
        </p:nvSpPr>
        <p:spPr>
          <a:xfrm>
            <a:off x="485774" y="144643"/>
            <a:ext cx="5015865" cy="1064138"/>
          </a:xfrm>
        </p:spPr>
        <p:txBody>
          <a:bodyPr rtlCol="0"/>
          <a:lstStyle>
            <a:defPPr>
              <a:defRPr lang="es-ES"/>
            </a:defPPr>
          </a:lstStyle>
          <a:p>
            <a:pPr rtl="0"/>
            <a:r>
              <a:rPr lang="es-ES" dirty="0"/>
              <a:t>Diagrama de flujo nivel 1</a:t>
            </a:r>
          </a:p>
        </p:txBody>
      </p:sp>
    </p:spTree>
    <p:extLst>
      <p:ext uri="{BB962C8B-B14F-4D97-AF65-F5344CB8AC3E}">
        <p14:creationId xmlns:p14="http://schemas.microsoft.com/office/powerpoint/2010/main" val="138236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84C19E8-9349-E5B5-40F0-219E9B89B60A}"/>
              </a:ext>
            </a:extLst>
          </p:cNvPr>
          <p:cNvSpPr>
            <a:spLocks noGrp="1"/>
          </p:cNvSpPr>
          <p:nvPr>
            <p:ph type="title"/>
          </p:nvPr>
        </p:nvSpPr>
        <p:spPr>
          <a:xfrm>
            <a:off x="476249" y="152400"/>
            <a:ext cx="2850515" cy="1407038"/>
          </a:xfrm>
        </p:spPr>
        <p:txBody>
          <a:bodyPr rtlCol="0"/>
          <a:lstStyle>
            <a:defPPr>
              <a:defRPr lang="es-ES"/>
            </a:defPPr>
          </a:lstStyle>
          <a:p>
            <a:pPr rtl="0"/>
            <a:r>
              <a:rPr lang="es-NI" dirty="0"/>
              <a:t>Conclusiones. </a:t>
            </a:r>
            <a:endParaRPr lang="es-ES" dirty="0"/>
          </a:p>
        </p:txBody>
      </p:sp>
      <p:sp>
        <p:nvSpPr>
          <p:cNvPr id="3" name="Marcador de número de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12</a:t>
            </a:fld>
            <a:endParaRPr lang="es-ES" dirty="0"/>
          </a:p>
        </p:txBody>
      </p:sp>
      <p:sp>
        <p:nvSpPr>
          <p:cNvPr id="7" name="CuadroTexto 6">
            <a:extLst>
              <a:ext uri="{FF2B5EF4-FFF2-40B4-BE49-F238E27FC236}">
                <a16:creationId xmlns:a16="http://schemas.microsoft.com/office/drawing/2014/main" id="{372C832C-9384-427B-BF01-A7FA85AAF65E}"/>
              </a:ext>
            </a:extLst>
          </p:cNvPr>
          <p:cNvSpPr txBox="1"/>
          <p:nvPr/>
        </p:nvSpPr>
        <p:spPr>
          <a:xfrm>
            <a:off x="628650" y="1720047"/>
            <a:ext cx="10934700" cy="4401205"/>
          </a:xfrm>
          <a:prstGeom prst="rect">
            <a:avLst/>
          </a:prstGeom>
          <a:noFill/>
        </p:spPr>
        <p:txBody>
          <a:bodyPr wrap="square" rtlCol="0">
            <a:spAutoFit/>
          </a:bodyPr>
          <a:lstStyle/>
          <a:p>
            <a:r>
              <a:rPr lang="es-ES" sz="2800" b="0" i="0" dirty="0">
                <a:solidFill>
                  <a:srgbClr val="0D0D0D"/>
                </a:solidFill>
                <a:effectLst/>
                <a:latin typeface="Times New Roman" panose="02020603050405020304" pitchFamily="18" charset="0"/>
                <a:cs typeface="Times New Roman" panose="02020603050405020304" pitchFamily="18" charset="0"/>
              </a:rPr>
              <a:t>La optimización tecnológica es crucial para </a:t>
            </a:r>
            <a:r>
              <a:rPr lang="es-ES" sz="2800" b="0" i="0" dirty="0" err="1">
                <a:solidFill>
                  <a:srgbClr val="0D0D0D"/>
                </a:solidFill>
                <a:effectLst/>
                <a:latin typeface="Times New Roman" panose="02020603050405020304" pitchFamily="18" charset="0"/>
                <a:cs typeface="Times New Roman" panose="02020603050405020304" pitchFamily="18" charset="0"/>
              </a:rPr>
              <a:t>Handsome</a:t>
            </a:r>
            <a:r>
              <a:rPr lang="es-ES" sz="2800" b="0" i="0" dirty="0">
                <a:solidFill>
                  <a:srgbClr val="0D0D0D"/>
                </a:solidFill>
                <a:effectLst/>
                <a:latin typeface="Times New Roman" panose="02020603050405020304" pitchFamily="18" charset="0"/>
                <a:cs typeface="Times New Roman" panose="02020603050405020304" pitchFamily="18" charset="0"/>
              </a:rPr>
              <a:t> Nica S.A., y la implementación del sistema </a:t>
            </a:r>
            <a:r>
              <a:rPr lang="es-ES" sz="2800" b="0" i="0" dirty="0" err="1">
                <a:solidFill>
                  <a:srgbClr val="0D0D0D"/>
                </a:solidFill>
                <a:effectLst/>
                <a:latin typeface="Times New Roman" panose="02020603050405020304" pitchFamily="18" charset="0"/>
                <a:cs typeface="Times New Roman" panose="02020603050405020304" pitchFamily="18" charset="0"/>
              </a:rPr>
              <a:t>Contpaqi</a:t>
            </a:r>
            <a:r>
              <a:rPr lang="es-ES" sz="2800" b="0" i="0" dirty="0">
                <a:solidFill>
                  <a:srgbClr val="0D0D0D"/>
                </a:solidFill>
                <a:effectLst/>
                <a:latin typeface="Times New Roman" panose="02020603050405020304" pitchFamily="18" charset="0"/>
                <a:cs typeface="Times New Roman" panose="02020603050405020304" pitchFamily="18" charset="0"/>
              </a:rPr>
              <a:t> ofrece una oportunidad para mejorar la eficiencia y competitividad en el mercado textil. Aunque </a:t>
            </a:r>
            <a:r>
              <a:rPr lang="es-ES" sz="2800" b="0" i="0" dirty="0" err="1">
                <a:solidFill>
                  <a:srgbClr val="0D0D0D"/>
                </a:solidFill>
                <a:effectLst/>
                <a:latin typeface="Times New Roman" panose="02020603050405020304" pitchFamily="18" charset="0"/>
                <a:cs typeface="Times New Roman" panose="02020603050405020304" pitchFamily="18" charset="0"/>
              </a:rPr>
              <a:t>Contpaqi</a:t>
            </a:r>
            <a:r>
              <a:rPr lang="es-ES" sz="2800" b="0" i="0" dirty="0">
                <a:solidFill>
                  <a:srgbClr val="0D0D0D"/>
                </a:solidFill>
                <a:effectLst/>
                <a:latin typeface="Times New Roman" panose="02020603050405020304" pitchFamily="18" charset="0"/>
                <a:cs typeface="Times New Roman" panose="02020603050405020304" pitchFamily="18" charset="0"/>
              </a:rPr>
              <a:t> ofrece beneficios, desafíos críticos relacionados con la estabilidad y rendimiento requieren atención urgente para garantizar la continuidad operativa. Se necesitan soluciones integrales que aborden tanto los problemas técnicos actuales como la fiabilidad a largo plazo del sistema. La ética informática se destaca como un diferenciador competitivo, y la formación del personal es fundamental para optimizar el rendimiento del sistema y mantener la competitividad</a:t>
            </a:r>
            <a:endParaRPr lang="es-NI"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8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B961152-381E-D654-15E9-7C4F09608779}"/>
              </a:ext>
            </a:extLst>
          </p:cNvPr>
          <p:cNvSpPr>
            <a:spLocks noGrp="1"/>
          </p:cNvSpPr>
          <p:nvPr>
            <p:ph type="title"/>
          </p:nvPr>
        </p:nvSpPr>
        <p:spPr>
          <a:xfrm>
            <a:off x="2962275" y="361949"/>
            <a:ext cx="6267449" cy="1285875"/>
          </a:xfrm>
        </p:spPr>
        <p:txBody>
          <a:bodyPr rtlCol="0"/>
          <a:lstStyle>
            <a:defPPr>
              <a:defRPr lang="es-ES"/>
            </a:defPPr>
          </a:lstStyle>
          <a:p>
            <a:pPr rtl="0"/>
            <a:r>
              <a:rPr lang="es-ES" dirty="0"/>
              <a:t>Gracias por su atención </a:t>
            </a:r>
          </a:p>
        </p:txBody>
      </p:sp>
      <p:pic>
        <p:nvPicPr>
          <p:cNvPr id="7" name="Imagen 6">
            <a:extLst>
              <a:ext uri="{FF2B5EF4-FFF2-40B4-BE49-F238E27FC236}">
                <a16:creationId xmlns:a16="http://schemas.microsoft.com/office/drawing/2014/main" id="{2446D1EC-3A16-4DBA-BE6D-0DD838DD2BFB}"/>
              </a:ext>
            </a:extLst>
          </p:cNvPr>
          <p:cNvPicPr>
            <a:picLocks noChangeAspect="1"/>
          </p:cNvPicPr>
          <p:nvPr/>
        </p:nvPicPr>
        <p:blipFill>
          <a:blip r:embed="rId3"/>
          <a:stretch>
            <a:fillRect/>
          </a:stretch>
        </p:blipFill>
        <p:spPr>
          <a:xfrm>
            <a:off x="2628900" y="1885950"/>
            <a:ext cx="6934200" cy="4496395"/>
          </a:xfrm>
          <a:prstGeom prst="rect">
            <a:avLst/>
          </a:prstGeom>
        </p:spPr>
      </p:pic>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44B7D88-18D8-7250-6364-BECA6F65381D}"/>
              </a:ext>
            </a:extLst>
          </p:cNvPr>
          <p:cNvSpPr>
            <a:spLocks noGrp="1"/>
          </p:cNvSpPr>
          <p:nvPr>
            <p:ph type="title"/>
          </p:nvPr>
        </p:nvSpPr>
        <p:spPr>
          <a:xfrm>
            <a:off x="1589075" y="626745"/>
            <a:ext cx="3181350" cy="973455"/>
          </a:xfrm>
        </p:spPr>
        <p:txBody>
          <a:bodyPr rtlCol="0"/>
          <a:lstStyle>
            <a:defPPr>
              <a:defRPr lang="es-ES"/>
            </a:defPPr>
          </a:lstStyle>
          <a:p>
            <a:pPr rtl="0"/>
            <a:r>
              <a:rPr lang="es-ES" dirty="0"/>
              <a:t>Introducción</a:t>
            </a:r>
          </a:p>
        </p:txBody>
      </p:sp>
      <p:sp>
        <p:nvSpPr>
          <p:cNvPr id="7" name="Marcador de contenido 6">
            <a:extLst>
              <a:ext uri="{FF2B5EF4-FFF2-40B4-BE49-F238E27FC236}">
                <a16:creationId xmlns:a16="http://schemas.microsoft.com/office/drawing/2014/main" id="{0C0D5F39-EF49-BECB-8276-8B8A46F07AC2}"/>
              </a:ext>
            </a:extLst>
          </p:cNvPr>
          <p:cNvSpPr>
            <a:spLocks noGrp="1"/>
          </p:cNvSpPr>
          <p:nvPr>
            <p:ph sz="quarter" idx="10"/>
          </p:nvPr>
        </p:nvSpPr>
        <p:spPr>
          <a:xfrm>
            <a:off x="6096000" y="1000125"/>
            <a:ext cx="5346583" cy="4943475"/>
          </a:xfrm>
        </p:spPr>
        <p:txBody>
          <a:bodyPr rtlCol="0">
            <a:normAutofit lnSpcReduction="10000"/>
          </a:bodyPr>
          <a:lstStyle>
            <a:defPPr>
              <a:defRPr lang="es-ES"/>
            </a:defPPr>
          </a:lstStyle>
          <a:p>
            <a:pPr rtl="0"/>
            <a:r>
              <a:rPr lang="es-ES" sz="2000" dirty="0"/>
              <a:t>En el competitivo mundo empresarial actual, es esencial optimizar el sistema de información para mantener la competitividad. Nos enfocamos en </a:t>
            </a:r>
            <a:r>
              <a:rPr lang="es-ES" sz="2000" dirty="0" err="1"/>
              <a:t>Contpaqi</a:t>
            </a:r>
            <a:r>
              <a:rPr lang="es-ES" sz="2000" dirty="0"/>
              <a:t>, crucial para empresas como </a:t>
            </a:r>
            <a:r>
              <a:rPr lang="es-ES" sz="2000" dirty="0" err="1"/>
              <a:t>Handson</a:t>
            </a:r>
            <a:r>
              <a:rPr lang="es-ES" sz="2000" dirty="0"/>
              <a:t> Nica S.A., líder en la industria textil y exportadora. </a:t>
            </a:r>
            <a:r>
              <a:rPr lang="es-ES" sz="2000" dirty="0" err="1"/>
              <a:t>Contpaqi</a:t>
            </a:r>
            <a:r>
              <a:rPr lang="es-ES" sz="2000" dirty="0"/>
              <a:t> simplifica la gestión administrativa y contable, permitiendo cumplir con obligaciones fiscales y mejorar procesos. Su suite integral abarca </a:t>
            </a:r>
            <a:r>
              <a:rPr lang="es-ES" sz="2000" dirty="0" err="1"/>
              <a:t>Contpaqi</a:t>
            </a:r>
            <a:r>
              <a:rPr lang="es-ES" sz="2000" dirty="0"/>
              <a:t> Comercial, Bancos y Contabilidad, colaborando para simplificar operaciones comerciales, gestionar inventarios y flujo de efectivo, reduciendo tiempo y errores administrativos.</a:t>
            </a:r>
          </a:p>
        </p:txBody>
      </p:sp>
      <p:pic>
        <p:nvPicPr>
          <p:cNvPr id="4" name="Marcador de posición de imagen 7">
            <a:extLst>
              <a:ext uri="{FF2B5EF4-FFF2-40B4-BE49-F238E27FC236}">
                <a16:creationId xmlns:a16="http://schemas.microsoft.com/office/drawing/2014/main" id="{930F8125-F5CE-426E-88A7-573B7112A1C5}"/>
              </a:ext>
            </a:extLst>
          </p:cNvPr>
          <p:cNvPicPr>
            <a:picLocks noChangeAspect="1"/>
          </p:cNvPicPr>
          <p:nvPr/>
        </p:nvPicPr>
        <p:blipFill rotWithShape="1">
          <a:blip r:embed="rId3"/>
          <a:srcRect l="6997" t="22752" r="6535" b="20432"/>
          <a:stretch/>
        </p:blipFill>
        <p:spPr>
          <a:xfrm>
            <a:off x="642913" y="2055697"/>
            <a:ext cx="5073675" cy="3333750"/>
          </a:xfrm>
          <a:prstGeom prst="rect">
            <a:avLst/>
          </a:prstGeom>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D304888D-B78B-26F5-9075-CDA3C673C95A}"/>
              </a:ext>
            </a:extLst>
          </p:cNvPr>
          <p:cNvSpPr>
            <a:spLocks noGrp="1"/>
          </p:cNvSpPr>
          <p:nvPr>
            <p:ph type="title"/>
          </p:nvPr>
        </p:nvSpPr>
        <p:spPr>
          <a:xfrm>
            <a:off x="7035083" y="444046"/>
            <a:ext cx="3722533" cy="1000126"/>
          </a:xfrm>
        </p:spPr>
        <p:txBody>
          <a:bodyPr rtlCol="0"/>
          <a:lstStyle>
            <a:defPPr>
              <a:defRPr lang="es-ES"/>
            </a:defPPr>
          </a:lstStyle>
          <a:p>
            <a:pPr rtl="0"/>
            <a:r>
              <a:rPr lang="es-ES" dirty="0"/>
              <a:t>Antecedentes</a:t>
            </a:r>
          </a:p>
        </p:txBody>
      </p:sp>
      <p:pic>
        <p:nvPicPr>
          <p:cNvPr id="6" name="Marcador de posición de imagen 5">
            <a:extLst>
              <a:ext uri="{FF2B5EF4-FFF2-40B4-BE49-F238E27FC236}">
                <a16:creationId xmlns:a16="http://schemas.microsoft.com/office/drawing/2014/main" id="{BC078D47-4FED-4AAE-8D15-9AEF8F335F61}"/>
              </a:ext>
            </a:extLst>
          </p:cNvPr>
          <p:cNvPicPr>
            <a:picLocks noGrp="1" noChangeAspect="1"/>
          </p:cNvPicPr>
          <p:nvPr>
            <p:ph type="pic" sz="quarter" idx="10"/>
          </p:nvPr>
        </p:nvPicPr>
        <p:blipFill>
          <a:blip r:embed="rId3"/>
          <a:srcRect l="17923" r="17923"/>
          <a:stretch>
            <a:fillRect/>
          </a:stretch>
        </p:blipFill>
        <p:spPr>
          <a:xfrm>
            <a:off x="601846" y="1444172"/>
            <a:ext cx="5111567" cy="4499428"/>
          </a:xfrm>
        </p:spPr>
      </p:pic>
      <p:sp>
        <p:nvSpPr>
          <p:cNvPr id="4" name="CuadroTexto 3">
            <a:extLst>
              <a:ext uri="{FF2B5EF4-FFF2-40B4-BE49-F238E27FC236}">
                <a16:creationId xmlns:a16="http://schemas.microsoft.com/office/drawing/2014/main" id="{B50780D3-5ACF-4FCA-AF8A-1D1BD5166D54}"/>
              </a:ext>
            </a:extLst>
          </p:cNvPr>
          <p:cNvSpPr txBox="1"/>
          <p:nvPr/>
        </p:nvSpPr>
        <p:spPr>
          <a:xfrm>
            <a:off x="6096000" y="1543048"/>
            <a:ext cx="5600700" cy="4708981"/>
          </a:xfrm>
          <a:prstGeom prst="rect">
            <a:avLst/>
          </a:prstGeom>
          <a:noFill/>
        </p:spPr>
        <p:txBody>
          <a:bodyPr wrap="square" rtlCol="0">
            <a:spAutoFit/>
          </a:bodyPr>
          <a:lstStyle/>
          <a:p>
            <a:r>
              <a:rPr lang="es-ES" sz="2000" dirty="0" err="1"/>
              <a:t>Handsome</a:t>
            </a:r>
            <a:r>
              <a:rPr lang="es-ES" sz="2000" dirty="0"/>
              <a:t> Nica S.A., una empresa coreana con más de 20 años de presencia en Nicaragua en el sector textil, ha sido un pilar en la economía local, generando empleo y contribuyendo al desarrollo económico del país a través de la exportación de prendas textiles. A pesar de su éxito, enfrentaron limitaciones con su sistema principal, </a:t>
            </a:r>
            <a:r>
              <a:rPr lang="es-ES" sz="2000" dirty="0" err="1"/>
              <a:t>Tally.ERP</a:t>
            </a:r>
            <a:r>
              <a:rPr lang="es-ES" sz="2000" dirty="0"/>
              <a:t> 9, que no se adaptaba completamente a sus necesidades operativas y presentaba fallos en escalabilidad y accesibilidad de información en tiempo real para los accionistas. Ante esta situación, decidieron migrar a </a:t>
            </a:r>
            <a:r>
              <a:rPr lang="es-ES" sz="2000" dirty="0" err="1"/>
              <a:t>Contpaqi</a:t>
            </a:r>
            <a:r>
              <a:rPr lang="es-ES" sz="2000" dirty="0"/>
              <a:t>, valorando su interfaz más amigable y fácil de usar, especialmente en momentos de crisis y migración de empleados, donde la simplicidad y la eficiencia son cruciales.</a:t>
            </a:r>
          </a:p>
        </p:txBody>
      </p:sp>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21905908-61C5-E80D-F570-D84DB7527C19}"/>
              </a:ext>
            </a:extLst>
          </p:cNvPr>
          <p:cNvSpPr>
            <a:spLocks noGrp="1"/>
          </p:cNvSpPr>
          <p:nvPr>
            <p:ph type="title"/>
          </p:nvPr>
        </p:nvSpPr>
        <p:spPr>
          <a:xfrm>
            <a:off x="676274" y="438150"/>
            <a:ext cx="5953126" cy="1629728"/>
          </a:xfrm>
        </p:spPr>
        <p:txBody>
          <a:bodyPr rtlCol="0"/>
          <a:lstStyle>
            <a:defPPr>
              <a:defRPr lang="es-ES"/>
            </a:defPPr>
          </a:lstStyle>
          <a:p>
            <a:pPr algn="ctr" rtl="0"/>
            <a:r>
              <a:rPr lang="es-ES" dirty="0"/>
              <a:t>Planteamiento del problema</a:t>
            </a:r>
          </a:p>
        </p:txBody>
      </p:sp>
      <p:sp>
        <p:nvSpPr>
          <p:cNvPr id="28" name="Marcador de contenido 27">
            <a:extLst>
              <a:ext uri="{FF2B5EF4-FFF2-40B4-BE49-F238E27FC236}">
                <a16:creationId xmlns:a16="http://schemas.microsoft.com/office/drawing/2014/main" id="{7CC1959B-E6A9-5770-EC41-43538A9E36CE}"/>
              </a:ext>
            </a:extLst>
          </p:cNvPr>
          <p:cNvSpPr>
            <a:spLocks noGrp="1"/>
          </p:cNvSpPr>
          <p:nvPr>
            <p:ph sz="quarter" idx="11"/>
          </p:nvPr>
        </p:nvSpPr>
        <p:spPr>
          <a:xfrm>
            <a:off x="504826" y="2067878"/>
            <a:ext cx="5876924" cy="4351971"/>
          </a:xfrm>
        </p:spPr>
        <p:txBody>
          <a:bodyPr rtlCol="0">
            <a:normAutofit fontScale="92500" lnSpcReduction="20000"/>
          </a:bodyPr>
          <a:lstStyle>
            <a:defPPr>
              <a:defRPr lang="es-ES"/>
            </a:defPPr>
          </a:lstStyle>
          <a:p>
            <a:pPr rtl="0"/>
            <a:endParaRPr lang="es-ES" b="1" dirty="0"/>
          </a:p>
          <a:p>
            <a:pPr rtl="0"/>
            <a:r>
              <a:rPr lang="es-ES" b="1" dirty="0" err="1"/>
              <a:t>Handsome</a:t>
            </a:r>
            <a:r>
              <a:rPr lang="es-ES" b="1" dirty="0"/>
              <a:t> Nica S.A., una zona franca especializada en la producción de prendas de vestir para exportación, ha confiado en </a:t>
            </a:r>
            <a:r>
              <a:rPr lang="es-ES" b="1" dirty="0" err="1"/>
              <a:t>Contpaqi</a:t>
            </a:r>
            <a:r>
              <a:rPr lang="es-ES" b="1" dirty="0"/>
              <a:t> como su sistema de gestión empresarial clave. A pesar de los beneficios del sistema, enfrentan desafíos que afectan su eficiencia. Problemas recurrentes de desconexión del servidor y problemas de direcciones IP comprometen la integridad de los datos y la productividad. Aunque los usuarios encuentran el sistema amigable, el soporte técnico es insuficiente, especialmente para resolver errores críticos como la generación de informes de ventas. Estas dificultades afectan la toma de decisiones estratégicas y requieren una solución integral para garantizar la fiabilidad y estabilidad del sistema y mantener la competitividad en el mercado textil internacional. innovador con un diseño atractivo, elegante y funcional.</a:t>
            </a:r>
          </a:p>
        </p:txBody>
      </p:sp>
      <p:pic>
        <p:nvPicPr>
          <p:cNvPr id="20" name="Marcador de posición de imagen 19" descr="Un grupo de personas que miran un ordenador">
            <a:extLst>
              <a:ext uri="{FF2B5EF4-FFF2-40B4-BE49-F238E27FC236}">
                <a16:creationId xmlns:a16="http://schemas.microsoft.com/office/drawing/2014/main" id="{3F8EC18D-03A7-9C7B-E8C4-34A8973C74DA}"/>
              </a:ext>
            </a:extLst>
          </p:cNvPr>
          <p:cNvPicPr>
            <a:picLocks noGrp="1" noChangeAspect="1"/>
          </p:cNvPicPr>
          <p:nvPr>
            <p:ph type="pic" sz="quarter" idx="10"/>
          </p:nvPr>
        </p:nvPicPr>
        <p:blipFill>
          <a:blip r:embed="rId3"/>
          <a:srcRect l="16" r="16"/>
          <a:stretch/>
        </p:blipFill>
        <p:spPr>
          <a:xfrm>
            <a:off x="6478588" y="920750"/>
            <a:ext cx="5713412" cy="5029200"/>
          </a:xfrm>
        </p:spPr>
      </p:pic>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A951FD-B055-4EE8-B6D9-62EC0F39DC50}"/>
              </a:ext>
            </a:extLst>
          </p:cNvPr>
          <p:cNvSpPr>
            <a:spLocks noGrp="1"/>
          </p:cNvSpPr>
          <p:nvPr>
            <p:ph type="title"/>
          </p:nvPr>
        </p:nvSpPr>
        <p:spPr>
          <a:xfrm>
            <a:off x="590549" y="847725"/>
            <a:ext cx="6219825" cy="1132205"/>
          </a:xfrm>
        </p:spPr>
        <p:txBody>
          <a:bodyPr rtlCol="0">
            <a:normAutofit/>
          </a:bodyPr>
          <a:lstStyle>
            <a:defPPr>
              <a:defRPr lang="es-ES"/>
            </a:defPPr>
          </a:lstStyle>
          <a:p>
            <a:pPr rtl="0"/>
            <a:r>
              <a:rPr lang="es-ES" dirty="0"/>
              <a:t>Objetivos General y Especifico</a:t>
            </a:r>
          </a:p>
        </p:txBody>
      </p:sp>
      <p:sp>
        <p:nvSpPr>
          <p:cNvPr id="7" name="Marcador de contenido 6">
            <a:extLst>
              <a:ext uri="{FF2B5EF4-FFF2-40B4-BE49-F238E27FC236}">
                <a16:creationId xmlns:a16="http://schemas.microsoft.com/office/drawing/2014/main" id="{FC5F8EB2-8936-F0AC-DA2A-4A5609BEA7E8}"/>
              </a:ext>
            </a:extLst>
          </p:cNvPr>
          <p:cNvSpPr>
            <a:spLocks noGrp="1"/>
          </p:cNvSpPr>
          <p:nvPr>
            <p:ph sz="quarter" idx="11"/>
          </p:nvPr>
        </p:nvSpPr>
        <p:spPr>
          <a:xfrm>
            <a:off x="590549" y="1876425"/>
            <a:ext cx="5076826" cy="4219575"/>
          </a:xfrm>
        </p:spPr>
        <p:txBody>
          <a:bodyPr rtlCol="0">
            <a:normAutofit/>
          </a:bodyPr>
          <a:lstStyle>
            <a:defPPr>
              <a:defRPr lang="es-ES"/>
            </a:defPPr>
          </a:lstStyle>
          <a:p>
            <a:pPr>
              <a:lnSpc>
                <a:spcPct val="110000"/>
              </a:lnSpc>
            </a:pPr>
            <a:r>
              <a:rPr lang="es-ES" sz="1600" b="1" kern="1200" dirty="0">
                <a:solidFill>
                  <a:srgbClr val="595959"/>
                </a:solidFill>
                <a:effectLst/>
                <a:latin typeface="Source Sans Pro Light" panose="020B0403030403020204" pitchFamily="34" charset="0"/>
                <a:ea typeface="+mn-ea"/>
                <a:cs typeface="+mn-cs"/>
              </a:rPr>
              <a:t>Objetivos General.</a:t>
            </a:r>
            <a:endParaRPr lang="es-ES" sz="1700" b="1" dirty="0"/>
          </a:p>
          <a:p>
            <a:pPr rtl="0">
              <a:lnSpc>
                <a:spcPct val="110000"/>
              </a:lnSpc>
            </a:pPr>
            <a:r>
              <a:rPr lang="es-ES" sz="1700" b="1" dirty="0"/>
              <a:t>Implementar eficientemente el sistema </a:t>
            </a:r>
            <a:r>
              <a:rPr lang="es-ES" sz="1700" b="1" dirty="0" err="1"/>
              <a:t>Contpaqi</a:t>
            </a:r>
            <a:r>
              <a:rPr lang="es-ES" sz="1700" b="1" dirty="0"/>
              <a:t> en </a:t>
            </a:r>
            <a:r>
              <a:rPr lang="es-ES" sz="1700" b="1" dirty="0" err="1"/>
              <a:t>Handsome</a:t>
            </a:r>
            <a:r>
              <a:rPr lang="es-ES" sz="1700" b="1" dirty="0"/>
              <a:t> Nica S.A. para mejorar la gestión de la información, aumentar la eficiencia operativa y fortalecer la competitividad en el mercado textil, abordando simultáneamente los desafíos identificados y aprovechando las oportunidades tecnológicas emergentes.</a:t>
            </a:r>
          </a:p>
        </p:txBody>
      </p:sp>
      <p:sp>
        <p:nvSpPr>
          <p:cNvPr id="5" name="Marcador de contenido 6">
            <a:extLst>
              <a:ext uri="{FF2B5EF4-FFF2-40B4-BE49-F238E27FC236}">
                <a16:creationId xmlns:a16="http://schemas.microsoft.com/office/drawing/2014/main" id="{86D15FBB-08C6-42F5-8F5E-F42379119EF3}"/>
              </a:ext>
            </a:extLst>
          </p:cNvPr>
          <p:cNvSpPr txBox="1">
            <a:spLocks/>
          </p:cNvSpPr>
          <p:nvPr/>
        </p:nvSpPr>
        <p:spPr>
          <a:xfrm>
            <a:off x="6096000" y="1876425"/>
            <a:ext cx="5725923" cy="4133850"/>
          </a:xfrm>
          <a:prstGeom prst="rect">
            <a:avLst/>
          </a:prstGeom>
        </p:spPr>
        <p:txBody>
          <a:bodyPr vert="horz" lIns="91440" tIns="45720" rIns="91440" bIns="45720" rtlCol="0" anchor="ctr">
            <a:normAutofit/>
          </a:bodyPr>
          <a:lstStyle>
            <a:defPPr>
              <a:defRPr lang="es-ES"/>
            </a:defPPr>
            <a:lvl1pPr marL="228600" indent="-228600" algn="l" defTabSz="914400" rtl="0" eaLnBrk="1" latinLnBrk="0" hangingPunct="1">
              <a:lnSpc>
                <a:spcPct val="125000"/>
              </a:lnSpc>
              <a:spcBef>
                <a:spcPts val="0"/>
              </a:spcBef>
              <a:spcAft>
                <a:spcPts val="1200"/>
              </a:spcAft>
              <a:buFont typeface="Arial" panose="020B0604020202020204" pitchFamily="34" charset="0"/>
              <a:buChar char="•"/>
              <a:defRPr lang="es-ES" sz="1800" kern="1200">
                <a:solidFill>
                  <a:schemeClr val="tx1">
                    <a:lumMod val="65000"/>
                    <a:lumOff val="35000"/>
                  </a:schemeClr>
                </a:solidFill>
                <a:latin typeface="+mn-lt"/>
                <a:ea typeface="+mn-ea"/>
                <a:cs typeface="+mn-cs"/>
              </a:defRPr>
            </a:lvl1pPr>
            <a:lvl2pPr marL="411480" indent="-228600" algn="l" defTabSz="914400" rtl="0" eaLnBrk="1" latinLnBrk="0" hangingPunct="1">
              <a:lnSpc>
                <a:spcPct val="125000"/>
              </a:lnSpc>
              <a:spcBef>
                <a:spcPts val="0"/>
              </a:spcBef>
              <a:spcAft>
                <a:spcPts val="1200"/>
              </a:spcAft>
              <a:buFont typeface="Arial" panose="020B0604020202020204" pitchFamily="34" charset="0"/>
              <a:buChar char="•"/>
              <a:defRPr lang="es-ES" sz="1600" kern="1200">
                <a:solidFill>
                  <a:schemeClr val="tx1">
                    <a:lumMod val="65000"/>
                    <a:lumOff val="35000"/>
                  </a:schemeClr>
                </a:solidFill>
                <a:latin typeface="+mn-lt"/>
                <a:ea typeface="+mn-ea"/>
                <a:cs typeface="+mn-cs"/>
              </a:defRPr>
            </a:lvl2pPr>
            <a:lvl3pPr marL="594360" indent="-228600" algn="l" defTabSz="914400" rtl="0" eaLnBrk="1" latinLnBrk="0" hangingPunct="1">
              <a:lnSpc>
                <a:spcPct val="125000"/>
              </a:lnSpc>
              <a:spcBef>
                <a:spcPts val="0"/>
              </a:spcBef>
              <a:spcAft>
                <a:spcPts val="1200"/>
              </a:spcAft>
              <a:buFont typeface="Arial" panose="020B0604020202020204" pitchFamily="34" charset="0"/>
              <a:buChar char="•"/>
              <a:defRPr lang="es-ES" sz="1400" kern="1200">
                <a:solidFill>
                  <a:schemeClr val="tx1">
                    <a:lumMod val="65000"/>
                    <a:lumOff val="35000"/>
                  </a:schemeClr>
                </a:solidFill>
                <a:latin typeface="+mn-lt"/>
                <a:ea typeface="+mn-ea"/>
                <a:cs typeface="+mn-cs"/>
              </a:defRPr>
            </a:lvl3pPr>
            <a:lvl4pPr marL="777240" indent="-228600" algn="l" defTabSz="914400" rtl="0" eaLnBrk="1" latinLnBrk="0" hangingPunct="1">
              <a:lnSpc>
                <a:spcPct val="125000"/>
              </a:lnSpc>
              <a:spcBef>
                <a:spcPts val="0"/>
              </a:spcBef>
              <a:spcAft>
                <a:spcPts val="1200"/>
              </a:spcAft>
              <a:buFont typeface="Arial" panose="020B0604020202020204" pitchFamily="34" charset="0"/>
              <a:buChar char="•"/>
              <a:defRPr lang="es-ES" sz="1200" kern="1200">
                <a:solidFill>
                  <a:schemeClr val="tx1">
                    <a:lumMod val="65000"/>
                    <a:lumOff val="35000"/>
                  </a:schemeClr>
                </a:solidFill>
                <a:latin typeface="+mn-lt"/>
                <a:ea typeface="+mn-ea"/>
                <a:cs typeface="+mn-cs"/>
              </a:defRPr>
            </a:lvl4pPr>
            <a:lvl5pPr marL="960120" indent="-228600" algn="l" defTabSz="914400" rtl="0" eaLnBrk="1" latinLnBrk="0" hangingPunct="1">
              <a:lnSpc>
                <a:spcPct val="125000"/>
              </a:lnSpc>
              <a:spcBef>
                <a:spcPts val="0"/>
              </a:spcBef>
              <a:spcAft>
                <a:spcPts val="1200"/>
              </a:spcAft>
              <a:buFont typeface="Arial" panose="020B0604020202020204" pitchFamily="34" charset="0"/>
              <a:buChar char="•"/>
              <a:defRPr lang="es-ES"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228600" indent="-228600" algn="l" rtl="0" eaLnBrk="1" latinLnBrk="0" hangingPunct="1">
              <a:lnSpc>
                <a:spcPct val="110000"/>
              </a:lnSpc>
              <a:spcBef>
                <a:spcPts val="0"/>
              </a:spcBef>
              <a:spcAft>
                <a:spcPts val="1200"/>
              </a:spcAft>
              <a:buClrTx/>
              <a:buSzPts val="1700"/>
              <a:buFont typeface="Arial" panose="020B0604020202020204" pitchFamily="34" charset="0"/>
              <a:buChar char="•"/>
            </a:pPr>
            <a:r>
              <a:rPr lang="es-ES" sz="1800" b="1" kern="1200" dirty="0">
                <a:solidFill>
                  <a:srgbClr val="595959"/>
                </a:solidFill>
                <a:effectLst/>
                <a:latin typeface="Source Sans Pro Light" panose="020B0403030403020204" pitchFamily="34" charset="0"/>
                <a:ea typeface="+mn-ea"/>
                <a:cs typeface="+mn-cs"/>
              </a:rPr>
              <a:t>Objetivos Específicos.</a:t>
            </a:r>
            <a:endParaRPr lang="es-NI" sz="1800" dirty="0">
              <a:effectLst/>
            </a:endParaRPr>
          </a:p>
          <a:p>
            <a:pPr marL="228600" indent="-228600" algn="l" rtl="0" eaLnBrk="1" latinLnBrk="0" hangingPunct="1">
              <a:lnSpc>
                <a:spcPct val="110000"/>
              </a:lnSpc>
              <a:spcBef>
                <a:spcPts val="0"/>
              </a:spcBef>
              <a:spcAft>
                <a:spcPts val="1200"/>
              </a:spcAft>
            </a:pPr>
            <a:r>
              <a:rPr lang="es-ES" sz="1800" b="1" kern="1200" dirty="0">
                <a:solidFill>
                  <a:srgbClr val="595959"/>
                </a:solidFill>
                <a:effectLst/>
                <a:latin typeface="Source Sans Pro Light" panose="020B0403030403020204" pitchFamily="34" charset="0"/>
                <a:ea typeface="+mn-ea"/>
                <a:cs typeface="+mn-cs"/>
              </a:rPr>
              <a:t>Garantizar una transición fluida al sistema </a:t>
            </a:r>
            <a:r>
              <a:rPr lang="es-ES" sz="1800" b="1" kern="1200" dirty="0" err="1">
                <a:solidFill>
                  <a:srgbClr val="595959"/>
                </a:solidFill>
                <a:effectLst/>
                <a:latin typeface="Source Sans Pro Light" panose="020B0403030403020204" pitchFamily="34" charset="0"/>
                <a:ea typeface="+mn-ea"/>
                <a:cs typeface="+mn-cs"/>
              </a:rPr>
              <a:t>Contpaqi</a:t>
            </a:r>
            <a:r>
              <a:rPr lang="es-ES" sz="1800" b="1" kern="1200" dirty="0">
                <a:solidFill>
                  <a:srgbClr val="595959"/>
                </a:solidFill>
                <a:effectLst/>
                <a:latin typeface="Source Sans Pro Light" panose="020B0403030403020204" pitchFamily="34" charset="0"/>
                <a:ea typeface="+mn-ea"/>
                <a:cs typeface="+mn-cs"/>
              </a:rPr>
              <a:t> mediante la capacitación adecuada del personal, enfocándose en reducir la curva de aprendizaje y asegurar un uso efectivo del sistema, mientras se abordan las preocupaciones de estabilidad y rendimiento identificadas.</a:t>
            </a:r>
            <a:endParaRPr lang="es-NI" sz="1600" dirty="0">
              <a:effectLst/>
            </a:endParaRPr>
          </a:p>
        </p:txBody>
      </p:sp>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B0A9F6B-B714-24A4-1731-04239F0C6E2C}"/>
              </a:ext>
            </a:extLst>
          </p:cNvPr>
          <p:cNvSpPr>
            <a:spLocks noGrp="1"/>
          </p:cNvSpPr>
          <p:nvPr>
            <p:ph type="title"/>
          </p:nvPr>
        </p:nvSpPr>
        <p:spPr>
          <a:xfrm>
            <a:off x="771525" y="495300"/>
            <a:ext cx="10648950" cy="828675"/>
          </a:xfrm>
        </p:spPr>
        <p:txBody>
          <a:bodyPr rtlCol="0">
            <a:normAutofit/>
          </a:bodyPr>
          <a:lstStyle>
            <a:defPPr>
              <a:defRPr lang="es-ES"/>
            </a:defPPr>
          </a:lstStyle>
          <a:p>
            <a:pPr algn="ctr" rtl="0"/>
            <a:r>
              <a:rPr lang="es-ES" dirty="0"/>
              <a:t>Rendimiento y Estabilidad del Sistema</a:t>
            </a:r>
          </a:p>
        </p:txBody>
      </p:sp>
      <p:sp>
        <p:nvSpPr>
          <p:cNvPr id="10" name="Marcador de contenido 9">
            <a:extLst>
              <a:ext uri="{FF2B5EF4-FFF2-40B4-BE49-F238E27FC236}">
                <a16:creationId xmlns:a16="http://schemas.microsoft.com/office/drawing/2014/main" id="{5F098455-F3AD-4CE1-6F83-28C95857EE25}"/>
              </a:ext>
            </a:extLst>
          </p:cNvPr>
          <p:cNvSpPr>
            <a:spLocks noGrp="1"/>
          </p:cNvSpPr>
          <p:nvPr>
            <p:ph sz="quarter" idx="11"/>
          </p:nvPr>
        </p:nvSpPr>
        <p:spPr>
          <a:xfrm>
            <a:off x="585514" y="1809750"/>
            <a:ext cx="5631411" cy="4442784"/>
          </a:xfrm>
        </p:spPr>
        <p:txBody>
          <a:bodyPr rtlCol="0">
            <a:normAutofit/>
          </a:bodyPr>
          <a:lstStyle>
            <a:defPPr>
              <a:defRPr lang="es-ES"/>
            </a:defPPr>
          </a:lstStyle>
          <a:p>
            <a:pPr rtl="0"/>
            <a:r>
              <a:rPr lang="es-ES" noProof="1"/>
              <a:t>La evaluación del sistema Contpaqi ha revelado una situación mixta en cuanto a su rendimiento y</a:t>
            </a:r>
          </a:p>
          <a:p>
            <a:pPr rtl="0"/>
            <a:r>
              <a:rPr lang="es-ES" noProof="1"/>
              <a:t>estabilidad. Aunque los usuarios han reportado que el sistema es generalmente fácil de usar y no</a:t>
            </a:r>
          </a:p>
          <a:p>
            <a:pPr rtl="0"/>
            <a:r>
              <a:rPr lang="es-ES" noProof="1"/>
              <a:t>presenta problemas significativos de rendimiento, las preocupaciones sobre la fiabilidad y</a:t>
            </a:r>
          </a:p>
          <a:p>
            <a:pPr rtl="0"/>
            <a:r>
              <a:rPr lang="es-ES" noProof="1"/>
              <a:t>estabilidad del sistema son prominentes. Las desconexiones frecuentes del servidor y los problemas</a:t>
            </a:r>
          </a:p>
          <a:p>
            <a:pPr rtl="0"/>
            <a:r>
              <a:rPr lang="es-ES" noProof="1"/>
              <a:t>relacionados con las direcciones IP han sido identificados como un desafío crítico que compromete</a:t>
            </a:r>
          </a:p>
          <a:p>
            <a:pPr rtl="0"/>
            <a:r>
              <a:rPr lang="es-ES" noProof="1"/>
              <a:t>la integridad de los datos y afecta la productividad y eficiencia operativa de la empresa.</a:t>
            </a:r>
          </a:p>
        </p:txBody>
      </p:sp>
      <p:pic>
        <p:nvPicPr>
          <p:cNvPr id="15" name="Marcador de posición de imagen 6" descr="Una persona que sostiene una planta">
            <a:extLst>
              <a:ext uri="{FF2B5EF4-FFF2-40B4-BE49-F238E27FC236}">
                <a16:creationId xmlns:a16="http://schemas.microsoft.com/office/drawing/2014/main" id="{AAA2A7D6-6F43-AFA1-3A7C-846D13711255}"/>
              </a:ext>
            </a:extLst>
          </p:cNvPr>
          <p:cNvPicPr>
            <a:picLocks noGrp="1" noChangeAspect="1"/>
          </p:cNvPicPr>
          <p:nvPr>
            <p:ph type="pic" sz="quarter" idx="10"/>
          </p:nvPr>
        </p:nvPicPr>
        <p:blipFill rotWithShape="1">
          <a:blip r:embed="rId3"/>
          <a:srcRect l="12132" r="12132"/>
          <a:stretch/>
        </p:blipFill>
        <p:spPr>
          <a:xfrm>
            <a:off x="6478588" y="1586864"/>
            <a:ext cx="5713412" cy="5029200"/>
          </a:xfrm>
        </p:spPr>
      </p:pic>
      <p:sp>
        <p:nvSpPr>
          <p:cNvPr id="3" name="Marcador de número de diapositiva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6</a:t>
            </a:fld>
            <a:endParaRPr lang="es-ES" dirty="0"/>
          </a:p>
        </p:txBody>
      </p:sp>
    </p:spTree>
    <p:extLst>
      <p:ext uri="{BB962C8B-B14F-4D97-AF65-F5344CB8AC3E}">
        <p14:creationId xmlns:p14="http://schemas.microsoft.com/office/powerpoint/2010/main" val="13862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9652A1E-B3F7-E1B2-76ED-8F78E74B9EA9}"/>
              </a:ext>
            </a:extLst>
          </p:cNvPr>
          <p:cNvSpPr>
            <a:spLocks noGrp="1"/>
          </p:cNvSpPr>
          <p:nvPr>
            <p:ph type="title"/>
          </p:nvPr>
        </p:nvSpPr>
        <p:spPr>
          <a:xfrm>
            <a:off x="828674" y="543073"/>
            <a:ext cx="12030075" cy="1531525"/>
          </a:xfrm>
        </p:spPr>
        <p:txBody>
          <a:bodyPr rtlCol="0">
            <a:normAutofit/>
          </a:bodyPr>
          <a:lstStyle>
            <a:defPPr>
              <a:defRPr lang="es-ES"/>
            </a:defPPr>
          </a:lstStyle>
          <a:p>
            <a:pPr rtl="0"/>
            <a:r>
              <a:rPr lang="es-ES" sz="3200" dirty="0"/>
              <a:t>Adaptabilidad y Usabilidad del Sistema competencia</a:t>
            </a:r>
          </a:p>
        </p:txBody>
      </p:sp>
      <p:sp>
        <p:nvSpPr>
          <p:cNvPr id="8" name="Marcador de contenido 7">
            <a:extLst>
              <a:ext uri="{FF2B5EF4-FFF2-40B4-BE49-F238E27FC236}">
                <a16:creationId xmlns:a16="http://schemas.microsoft.com/office/drawing/2014/main" id="{E65E832F-DC64-28CC-592D-2CA44C5718DC}"/>
              </a:ext>
            </a:extLst>
          </p:cNvPr>
          <p:cNvSpPr>
            <a:spLocks noGrp="1"/>
          </p:cNvSpPr>
          <p:nvPr>
            <p:ph sz="quarter" idx="10"/>
          </p:nvPr>
        </p:nvSpPr>
        <p:spPr>
          <a:xfrm>
            <a:off x="663035" y="2155142"/>
            <a:ext cx="5556790" cy="3626533"/>
          </a:xfrm>
        </p:spPr>
        <p:txBody>
          <a:bodyPr rtlCol="0">
            <a:normAutofit lnSpcReduction="10000"/>
          </a:bodyPr>
          <a:lstStyle>
            <a:defPPr>
              <a:defRPr lang="es-ES"/>
            </a:defPPr>
          </a:lstStyle>
          <a:p>
            <a:pPr marL="0" indent="0" rtl="0">
              <a:buNone/>
            </a:pPr>
            <a:r>
              <a:rPr lang="es-ES" sz="2400" dirty="0"/>
              <a:t>A pesar de los desafíos, </a:t>
            </a:r>
            <a:r>
              <a:rPr lang="es-ES" sz="2400" dirty="0" err="1"/>
              <a:t>Contpaqi</a:t>
            </a:r>
            <a:r>
              <a:rPr lang="es-ES" sz="2400" dirty="0"/>
              <a:t> ha demostrado ser adaptable a las necesidades específicas de </a:t>
            </a:r>
            <a:r>
              <a:rPr lang="es-ES" sz="2400" dirty="0" err="1"/>
              <a:t>Handsome</a:t>
            </a:r>
            <a:r>
              <a:rPr lang="es-ES" sz="2400" dirty="0"/>
              <a:t> Nica S.A. Los usuarios encuentran el sistema amigable y fácil de usar, lo que facilita la realización de tareas cotidianas y la gestión de operaciones comerciales. Sin embargo, el soporte y mantenimiento del sistema representan un desafío considerable para la empresa, especialmente en la resolución de problemas técnicos críticos. </a:t>
            </a:r>
            <a:endParaRPr lang="es-ES" sz="2400" noProof="1"/>
          </a:p>
        </p:txBody>
      </p:sp>
      <p:sp>
        <p:nvSpPr>
          <p:cNvPr id="2" name="Marcador de número de diapositiva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7</a:t>
            </a:fld>
            <a:endParaRPr lang="es-ES" dirty="0"/>
          </a:p>
        </p:txBody>
      </p:sp>
      <p:pic>
        <p:nvPicPr>
          <p:cNvPr id="7" name="Imagen 6">
            <a:extLst>
              <a:ext uri="{FF2B5EF4-FFF2-40B4-BE49-F238E27FC236}">
                <a16:creationId xmlns:a16="http://schemas.microsoft.com/office/drawing/2014/main" id="{626D019D-B5BF-476B-8B41-21752223B774}"/>
              </a:ext>
            </a:extLst>
          </p:cNvPr>
          <p:cNvPicPr>
            <a:picLocks noChangeAspect="1"/>
          </p:cNvPicPr>
          <p:nvPr/>
        </p:nvPicPr>
        <p:blipFill>
          <a:blip r:embed="rId3"/>
          <a:stretch>
            <a:fillRect/>
          </a:stretch>
        </p:blipFill>
        <p:spPr>
          <a:xfrm>
            <a:off x="6442711" y="2286000"/>
            <a:ext cx="5086254" cy="2819400"/>
          </a:xfrm>
          <a:prstGeom prst="rect">
            <a:avLst/>
          </a:prstGeo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2375799-28B1-4DE5-AF50-DCD663F122BB}"/>
              </a:ext>
            </a:extLst>
          </p:cNvPr>
          <p:cNvPicPr>
            <a:picLocks noChangeAspect="1"/>
          </p:cNvPicPr>
          <p:nvPr/>
        </p:nvPicPr>
        <p:blipFill rotWithShape="1">
          <a:blip r:embed="rId3"/>
          <a:srcRect b="5240"/>
          <a:stretch/>
        </p:blipFill>
        <p:spPr>
          <a:xfrm>
            <a:off x="2088105" y="676721"/>
            <a:ext cx="8015789" cy="5643968"/>
          </a:xfrm>
          <a:prstGeom prst="rect">
            <a:avLst/>
          </a:prstGeom>
        </p:spPr>
      </p:pic>
      <p:sp>
        <p:nvSpPr>
          <p:cNvPr id="3" name="Título 2">
            <a:extLst>
              <a:ext uri="{FF2B5EF4-FFF2-40B4-BE49-F238E27FC236}">
                <a16:creationId xmlns:a16="http://schemas.microsoft.com/office/drawing/2014/main" id="{87364034-5F15-4B68-638D-779A619AC022}"/>
              </a:ext>
            </a:extLst>
          </p:cNvPr>
          <p:cNvSpPr>
            <a:spLocks noGrp="1"/>
          </p:cNvSpPr>
          <p:nvPr>
            <p:ph type="title"/>
          </p:nvPr>
        </p:nvSpPr>
        <p:spPr>
          <a:xfrm>
            <a:off x="672465" y="537311"/>
            <a:ext cx="3042285" cy="873638"/>
          </a:xfrm>
        </p:spPr>
        <p:txBody>
          <a:bodyPr rtlCol="0"/>
          <a:lstStyle>
            <a:defPPr>
              <a:defRPr lang="es-ES"/>
            </a:defPPr>
          </a:lstStyle>
          <a:p>
            <a:pPr rtl="0"/>
            <a:r>
              <a:rPr lang="es-NI" dirty="0"/>
              <a:t>Organigrama</a:t>
            </a:r>
            <a:endParaRPr lang="es-ES" dirty="0"/>
          </a:p>
        </p:txBody>
      </p:sp>
      <p:sp>
        <p:nvSpPr>
          <p:cNvPr id="2" name="Marcador de número de diapositiva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8</a:t>
            </a:fld>
            <a:endParaRPr lang="es-ES" dirty="0"/>
          </a:p>
        </p:txBody>
      </p:sp>
    </p:spTree>
    <p:extLst>
      <p:ext uri="{BB962C8B-B14F-4D97-AF65-F5344CB8AC3E}">
        <p14:creationId xmlns:p14="http://schemas.microsoft.com/office/powerpoint/2010/main" val="303007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B5244AC-D906-A60B-5023-D0289CF4F6C9}"/>
              </a:ext>
            </a:extLst>
          </p:cNvPr>
          <p:cNvSpPr>
            <a:spLocks noGrp="1"/>
          </p:cNvSpPr>
          <p:nvPr>
            <p:ph type="title"/>
          </p:nvPr>
        </p:nvSpPr>
        <p:spPr>
          <a:xfrm>
            <a:off x="601844" y="0"/>
            <a:ext cx="10359659" cy="1325563"/>
          </a:xfrm>
        </p:spPr>
        <p:txBody>
          <a:bodyPr rtlCol="0"/>
          <a:lstStyle>
            <a:defPPr>
              <a:defRPr lang="es-ES"/>
            </a:defPPr>
          </a:lstStyle>
          <a:p>
            <a:pPr rtl="0"/>
            <a:r>
              <a:rPr lang="es-NI" dirty="0"/>
              <a:t>Tipo de Arquitectura</a:t>
            </a:r>
            <a:endParaRPr lang="es-ES" dirty="0"/>
          </a:p>
        </p:txBody>
      </p:sp>
      <p:sp>
        <p:nvSpPr>
          <p:cNvPr id="4" name="Marcador de número de diapositiva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9</a:t>
            </a:fld>
            <a:endParaRPr lang="es-ES" dirty="0"/>
          </a:p>
        </p:txBody>
      </p:sp>
      <p:pic>
        <p:nvPicPr>
          <p:cNvPr id="8" name="Imagen 7">
            <a:extLst>
              <a:ext uri="{FF2B5EF4-FFF2-40B4-BE49-F238E27FC236}">
                <a16:creationId xmlns:a16="http://schemas.microsoft.com/office/drawing/2014/main" id="{C9A5CBFD-D025-4B93-A249-6927E139FDD0}"/>
              </a:ext>
            </a:extLst>
          </p:cNvPr>
          <p:cNvPicPr>
            <a:picLocks noChangeAspect="1"/>
          </p:cNvPicPr>
          <p:nvPr/>
        </p:nvPicPr>
        <p:blipFill>
          <a:blip r:embed="rId3"/>
          <a:stretch>
            <a:fillRect/>
          </a:stretch>
        </p:blipFill>
        <p:spPr>
          <a:xfrm>
            <a:off x="1108964" y="1100677"/>
            <a:ext cx="9974067" cy="5391902"/>
          </a:xfrm>
          <a:prstGeom prst="rect">
            <a:avLst/>
          </a:prstGeom>
        </p:spPr>
      </p:pic>
    </p:spTree>
    <p:extLst>
      <p:ext uri="{BB962C8B-B14F-4D97-AF65-F5344CB8AC3E}">
        <p14:creationId xmlns:p14="http://schemas.microsoft.com/office/powerpoint/2010/main" val="2902754129"/>
      </p:ext>
    </p:extLst>
  </p:cSld>
  <p:clrMapOvr>
    <a:masterClrMapping/>
  </p:clrMapOvr>
</p:sld>
</file>

<file path=ppt/theme/theme1.xml><?xml version="1.0" encoding="utf-8"?>
<a:theme xmlns:a="http://schemas.openxmlformats.org/drawingml/2006/main" name="Personalizar">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402_TF66722518_Win32" id="{6D798256-8C16-4E1C-98B3-52DAAB74078E}" vid="{6A8CE3A5-F029-4AA8-AE08-E71561E574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Presentación de discurso de venta ligero</Template>
  <TotalTime>37</TotalTime>
  <Words>811</Words>
  <Application>Microsoft Office PowerPoint</Application>
  <PresentationFormat>Panorámica</PresentationFormat>
  <Paragraphs>56</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Bodoni MT</vt:lpstr>
      <vt:lpstr>Calibri</vt:lpstr>
      <vt:lpstr>Source Sans Pro Light</vt:lpstr>
      <vt:lpstr>Times New Roman</vt:lpstr>
      <vt:lpstr>Personalizar</vt:lpstr>
      <vt:lpstr>Proyecto Final: Análisis del sistema de información de la empresa Handsome Nica S.A</vt:lpstr>
      <vt:lpstr>Introducción</vt:lpstr>
      <vt:lpstr>Antecedentes</vt:lpstr>
      <vt:lpstr>Planteamiento del problema</vt:lpstr>
      <vt:lpstr>Objetivos General y Especifico</vt:lpstr>
      <vt:lpstr>Rendimiento y Estabilidad del Sistema</vt:lpstr>
      <vt:lpstr>Adaptabilidad y Usabilidad del Sistema competencia</vt:lpstr>
      <vt:lpstr>Organigrama</vt:lpstr>
      <vt:lpstr>Tipo de Arquitectura</vt:lpstr>
      <vt:lpstr>Diagrama de Flujo del Sistema Analizado</vt:lpstr>
      <vt:lpstr>Diagrama de flujo nivel 1</vt:lpstr>
      <vt:lpstr>Conclusiones. </vt:lpstr>
      <vt:lpstr>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Análisis del sistema de información de la empresa Handsome Nica S.A</dc:title>
  <dc:creator>Brandon Cruz reyes</dc:creator>
  <cp:lastModifiedBy>Brandon Cruz reyes</cp:lastModifiedBy>
  <cp:revision>5</cp:revision>
  <dcterms:created xsi:type="dcterms:W3CDTF">2024-04-14T03:36:07Z</dcterms:created>
  <dcterms:modified xsi:type="dcterms:W3CDTF">2024-04-14T04:13:54Z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