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72" r:id="rId2"/>
    <p:sldId id="473" r:id="rId3"/>
    <p:sldId id="476" r:id="rId4"/>
    <p:sldId id="477" r:id="rId5"/>
    <p:sldId id="478" r:id="rId6"/>
    <p:sldId id="479" r:id="rId7"/>
    <p:sldId id="480" r:id="rId8"/>
  </p:sldIdLst>
  <p:sldSz cx="9144000" cy="6858000" type="screen4x3"/>
  <p:notesSz cx="10234613" cy="710406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>
          <p15:clr>
            <a:srgbClr val="A4A3A4"/>
          </p15:clr>
        </p15:guide>
        <p15:guide id="2" pos="2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811" y="67"/>
      </p:cViewPr>
      <p:guideLst>
        <p:guide orient="horz" pos="2211"/>
        <p:guide pos="21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7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7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2020/11/11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1023938" y="3419475"/>
            <a:ext cx="8186737" cy="27971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2020/11/11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2020/11/11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4866" y="365125"/>
            <a:ext cx="1972072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1893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2020/11/11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fontAlgn="base"/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2020/11/11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7688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9538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2020/11/11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2020/11/11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2020/11/11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2020/11/11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2020/11/11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2020/11/11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2020/11/11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2020/11/11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8288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8288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indent="0" fontAlgn="base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2020/11/11</a:t>
            </a:fld>
            <a:endParaRPr lang="zh-CN" altLang="en-US" strike="noStrike" noProof="1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/>
          </p:nvPr>
        </p:nvSpPr>
        <p:spPr>
          <a:xfrm>
            <a:off x="3028950" y="6356350"/>
            <a:ext cx="3087688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indent="0" algn="ctr" fontAlgn="base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459538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indent="0" algn="r" fontAlgn="base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英文排版程序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628650" y="1691640"/>
            <a:ext cx="7888605" cy="4485640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/>
              <a:t>按指定列数进行排版，满足下列要求：</a:t>
            </a:r>
          </a:p>
          <a:p>
            <a:pPr marL="514350" indent="-514350">
              <a:buAutoNum type="arabicPeriod"/>
            </a:pPr>
            <a:r>
              <a:rPr lang="zh-CN" altLang="en-US"/>
              <a:t>排版后除最后一行外，所有的行都具有相同的列数，而且左右两端是对齐的。</a:t>
            </a:r>
          </a:p>
          <a:p>
            <a:pPr marL="514350" indent="-514350">
              <a:buAutoNum type="arabicPeriod"/>
            </a:pPr>
            <a:r>
              <a:rPr lang="zh-CN" altLang="en-US"/>
              <a:t>每行行首不能以空格和标点符号开始，每行行</a:t>
            </a:r>
          </a:p>
          <a:p>
            <a:pPr marL="514350" indent="-514350">
              <a:buAutoNum type="arabicPeriod"/>
            </a:pPr>
            <a:r>
              <a:rPr lang="zh-CN" altLang="en-US"/>
              <a:t>尾不为空格。</a:t>
            </a:r>
          </a:p>
          <a:p>
            <a:pPr marL="514350" indent="-514350">
              <a:buAutoNum type="arabicPeriod"/>
            </a:pPr>
            <a:r>
              <a:rPr lang="zh-CN" altLang="en-US"/>
              <a:t>为了简化程序设计假设文本中每个单词间用1个</a:t>
            </a:r>
          </a:p>
          <a:p>
            <a:pPr marL="514350" indent="-514350">
              <a:buAutoNum type="arabicPeriod"/>
            </a:pPr>
            <a:r>
              <a:rPr lang="zh-CN" altLang="en-US"/>
              <a:t>空格分隔；标点后直接是字母；没有回车换行符。</a:t>
            </a:r>
          </a:p>
          <a:p>
            <a:pPr marL="514350" indent="-514350">
              <a:buAutoNum type="arabicPeriod"/>
            </a:pPr>
            <a:r>
              <a:rPr lang="zh-CN" altLang="en-US"/>
              <a:t>标点符号只考虑后文本中的“,”、“.”和“!”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短文用例</a:t>
            </a:r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/>
              <a:t>We have an old musical instrument.It is called a clavichord.It was made in Germany in 1681.Our clavichord is kept in the living-room.It has belonged to our family for a long time.The instrument was bought by my grandfather many years  ago. Recently it was damaged by a visitor.She tried to play jazz on</a:t>
            </a:r>
          </a:p>
          <a:p>
            <a:pPr marL="0" indent="0">
              <a:buNone/>
            </a:pPr>
            <a:r>
              <a:rPr lang="zh-CN" altLang="en-US"/>
              <a:t>it!She struck the keys too hard and two of the strings were broken.My father was shocked.Now we are not allowed to touch it.It is being repaired by a friend of my father's.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2740" indent="-332740">
              <a:buAutoNum type="arabicPeriod"/>
            </a:pPr>
            <a:r>
              <a:rPr lang="zh-CN" altLang="en-US"/>
              <a:t>分行：以空格为分界线，把文本划分成小于指定列宽的多行文本。</a:t>
            </a:r>
          </a:p>
          <a:p>
            <a:pPr marL="349250" indent="-349250">
              <a:buAutoNum type="arabicPeriod"/>
            </a:pPr>
            <a:r>
              <a:rPr lang="zh-CN" altLang="en-US"/>
              <a:t>计算宽度差：计算分出的一行文本与宽度的与指定列宽的差。</a:t>
            </a:r>
          </a:p>
          <a:p>
            <a:pPr marL="349250" indent="-349250">
              <a:buAutoNum type="arabicPeriod"/>
            </a:pPr>
            <a:r>
              <a:rPr lang="zh-CN" altLang="en-US"/>
              <a:t>调整列宽：将这个差值用空格均匀地添加到本分行中的所有空格处。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模块划分</a:t>
            </a:r>
          </a:p>
        </p:txBody>
      </p:sp>
      <p:sp>
        <p:nvSpPr>
          <p:cNvPr id="5" name="矩形 4"/>
          <p:cNvSpPr/>
          <p:nvPr/>
        </p:nvSpPr>
        <p:spPr>
          <a:xfrm>
            <a:off x="3890010" y="2301875"/>
            <a:ext cx="16002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文字排版</a:t>
            </a:r>
          </a:p>
          <a:p>
            <a:pPr algn="ctr"/>
            <a:r>
              <a:rPr lang="en-US" altLang="zh-CN"/>
              <a:t>main()</a:t>
            </a:r>
          </a:p>
        </p:txBody>
      </p:sp>
      <p:sp>
        <p:nvSpPr>
          <p:cNvPr id="6" name="矩形 5"/>
          <p:cNvSpPr/>
          <p:nvPr/>
        </p:nvSpPr>
        <p:spPr>
          <a:xfrm>
            <a:off x="1324610" y="4116705"/>
            <a:ext cx="2008505" cy="800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分行</a:t>
            </a:r>
          </a:p>
          <a:p>
            <a:pPr algn="ctr"/>
            <a:r>
              <a:rPr lang="en-US" altLang="zh-CN"/>
              <a:t>ALine(int,int*,int*)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76620" y="4116705"/>
            <a:ext cx="226758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调整行宽同时输出</a:t>
            </a:r>
          </a:p>
          <a:p>
            <a:pPr algn="ctr"/>
            <a:r>
              <a:rPr lang="en-US" altLang="zh-CN"/>
              <a:t>AjustLine(int,int)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152650" y="3101975"/>
            <a:ext cx="1755775" cy="10045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484120" y="3101975"/>
            <a:ext cx="1765935" cy="101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469255" y="3101975"/>
            <a:ext cx="1755775" cy="1004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70660" y="5754370"/>
            <a:ext cx="6701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注：为了方便文本用全局字符数组存放，排版行宽也用全局变量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152650" y="33331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行开始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59480" y="347154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行结束，</a:t>
            </a:r>
          </a:p>
          <a:p>
            <a:pPr algn="l"/>
            <a:r>
              <a:rPr lang="zh-CN" altLang="en-US"/>
              <a:t>空格数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261735" y="2779395"/>
            <a:ext cx="1097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行开始，</a:t>
            </a:r>
          </a:p>
          <a:p>
            <a:pPr algn="l"/>
            <a:r>
              <a:rPr lang="zh-CN" altLang="en-US">
                <a:sym typeface="+mn-ea"/>
              </a:rPr>
              <a:t>行结束，</a:t>
            </a:r>
          </a:p>
          <a:p>
            <a:pPr algn="l"/>
            <a:r>
              <a:rPr lang="zh-CN" altLang="en-US">
                <a:sym typeface="+mn-ea"/>
              </a:rPr>
              <a:t>空格数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8605" cy="885825"/>
          </a:xfrm>
        </p:spPr>
        <p:txBody>
          <a:bodyPr/>
          <a:lstStyle/>
          <a:p>
            <a:r>
              <a:rPr lang="zh-CN" altLang="en-US"/>
              <a:t>文字排版</a:t>
            </a:r>
            <a:r>
              <a:rPr lang="en-US" altLang="zh-CN"/>
              <a:t>main()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14425"/>
            <a:ext cx="7888605" cy="5062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Step1:开始</a:t>
            </a:r>
          </a:p>
          <a:p>
            <a:pPr marL="0" indent="0">
              <a:buNone/>
            </a:pPr>
            <a:r>
              <a:rPr lang="en-US" altLang="zh-CN" sz="2400"/>
              <a:t>Step2:声明一个足够大的字符型全局数组(1000)，和一个用于指定排版宽度的整型变量Columns；</a:t>
            </a:r>
          </a:p>
          <a:p>
            <a:pPr marL="0" indent="0">
              <a:buNone/>
            </a:pPr>
            <a:r>
              <a:rPr lang="en-US" altLang="zh-CN" sz="2400"/>
              <a:t>Step3:声明用于行开始和结束位置的整型变量Lstart和Lend并均初始化为0；</a:t>
            </a:r>
          </a:p>
          <a:p>
            <a:pPr marL="0" indent="0">
              <a:buNone/>
            </a:pPr>
            <a:r>
              <a:rPr lang="en-US" altLang="zh-CN" sz="2400"/>
              <a:t>Step4:声明用于记录行空格数整型变量Snum并初始化为0；</a:t>
            </a:r>
          </a:p>
          <a:p>
            <a:pPr marL="0" indent="0">
              <a:buNone/>
            </a:pPr>
            <a:r>
              <a:rPr lang="en-US" altLang="zh-CN" sz="2400"/>
              <a:t>Step5:如果Lend&lt;字符串长度则转到Step6,否则转到Step9；</a:t>
            </a:r>
          </a:p>
          <a:p>
            <a:pPr marL="0" indent="0">
              <a:buNone/>
            </a:pPr>
            <a:r>
              <a:rPr lang="en-US" altLang="zh-CN" sz="2400"/>
              <a:t>Step6:调用ALine(Lstart,Lend,Snum)函数，计算并返回返回行尾位置和本行空格数；</a:t>
            </a:r>
          </a:p>
          <a:p>
            <a:pPr marL="0" indent="0">
              <a:buNone/>
            </a:pPr>
            <a:r>
              <a:rPr lang="en-US" altLang="zh-CN" sz="2400"/>
              <a:t>Step7:调用OutputLine(Lstart,Lend,Snum)，对齐行尾并输出。</a:t>
            </a:r>
          </a:p>
          <a:p>
            <a:pPr marL="0" indent="0">
              <a:buNone/>
            </a:pPr>
            <a:r>
              <a:rPr lang="en-US" altLang="zh-CN" sz="2400"/>
              <a:t>Step8:Lstart=Lend+1，转到Step5；</a:t>
            </a:r>
          </a:p>
          <a:p>
            <a:pPr marL="0" indent="0">
              <a:buNone/>
            </a:pPr>
            <a:r>
              <a:rPr lang="en-US" altLang="zh-CN" sz="2400"/>
              <a:t>Step9:结束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18440"/>
            <a:ext cx="7888605" cy="741680"/>
          </a:xfrm>
        </p:spPr>
        <p:txBody>
          <a:bodyPr/>
          <a:lstStyle/>
          <a:p>
            <a:r>
              <a:rPr lang="zh-CN" altLang="en-US">
                <a:sym typeface="+mn-ea"/>
              </a:rPr>
              <a:t>分行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60120"/>
            <a:ext cx="7888605" cy="521716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Step1:开始</a:t>
            </a:r>
          </a:p>
          <a:p>
            <a:pPr marL="0" indent="0">
              <a:buNone/>
            </a:pPr>
            <a:r>
              <a:rPr lang="zh-CN" altLang="en-US"/>
              <a:t>Step2:接收Lstart的参数ls，将Snum和Lend的形参sn，le置0；</a:t>
            </a:r>
          </a:p>
          <a:p>
            <a:pPr marL="0" indent="0">
              <a:buNone/>
            </a:pPr>
            <a:r>
              <a:rPr lang="zh-CN" altLang="en-US"/>
              <a:t>Step3:如果ls+columns&lt;文本字符串的长度，则转到Step4，否则转到Step5</a:t>
            </a:r>
          </a:p>
          <a:p>
            <a:pPr marL="0" indent="0">
              <a:buNone/>
            </a:pPr>
            <a:r>
              <a:rPr lang="zh-CN" altLang="en-US"/>
              <a:t>Step4:从ls开始，逐个判断ls至ls+Columns的每个字符是否为空格，如果是，则sn增加1，Le置为当前位置。转到Step6</a:t>
            </a:r>
          </a:p>
          <a:p>
            <a:pPr marL="0" indent="0">
              <a:buNone/>
            </a:pPr>
            <a:r>
              <a:rPr lang="zh-CN" altLang="en-US"/>
              <a:t>Step5:le=文本字符串长度。</a:t>
            </a:r>
          </a:p>
          <a:p>
            <a:pPr marL="0" indent="0">
              <a:buNone/>
            </a:pPr>
            <a:r>
              <a:rPr lang="zh-CN" altLang="en-US"/>
              <a:t>Step6:结束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1920"/>
            <a:ext cx="7888605" cy="788035"/>
          </a:xfrm>
        </p:spPr>
        <p:txBody>
          <a:bodyPr/>
          <a:lstStyle/>
          <a:p>
            <a:r>
              <a:rPr lang="zh-CN" altLang="en-US">
                <a:sym typeface="+mn-ea"/>
              </a:rPr>
              <a:t>调宽输出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10590"/>
            <a:ext cx="7888605" cy="54425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/>
              <a:t> Step1:开始</a:t>
            </a:r>
          </a:p>
          <a:p>
            <a:pPr marL="0" indent="0">
              <a:buNone/>
            </a:pPr>
            <a:r>
              <a:rPr lang="zh-CN" altLang="en-US" sz="1800"/>
              <a:t>Step2:声明整型变量sq,sr用于记录每个空格需要插入的平均空格数及空格余数；</a:t>
            </a:r>
          </a:p>
          <a:p>
            <a:pPr marL="0" indent="0">
              <a:buNone/>
            </a:pPr>
            <a:r>
              <a:rPr lang="zh-CN" altLang="en-US" sz="1800"/>
              <a:t>Step3:接收Lstart、Lend和Snum的形参ls、le和sn；</a:t>
            </a:r>
          </a:p>
          <a:p>
            <a:pPr marL="0" indent="0">
              <a:buNone/>
            </a:pPr>
            <a:r>
              <a:rPr lang="zh-CN" altLang="en-US" sz="1800"/>
              <a:t>Step4:设置一个用于记录本行空格序号的整型变量sno并置为1；</a:t>
            </a:r>
          </a:p>
          <a:p>
            <a:pPr marL="0" indent="0">
              <a:buNone/>
            </a:pPr>
            <a:r>
              <a:rPr lang="zh-CN" altLang="en-US" sz="1800"/>
              <a:t>Step5:如果le≥文本字符串的总长，则转到Step14；</a:t>
            </a:r>
          </a:p>
          <a:p>
            <a:pPr marL="0" indent="0">
              <a:buNone/>
            </a:pPr>
            <a:r>
              <a:rPr lang="zh-CN" altLang="en-US" sz="1800"/>
              <a:t>Step6:计算插入的最少空格数sq(商)和最多空格数sr(余数)；</a:t>
            </a:r>
          </a:p>
          <a:p>
            <a:pPr marL="0" indent="0">
              <a:buNone/>
            </a:pPr>
            <a:r>
              <a:rPr lang="zh-CN" altLang="en-US" sz="1800"/>
              <a:t>Step7:选择本行的第1个字符；</a:t>
            </a:r>
          </a:p>
          <a:p>
            <a:pPr marL="0" indent="0">
              <a:buNone/>
            </a:pPr>
            <a:r>
              <a:rPr lang="zh-CN" altLang="en-US" sz="1800"/>
              <a:t>Step8:如果未到本行尾则输出当前字符，否则转到Step15；</a:t>
            </a:r>
          </a:p>
          <a:p>
            <a:pPr marL="0" indent="0">
              <a:buNone/>
            </a:pPr>
            <a:r>
              <a:rPr lang="zh-CN" altLang="en-US" sz="1800"/>
              <a:t>Step9:如果字符为空格，则转到Step9，否则转到Step12；</a:t>
            </a:r>
          </a:p>
          <a:p>
            <a:pPr marL="0" indent="0">
              <a:buNone/>
            </a:pPr>
            <a:r>
              <a:rPr lang="zh-CN" altLang="en-US" sz="1800"/>
              <a:t>Step10:如果sno&lt;=sr，则插入sq+1个空格；</a:t>
            </a:r>
          </a:p>
          <a:p>
            <a:pPr marL="0" indent="0">
              <a:buNone/>
            </a:pPr>
            <a:r>
              <a:rPr lang="zh-CN" altLang="en-US" sz="1800"/>
              <a:t>Step11:否则插入sq个空格；</a:t>
            </a:r>
          </a:p>
          <a:p>
            <a:pPr marL="0" indent="0">
              <a:buNone/>
            </a:pPr>
            <a:r>
              <a:rPr lang="zh-CN" altLang="en-US" sz="1800"/>
              <a:t>Step12:sno增加1；</a:t>
            </a:r>
          </a:p>
          <a:p>
            <a:pPr marL="0" indent="0">
              <a:buNone/>
            </a:pPr>
            <a:r>
              <a:rPr lang="zh-CN" altLang="en-US" sz="1800"/>
              <a:t>Step13:移动到下一个字符并转到Step7</a:t>
            </a:r>
          </a:p>
          <a:p>
            <a:pPr marL="0" indent="0">
              <a:buNone/>
            </a:pPr>
            <a:r>
              <a:rPr lang="zh-CN" altLang="en-US" sz="1800"/>
              <a:t>Step14:直接输出本行所有字符</a:t>
            </a:r>
          </a:p>
          <a:p>
            <a:pPr marL="0" indent="0">
              <a:buNone/>
            </a:pPr>
            <a:r>
              <a:rPr lang="zh-CN" altLang="en-US" sz="1800"/>
              <a:t>Step15:结束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Office PowerPoint</Application>
  <PresentationFormat>全屏显示(4:3)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</vt:lpstr>
      <vt:lpstr>英文排版程序</vt:lpstr>
      <vt:lpstr>短文用例</vt:lpstr>
      <vt:lpstr>基本思路</vt:lpstr>
      <vt:lpstr>模块划分</vt:lpstr>
      <vt:lpstr>文字排版main()</vt:lpstr>
      <vt:lpstr>分行</vt:lpstr>
      <vt:lpstr>调宽输出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- Breynald</cp:lastModifiedBy>
  <cp:revision>115</cp:revision>
  <dcterms:created xsi:type="dcterms:W3CDTF">2016-10-03T23:02:00Z</dcterms:created>
  <dcterms:modified xsi:type="dcterms:W3CDTF">2020-11-11T03:17:42Z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